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0"/>
  </p:notesMasterIdLst>
  <p:sldIdLst>
    <p:sldId id="1026" r:id="rId2"/>
    <p:sldId id="4560" r:id="rId3"/>
    <p:sldId id="4561" r:id="rId4"/>
    <p:sldId id="256" r:id="rId5"/>
    <p:sldId id="327" r:id="rId6"/>
    <p:sldId id="4551" r:id="rId7"/>
    <p:sldId id="258" r:id="rId8"/>
    <p:sldId id="4413" r:id="rId9"/>
    <p:sldId id="4416" r:id="rId10"/>
    <p:sldId id="4415" r:id="rId11"/>
    <p:sldId id="4443" r:id="rId12"/>
    <p:sldId id="4444" r:id="rId13"/>
    <p:sldId id="4445" r:id="rId14"/>
    <p:sldId id="4441" r:id="rId15"/>
    <p:sldId id="4542" r:id="rId16"/>
    <p:sldId id="4548" r:id="rId17"/>
    <p:sldId id="4417" r:id="rId18"/>
    <p:sldId id="4418" r:id="rId19"/>
    <p:sldId id="4550" r:id="rId20"/>
    <p:sldId id="4419" r:id="rId21"/>
    <p:sldId id="4421" r:id="rId22"/>
    <p:sldId id="4420" r:id="rId23"/>
    <p:sldId id="4422" r:id="rId24"/>
    <p:sldId id="4440" r:id="rId25"/>
    <p:sldId id="4562" r:id="rId26"/>
    <p:sldId id="4414" r:id="rId27"/>
    <p:sldId id="1110" r:id="rId28"/>
    <p:sldId id="330" r:id="rId29"/>
    <p:sldId id="329" r:id="rId30"/>
    <p:sldId id="4456" r:id="rId31"/>
    <p:sldId id="4555" r:id="rId32"/>
    <p:sldId id="4556" r:id="rId33"/>
    <p:sldId id="4450" r:id="rId34"/>
    <p:sldId id="4453" r:id="rId35"/>
    <p:sldId id="4451" r:id="rId36"/>
    <p:sldId id="4452" r:id="rId37"/>
    <p:sldId id="1085" r:id="rId38"/>
    <p:sldId id="4459" r:id="rId39"/>
    <p:sldId id="4511" r:id="rId40"/>
    <p:sldId id="4563" r:id="rId41"/>
    <p:sldId id="336" r:id="rId42"/>
    <p:sldId id="4406" r:id="rId43"/>
    <p:sldId id="4412" r:id="rId44"/>
    <p:sldId id="4407" r:id="rId45"/>
    <p:sldId id="4408" r:id="rId46"/>
    <p:sldId id="4409" r:id="rId47"/>
    <p:sldId id="4410" r:id="rId48"/>
    <p:sldId id="4411" r:id="rId49"/>
    <p:sldId id="4546" r:id="rId50"/>
    <p:sldId id="4545" r:id="rId51"/>
    <p:sldId id="301" r:id="rId52"/>
    <p:sldId id="4446" r:id="rId53"/>
    <p:sldId id="4543" r:id="rId54"/>
    <p:sldId id="4447" r:id="rId55"/>
    <p:sldId id="4544" r:id="rId56"/>
    <p:sldId id="4423" r:id="rId57"/>
    <p:sldId id="4425" r:id="rId58"/>
    <p:sldId id="4426" r:id="rId59"/>
    <p:sldId id="4427" r:id="rId60"/>
    <p:sldId id="4428" r:id="rId61"/>
    <p:sldId id="4429" r:id="rId62"/>
    <p:sldId id="4430" r:id="rId63"/>
    <p:sldId id="4455" r:id="rId64"/>
    <p:sldId id="4434" r:id="rId65"/>
    <p:sldId id="4431" r:id="rId66"/>
    <p:sldId id="4424" r:id="rId67"/>
    <p:sldId id="4432" r:id="rId68"/>
    <p:sldId id="4539" r:id="rId69"/>
    <p:sldId id="4449" r:id="rId70"/>
    <p:sldId id="4458" r:id="rId71"/>
    <p:sldId id="4448" r:id="rId72"/>
    <p:sldId id="4437" r:id="rId73"/>
    <p:sldId id="4439" r:id="rId74"/>
    <p:sldId id="4558" r:id="rId75"/>
    <p:sldId id="4557" r:id="rId76"/>
    <p:sldId id="4436" r:id="rId77"/>
    <p:sldId id="4552" r:id="rId78"/>
    <p:sldId id="4553" r:id="rId79"/>
    <p:sldId id="370" r:id="rId80"/>
    <p:sldId id="4454" r:id="rId81"/>
    <p:sldId id="1151" r:id="rId82"/>
    <p:sldId id="1152" r:id="rId83"/>
    <p:sldId id="4404" r:id="rId84"/>
    <p:sldId id="261" r:id="rId85"/>
    <p:sldId id="4547" r:id="rId86"/>
    <p:sldId id="4549" r:id="rId87"/>
    <p:sldId id="3974" r:id="rId88"/>
    <p:sldId id="1027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2" autoAdjust="0"/>
    <p:restoredTop sz="88521"/>
  </p:normalViewPr>
  <p:slideViewPr>
    <p:cSldViewPr snapToGrid="0" snapToObjects="1">
      <p:cViewPr varScale="1">
        <p:scale>
          <a:sx n="108" d="100"/>
          <a:sy n="108" d="100"/>
        </p:scale>
        <p:origin x="28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3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www.visualcapitalist.com</a:t>
            </a:r>
            <a:r>
              <a:rPr lang="en-US" dirty="0"/>
              <a:t>/history-u-s-taxation/#</a:t>
            </a:r>
            <a:r>
              <a:rPr lang="en-US" dirty="0" err="1"/>
              <a:t>google_vignette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4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www.taxpolicycenter.org</a:t>
            </a:r>
            <a:r>
              <a:rPr lang="en-US" dirty="0"/>
              <a:t>/briefing-book/what-tax-gap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12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www.irs.gov</a:t>
            </a:r>
            <a:r>
              <a:rPr lang="en-US" dirty="0"/>
              <a:t>/pub/</a:t>
            </a:r>
            <a:r>
              <a:rPr lang="en-US" dirty="0" err="1"/>
              <a:t>irs</a:t>
            </a:r>
            <a:r>
              <a:rPr lang="en-US" dirty="0"/>
              <a:t>-pdf/p5870.pdf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66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www.irs.gov</a:t>
            </a:r>
            <a:r>
              <a:rPr lang="en-US" dirty="0"/>
              <a:t>/pub/</a:t>
            </a:r>
            <a:r>
              <a:rPr lang="en-US" dirty="0" err="1"/>
              <a:t>irs</a:t>
            </a:r>
            <a:r>
              <a:rPr lang="en-US" dirty="0"/>
              <a:t>-pdf/p5870.pdf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9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www.taxpolicycenter.org</a:t>
            </a:r>
            <a:r>
              <a:rPr lang="en-US" dirty="0"/>
              <a:t>/briefing-book/what-tax-gap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webuser.bus.umich.edu</a:t>
            </a:r>
            <a:r>
              <a:rPr lang="en-US" dirty="0"/>
              <a:t>/</a:t>
            </a:r>
            <a:r>
              <a:rPr lang="en-US" dirty="0" err="1"/>
              <a:t>jslemrod</a:t>
            </a:r>
            <a:r>
              <a:rPr lang="en-US" dirty="0"/>
              <a:t>/Article%2001-Slemrod.pdf – table 4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crsreports.congress.gov</a:t>
            </a:r>
            <a:r>
              <a:rPr lang="en-US" dirty="0"/>
              <a:t>/product/pdf/IF/IF11887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74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www.physics.smu.edu</a:t>
            </a:r>
            <a:r>
              <a:rPr lang="en-US" dirty="0"/>
              <a:t>/pseudo/</a:t>
            </a:r>
            <a:r>
              <a:rPr lang="en-US" dirty="0" err="1"/>
              <a:t>LocalOpt</a:t>
            </a:r>
            <a:r>
              <a:rPr lang="en-US" dirty="0"/>
              <a:t>/</a:t>
            </a:r>
            <a:r>
              <a:rPr lang="en-US" dirty="0" err="1"/>
              <a:t>luxury.html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Pg 150 in the </a:t>
            </a:r>
            <a:r>
              <a:rPr lang="en-US" dirty="0" err="1"/>
              <a:t>bookWhisk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3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Would be great to be able to draw the effective tax rate line for 1960 and 2024 - the last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56 – longest lasting monopoly is on salt roman empire, China, </a:t>
            </a:r>
          </a:p>
          <a:p>
            <a:endParaRPr lang="en-US" dirty="0"/>
          </a:p>
          <a:p>
            <a:r>
              <a:rPr lang="en-US" dirty="0"/>
              <a:t>East India Company</a:t>
            </a:r>
          </a:p>
          <a:p>
            <a:r>
              <a:rPr lang="en-US" dirty="0"/>
              <a:t>The Dutch Company</a:t>
            </a:r>
          </a:p>
          <a:p>
            <a:r>
              <a:rPr lang="en-US" dirty="0"/>
              <a:t>Hudson Bay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2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56 – longest lasting monopoly is on salt roman empire, China, </a:t>
            </a:r>
          </a:p>
          <a:p>
            <a:endParaRPr lang="en-US" dirty="0"/>
          </a:p>
          <a:p>
            <a:r>
              <a:rPr lang="en-US" dirty="0"/>
              <a:t>East India Company</a:t>
            </a:r>
          </a:p>
          <a:p>
            <a:r>
              <a:rPr lang="en-US" dirty="0"/>
              <a:t>The Dutch Company</a:t>
            </a:r>
          </a:p>
          <a:p>
            <a:r>
              <a:rPr lang="en-US" dirty="0"/>
              <a:t>Hudson Bay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1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/wiki/Stamp_Act_1765</a:t>
            </a:r>
          </a:p>
          <a:p>
            <a:r>
              <a:rPr lang="en-US" dirty="0"/>
              <a:t>https://</a:t>
            </a:r>
            <a:r>
              <a:rPr lang="en-US" dirty="0" err="1"/>
              <a:t>www.awesomestories.com</a:t>
            </a:r>
            <a:r>
              <a:rPr lang="en-US" dirty="0"/>
              <a:t>/asset/view/Stamp-Act-Embossed-Paper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8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Townshend_Acts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Whiskey_Rebellion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40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/publication/53627</a:t>
            </a:r>
          </a:p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7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0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file:////Users/jonhaveman/NEED%20Dropbox/Presentations/Taxes/Images/shutterstock_2436288229EastIndiaCompany.jp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Taxes/CorpTaxe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Taxes/Charts/windows_notax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Taxes/Charts/windows.png" TargetMode="External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haveman/NEED%20Dropbox/Presentations/FederalBudget/Charts/brackets2024.png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both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topcutoff_real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Changes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eedecon.org/friend.php" TargetMode="External"/><Relationship Id="rId4" Type="http://schemas.openxmlformats.org/officeDocument/2006/relationships/hyperlink" Target="http://www.needec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Summer 2024</a:t>
            </a: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OLLI – UNLV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June-July,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31521-AE86-4D2E-0644-16832E70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Def</a:t>
            </a:r>
            <a:r>
              <a:rPr lang="en-US" dirty="0"/>
              <a:t>initionally: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5DAB-2512-4C87-D928-582CF60D3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Taxes are mandatory contributions levied on individuals or corporations by a government entity.</a:t>
            </a:r>
          </a:p>
          <a:p>
            <a:pPr lvl="1"/>
            <a:r>
              <a:rPr lang="en-US" dirty="0"/>
              <a:t>National, state/regional, or local.</a:t>
            </a:r>
          </a:p>
          <a:p>
            <a:r>
              <a:rPr lang="en-US" dirty="0"/>
              <a:t>Tax revenues finance government activities, including public works and services such as roads and schools, or programs such as Social Security or Medicare.</a:t>
            </a:r>
          </a:p>
          <a:p>
            <a:r>
              <a:rPr lang="en-US" dirty="0"/>
              <a:t>Three basic tax types:</a:t>
            </a:r>
          </a:p>
          <a:p>
            <a:pPr lvl="1"/>
            <a:r>
              <a:rPr lang="en-US" dirty="0"/>
              <a:t>On what you earn.</a:t>
            </a:r>
          </a:p>
          <a:p>
            <a:pPr lvl="1"/>
            <a:r>
              <a:rPr lang="en-US" dirty="0"/>
              <a:t>On what you buy.</a:t>
            </a:r>
          </a:p>
          <a:p>
            <a:pPr lvl="1"/>
            <a:r>
              <a:rPr lang="en-US" dirty="0"/>
              <a:t>On what you 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BC8BD-0344-91E0-DB96-E7C1B853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05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8BB-3A9E-3FC5-97BA-6904B0F0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Var</a:t>
            </a:r>
            <a:r>
              <a:rPr lang="en-US" dirty="0"/>
              <a:t>iety of Different Types of Taxes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2FA3D-014C-37E4-4DB0-34BE887E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284687-A238-2939-B997-A93879F281E2}"/>
              </a:ext>
            </a:extLst>
          </p:cNvPr>
          <p:cNvSpPr txBox="1">
            <a:spLocks/>
          </p:cNvSpPr>
          <p:nvPr/>
        </p:nvSpPr>
        <p:spPr>
          <a:xfrm>
            <a:off x="839788" y="134865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TYPES OF TAXES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2820474-7EBA-2631-49BE-FB1D4D163272}"/>
              </a:ext>
            </a:extLst>
          </p:cNvPr>
          <p:cNvSpPr txBox="1">
            <a:spLocks/>
          </p:cNvSpPr>
          <p:nvPr/>
        </p:nvSpPr>
        <p:spPr>
          <a:xfrm>
            <a:off x="839788" y="2172567"/>
            <a:ext cx="5157787" cy="36845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Poll tax</a:t>
            </a:r>
          </a:p>
          <a:p>
            <a:pPr lvl="1"/>
            <a:r>
              <a:rPr lang="en-US" dirty="0"/>
              <a:t>Aka Head tax</a:t>
            </a:r>
          </a:p>
          <a:p>
            <a:r>
              <a:rPr lang="en-US" dirty="0"/>
              <a:t>Community tax</a:t>
            </a:r>
          </a:p>
          <a:p>
            <a:pPr lvl="1"/>
            <a:r>
              <a:rPr lang="en-US" dirty="0"/>
              <a:t>Community is collectively responsible for local tax liability.</a:t>
            </a:r>
          </a:p>
          <a:p>
            <a:r>
              <a:rPr lang="en-US" dirty="0"/>
              <a:t>Ad valorem tax</a:t>
            </a:r>
          </a:p>
          <a:p>
            <a:pPr lvl="1"/>
            <a:r>
              <a:rPr lang="en-US" dirty="0"/>
              <a:t>Tax is a specific percent (%) of the value of the item.</a:t>
            </a:r>
          </a:p>
          <a:p>
            <a:r>
              <a:rPr lang="en-US" dirty="0"/>
              <a:t>Specific tax</a:t>
            </a:r>
          </a:p>
          <a:p>
            <a:pPr lvl="1"/>
            <a:r>
              <a:rPr lang="en-US" dirty="0"/>
              <a:t>Tax is a specific monetary amount, per unit.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4B1DE81-5801-195F-7F06-723C1598D3C6}"/>
              </a:ext>
            </a:extLst>
          </p:cNvPr>
          <p:cNvSpPr txBox="1">
            <a:spLocks/>
          </p:cNvSpPr>
          <p:nvPr/>
        </p:nvSpPr>
        <p:spPr>
          <a:xfrm>
            <a:off x="6172200" y="1348655"/>
            <a:ext cx="5183188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THINGS THAT GET TAXED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EE3DCA5-77C4-0FF6-32A6-6855FE06E1C2}"/>
              </a:ext>
            </a:extLst>
          </p:cNvPr>
          <p:cNvSpPr txBox="1">
            <a:spLocks/>
          </p:cNvSpPr>
          <p:nvPr/>
        </p:nvSpPr>
        <p:spPr>
          <a:xfrm>
            <a:off x="6172200" y="2172567"/>
            <a:ext cx="5183188" cy="36845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Personal income</a:t>
            </a:r>
          </a:p>
          <a:p>
            <a:r>
              <a:rPr lang="en-US" dirty="0"/>
              <a:t>Corporate income</a:t>
            </a:r>
          </a:p>
          <a:p>
            <a:r>
              <a:rPr lang="en-US" dirty="0"/>
              <a:t>Payroll/wages</a:t>
            </a:r>
          </a:p>
          <a:p>
            <a:r>
              <a:rPr lang="en-US" dirty="0"/>
              <a:t>Sales</a:t>
            </a:r>
          </a:p>
          <a:p>
            <a:r>
              <a:rPr lang="en-US" dirty="0"/>
              <a:t>Property</a:t>
            </a:r>
          </a:p>
          <a:p>
            <a:r>
              <a:rPr lang="en-US" dirty="0"/>
              <a:t>Estates</a:t>
            </a:r>
          </a:p>
          <a:p>
            <a:r>
              <a:rPr lang="en-US" dirty="0"/>
              <a:t>Imports</a:t>
            </a:r>
          </a:p>
          <a:p>
            <a:r>
              <a:rPr lang="en-US" dirty="0"/>
              <a:t>Many other things…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6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FC6D-9EC0-DEA7-3037-2595EB5D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All Taxes are Called “Taxes”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A211-9139-27E0-8F9E-7FCF88B3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50664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Granting state monopolies</a:t>
            </a:r>
          </a:p>
          <a:p>
            <a:pPr lvl="1"/>
            <a:r>
              <a:rPr lang="en-US" dirty="0"/>
              <a:t>Ability to ship alcohol in California</a:t>
            </a:r>
          </a:p>
          <a:p>
            <a:r>
              <a:rPr lang="en-US" dirty="0"/>
              <a:t>Conscription</a:t>
            </a:r>
          </a:p>
          <a:p>
            <a:r>
              <a:rPr lang="en-US" dirty="0"/>
              <a:t>Sale of spectrum</a:t>
            </a:r>
          </a:p>
          <a:p>
            <a:r>
              <a:rPr lang="en-US" dirty="0"/>
              <a:t>Un/under paid work</a:t>
            </a:r>
          </a:p>
          <a:p>
            <a:pPr lvl="1"/>
            <a:r>
              <a:rPr lang="en-US" dirty="0"/>
              <a:t>Slaves throughout history</a:t>
            </a:r>
          </a:p>
          <a:p>
            <a:pPr lvl="1"/>
            <a:r>
              <a:rPr lang="en-US" dirty="0"/>
              <a:t>Rwanda – on Saturday each month</a:t>
            </a:r>
          </a:p>
          <a:p>
            <a:pPr lvl="1"/>
            <a:r>
              <a:rPr lang="en-US" dirty="0"/>
              <a:t>U.S. convict labor</a:t>
            </a:r>
          </a:p>
          <a:p>
            <a:r>
              <a:rPr lang="en-US" dirty="0"/>
              <a:t>Voluntary contributions</a:t>
            </a:r>
          </a:p>
          <a:p>
            <a:pPr lvl="1"/>
            <a:r>
              <a:rPr lang="en-US" dirty="0"/>
              <a:t>Prussia 1813-1815 gifts of gold to support the war against Napoleon.</a:t>
            </a:r>
          </a:p>
          <a:p>
            <a:pPr lvl="1"/>
            <a:r>
              <a:rPr lang="en-US" dirty="0"/>
              <a:t>Germany – “Gold for the fatherland”</a:t>
            </a:r>
          </a:p>
          <a:p>
            <a:pPr lvl="1"/>
            <a:r>
              <a:rPr lang="en-US" dirty="0"/>
              <a:t>California – suggested contribution to child’s school</a:t>
            </a:r>
          </a:p>
          <a:p>
            <a:r>
              <a:rPr lang="en-US" dirty="0"/>
              <a:t>Diligence in law enforcement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E5E00-D9F8-518A-B13B-669C3DEB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1F9532-CDFD-E407-5156-6FE93832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994400" y="864627"/>
            <a:ext cx="4542846" cy="302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en lead-footed drivers get snagged and ticketed, their downfall might have been passing a speed trap where a cop was using radar or a laser, or maybe the driver passed a speed camera. However, as technology improves traffic enforcement, it is also progressing on the side of the speeder. Now joining the radar detector is crowd-sourced reporting of speed traps, a virtual warning system using the Internet and a mobile app. This list of the 10 most -active cities for speed traps was compiled by Tr">
            <a:extLst>
              <a:ext uri="{FF2B5EF4-FFF2-40B4-BE49-F238E27FC236}">
                <a16:creationId xmlns:a16="http://schemas.microsoft.com/office/drawing/2014/main" id="{A4BC2EE6-EBC1-E2C6-9F43-FBE54099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30" y="2150254"/>
            <a:ext cx="4542847" cy="255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FC6D-9EC0-DEA7-3037-2595EB5D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All Taxes are Called “Taxes” – </a:t>
            </a:r>
            <a:r>
              <a:rPr lang="en-US" i="1" dirty="0" err="1"/>
              <a:t>con’t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3A211-9139-27E0-8F9E-7FCF88B30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Tobacco Master Settlement Agreement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Structured so as to be a tax on future cigarette sales.</a:t>
            </a:r>
          </a:p>
          <a:p>
            <a:pPr>
              <a:spcAft>
                <a:spcPts val="1000"/>
              </a:spcAft>
            </a:pPr>
            <a:r>
              <a:rPr lang="en-US" dirty="0"/>
              <a:t>Venality – sale of public positions</a:t>
            </a:r>
          </a:p>
          <a:p>
            <a:pPr>
              <a:spcAft>
                <a:spcPts val="1000"/>
              </a:spcAft>
            </a:pPr>
            <a:r>
              <a:rPr lang="en-US" dirty="0"/>
              <a:t>Lotteries – tax on ignorance (?)</a:t>
            </a:r>
          </a:p>
          <a:p>
            <a:r>
              <a:rPr lang="en-US" dirty="0"/>
              <a:t>And so many more…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E5E00-D9F8-518A-B13B-669C3DEB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5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707C-C17B-827D-EF25-3FA1E22B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Taxes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44CB-B8CB-FE90-1805-C7C564B6B6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Raise Revenues</a:t>
            </a:r>
          </a:p>
          <a:p>
            <a:pPr lvl="1"/>
            <a:r>
              <a:rPr lang="en-US" dirty="0"/>
              <a:t>Finance wars and response to emergencies</a:t>
            </a:r>
          </a:p>
          <a:p>
            <a:pPr lvl="1"/>
            <a:r>
              <a:rPr lang="en-US" dirty="0"/>
              <a:t>Make investments in the economy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4E7FCF-56E5-84F8-B9BD-919F265D31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INVESTMENTS:</a:t>
            </a:r>
          </a:p>
          <a:p>
            <a:r>
              <a:rPr lang="en-US" dirty="0"/>
              <a:t>Infrastructure</a:t>
            </a:r>
          </a:p>
          <a:p>
            <a:pPr lvl="1"/>
            <a:r>
              <a:rPr lang="en-US" dirty="0"/>
              <a:t>Ports, bridges, roads, airports</a:t>
            </a:r>
          </a:p>
          <a:p>
            <a:pPr lvl="1"/>
            <a:r>
              <a:rPr lang="en-US" dirty="0"/>
              <a:t>Infrastructure in the United States routinely receives poor marks.  Improvements would likely result in increased economic growth.</a:t>
            </a:r>
          </a:p>
          <a:p>
            <a:r>
              <a:rPr lang="en-US" dirty="0"/>
              <a:t>Health care</a:t>
            </a:r>
          </a:p>
          <a:p>
            <a:pPr lvl="1"/>
            <a:r>
              <a:rPr lang="en-US" dirty="0"/>
              <a:t>A healthier workforce is a more productive workforce.</a:t>
            </a:r>
          </a:p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Education is increasingly important for growth of the U.S.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662A3-9762-6814-DB53-FA8F055D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85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707C-C17B-827D-EF25-3FA1E22B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Taxes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244CB-B8CB-FE90-1805-C7C564B6B6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Social Engineering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4E7FCF-56E5-84F8-B9BD-919F265D31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Cigarette and alcohol taxes</a:t>
            </a:r>
          </a:p>
          <a:p>
            <a:pPr lvl="1"/>
            <a:r>
              <a:rPr lang="en-US" dirty="0"/>
              <a:t>Sin taxes</a:t>
            </a:r>
          </a:p>
          <a:p>
            <a:r>
              <a:rPr lang="en-US" dirty="0"/>
              <a:t>Beard taxes</a:t>
            </a:r>
          </a:p>
          <a:p>
            <a:pPr lvl="1"/>
            <a:r>
              <a:rPr lang="en-US" dirty="0"/>
              <a:t>Russia: Get nobility to look more European.</a:t>
            </a:r>
          </a:p>
          <a:p>
            <a:r>
              <a:rPr lang="en-US" dirty="0"/>
              <a:t>Hut tax</a:t>
            </a:r>
          </a:p>
          <a:p>
            <a:pPr lvl="1"/>
            <a:r>
              <a:rPr lang="en-US" dirty="0"/>
              <a:t>Brits, 1898, Sierra Leone, tax on all housing</a:t>
            </a:r>
          </a:p>
          <a:p>
            <a:pPr lvl="1"/>
            <a:r>
              <a:rPr lang="en-US" dirty="0"/>
              <a:t>Get natives to participate in the cash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662A3-9762-6814-DB53-FA8F055D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018C-60B4-12E7-1756-19179251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0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Taxes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D8A2D-7944-5547-D55C-A4A6590890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Reduce Market Inefficiencies</a:t>
            </a:r>
          </a:p>
          <a:p>
            <a:pPr lvl="1"/>
            <a:r>
              <a:rPr lang="en-US" dirty="0"/>
              <a:t>Tax negative spillovers</a:t>
            </a:r>
          </a:p>
          <a:p>
            <a:pPr lvl="1"/>
            <a:r>
              <a:rPr lang="en-US" dirty="0"/>
              <a:t>Subsidize positive spillovers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460EE-9FB4-D8C3-5F6B-525F8DE6B6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Externalities</a:t>
            </a:r>
          </a:p>
          <a:p>
            <a:pPr lvl="1"/>
            <a:r>
              <a:rPr lang="en-US" dirty="0"/>
              <a:t>Market interactions can affect people outside of the market.</a:t>
            </a:r>
          </a:p>
          <a:p>
            <a:pPr lvl="1"/>
            <a:r>
              <a:rPr lang="en-US" b="1" i="1" dirty="0"/>
              <a:t>Negative</a:t>
            </a:r>
          </a:p>
          <a:p>
            <a:pPr lvl="2"/>
            <a:r>
              <a:rPr lang="en-US" dirty="0"/>
              <a:t>Pollution/climate change</a:t>
            </a:r>
          </a:p>
          <a:p>
            <a:pPr lvl="2"/>
            <a:r>
              <a:rPr lang="en-US" dirty="0"/>
              <a:t>Smoking</a:t>
            </a:r>
          </a:p>
          <a:p>
            <a:pPr lvl="2"/>
            <a:r>
              <a:rPr lang="en-US" dirty="0"/>
              <a:t>Driving</a:t>
            </a:r>
          </a:p>
          <a:p>
            <a:pPr lvl="1"/>
            <a:r>
              <a:rPr lang="en-US" b="1" i="1" dirty="0"/>
              <a:t>Positive</a:t>
            </a:r>
          </a:p>
          <a:p>
            <a:pPr lvl="2"/>
            <a:r>
              <a:rPr lang="en-US" dirty="0"/>
              <a:t>General R&amp;D</a:t>
            </a:r>
          </a:p>
          <a:p>
            <a:pPr lvl="2"/>
            <a:r>
              <a:rPr lang="en-US" dirty="0"/>
              <a:t>Education</a:t>
            </a:r>
          </a:p>
          <a:p>
            <a:pPr lvl="2"/>
            <a:r>
              <a:rPr lang="en-US" dirty="0"/>
              <a:t>Raising bees.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D2202-94A4-48A2-5A6F-EAE98C96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2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3741-3571-ADFE-2FB4-2611517B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Rebellions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15C63-2EF8-8BC8-5E01-989E96F62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D8C48-C07B-5329-D6A6-191CBFDB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41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CD3C-FF01-AD1B-CE63-5F6530561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Ear</a:t>
            </a:r>
            <a:r>
              <a:rPr lang="en-US" dirty="0"/>
              <a:t>ly…non-U.S.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B5D4D-7564-A063-962C-DF6FC9BA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King John signing the Magna Carta, 1215</a:t>
            </a:r>
          </a:p>
          <a:p>
            <a:pPr lvl="1"/>
            <a:r>
              <a:rPr lang="en-US" dirty="0"/>
              <a:t>Embodied the idea that the power to tax was limited by general consent.</a:t>
            </a:r>
          </a:p>
          <a:p>
            <a:r>
              <a:rPr lang="en-US" dirty="0"/>
              <a:t>King Charles and the Ship Money tax, 1634</a:t>
            </a:r>
          </a:p>
          <a:p>
            <a:pPr lvl="1"/>
            <a:r>
              <a:rPr lang="en-US" dirty="0"/>
              <a:t>Inland areas and John Hampden refused to pay.</a:t>
            </a:r>
          </a:p>
          <a:p>
            <a:r>
              <a:rPr lang="en-US" dirty="0"/>
              <a:t>Hut tax war – 1898</a:t>
            </a:r>
          </a:p>
          <a:p>
            <a:r>
              <a:rPr lang="en-US" dirty="0" err="1"/>
              <a:t>Maori</a:t>
            </a:r>
            <a:r>
              <a:rPr lang="en-US" dirty="0"/>
              <a:t> uprising – Dog Tax War - 1898</a:t>
            </a:r>
          </a:p>
          <a:p>
            <a:r>
              <a:rPr lang="en-US" dirty="0"/>
              <a:t>10 Cents War – 1879-1884</a:t>
            </a:r>
          </a:p>
          <a:p>
            <a:pPr lvl="1"/>
            <a:r>
              <a:rPr lang="en-US" dirty="0"/>
              <a:t>Why is Bolivia landlocked?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36598-D988-A963-58AC-B912FD03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66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3B5FE-248C-2E5A-D4EA-884ACB2A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</a:t>
            </a:r>
            <a:r>
              <a:rPr lang="en-US" dirty="0"/>
              <a:t>eral Rule About Taxing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0BB9B-D9F2-3744-DCCF-7929CCD4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art of taxation consists in so plucking the goose as to obtain the largest possible amount of feathers with the smallest amount of hissing.”</a:t>
            </a:r>
          </a:p>
          <a:p>
            <a:pPr marL="3657600" lvl="8" indent="0">
              <a:buNone/>
            </a:pPr>
            <a:r>
              <a:rPr lang="en-US" sz="2400" dirty="0"/>
              <a:t>		Jean-Baptiste Colbert</a:t>
            </a:r>
          </a:p>
          <a:p>
            <a:pPr marL="3657600" lvl="8" indent="0">
              <a:buNone/>
            </a:pPr>
            <a:r>
              <a:rPr lang="en-US" sz="1600" dirty="0"/>
              <a:t>		French Minister of the Navy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2588-CDDC-73C1-FE39-D6DA972D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664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24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(6/3):	US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(6/10): 	Healthcare Economics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(6/17):	Federal Debt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(6/24):	Economics of Immigration (Kelley Cullen, E. Washington Univ.)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5 (7/1):	Taxes: Rebellion, Rascals, and Revenue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(7/8):	Climate Change Economics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7 (7/15):	International Institutions (Alan Deardorff, Univ. of Michigan)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950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2F37-D5C0-F3D5-0313-90171FDBB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</a:t>
            </a:r>
            <a:r>
              <a:rPr lang="en-US" dirty="0"/>
              <a:t> The United States: Revolutionary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6021E-049F-7580-959C-B9FE8A1AE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1689 Boston Revolt</a:t>
            </a:r>
          </a:p>
          <a:p>
            <a:pPr lvl="1"/>
            <a:r>
              <a:rPr lang="en-US" dirty="0"/>
              <a:t>Governor Andros imposed new taxes and other restrictions.</a:t>
            </a:r>
          </a:p>
          <a:p>
            <a:pPr lvl="1"/>
            <a:r>
              <a:rPr lang="en-US" dirty="0"/>
              <a:t>Origins of the “No taxation w/o representation” sentiment.</a:t>
            </a:r>
          </a:p>
          <a:p>
            <a:r>
              <a:rPr lang="en-US" dirty="0"/>
              <a:t>1772 Gaspee Affair</a:t>
            </a:r>
          </a:p>
          <a:p>
            <a:pPr lvl="1"/>
            <a:r>
              <a:rPr lang="en-US" dirty="0"/>
              <a:t>The Gaspee was a British customs ship. It collected customs taxes (goods) from ships believed to be evading the taxes.</a:t>
            </a:r>
          </a:p>
          <a:p>
            <a:pPr lvl="1"/>
            <a:r>
              <a:rPr lang="en-US" dirty="0"/>
              <a:t>It ran aground in 1772 and locals set it afire to express their displeasure.</a:t>
            </a:r>
          </a:p>
          <a:p>
            <a:r>
              <a:rPr lang="en-US" dirty="0"/>
              <a:t>1773 Boston Tea Party</a:t>
            </a:r>
          </a:p>
          <a:p>
            <a:pPr lvl="1"/>
            <a:r>
              <a:rPr lang="en-US" dirty="0"/>
              <a:t>Townshend Acts</a:t>
            </a:r>
          </a:p>
          <a:p>
            <a:r>
              <a:rPr lang="en-US" dirty="0"/>
              <a:t>1794 Whiskey Rebellion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9C6CD-0F2C-C10C-3A64-A285217D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27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3402D-2DFE-C07F-3553-30E0D146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mp Act 1765 </a:t>
            </a:r>
            <a:r>
              <a:rPr lang="en-US" sz="3200" dirty="0"/>
              <a:t>(aka Duties in American Colonies 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56E75-B5A4-B96D-8E09-4737AA05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6299200" cy="4351338"/>
          </a:xfrm>
        </p:spPr>
        <p:txBody>
          <a:bodyPr/>
          <a:lstStyle/>
          <a:p>
            <a:r>
              <a:rPr lang="en-US" dirty="0"/>
              <a:t>Required that many printed materials in the colonies be produce don stamped paper from London which included an embossed revenue stamp.</a:t>
            </a:r>
          </a:p>
          <a:p>
            <a:endParaRPr lang="en-US" dirty="0"/>
          </a:p>
          <a:p>
            <a:r>
              <a:rPr lang="en-US" dirty="0"/>
              <a:t>Failed: No taxation w/o representation!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639F7-F4AE-DA80-FBF9-A73A98BA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B817F-A8AB-FDBE-F3A8-8BB8AD79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232" y="2108099"/>
            <a:ext cx="364066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CE12B-50C9-0A5F-BDAC-1DCBD0F2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Tow</a:t>
            </a:r>
            <a:r>
              <a:rPr lang="en-US" dirty="0"/>
              <a:t>nshend Acts (1767-68)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4A0D-07BB-FEF2-13CF-B66ECB0FB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900" y="1456430"/>
            <a:ext cx="10693400" cy="4351338"/>
          </a:xfrm>
        </p:spPr>
        <p:txBody>
          <a:bodyPr>
            <a:normAutofit lnSpcReduction="10000"/>
          </a:bodyPr>
          <a:lstStyle/>
          <a:p>
            <a:pPr algn="l">
              <a:spcAft>
                <a:spcPts val="1000"/>
              </a:spcAft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Instituted taxes on glass, lead, paint, paper, and tea.</a:t>
            </a:r>
          </a:p>
          <a:p>
            <a:pPr algn="l">
              <a:spcAft>
                <a:spcPts val="1000"/>
              </a:spcAft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purposes of the acts were to: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Raise revenue in the colonies to pay the salaries of governors and judges so that they would remain loyal to Great Britain,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Create more effective means of enforcing compliance with trade regulations,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Punish the Province of New York for failing to comply with the 1765 Quartering Act,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E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stablish the precedent that the British Parliament had the right to tax the colonies.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4F629-965D-128C-7DFF-54C88B20B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25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E907-DA69-99D2-6B4A-7B0706A3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Bos</a:t>
            </a:r>
            <a:r>
              <a:rPr lang="en-US" dirty="0"/>
              <a:t>ton Tea Party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333D-DA3A-70B7-9BE8-1331CAFB8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024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Was about the REMOVAL of taxes!</a:t>
            </a:r>
          </a:p>
          <a:p>
            <a:r>
              <a:rPr lang="en-US" dirty="0"/>
              <a:t>Tea Act of May 19, 1773: </a:t>
            </a:r>
          </a:p>
          <a:p>
            <a:pPr lvl="1"/>
            <a:r>
              <a:rPr lang="en-US" dirty="0"/>
              <a:t>Allowed East India Company to sell tea from China in the colonies without paying taxes other than the Townshend Act taxes.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Prior to the Tea Act, tea from China paid taxes in Britain before paying more taxes in the colonies.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After the Tea Act, taxes on tea from China sold in the colonies were lower.</a:t>
            </a:r>
          </a:p>
          <a:p>
            <a:pPr lvl="2"/>
            <a:r>
              <a:rPr lang="en-US" dirty="0"/>
              <a:t>So prices were lower.</a:t>
            </a:r>
          </a:p>
          <a:p>
            <a:pPr lvl="2"/>
            <a:r>
              <a:rPr lang="en-US" dirty="0"/>
              <a:t>Turns out smugglers (John Hancock) didn’t like that.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Thus, the tea party.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77D32-A6A0-D2FB-7F7C-27FCB82E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C1652-C599-BDD8-3638-A978B257F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080" y="262649"/>
            <a:ext cx="3211919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AA04-4FCA-040C-65E9-C8831A18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179</a:t>
            </a:r>
            <a:r>
              <a:rPr lang="en-US" dirty="0"/>
              <a:t>4 Whiskey Rebellion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025E-A980-9247-8789-6693A9CF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1791 Hamilton put a tax on whiskey.</a:t>
            </a:r>
          </a:p>
          <a:p>
            <a:pPr lvl="1"/>
            <a:r>
              <a:rPr lang="en-US" dirty="0"/>
              <a:t>First tax on a domestic product: “whiskey tax”.  (Previously only tariffs.)</a:t>
            </a:r>
          </a:p>
          <a:p>
            <a:pPr lvl="1"/>
            <a:r>
              <a:rPr lang="en-US" dirty="0"/>
              <a:t>Intended to generate revenue to pay for war debt.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Flat fee per still, or paying by the gallon</a:t>
            </a:r>
          </a:p>
          <a:p>
            <a:pPr lvl="2"/>
            <a:r>
              <a:rPr lang="en-US" dirty="0"/>
              <a:t>Large distilleries could pay flat fee  (~$.06/gallon).</a:t>
            </a:r>
          </a:p>
          <a:p>
            <a:pPr lvl="2"/>
            <a:r>
              <a:rPr lang="en-US" dirty="0"/>
              <a:t>Small distillers (farmers) were subject to greater fees (~$.09/gallon).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Western Penn. farmers objected and violently resisted paying taxes.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Washington rode in with 13,000 militiamen to quell the uprising.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2F761-CE9C-855F-729A-5B112B882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25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A6BE-F9D8-8E2E-447A-4C9470E2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The Other Day</a:t>
            </a:r>
          </a:p>
        </p:txBody>
      </p:sp>
      <p:pic>
        <p:nvPicPr>
          <p:cNvPr id="6" name="Content Placeholder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018CE30-F70C-4596-4030-8F243F6C9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90" y="100920"/>
            <a:ext cx="7884967" cy="24019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41B48-3D7F-CED9-37CE-D79D4BF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8" name="Picture 7" descr="A group of people in riot gear&#10;&#10;Description automatically generated">
            <a:extLst>
              <a:ext uri="{FF2B5EF4-FFF2-40B4-BE49-F238E27FC236}">
                <a16:creationId xmlns:a16="http://schemas.microsoft.com/office/drawing/2014/main" id="{251629B1-17DD-9E3A-9A9C-ED25AE98E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11609"/>
            <a:ext cx="7772400" cy="5245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678E66-8450-FF31-B7A9-ADFC0A0D7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3746954"/>
            <a:ext cx="7772400" cy="7747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0F00F8-EBB2-A761-3514-FA8431D99CD6}"/>
              </a:ext>
            </a:extLst>
          </p:cNvPr>
          <p:cNvSpPr/>
          <p:nvPr/>
        </p:nvSpPr>
        <p:spPr>
          <a:xfrm>
            <a:off x="5976257" y="4134344"/>
            <a:ext cx="2057400" cy="38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7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3F95C-5B22-75F2-F62B-E6E94960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Revenues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3E888-E8BF-D30D-D3BF-0098454A3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94569-C2A9-FDEB-5322-E819AEF6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41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2E22-A54C-8749-8B66-1F6A5D34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Does the US Govt. Budget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B3FD-6BBC-D04C-8BBD-ECD9059F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29FE31-6082-DD4E-988F-7C0A182A5C5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30375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$2,632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$1,484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$6,270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31C253-BAC7-E34E-A86A-67088D2BE8C7}"/>
              </a:ext>
            </a:extLst>
          </p:cNvPr>
          <p:cNvSpPr txBox="1"/>
          <p:nvPr/>
        </p:nvSpPr>
        <p:spPr>
          <a:xfrm>
            <a:off x="3593678" y="971620"/>
            <a:ext cx="6036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2023 Budget Summary (in Billions)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D7269-48A0-6445-8337-3B0AB62613FA}"/>
              </a:ext>
            </a:extLst>
          </p:cNvPr>
          <p:cNvSpPr txBox="1"/>
          <p:nvPr/>
        </p:nvSpPr>
        <p:spPr>
          <a:xfrm>
            <a:off x="8447659" y="6494755"/>
            <a:ext cx="3225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/publication/60053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86631-5787-B3CE-601F-DD95AD38E6C7}"/>
              </a:ext>
            </a:extLst>
          </p:cNvPr>
          <p:cNvSpPr/>
          <p:nvPr/>
        </p:nvSpPr>
        <p:spPr>
          <a:xfrm>
            <a:off x="5642544" y="1577262"/>
            <a:ext cx="5852160" cy="3898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1B0DD8-621B-7004-BA78-CCCCD424A0F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736224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$3,753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$1,722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 $659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$4,439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$6,134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9141605" y="4625047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BFB99F-996A-2744-8CB9-3453F485E7B3}"/>
              </a:ext>
            </a:extLst>
          </p:cNvPr>
          <p:cNvSpPr/>
          <p:nvPr/>
        </p:nvSpPr>
        <p:spPr>
          <a:xfrm>
            <a:off x="6162508" y="5357495"/>
            <a:ext cx="2558945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913111" y="4604888"/>
            <a:ext cx="2145345" cy="100430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F6DB5-7ACB-C649-ACAA-C5BE8B1DB750}"/>
              </a:ext>
            </a:extLst>
          </p:cNvPr>
          <p:cNvSpPr txBox="1"/>
          <p:nvPr/>
        </p:nvSpPr>
        <p:spPr>
          <a:xfrm>
            <a:off x="3704887" y="5609194"/>
            <a:ext cx="5016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Budget Deficit: $1,695 Billion</a:t>
            </a:r>
          </a:p>
        </p:txBody>
      </p:sp>
    </p:spTree>
    <p:extLst>
      <p:ext uri="{BB962C8B-B14F-4D97-AF65-F5344CB8AC3E}">
        <p14:creationId xmlns:p14="http://schemas.microsoft.com/office/powerpoint/2010/main" val="26140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9333-5758-E648-9B28-5334F4DA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Fe</a:t>
            </a:r>
            <a:r>
              <a:rPr lang="en-US" dirty="0"/>
              <a:t>deral Government Revenues in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EFAC-96D1-A24E-8432-53114D74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83884-EF3F-2E4A-947D-E9B6D69F531B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2023: An Infographic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7BC8F2-249E-004B-A8F4-E70CB411C5C5}"/>
              </a:ext>
            </a:extLst>
          </p:cNvPr>
          <p:cNvSpPr txBox="1"/>
          <p:nvPr/>
        </p:nvSpPr>
        <p:spPr>
          <a:xfrm>
            <a:off x="8229612" y="3548826"/>
            <a:ext cx="35368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U.S. GDP: $23.4 Trillion</a:t>
            </a:r>
          </a:p>
          <a:p>
            <a:pPr algn="ctr"/>
            <a:r>
              <a:rPr lang="en-US" sz="2800" dirty="0"/>
              <a:t>In 2023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7B9CBE-96DF-2C44-A3CB-0F93EE0CC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530" y="1166814"/>
            <a:ext cx="7185245" cy="4764024"/>
          </a:xfr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AE9BDA-9E9B-044A-BEF4-D603A9488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190" y="2674496"/>
            <a:ext cx="2062730" cy="3231611"/>
          </a:xfrm>
          <a:prstGeom prst="rect">
            <a:avLst/>
          </a:prstGeom>
        </p:spPr>
      </p:pic>
      <p:pic>
        <p:nvPicPr>
          <p:cNvPr id="7" name="Picture 6" descr="A close-up of a number of tax forms&#10;&#10;Description automatically generated">
            <a:extLst>
              <a:ext uri="{FF2B5EF4-FFF2-40B4-BE49-F238E27FC236}">
                <a16:creationId xmlns:a16="http://schemas.microsoft.com/office/drawing/2014/main" id="{F8145BEA-7A58-2706-D9F0-4EF83F7E9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9" y="2241408"/>
            <a:ext cx="7772400" cy="36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68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CF32-5785-5D47-85A7-8C8389CA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Government Revenues Come From?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C4E59-5362-E34C-879A-69C6A610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C0DF6-F4F3-8841-8594-301E4CE753CD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2023: An Infographic</a:t>
            </a:r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420ACF68-81D8-F0E8-813E-C60DB100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51" y="863569"/>
            <a:ext cx="7772400" cy="53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5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endParaRPr lang="en-US" dirty="0"/>
          </a:p>
          <a:p>
            <a:r>
              <a:rPr lang="en-US" dirty="0"/>
              <a:t>Slides will be available from the NEED website shortly after the talk (https://</a:t>
            </a:r>
            <a:r>
              <a:rPr lang="en-US" dirty="0" err="1"/>
              <a:t>NEEDEcon.org</a:t>
            </a:r>
            <a:r>
              <a:rPr lang="en-US" dirty="0"/>
              <a:t>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49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CF32-5785-5D47-85A7-8C8389CA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 Government Revenues Come From?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C4E59-5362-E34C-879A-69C6A610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C0DF6-F4F3-8841-8594-301E4CE753CD}"/>
              </a:ext>
            </a:extLst>
          </p:cNvPr>
          <p:cNvSpPr txBox="1"/>
          <p:nvPr/>
        </p:nvSpPr>
        <p:spPr>
          <a:xfrm>
            <a:off x="8870466" y="6472240"/>
            <a:ext cx="26933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CBO – Revenues in 2023: An Infographic</a:t>
            </a:r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420ACF68-81D8-F0E8-813E-C60DB100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51" y="863569"/>
            <a:ext cx="7772400" cy="5366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D9C79-C1B0-D80A-8756-ED69A82F81D0}"/>
              </a:ext>
            </a:extLst>
          </p:cNvPr>
          <p:cNvGrpSpPr/>
          <p:nvPr/>
        </p:nvGrpSpPr>
        <p:grpSpPr>
          <a:xfrm>
            <a:off x="1045029" y="1828800"/>
            <a:ext cx="6602279" cy="4218555"/>
            <a:chOff x="3098800" y="1981200"/>
            <a:chExt cx="5771666" cy="357293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E69D02-E196-C09C-77BF-76D46895787C}"/>
                </a:ext>
              </a:extLst>
            </p:cNvPr>
            <p:cNvSpPr/>
            <p:nvPr/>
          </p:nvSpPr>
          <p:spPr>
            <a:xfrm>
              <a:off x="3098800" y="1981200"/>
              <a:ext cx="5771666" cy="357293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graph showing the amount of income tax&#10;&#10;Description automatically generated with medium confidence">
              <a:extLst>
                <a:ext uri="{FF2B5EF4-FFF2-40B4-BE49-F238E27FC236}">
                  <a16:creationId xmlns:a16="http://schemas.microsoft.com/office/drawing/2014/main" id="{B9F5FF16-E365-EF32-6035-EE694F3C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6398" y="2257491"/>
              <a:ext cx="5367953" cy="30408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7A5B51-9597-63D0-1E2D-737B3393FFC1}"/>
                </a:ext>
              </a:extLst>
            </p:cNvPr>
            <p:cNvSpPr txBox="1"/>
            <p:nvPr/>
          </p:nvSpPr>
          <p:spPr>
            <a:xfrm>
              <a:off x="6620933" y="2257491"/>
              <a:ext cx="2123418" cy="703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Other</a:t>
              </a:r>
            </a:p>
            <a:p>
              <a:pPr algn="ctr"/>
              <a:r>
                <a:rPr lang="en-US" sz="2400" b="1" dirty="0"/>
                <a:t>Revenues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172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ECF9-BF81-BC87-0142-5E0003E8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Esta</a:t>
            </a:r>
            <a:r>
              <a:rPr lang="en-US" dirty="0"/>
              <a:t>te Tax Liability and # of Taxable Estates</a:t>
            </a:r>
          </a:p>
        </p:txBody>
      </p:sp>
      <p:pic>
        <p:nvPicPr>
          <p:cNvPr id="6" name="Content Placeholder 5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7F8844B0-598C-83F7-8B07-E26545909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953" y="1325563"/>
            <a:ext cx="11228709" cy="45512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8F169-DB33-FB6F-185A-B167B725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4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9409-155B-7E3A-2DB0-8E142FD1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Esta</a:t>
            </a:r>
            <a:r>
              <a:rPr lang="en-US" dirty="0"/>
              <a:t>te Tax Rates and Special Treatment</a:t>
            </a:r>
          </a:p>
        </p:txBody>
      </p:sp>
      <p:pic>
        <p:nvPicPr>
          <p:cNvPr id="7" name="Content Placeholder 6" descr="A graph with green and yellow lines&#10;&#10;Description automatically generated">
            <a:extLst>
              <a:ext uri="{FF2B5EF4-FFF2-40B4-BE49-F238E27FC236}">
                <a16:creationId xmlns:a16="http://schemas.microsoft.com/office/drawing/2014/main" id="{72963156-4779-E5B5-88E8-DDBFB574EC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146" y="1665981"/>
            <a:ext cx="5673654" cy="385380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D1344-0609-8EBF-5985-D3473D7BA6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Farms receive favorable treatment</a:t>
            </a:r>
          </a:p>
          <a:p>
            <a:pPr lvl="1"/>
            <a:r>
              <a:rPr lang="en-US" dirty="0"/>
              <a:t>Less than 1% of farms owe estate taxes. </a:t>
            </a:r>
          </a:p>
          <a:p>
            <a:pPr lvl="1"/>
            <a:r>
              <a:rPr lang="en-US" dirty="0"/>
              <a:t>Can take 14 years to pay tax.</a:t>
            </a:r>
          </a:p>
          <a:p>
            <a:r>
              <a:rPr lang="en-US" dirty="0"/>
              <a:t>As do small businesses</a:t>
            </a:r>
          </a:p>
          <a:p>
            <a:pPr lvl="1"/>
            <a:r>
              <a:rPr lang="en-US" dirty="0"/>
              <a:t>Also 14 years.</a:t>
            </a:r>
          </a:p>
          <a:p>
            <a:r>
              <a:rPr lang="en-US" dirty="0"/>
              <a:t>“step up in basis”</a:t>
            </a:r>
          </a:p>
          <a:p>
            <a:pPr lvl="1"/>
            <a:r>
              <a:rPr lang="en-US" dirty="0"/>
              <a:t>Eliminates capital gains taxes on inherited funds.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94A37-FE12-4A0B-8A13-FD223293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40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A8FE-32DA-5EB9-5F28-00CA06C2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U.S. Taxation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EDDF5-438D-AD17-75D2-904A894C9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6E904-0C69-A1FE-EFF4-6A0EC5D1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304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DA50-F10F-EB6F-370F-3434C801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Revenues Over Time</a:t>
            </a:r>
          </a:p>
        </p:txBody>
      </p:sp>
      <p:pic>
        <p:nvPicPr>
          <p:cNvPr id="8" name="Content Placeholder 7" descr="A graph of income and federal income&#10;&#10;Description automatically generated">
            <a:extLst>
              <a:ext uri="{FF2B5EF4-FFF2-40B4-BE49-F238E27FC236}">
                <a16:creationId xmlns:a16="http://schemas.microsoft.com/office/drawing/2014/main" id="{7B76E4AA-815C-BA3F-84B2-66DAD35C7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33" y="1325563"/>
            <a:ext cx="11129533" cy="44711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8B4C6-819A-9551-B043-147A6605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9473D-4336-1A94-C4ED-78EBEFEB4697}"/>
              </a:ext>
            </a:extLst>
          </p:cNvPr>
          <p:cNvSpPr txBox="1"/>
          <p:nvPr/>
        </p:nvSpPr>
        <p:spPr>
          <a:xfrm>
            <a:off x="7518400" y="6456851"/>
            <a:ext cx="4074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www.visualcapitalist.com</a:t>
            </a:r>
            <a:r>
              <a:rPr lang="en-US" sz="1200" dirty="0"/>
              <a:t>/history-u-s-taxation/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DE63D3-C1D8-49BA-3856-8DCDB96A4404}"/>
              </a:ext>
            </a:extLst>
          </p:cNvPr>
          <p:cNvSpPr/>
          <p:nvPr/>
        </p:nvSpPr>
        <p:spPr>
          <a:xfrm>
            <a:off x="4826000" y="2184400"/>
            <a:ext cx="15875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1DBB2-AC47-AB2B-DB3D-7EA2EECF9AEC}"/>
              </a:ext>
            </a:extLst>
          </p:cNvPr>
          <p:cNvSpPr/>
          <p:nvPr/>
        </p:nvSpPr>
        <p:spPr>
          <a:xfrm>
            <a:off x="5854699" y="4025748"/>
            <a:ext cx="279401" cy="85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41A7E-28D0-CAFB-CC53-B236C4729B4B}"/>
              </a:ext>
            </a:extLst>
          </p:cNvPr>
          <p:cNvSpPr txBox="1"/>
          <p:nvPr/>
        </p:nvSpPr>
        <p:spPr>
          <a:xfrm>
            <a:off x="1108710" y="3267417"/>
            <a:ext cx="144018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Tariffs</a:t>
            </a:r>
          </a:p>
        </p:txBody>
      </p:sp>
    </p:spTree>
    <p:extLst>
      <p:ext uri="{BB962C8B-B14F-4D97-AF65-F5344CB8AC3E}">
        <p14:creationId xmlns:p14="http://schemas.microsoft.com/office/powerpoint/2010/main" val="1728291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3C4B-AA2E-ECA5-16A4-C205F73D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Tax Policy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A79F-40B8-3AB6-8635-168A364667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1787 Constitution</a:t>
            </a:r>
          </a:p>
          <a:p>
            <a:pPr lvl="1"/>
            <a:r>
              <a:rPr lang="en-US" dirty="0"/>
              <a:t>”Congress shall have the power to lay and collect taxes, duties, imposts, and excises.”</a:t>
            </a:r>
          </a:p>
          <a:p>
            <a:pPr lvl="1"/>
            <a:r>
              <a:rPr lang="en-US" dirty="0"/>
              <a:t>For years, primarily excise taxes and tariffs, including an “importation tax on slaves.”</a:t>
            </a:r>
          </a:p>
          <a:p>
            <a:r>
              <a:rPr lang="en-US" dirty="0"/>
              <a:t>1791-94 Whiskey Rebellion</a:t>
            </a:r>
          </a:p>
          <a:p>
            <a:r>
              <a:rPr lang="en-US" dirty="0"/>
              <a:t>1862 First Income tax</a:t>
            </a:r>
          </a:p>
          <a:p>
            <a:pPr lvl="1"/>
            <a:r>
              <a:rPr lang="en-US" dirty="0"/>
              <a:t>To cover civil war expenses.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1CB1B-891E-A8C1-A033-9C1CCC650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Revenue Act of 1894</a:t>
            </a:r>
          </a:p>
          <a:p>
            <a:pPr lvl="1"/>
            <a:r>
              <a:rPr lang="en-US" dirty="0"/>
              <a:t>Corp tax (1909)</a:t>
            </a:r>
          </a:p>
          <a:p>
            <a:pPr lvl="1"/>
            <a:r>
              <a:rPr lang="en-US" dirty="0"/>
              <a:t>Income tax – ruled unconstitutional.</a:t>
            </a:r>
          </a:p>
          <a:p>
            <a:r>
              <a:rPr lang="en-US" dirty="0"/>
              <a:t>1913 16</a:t>
            </a:r>
            <a:r>
              <a:rPr lang="en-US" baseline="30000" dirty="0"/>
              <a:t>th</a:t>
            </a:r>
            <a:r>
              <a:rPr lang="en-US" dirty="0"/>
              <a:t> Amendment</a:t>
            </a:r>
          </a:p>
          <a:p>
            <a:pPr lvl="1"/>
            <a:r>
              <a:rPr lang="en-US" dirty="0"/>
              <a:t>Allows taxation w/o allocation according to state population.</a:t>
            </a:r>
          </a:p>
          <a:p>
            <a:pPr lvl="1"/>
            <a:r>
              <a:rPr lang="en-US" dirty="0"/>
              <a:t>Form 1040 is introduced.</a:t>
            </a:r>
          </a:p>
          <a:p>
            <a:pPr lvl="1"/>
            <a:r>
              <a:rPr lang="en-US" dirty="0"/>
              <a:t>Top rate of 7%. &lt; 1% of pop pays.</a:t>
            </a:r>
          </a:p>
          <a:p>
            <a:r>
              <a:rPr lang="en-US" dirty="0"/>
              <a:t>1918 Revenue Act</a:t>
            </a:r>
          </a:p>
          <a:p>
            <a:pPr lvl="1"/>
            <a:r>
              <a:rPr lang="en-US" dirty="0"/>
              <a:t>Top tax rate goes to 77%.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45DA9-CB5F-3139-72DF-C6FADF9C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2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3C4B-AA2E-ECA5-16A4-C205F73D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Tax Policy History – </a:t>
            </a:r>
            <a:r>
              <a:rPr lang="en-US" i="1" dirty="0" err="1"/>
              <a:t>con’t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A79F-40B8-3AB6-8635-168A364667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1935 Social Security Act</a:t>
            </a:r>
          </a:p>
          <a:p>
            <a:pPr lvl="1"/>
            <a:r>
              <a:rPr lang="en-US" dirty="0"/>
              <a:t>Introduced payroll taxes (2% shared)</a:t>
            </a:r>
          </a:p>
          <a:p>
            <a:r>
              <a:rPr lang="en-US" dirty="0"/>
              <a:t>1942 The Revenue Act</a:t>
            </a:r>
          </a:p>
          <a:p>
            <a:pPr lvl="1"/>
            <a:r>
              <a:rPr lang="en-US" dirty="0"/>
              <a:t>Raised tax rates.</a:t>
            </a:r>
          </a:p>
          <a:p>
            <a:pPr lvl="1"/>
            <a:r>
              <a:rPr lang="en-US" dirty="0"/>
              <a:t>Broadened the base.</a:t>
            </a:r>
          </a:p>
          <a:p>
            <a:r>
              <a:rPr lang="en-US" dirty="0"/>
              <a:t>1943 Current Tax Payment Act</a:t>
            </a:r>
          </a:p>
          <a:p>
            <a:pPr lvl="1"/>
            <a:r>
              <a:rPr lang="en-US" dirty="0"/>
              <a:t>Instituted tax withholding.</a:t>
            </a:r>
          </a:p>
          <a:p>
            <a:r>
              <a:rPr lang="en-US" dirty="0"/>
              <a:t>1981 Economic Recovery Tax Act</a:t>
            </a:r>
          </a:p>
          <a:p>
            <a:pPr lvl="1"/>
            <a:r>
              <a:rPr lang="en-US" dirty="0"/>
              <a:t>Lowered taxes to stimulate growth.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1CB1B-891E-A8C1-A033-9C1CCC6500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1986 Tax Reform Act</a:t>
            </a:r>
          </a:p>
          <a:p>
            <a:pPr lvl="1"/>
            <a:r>
              <a:rPr lang="en-US" dirty="0"/>
              <a:t>Lowered individual taxes.</a:t>
            </a:r>
          </a:p>
          <a:p>
            <a:pPr lvl="1"/>
            <a:r>
              <a:rPr lang="en-US" dirty="0"/>
              <a:t>Raised </a:t>
            </a:r>
            <a:r>
              <a:rPr lang="en-US" dirty="0" err="1"/>
              <a:t>corp</a:t>
            </a:r>
            <a:r>
              <a:rPr lang="en-US" dirty="0"/>
              <a:t> taxes (20% to 28%)</a:t>
            </a:r>
          </a:p>
          <a:p>
            <a:pPr lvl="1"/>
            <a:r>
              <a:rPr lang="en-US" dirty="0"/>
              <a:t>Reduced </a:t>
            </a:r>
            <a:r>
              <a:rPr lang="en-US" dirty="0" err="1"/>
              <a:t>corp</a:t>
            </a:r>
            <a:r>
              <a:rPr lang="en-US" dirty="0"/>
              <a:t> tax breaks.</a:t>
            </a:r>
          </a:p>
          <a:p>
            <a:r>
              <a:rPr lang="en-US" dirty="0"/>
              <a:t>2001 Econ Growth and Tax Relief Reconciliation Act</a:t>
            </a:r>
          </a:p>
          <a:p>
            <a:pPr lvl="1"/>
            <a:r>
              <a:rPr lang="en-US" dirty="0"/>
              <a:t>Lowered individual rates.</a:t>
            </a:r>
          </a:p>
          <a:p>
            <a:pPr lvl="1"/>
            <a:r>
              <a:rPr lang="en-US" dirty="0"/>
              <a:t>Expanded child tax credit.</a:t>
            </a:r>
          </a:p>
          <a:p>
            <a:r>
              <a:rPr lang="en-US" dirty="0"/>
              <a:t>2017 Tax Cuts and Jobs Act</a:t>
            </a:r>
          </a:p>
          <a:p>
            <a:pPr lvl="1"/>
            <a:r>
              <a:rPr lang="en-US" dirty="0"/>
              <a:t>Lowered tax rates.</a:t>
            </a:r>
          </a:p>
          <a:p>
            <a:pPr lvl="1"/>
            <a:r>
              <a:rPr lang="en-US" dirty="0"/>
              <a:t>Restricted some deductions.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45DA9-CB5F-3139-72DF-C6FADF9C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A49DA-68BF-E743-86BE-55566C2C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</a:t>
            </a:r>
            <a:r>
              <a:rPr lang="en-US" dirty="0"/>
              <a:t>sonal Income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CB0DC-E36D-FF46-93D7-867B2F34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every dollar is taxed the same.</a:t>
            </a:r>
          </a:p>
          <a:p>
            <a:r>
              <a:rPr lang="en-US" dirty="0"/>
              <a:t>Tax systems can be progressive, flat, or regressive.</a:t>
            </a:r>
          </a:p>
          <a:p>
            <a:pPr lvl="2"/>
            <a:r>
              <a:rPr lang="en-US" b="1" i="1" dirty="0"/>
              <a:t>Progressive</a:t>
            </a:r>
            <a:r>
              <a:rPr lang="en-US" dirty="0"/>
              <a:t>: average effective tax rate increases with income.</a:t>
            </a:r>
          </a:p>
          <a:p>
            <a:pPr lvl="2"/>
            <a:r>
              <a:rPr lang="en-US" b="1" i="1" dirty="0"/>
              <a:t>Proportional</a:t>
            </a:r>
            <a:r>
              <a:rPr lang="en-US" dirty="0"/>
              <a:t>: average effective tax rate is the same at all levels of income.</a:t>
            </a:r>
          </a:p>
          <a:p>
            <a:pPr lvl="2"/>
            <a:r>
              <a:rPr lang="en-US" b="1" i="1" dirty="0"/>
              <a:t>Regressive</a:t>
            </a:r>
            <a:r>
              <a:rPr lang="en-US" dirty="0"/>
              <a:t>: average effective tax rate decreases with income.</a:t>
            </a:r>
          </a:p>
          <a:p>
            <a:r>
              <a:rPr lang="en-US" dirty="0"/>
              <a:t>Different for single people and married couples</a:t>
            </a:r>
          </a:p>
          <a:p>
            <a:r>
              <a:rPr lang="en-US" dirty="0"/>
              <a:t>Deductions</a:t>
            </a:r>
          </a:p>
          <a:p>
            <a:pPr lvl="1"/>
            <a:r>
              <a:rPr lang="en-US" dirty="0"/>
              <a:t>For yourself, and for dependents</a:t>
            </a:r>
          </a:p>
          <a:p>
            <a:pPr lvl="1"/>
            <a:r>
              <a:rPr lang="en-US" dirty="0"/>
              <a:t>Numerous others….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9386A-4A7D-7445-B4EF-F6AA8488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28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FFA5B-42CE-76CB-FE8B-561E23B2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4" name="Picture 3" descr="A graph of blue and orange bars&#10;&#10;Description automatically generated">
            <a:extLst>
              <a:ext uri="{FF2B5EF4-FFF2-40B4-BE49-F238E27FC236}">
                <a16:creationId xmlns:a16="http://schemas.microsoft.com/office/drawing/2014/main" id="{5DC073E4-88C6-03C3-CCA3-881B577D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18" y="190580"/>
            <a:ext cx="8422563" cy="6039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0E8A8-D3F8-30C2-20DC-4002F966055A}"/>
              </a:ext>
            </a:extLst>
          </p:cNvPr>
          <p:cNvSpPr txBox="1"/>
          <p:nvPr/>
        </p:nvSpPr>
        <p:spPr>
          <a:xfrm>
            <a:off x="6568374" y="6456851"/>
            <a:ext cx="5053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taxfoundation.org</a:t>
            </a:r>
            <a:r>
              <a:rPr lang="en-US" sz="1200" dirty="0"/>
              <a:t>/data/all/federal/us-tax-system-progressive/</a:t>
            </a:r>
          </a:p>
        </p:txBody>
      </p:sp>
    </p:spTree>
    <p:extLst>
      <p:ext uri="{BB962C8B-B14F-4D97-AF65-F5344CB8AC3E}">
        <p14:creationId xmlns:p14="http://schemas.microsoft.com/office/powerpoint/2010/main" val="2100567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449BD-D6EC-51A1-6E8D-A49E0E56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0D3B675-8DE1-53CC-3D5C-54CF8D29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7" y="565199"/>
            <a:ext cx="10233821" cy="53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BEAD2-28F3-B78D-74F5-B49FD0C3979B}"/>
              </a:ext>
            </a:extLst>
          </p:cNvPr>
          <p:cNvSpPr txBox="1"/>
          <p:nvPr/>
        </p:nvSpPr>
        <p:spPr>
          <a:xfrm>
            <a:off x="6814385" y="6472240"/>
            <a:ext cx="4916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Source, NYTimes, Paul Krugman, “</a:t>
            </a:r>
            <a:r>
              <a:rPr lang="en-US" sz="1000" b="1" i="0" u="none" strike="noStrike" dirty="0">
                <a:effectLst/>
                <a:latin typeface="nyt-cheltenham-cond"/>
              </a:rPr>
              <a:t>Why We Should, but Won’t, Reduce the Budget Deficit”</a:t>
            </a:r>
          </a:p>
        </p:txBody>
      </p:sp>
    </p:spTree>
    <p:extLst>
      <p:ext uri="{BB962C8B-B14F-4D97-AF65-F5344CB8AC3E}">
        <p14:creationId xmlns:p14="http://schemas.microsoft.com/office/powerpoint/2010/main" val="310009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Taxes: Rebellions, Rascals and Revenues</a:t>
            </a:r>
            <a:endParaRPr lang="en-US" sz="1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5CE3997-D988-CB49-86F9-99177EDD463F}"/>
              </a:ext>
            </a:extLst>
          </p:cNvPr>
          <p:cNvSpPr txBox="1">
            <a:spLocks/>
          </p:cNvSpPr>
          <p:nvPr/>
        </p:nvSpPr>
        <p:spPr>
          <a:xfrm>
            <a:off x="1500351" y="4325814"/>
            <a:ext cx="9144000" cy="1617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</a:rPr>
              <a:t>OLLI  - University of Nevada, Las Vegas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July 1,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</a:t>
            </a:r>
            <a:r>
              <a:rPr lang="en-US" sz="3400" dirty="0" err="1">
                <a:solidFill>
                  <a:schemeClr val="tx2"/>
                </a:solidFill>
              </a:rPr>
              <a:t>Haveman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NEED</a:t>
            </a:r>
          </a:p>
        </p:txBody>
      </p:sp>
      <p:pic>
        <p:nvPicPr>
          <p:cNvPr id="5" name="Picture 4" descr="A calendar with a date and a blue and white circle&#10;&#10;Description automatically generated">
            <a:extLst>
              <a:ext uri="{FF2B5EF4-FFF2-40B4-BE49-F238E27FC236}">
                <a16:creationId xmlns:a16="http://schemas.microsoft.com/office/drawing/2014/main" id="{57E58400-6BB1-3725-7643-E131F98B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03" y="275856"/>
            <a:ext cx="2743201" cy="27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7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BE01-57DD-E47A-D450-832B686E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Int’</a:t>
            </a:r>
            <a:r>
              <a:rPr lang="en-US" dirty="0"/>
              <a:t>l Comparison: Sources of Tax Revenue</a:t>
            </a:r>
          </a:p>
        </p:txBody>
      </p:sp>
      <p:pic>
        <p:nvPicPr>
          <p:cNvPr id="6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1864C5CC-CBAD-1F19-82D0-1DA29F99F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568" y="1039505"/>
            <a:ext cx="8465574" cy="51721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56223-9AD1-037A-5B0D-F3EDBC9A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584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Tax Corporate Income?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in favor of a corporate income tax:</a:t>
            </a:r>
          </a:p>
          <a:p>
            <a:pPr lvl="1"/>
            <a:r>
              <a:rPr lang="en-US" dirty="0"/>
              <a:t>Revenues have to come from somewhere.</a:t>
            </a:r>
          </a:p>
          <a:p>
            <a:pPr lvl="1"/>
            <a:r>
              <a:rPr lang="en-US" dirty="0"/>
              <a:t>Adds to the progressivity of the overall tax system.</a:t>
            </a:r>
          </a:p>
          <a:p>
            <a:pPr lvl="1"/>
            <a:r>
              <a:rPr lang="en-US" dirty="0"/>
              <a:t>Absent the tax, corporations could be used for tax avoidance.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Arguments against a corporate income tax:</a:t>
            </a:r>
          </a:p>
          <a:p>
            <a:pPr lvl="1"/>
            <a:r>
              <a:rPr lang="en-US" dirty="0"/>
              <a:t>Distorts economic activity: reduced investment and entrepreneurship.</a:t>
            </a:r>
          </a:p>
          <a:p>
            <a:pPr lvl="1"/>
            <a:r>
              <a:rPr lang="en-US" dirty="0"/>
              <a:t>Compliance costs of an additional tax.</a:t>
            </a:r>
          </a:p>
          <a:p>
            <a:pPr lvl="1"/>
            <a:r>
              <a:rPr lang="en-US" dirty="0"/>
              <a:t>The tax leads to tremendous spending on avoidance strategies.</a:t>
            </a:r>
          </a:p>
          <a:p>
            <a:pPr lvl="1"/>
            <a:r>
              <a:rPr lang="en-US" dirty="0"/>
              <a:t>It’s a hidden tax of unknown size on workers.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21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3E34-BE6B-6A69-E51B-92B06E33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Rascals (The Tax Gap)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3773F-3E1E-7108-1ECB-684A86100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0A4A0-01DB-4A06-04BC-18E9E01D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225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B28E-AFFA-30FE-16D8-EA6C17A3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Typ</a:t>
            </a:r>
            <a:r>
              <a:rPr lang="en-US" dirty="0"/>
              <a:t>es of Avoidance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19DB06-0470-AE0A-6793-3C2F5F9D5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2822" y="1015923"/>
            <a:ext cx="8100268" cy="52143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4F4FC-F15F-1A78-9888-07FB41F7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46530-6DFB-DC5D-107F-8241AF68A7C4}"/>
              </a:ext>
            </a:extLst>
          </p:cNvPr>
          <p:cNvSpPr/>
          <p:nvPr/>
        </p:nvSpPr>
        <p:spPr>
          <a:xfrm>
            <a:off x="2108198" y="1002584"/>
            <a:ext cx="731157" cy="19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0C56-39C6-855F-EE75-1C97FC6A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Tax Gap</a:t>
            </a:r>
          </a:p>
        </p:txBody>
      </p:sp>
      <p:pic>
        <p:nvPicPr>
          <p:cNvPr id="6" name="Content Placeholder 5" descr="A close-up of a card&#10;&#10;Description automatically generated">
            <a:extLst>
              <a:ext uri="{FF2B5EF4-FFF2-40B4-BE49-F238E27FC236}">
                <a16:creationId xmlns:a16="http://schemas.microsoft.com/office/drawing/2014/main" id="{A54541CD-2A77-226F-6824-17AF084F4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5169" y="1119674"/>
            <a:ext cx="8821661" cy="49621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CB035-51A4-0E7F-998E-27D2E455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619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BFB4-BFF0-EE5A-1B08-84ECAC89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is the Tax Gap?  $625B</a:t>
            </a:r>
          </a:p>
        </p:txBody>
      </p:sp>
      <p:pic>
        <p:nvPicPr>
          <p:cNvPr id="6" name="Content Placeholder 5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5F82EF73-749D-8029-A598-925C9D265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25563"/>
            <a:ext cx="10515600" cy="44508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D1EB2-B365-E80C-2AF8-4C439F70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86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FB04-7581-E88F-982E-E6D2E232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the Biggest Rascals? (2021)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7BA9A26-B28E-79DF-0AAF-4AC4D6F883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257298"/>
              </p:ext>
            </p:extLst>
          </p:nvPr>
        </p:nvGraphicFramePr>
        <p:xfrm>
          <a:off x="1111250" y="1519238"/>
          <a:ext cx="9969500" cy="3946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959">
                  <a:extLst>
                    <a:ext uri="{9D8B030D-6E8A-4147-A177-3AD203B41FA5}">
                      <a16:colId xmlns:a16="http://schemas.microsoft.com/office/drawing/2014/main" val="1072438226"/>
                    </a:ext>
                  </a:extLst>
                </a:gridCol>
                <a:gridCol w="959261">
                  <a:extLst>
                    <a:ext uri="{9D8B030D-6E8A-4147-A177-3AD203B41FA5}">
                      <a16:colId xmlns:a16="http://schemas.microsoft.com/office/drawing/2014/main" val="1003942600"/>
                    </a:ext>
                  </a:extLst>
                </a:gridCol>
                <a:gridCol w="1349530">
                  <a:extLst>
                    <a:ext uri="{9D8B030D-6E8A-4147-A177-3AD203B41FA5}">
                      <a16:colId xmlns:a16="http://schemas.microsoft.com/office/drawing/2014/main" val="2374812958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1927265503"/>
                    </a:ext>
                  </a:extLst>
                </a:gridCol>
                <a:gridCol w="1181875">
                  <a:extLst>
                    <a:ext uri="{9D8B030D-6E8A-4147-A177-3AD203B41FA5}">
                      <a16:colId xmlns:a16="http://schemas.microsoft.com/office/drawing/2014/main" val="1315235895"/>
                    </a:ext>
                  </a:extLst>
                </a:gridCol>
                <a:gridCol w="1069898">
                  <a:extLst>
                    <a:ext uri="{9D8B030D-6E8A-4147-A177-3AD203B41FA5}">
                      <a16:colId xmlns:a16="http://schemas.microsoft.com/office/drawing/2014/main" val="3115627377"/>
                    </a:ext>
                  </a:extLst>
                </a:gridCol>
                <a:gridCol w="1653477">
                  <a:extLst>
                    <a:ext uri="{9D8B030D-6E8A-4147-A177-3AD203B41FA5}">
                      <a16:colId xmlns:a16="http://schemas.microsoft.com/office/drawing/2014/main" val="60008849"/>
                    </a:ext>
                  </a:extLst>
                </a:gridCol>
              </a:tblGrid>
              <a:tr h="1020762">
                <a:tc>
                  <a:txBody>
                    <a:bodyPr/>
                    <a:lstStyle/>
                    <a:p>
                      <a:r>
                        <a:rPr lang="en-US" dirty="0"/>
                        <a:t>Tax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True Tax Liability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Tax Paid</a:t>
                      </a:r>
                    </a:p>
                    <a:p>
                      <a:pPr algn="ctr"/>
                      <a:r>
                        <a:rPr lang="en-US" dirty="0"/>
                        <a:t>Voluntarily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Gross Tax</a:t>
                      </a:r>
                    </a:p>
                    <a:p>
                      <a:pPr algn="ctr"/>
                      <a:r>
                        <a:rPr lang="en-US" dirty="0"/>
                        <a:t>Gap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Enforced &amp; Other Payments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 Tax Gap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Gap Relative</a:t>
                      </a:r>
                    </a:p>
                    <a:p>
                      <a:pPr algn="ctr"/>
                      <a:r>
                        <a:rPr lang="en-US" dirty="0"/>
                        <a:t>To Liability</a:t>
                      </a:r>
                    </a:p>
                    <a:p>
                      <a:pPr algn="ctr"/>
                      <a:r>
                        <a:rPr lang="en-US" dirty="0"/>
                        <a:t>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183947277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dirty="0"/>
                        <a:t>Individual Income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2,721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2,201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951536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dirty="0"/>
                        <a:t>Corporate Income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1358432"/>
                  </a:ext>
                </a:extLst>
              </a:tr>
              <a:tr h="881813">
                <a:tc>
                  <a:txBody>
                    <a:bodyPr/>
                    <a:lstStyle/>
                    <a:p>
                      <a:r>
                        <a:rPr lang="en-US" dirty="0"/>
                        <a:t>Employment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1,337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981918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dirty="0"/>
                        <a:t>Estate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700456"/>
                  </a:ext>
                </a:extLst>
              </a:tr>
              <a:tr h="510892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4,565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3,877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625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13.7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67327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6D9F6-98BF-1392-ACDB-5B599043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18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4DD8-3C1A-E076-5001-3C01809B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Should Enforcement Be Focused?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5F48C-08EF-F77E-93F7-5A942D1D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3E025A-8A0E-4A29-2C94-7A1EAD6F6AB6}"/>
              </a:ext>
            </a:extLst>
          </p:cNvPr>
          <p:cNvSpPr/>
          <p:nvPr/>
        </p:nvSpPr>
        <p:spPr>
          <a:xfrm>
            <a:off x="1553740" y="902970"/>
            <a:ext cx="731157" cy="19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e chart with a pie chart and text&#10;&#10;Description automatically generated">
            <a:extLst>
              <a:ext uri="{FF2B5EF4-FFF2-40B4-BE49-F238E27FC236}">
                <a16:creationId xmlns:a16="http://schemas.microsoft.com/office/drawing/2014/main" id="{0D8EDCD0-D2BD-134D-E4FE-76961140D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1935" y="905109"/>
            <a:ext cx="7148129" cy="5325117"/>
          </a:xfrm>
        </p:spPr>
      </p:pic>
    </p:spTree>
    <p:extLst>
      <p:ext uri="{BB962C8B-B14F-4D97-AF65-F5344CB8AC3E}">
        <p14:creationId xmlns:p14="http://schemas.microsoft.com/office/powerpoint/2010/main" val="3738156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E0C4-F77D-69F4-221C-896A1135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Mai</a:t>
            </a:r>
            <a:r>
              <a:rPr lang="en-US" dirty="0"/>
              <a:t>n Sources of the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8F962-CE53-CA57-4E82-A8B8A2EC35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Gap has 3 main sources:</a:t>
            </a:r>
          </a:p>
          <a:p>
            <a:pPr lvl="1"/>
            <a:r>
              <a:rPr lang="en-US" dirty="0"/>
              <a:t>Failure to file</a:t>
            </a:r>
          </a:p>
          <a:p>
            <a:pPr lvl="1"/>
            <a:r>
              <a:rPr lang="en-US" dirty="0"/>
              <a:t>Income underreporting</a:t>
            </a:r>
          </a:p>
          <a:p>
            <a:pPr lvl="1"/>
            <a:r>
              <a:rPr lang="en-US" dirty="0"/>
              <a:t>Tax underpayment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4148D-4812-CF8E-CF96-142433E701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Who is best able to cheat?</a:t>
            </a:r>
          </a:p>
          <a:p>
            <a:pPr lvl="1"/>
            <a:r>
              <a:rPr lang="en-US" dirty="0"/>
              <a:t>Schedule C</a:t>
            </a:r>
          </a:p>
          <a:p>
            <a:pPr lvl="1"/>
            <a:r>
              <a:rPr lang="en-US" dirty="0"/>
              <a:t>Partnerships</a:t>
            </a:r>
          </a:p>
          <a:p>
            <a:pPr lvl="1"/>
            <a:r>
              <a:rPr lang="en-US" dirty="0"/>
              <a:t>Sole Props</a:t>
            </a:r>
          </a:p>
          <a:p>
            <a:pPr lvl="1"/>
            <a:r>
              <a:rPr lang="en-US" dirty="0"/>
              <a:t>Estate and Trust</a:t>
            </a:r>
          </a:p>
          <a:p>
            <a:pPr lvl="1"/>
            <a:r>
              <a:rPr lang="en-US" dirty="0"/>
              <a:t>Capital gains</a:t>
            </a:r>
          </a:p>
          <a:p>
            <a:r>
              <a:rPr lang="en-US" dirty="0"/>
              <a:t>Who is least able to cheat?</a:t>
            </a:r>
          </a:p>
          <a:p>
            <a:pPr lvl="1"/>
            <a:r>
              <a:rPr lang="en-US" dirty="0"/>
              <a:t>Wage and salary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3B1DF-4F59-091D-079C-86017F64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83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6894-B94C-C74A-F5AF-DFF55B0D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39</a:t>
            </a:r>
            <a:r>
              <a:rPr lang="en-US" dirty="0"/>
              <a:t> Major Companies Paid &lt;= No Taxes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DC2F013-DC65-430A-5ABD-6A76285A572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665288"/>
          <a:ext cx="5181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845794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1924938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189477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2424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 Micro Dev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9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Archer Daniels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27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Booz Allen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0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Dish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6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73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470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118510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3B726CD-2E9C-7B6B-B018-AC9098E0E0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290823"/>
              </p:ext>
            </p:extLst>
          </p:nvPr>
        </p:nvGraphicFramePr>
        <p:xfrm>
          <a:off x="6172200" y="1665288"/>
          <a:ext cx="5181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74275371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83283774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612228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0337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Salesforce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98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-61.6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89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Unum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1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Verisign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4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Westlake Chem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-91.6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17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Williams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712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Xcel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75484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856E4-66C2-0FF3-01F5-03FD28DA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A61C0-6631-4CB3-B230-B29CAE0D6E55}"/>
              </a:ext>
            </a:extLst>
          </p:cNvPr>
          <p:cNvSpPr txBox="1"/>
          <p:nvPr/>
        </p:nvSpPr>
        <p:spPr>
          <a:xfrm>
            <a:off x="6168191" y="6456851"/>
            <a:ext cx="5318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itep.org</a:t>
            </a:r>
            <a:r>
              <a:rPr lang="en-US" sz="1200" dirty="0"/>
              <a:t>/corporate-tax-avoidance-under-the-tax-cuts-and-jobs-act/</a:t>
            </a:r>
          </a:p>
        </p:txBody>
      </p:sp>
    </p:spTree>
    <p:extLst>
      <p:ext uri="{BB962C8B-B14F-4D97-AF65-F5344CB8AC3E}">
        <p14:creationId xmlns:p14="http://schemas.microsoft.com/office/powerpoint/2010/main" val="288505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Content sourced primarily from:</a:t>
            </a:r>
          </a:p>
          <a:p>
            <a:pPr lvl="1"/>
            <a:r>
              <a:rPr lang="en-US" b="1" i="1" dirty="0"/>
              <a:t>Rebellion, Rascals, and Revenue: Tax Follies and Wisdom through the Ages</a:t>
            </a:r>
          </a:p>
          <a:p>
            <a:pPr lvl="2"/>
            <a:r>
              <a:rPr lang="en-US" dirty="0"/>
              <a:t>Michael Keen and Joel </a:t>
            </a:r>
            <a:r>
              <a:rPr lang="en-US" dirty="0" err="1"/>
              <a:t>Slemrod</a:t>
            </a:r>
            <a:r>
              <a:rPr lang="en-US" dirty="0"/>
              <a:t>, Princeton University Press, 2021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38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6894-B94C-C74A-F5AF-DFF55B0D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9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73</a:t>
            </a:r>
            <a:r>
              <a:rPr lang="en-US" dirty="0"/>
              <a:t> Paid &lt; Half The Statutory Rate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DC2F013-DC65-430A-5ABD-6A76285A572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9972037"/>
              </p:ext>
            </p:extLst>
          </p:nvPr>
        </p:nvGraphicFramePr>
        <p:xfrm>
          <a:off x="558800" y="1665288"/>
          <a:ext cx="5461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4579400"/>
                    </a:ext>
                  </a:extLst>
                </a:gridCol>
                <a:gridCol w="1688975">
                  <a:extLst>
                    <a:ext uri="{9D8B030D-6E8A-4147-A177-3AD203B41FA5}">
                      <a16:colId xmlns:a16="http://schemas.microsoft.com/office/drawing/2014/main" val="319249383"/>
                    </a:ext>
                  </a:extLst>
                </a:gridCol>
                <a:gridCol w="1740025">
                  <a:extLst>
                    <a:ext uri="{9D8B030D-6E8A-4147-A177-3AD203B41FA5}">
                      <a16:colId xmlns:a16="http://schemas.microsoft.com/office/drawing/2014/main" val="1189477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2424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Amazon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$43,437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59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Bank of America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$77,069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27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Charter 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$7.037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09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96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Domino’s Pizza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$1,397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73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Eversource (Energy)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470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Exelon (Energy)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$8.504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118510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3B726CD-2E9C-7B6B-B018-AC9098E0E0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46943688"/>
              </p:ext>
            </p:extLst>
          </p:nvPr>
        </p:nvGraphicFramePr>
        <p:xfrm>
          <a:off x="6172200" y="1665288"/>
          <a:ext cx="5181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74275371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832837746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612228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Pre-Tax Income</a:t>
                      </a:r>
                    </a:p>
                    <a:p>
                      <a:pPr algn="ctr"/>
                      <a:r>
                        <a:rPr lang="en-US" dirty="0"/>
                        <a:t>(Millions)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Effective Tax Rate (%)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0337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Gen’l</a:t>
                      </a:r>
                      <a:r>
                        <a:rPr lang="en-US" dirty="0"/>
                        <a:t> Motors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$14,653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98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Hartford Fin.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89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Honeywell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$10,204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1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Lincoln </a:t>
                      </a:r>
                      <a:r>
                        <a:rPr lang="en-US" dirty="0" err="1"/>
                        <a:t>Nat’l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$3,227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44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Motorola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17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Netflix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712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Northrop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75484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856E4-66C2-0FF3-01F5-03FD28DA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CB0B0-CD0E-87BC-1D05-85F6090AC807}"/>
              </a:ext>
            </a:extLst>
          </p:cNvPr>
          <p:cNvSpPr txBox="1"/>
          <p:nvPr/>
        </p:nvSpPr>
        <p:spPr>
          <a:xfrm>
            <a:off x="6168191" y="6456851"/>
            <a:ext cx="5318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itep.org</a:t>
            </a:r>
            <a:r>
              <a:rPr lang="en-US" sz="1200" dirty="0"/>
              <a:t>/corporate-tax-avoidance-under-the-tax-cuts-and-jobs-act/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55690-7263-D793-AF58-F2E7A56F1E24}"/>
              </a:ext>
            </a:extLst>
          </p:cNvPr>
          <p:cNvSpPr txBox="1"/>
          <p:nvPr/>
        </p:nvSpPr>
        <p:spPr>
          <a:xfrm>
            <a:off x="3457617" y="5045078"/>
            <a:ext cx="52767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SourceSansPro"/>
              </a:rPr>
              <a:t>The 379 profitable Fortune 500 companies </a:t>
            </a:r>
          </a:p>
          <a:p>
            <a:r>
              <a:rPr lang="en-US" sz="2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SourceSansPro"/>
              </a:rPr>
              <a:t>paid an average effective federal income tax </a:t>
            </a:r>
          </a:p>
          <a:p>
            <a:r>
              <a:rPr lang="en-US" sz="2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SourceSansPro"/>
              </a:rPr>
              <a:t>rate of 11.3% on their 2018 income.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6190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0258-3A8B-FE44-A8F7-6762E77B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Effective Tax Rates?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BE292-D6DE-394E-89BA-78AD213A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E7C8-2523-514A-B00E-09DA97023F68}"/>
              </a:ext>
            </a:extLst>
          </p:cNvPr>
          <p:cNvSpPr txBox="1"/>
          <p:nvPr/>
        </p:nvSpPr>
        <p:spPr>
          <a:xfrm>
            <a:off x="8499492" y="6453037"/>
            <a:ext cx="2854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Bureau of Economic Analysis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866FDE-9449-294B-90D1-FEED98699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457916" y="935398"/>
            <a:ext cx="7276393" cy="529482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9F7463-768A-E034-A02A-5A88163FCE4E}"/>
              </a:ext>
            </a:extLst>
          </p:cNvPr>
          <p:cNvCxnSpPr>
            <a:cxnSpLocks/>
          </p:cNvCxnSpPr>
          <p:nvPr/>
        </p:nvCxnSpPr>
        <p:spPr>
          <a:xfrm flipV="1">
            <a:off x="8811492" y="1409700"/>
            <a:ext cx="0" cy="30672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DF4F3A-93A2-3816-1215-58CF1A165661}"/>
              </a:ext>
            </a:extLst>
          </p:cNvPr>
          <p:cNvSpPr txBox="1"/>
          <p:nvPr/>
        </p:nvSpPr>
        <p:spPr>
          <a:xfrm>
            <a:off x="8816279" y="1498600"/>
            <a:ext cx="1136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Inflation</a:t>
            </a:r>
          </a:p>
          <a:p>
            <a:r>
              <a:rPr lang="en-US" dirty="0"/>
              <a:t>Reduction</a:t>
            </a:r>
          </a:p>
          <a:p>
            <a:r>
              <a:rPr lang="en-US" dirty="0"/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2865013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E260-3EF1-7B9E-C996-E6C3F0BF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Taxes Equity or Fairness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231C7-2978-E8D5-4040-37FF7A81C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tax you, don’t tax me, tax the fellow behind the tree!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5BF9F-0913-6E36-D736-276E3F46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46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5974-7A57-B3A8-1BC7-CEA43479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to Define Fairness?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49BB2-02B6-443D-3339-8EDC95B538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pay what you can?</a:t>
            </a:r>
          </a:p>
          <a:p>
            <a:pPr lvl="1"/>
            <a:r>
              <a:rPr lang="en-US" dirty="0"/>
              <a:t>Related to station in life</a:t>
            </a:r>
          </a:p>
          <a:p>
            <a:pPr lvl="1"/>
            <a:r>
              <a:rPr lang="en-US" dirty="0"/>
              <a:t>Richer pay more than poorer?</a:t>
            </a:r>
          </a:p>
          <a:p>
            <a:pPr lvl="2"/>
            <a:r>
              <a:rPr lang="en-US" dirty="0"/>
              <a:t>In total or as a % of income?</a:t>
            </a:r>
          </a:p>
          <a:p>
            <a:pPr lvl="1"/>
            <a:r>
              <a:rPr lang="en-US" dirty="0"/>
              <a:t>How do you determine this?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CD60F-98A3-F537-A775-6F9E5A38A0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pay for what you get?</a:t>
            </a:r>
          </a:p>
          <a:p>
            <a:pPr lvl="1"/>
            <a:r>
              <a:rPr lang="en-US" dirty="0"/>
              <a:t>This is growing in popularity.</a:t>
            </a:r>
          </a:p>
          <a:p>
            <a:pPr lvl="1"/>
            <a:r>
              <a:rPr lang="en-US" dirty="0"/>
              <a:t>Port taxes: Why should a farmer pay for the protection of ports?</a:t>
            </a:r>
          </a:p>
          <a:p>
            <a:pPr lvl="1"/>
            <a:r>
              <a:rPr lang="en-US" dirty="0"/>
              <a:t>Earmarks</a:t>
            </a:r>
          </a:p>
          <a:p>
            <a:pPr lvl="1"/>
            <a:r>
              <a:rPr lang="en-US" dirty="0"/>
              <a:t>How do you determine this?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078E6-68B4-145C-CD43-C8A41E9A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E53C-8A01-7FEF-7472-8E7AB129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Two</a:t>
            </a:r>
            <a:r>
              <a:rPr lang="en-US" dirty="0"/>
              <a:t> Pillars of Fairness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C070-BF77-280A-D752-F08F88D4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C5C030-196A-0ED1-43C9-2BE104029C49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Horizontal Equity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2376002-C26C-F6E0-A4B6-E4C283F87ACA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People of a similar station should be treated equally.</a:t>
            </a:r>
          </a:p>
          <a:p>
            <a:pPr lvl="1"/>
            <a:r>
              <a:rPr lang="en-US" dirty="0"/>
              <a:t>Some things that make people different should be off limits.</a:t>
            </a:r>
          </a:p>
          <a:p>
            <a:pPr lvl="2"/>
            <a:r>
              <a:rPr lang="en-US" dirty="0"/>
              <a:t>Race/gender/geography.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807F6B9-299C-8E62-756A-467F1C254FD0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Vertical Equity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2D5DE3A-53FB-75F1-5A59-285F370FF730}"/>
              </a:ext>
            </a:extLst>
          </p:cNvPr>
          <p:cNvSpPr txBox="1">
            <a:spLocks/>
          </p:cNvSpPr>
          <p:nvPr/>
        </p:nvSpPr>
        <p:spPr>
          <a:xfrm>
            <a:off x="6172199" y="2505075"/>
            <a:ext cx="5843751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People in different stations should be treated differently.</a:t>
            </a:r>
          </a:p>
          <a:p>
            <a:pPr lvl="1"/>
            <a:r>
              <a:rPr lang="en-US" dirty="0"/>
              <a:t>Taxing by class.</a:t>
            </a:r>
          </a:p>
          <a:p>
            <a:pPr lvl="1"/>
            <a:r>
              <a:rPr lang="en-US" dirty="0"/>
              <a:t>Taxing by community</a:t>
            </a:r>
          </a:p>
          <a:p>
            <a:pPr lvl="1"/>
            <a:r>
              <a:rPr lang="en-US" dirty="0"/>
              <a:t>Taxing the finer things in life.</a:t>
            </a:r>
          </a:p>
          <a:p>
            <a:pPr lvl="1"/>
            <a:r>
              <a:rPr lang="en-US" dirty="0"/>
              <a:t>Presumptions of prosperity</a:t>
            </a:r>
          </a:p>
          <a:p>
            <a:pPr lvl="2"/>
            <a:r>
              <a:rPr lang="en-US" dirty="0"/>
              <a:t>Window taxes</a:t>
            </a:r>
          </a:p>
          <a:p>
            <a:pPr lvl="1"/>
            <a:r>
              <a:rPr lang="en-US" dirty="0"/>
              <a:t>But more, less?</a:t>
            </a:r>
          </a:p>
          <a:p>
            <a:pPr lvl="2"/>
            <a:r>
              <a:rPr lang="en-US" dirty="0"/>
              <a:t>Kings of India taxed the poor more to ensure their subjugation.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27AA4-3F4D-37BC-1DCA-88DF5FB7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Hor</a:t>
            </a:r>
            <a:r>
              <a:rPr lang="en-US" dirty="0"/>
              <a:t>izontal Equity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0FDDE-1129-78D0-A89B-29B2ADAFC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 and women have different preferences/needs.</a:t>
            </a:r>
          </a:p>
          <a:p>
            <a:pPr lvl="1"/>
            <a:r>
              <a:rPr lang="en-US" dirty="0"/>
              <a:t>Taxing feminine products?</a:t>
            </a:r>
          </a:p>
          <a:p>
            <a:pPr lvl="1"/>
            <a:r>
              <a:rPr lang="en-US" dirty="0"/>
              <a:t>Cigarette taxes?  (Men smoke more.)</a:t>
            </a:r>
          </a:p>
          <a:p>
            <a:r>
              <a:rPr lang="en-US" dirty="0"/>
              <a:t>Income tax is a tax on labor.</a:t>
            </a:r>
          </a:p>
          <a:p>
            <a:pPr lvl="1"/>
            <a:r>
              <a:rPr lang="en-US" dirty="0"/>
              <a:t>Burdens those with a taste for goods over a taste for leisure.</a:t>
            </a:r>
          </a:p>
          <a:p>
            <a:r>
              <a:rPr lang="en-US" dirty="0"/>
              <a:t>Individuals vs couples: marriage penalty.</a:t>
            </a:r>
          </a:p>
          <a:p>
            <a:pPr lvl="1"/>
            <a:r>
              <a:rPr lang="en-US" dirty="0"/>
              <a:t>Hits black families more than white.</a:t>
            </a:r>
          </a:p>
          <a:p>
            <a:pPr lvl="1"/>
            <a:endParaRPr lang="en-US" dirty="0"/>
          </a:p>
          <a:p>
            <a:r>
              <a:rPr lang="en-US" dirty="0"/>
              <a:t>Very hard.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0513B-C2F4-59B9-9B14-610EBF62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45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91977-FDCE-9B42-2B2F-DFB6979E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Taxes and Burden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FE82-DA4D-7A3A-9CF7-45950A16C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much do taxes really cost?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ECB53-0D40-E6D8-7C94-4F334896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727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C569-36A8-7F6A-A8EB-57C6954F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Burden of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F3EC1-4919-859F-CC92-23ACF752C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325563"/>
            <a:ext cx="56515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Economic burden of the tax: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Amount of the tax paid.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Cost of change in behavior.</a:t>
            </a:r>
          </a:p>
          <a:p>
            <a:pPr>
              <a:spcAft>
                <a:spcPts val="1000"/>
              </a:spcAft>
            </a:pPr>
            <a:r>
              <a:rPr lang="en-US" dirty="0"/>
              <a:t>Tax Incidence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Who really pays?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5DD94-297A-627E-C58B-8CE1336B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731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D4A9E-FB9F-3035-967B-77F98AA8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mple: British Port and Lighthouse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9FEC-A8D4-7B87-DD59-80D73D90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5965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1773 – for one hundred years</a:t>
            </a:r>
          </a:p>
          <a:p>
            <a:pPr lvl="1"/>
            <a:r>
              <a:rPr lang="en-US" dirty="0"/>
              <a:t>Tax that increased with the length and breadth of the vessel.</a:t>
            </a:r>
          </a:p>
          <a:p>
            <a:pPr lvl="1"/>
            <a:r>
              <a:rPr lang="en-US" dirty="0"/>
              <a:t>Did not depend on the depth of the vessel.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How did this affect behavior?</a:t>
            </a:r>
          </a:p>
          <a:p>
            <a:pPr lvl="1"/>
            <a:r>
              <a:rPr lang="en-US" dirty="0"/>
              <a:t>Build ships that were skinny and deep drafted.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 could go wrong?</a:t>
            </a:r>
          </a:p>
          <a:p>
            <a:pPr lvl="1"/>
            <a:r>
              <a:rPr lang="en-US" dirty="0"/>
              <a:t>These ships were much less stable than the regular designs.</a:t>
            </a:r>
          </a:p>
          <a:p>
            <a:pPr lvl="1"/>
            <a:endParaRPr lang="en-US" dirty="0"/>
          </a:p>
          <a:p>
            <a:r>
              <a:rPr lang="en-US" dirty="0"/>
              <a:t>Economic burden = amount of the tax + </a:t>
            </a:r>
            <a:r>
              <a:rPr lang="en-US" u="sng" dirty="0">
                <a:solidFill>
                  <a:srgbClr val="C00000"/>
                </a:solidFill>
              </a:rPr>
              <a:t>cost of lost 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20C76-D99A-3E83-4C94-2C7D7A5FA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781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CAAA-B0B3-6669-C457-FED55861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mple: Hearth (Fireplace)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F4E0D-685E-92D4-1620-5BE732034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1353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1662-1689 England: Hearth Tax</a:t>
            </a:r>
          </a:p>
          <a:p>
            <a:pPr lvl="1"/>
            <a:r>
              <a:rPr lang="en-US" dirty="0"/>
              <a:t>Set tax payable for each fireplace.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Attempt to tax higher income households more.</a:t>
            </a:r>
          </a:p>
          <a:p>
            <a:pPr lvl="1"/>
            <a:r>
              <a:rPr lang="en-US" dirty="0"/>
              <a:t>More expensive homes have more fireplaces and are occupied by wealthier families.</a:t>
            </a:r>
          </a:p>
          <a:p>
            <a:r>
              <a:rPr lang="en-US" dirty="0"/>
              <a:t>What could go wrong?</a:t>
            </a:r>
          </a:p>
          <a:p>
            <a:pPr lvl="1"/>
            <a:r>
              <a:rPr lang="en-US" dirty="0"/>
              <a:t>Tax collectors had to walk throughout the house.</a:t>
            </a:r>
          </a:p>
          <a:p>
            <a:pPr lvl="1"/>
            <a:r>
              <a:rPr lang="en-US" dirty="0"/>
              <a:t>Not very popular.</a:t>
            </a:r>
          </a:p>
          <a:p>
            <a:r>
              <a:rPr lang="en-US" dirty="0"/>
              <a:t>Economic burden = amount of the tax + </a:t>
            </a:r>
            <a:r>
              <a:rPr lang="en-US" u="sng" dirty="0">
                <a:solidFill>
                  <a:srgbClr val="C00000"/>
                </a:solidFill>
              </a:rPr>
              <a:t>excess burden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EB: letting tax collector in.  Cold in the wintertime!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D8FB9-3CB0-7C51-3321-4BCA6699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819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21194-748E-2C7F-2920-DAE35A3A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1026" name="Picture 2" descr="Rebellion, Rascals, and Revenue">
            <a:extLst>
              <a:ext uri="{FF2B5EF4-FFF2-40B4-BE49-F238E27FC236}">
                <a16:creationId xmlns:a16="http://schemas.microsoft.com/office/drawing/2014/main" id="{3CA9051E-ABB5-3AB0-C8F2-1518C1F2D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25" y="188405"/>
            <a:ext cx="4045907" cy="613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47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A0EAA-EFE9-1026-6BA6-A4CAD0A7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/>
              <a:t>mple: Window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9CA9-31BA-EEFA-8FB4-28F8917AB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570730"/>
            <a:ext cx="11660350" cy="4351338"/>
          </a:xfrm>
        </p:spPr>
        <p:txBody>
          <a:bodyPr/>
          <a:lstStyle/>
          <a:p>
            <a:r>
              <a:rPr lang="en-US" dirty="0"/>
              <a:t>1696 Window Tax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Set tax payable per window.</a:t>
            </a:r>
          </a:p>
          <a:p>
            <a:r>
              <a:rPr lang="en-US" dirty="0"/>
              <a:t>Why?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Replace the unpopular Hearth Tax.</a:t>
            </a:r>
          </a:p>
          <a:p>
            <a:r>
              <a:rPr lang="en-US" dirty="0"/>
              <a:t>What could go wrong?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People might brick up windows.</a:t>
            </a:r>
          </a:p>
          <a:p>
            <a:r>
              <a:rPr lang="en-US" dirty="0"/>
              <a:t>Economic burden = amount of the tax + </a:t>
            </a:r>
            <a:r>
              <a:rPr lang="en-US" u="sng" dirty="0">
                <a:solidFill>
                  <a:srgbClr val="C00000"/>
                </a:solidFill>
              </a:rPr>
              <a:t>lost benefit from bricked windows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Light and fresh air.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BD931-A9D1-02FC-85F2-25491C21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178A5-5D1B-5CF2-1FD5-84D64955F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78930" y="1225467"/>
            <a:ext cx="4716978" cy="31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50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788F-3C3D-C3CF-3B44-CA1509AE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sider the Window Tax:  2 shillings/window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871D-9EA3-9704-A6B1-430105879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Winslow</a:t>
            </a:r>
          </a:p>
          <a:p>
            <a:pPr lvl="1"/>
            <a:r>
              <a:rPr lang="en-US" dirty="0"/>
              <a:t>W/o the tax:	5 windows</a:t>
            </a:r>
          </a:p>
          <a:p>
            <a:pPr lvl="1"/>
            <a:r>
              <a:rPr lang="en-US" dirty="0"/>
              <a:t>W/ the tax:	4 windows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Excess burden?	1 shilling   (Less than 2, but more than 0)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Economic burden?	4x2 shillings + 1 shilling = 9 shillings</a:t>
            </a:r>
          </a:p>
          <a:p>
            <a:pPr lvl="1"/>
            <a:endParaRPr lang="en-US" dirty="0"/>
          </a:p>
          <a:p>
            <a:pPr marL="1371600" lvl="3" indent="0">
              <a:buNone/>
            </a:pPr>
            <a:r>
              <a:rPr lang="en-US" sz="2400" dirty="0"/>
              <a:t>Note: Excess burden = </a:t>
            </a:r>
            <a:r>
              <a:rPr lang="en-US" sz="2400" u="sng" dirty="0"/>
              <a:t>11%</a:t>
            </a:r>
            <a:r>
              <a:rPr lang="en-US" sz="2400" dirty="0"/>
              <a:t> of the economic burden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AC06-A0A0-44AE-0D2A-AF603DBC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5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788F-3C3D-C3CF-3B44-CA1509AE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sider the Window Tax:  2 shillings/window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871D-9EA3-9704-A6B1-430105879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Bernard Smith</a:t>
            </a:r>
          </a:p>
          <a:p>
            <a:pPr lvl="1"/>
            <a:r>
              <a:rPr lang="en-US" dirty="0"/>
              <a:t>W/o the tax:	5 windows</a:t>
            </a:r>
          </a:p>
          <a:p>
            <a:pPr lvl="1"/>
            <a:r>
              <a:rPr lang="en-US" dirty="0"/>
              <a:t>W/ the tax:	2 windows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Excess burden?	3 shilling   (Less than 2, but more than 0)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Economic burden?	2x2 shillings +  3 shilling = 7 shillings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/>
              <a:t>Note: Excess burden = </a:t>
            </a:r>
            <a:r>
              <a:rPr lang="en-US" sz="2400" u="sng" dirty="0"/>
              <a:t>43%</a:t>
            </a:r>
            <a:r>
              <a:rPr lang="en-US" sz="2400" dirty="0"/>
              <a:t> of the economic burden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AC06-A0A0-44AE-0D2A-AF603DBC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3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788F-3C3D-C3CF-3B44-CA1509AE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sider the Window Tax:  4 shillings/window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871D-9EA3-9704-A6B1-430105879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John Winslow</a:t>
            </a:r>
          </a:p>
          <a:p>
            <a:pPr lvl="1"/>
            <a:r>
              <a:rPr lang="en-US" dirty="0"/>
              <a:t>W/o the tax:	5 windows</a:t>
            </a:r>
          </a:p>
          <a:p>
            <a:pPr lvl="1"/>
            <a:r>
              <a:rPr lang="en-US" dirty="0"/>
              <a:t>W/ the tax:	3 windows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Excess burden?	1 shilling (1</a:t>
            </a:r>
            <a:r>
              <a:rPr lang="en-US" baseline="30000" dirty="0"/>
              <a:t>st</a:t>
            </a:r>
            <a:r>
              <a:rPr lang="en-US" dirty="0"/>
              <a:t> window)   &amp; 3 shillings (2</a:t>
            </a:r>
            <a:r>
              <a:rPr lang="en-US" baseline="30000" dirty="0"/>
              <a:t>nd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Economic burden?	3x4 shillings + 4 shilling = 16 shillings</a:t>
            </a:r>
          </a:p>
          <a:p>
            <a:pPr lvl="1"/>
            <a:endParaRPr lang="en-US" dirty="0"/>
          </a:p>
          <a:p>
            <a:pPr marL="1371600" lvl="3" indent="0">
              <a:buNone/>
            </a:pPr>
            <a:r>
              <a:rPr lang="en-US" sz="2400" dirty="0"/>
              <a:t>Note: Excess burden = </a:t>
            </a:r>
            <a:r>
              <a:rPr lang="en-US" sz="2400" u="sng" dirty="0"/>
              <a:t>25%</a:t>
            </a:r>
            <a:r>
              <a:rPr lang="en-US" sz="2400" dirty="0"/>
              <a:t> of the economic burden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AC06-A0A0-44AE-0D2A-AF603DBC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5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04AF-A211-143B-E79D-764910D0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Window Tax and “Notches”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2F340C-0142-77E5-B317-8F448EE08E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0635" y="1325563"/>
            <a:ext cx="5939165" cy="431807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2FA91E-1559-8335-C99B-8367E24DF8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2" y="1325563"/>
            <a:ext cx="5936268" cy="43159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58220-B1AC-2684-E6E1-38D3BD8F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8E6D1-515D-FC5F-0F92-15D859771454}"/>
              </a:ext>
            </a:extLst>
          </p:cNvPr>
          <p:cNvSpPr txBox="1"/>
          <p:nvPr/>
        </p:nvSpPr>
        <p:spPr>
          <a:xfrm>
            <a:off x="1287625" y="1884784"/>
            <a:ext cx="4535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Tax:</a:t>
            </a:r>
          </a:p>
          <a:p>
            <a:r>
              <a:rPr lang="en-US" dirty="0"/>
              <a:t>0-9 Windows: 	no tax</a:t>
            </a:r>
          </a:p>
          <a:p>
            <a:r>
              <a:rPr lang="en-US" dirty="0"/>
              <a:t>10-14 windows: 	2 shillings for ALL windows</a:t>
            </a:r>
          </a:p>
          <a:p>
            <a:r>
              <a:rPr lang="en-US" dirty="0"/>
              <a:t>15+ windows: 	5 shillings for ALL windows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8054C-454E-3282-752A-3196A7728F36}"/>
              </a:ext>
            </a:extLst>
          </p:cNvPr>
          <p:cNvSpPr txBox="1"/>
          <p:nvPr/>
        </p:nvSpPr>
        <p:spPr>
          <a:xfrm>
            <a:off x="3828297" y="5878286"/>
            <a:ext cx="419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and 15</a:t>
            </a:r>
            <a:r>
              <a:rPr lang="en-US" baseline="30000" dirty="0"/>
              <a:t>th</a:t>
            </a:r>
            <a:r>
              <a:rPr lang="en-US" dirty="0"/>
              <a:t> windows are VERY expensive.</a:t>
            </a:r>
          </a:p>
        </p:txBody>
      </p:sp>
    </p:spTree>
    <p:extLst>
      <p:ext uri="{BB962C8B-B14F-4D97-AF65-F5344CB8AC3E}">
        <p14:creationId xmlns:p14="http://schemas.microsoft.com/office/powerpoint/2010/main" val="30067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F9AD-9B85-6BAD-95BB-9C89995D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jor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D9662-1FA7-9C47-C63F-3804F31A6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is a cost to a tax beyond the amount of taxes paid.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cost is higher the more it changes behavior.</a:t>
            </a:r>
          </a:p>
          <a:p>
            <a:pPr lvl="1"/>
            <a:r>
              <a:rPr lang="en-US" dirty="0"/>
              <a:t>E.g., how many windows go away?</a:t>
            </a:r>
          </a:p>
          <a:p>
            <a:pPr lvl="1"/>
            <a:r>
              <a:rPr lang="en-US" dirty="0"/>
              <a:t>Tax items that are necessities more – lower excess burden.</a:t>
            </a:r>
          </a:p>
          <a:p>
            <a:r>
              <a:rPr lang="en-US" dirty="0"/>
              <a:t>Equity issues with the windows tax.</a:t>
            </a:r>
          </a:p>
          <a:p>
            <a:pPr lvl="2"/>
            <a:r>
              <a:rPr lang="en-US" dirty="0"/>
              <a:t>Lower-income households may be more responsive.</a:t>
            </a:r>
          </a:p>
          <a:p>
            <a:pPr lvl="2"/>
            <a:r>
              <a:rPr lang="en-US" dirty="0"/>
              <a:t>Urban/rural – rural may have lower income per window.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“Notches” are no good!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F0D9C-76D1-5FEB-8BC5-E31F4906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427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91977-FDCE-9B42-2B2F-DFB6979E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Incidence: Who Pays?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FE82-DA4D-7A3A-9CF7-45950A16C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ECB53-0D40-E6D8-7C94-4F334896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5212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A5BC-1FCE-1843-6A87-23B335FE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Always Who You Think!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E9D80-7253-C259-5A4E-1CC60ACC4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666" y="1452196"/>
            <a:ext cx="41910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Corporate Taxes</a:t>
            </a:r>
          </a:p>
          <a:p>
            <a:pPr>
              <a:spcAft>
                <a:spcPts val="1000"/>
              </a:spcAft>
            </a:pPr>
            <a:r>
              <a:rPr lang="en-US" dirty="0"/>
              <a:t>Social Security Taxes</a:t>
            </a:r>
          </a:p>
          <a:p>
            <a:pPr>
              <a:spcAft>
                <a:spcPts val="1000"/>
              </a:spcAft>
            </a:pPr>
            <a:r>
              <a:rPr lang="en-US" dirty="0"/>
              <a:t>Sales Taxes</a:t>
            </a:r>
          </a:p>
          <a:p>
            <a:pPr>
              <a:spcAft>
                <a:spcPts val="1000"/>
              </a:spcAft>
            </a:pPr>
            <a:r>
              <a:rPr lang="en-US" dirty="0"/>
              <a:t>Luxury Taxes</a:t>
            </a:r>
          </a:p>
          <a:p>
            <a:pPr>
              <a:spcAft>
                <a:spcPts val="1000"/>
              </a:spcAft>
            </a:pPr>
            <a:r>
              <a:rPr lang="en-US" dirty="0"/>
              <a:t>Tariffs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EDFB1-BAC7-174B-F1EA-74DF04F8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320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DECF-56EA-D8AA-1BF9-771FBC08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Income Tax &amp; 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2142E-3419-7764-9E71-18F234E84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8167" y="1606988"/>
            <a:ext cx="6747933" cy="4351338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sz="3200" dirty="0"/>
              <a:t>Who pays the corporate tax?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Owners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Stockholders through lower dividends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Employees through lower wages</a:t>
            </a:r>
          </a:p>
          <a:p>
            <a:pPr lvl="1">
              <a:spcAft>
                <a:spcPts val="1500"/>
              </a:spcAft>
            </a:pPr>
            <a:r>
              <a:rPr lang="en-US" sz="2800" dirty="0"/>
              <a:t>Customers through higher prices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5011A-827A-6725-8F83-1BD30AFE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2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E53C-8A01-7FEF-7472-8E7AB129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Pays Payroll Taxes? E.g. Social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CC070-BF77-280A-D752-F08F88D4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C5C030-196A-0ED1-43C9-2BE104029C49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Technically: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2376002-C26C-F6E0-A4B6-E4C283F87ACA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6.2% by employers</a:t>
            </a:r>
          </a:p>
          <a:p>
            <a:r>
              <a:rPr lang="en-US" dirty="0"/>
              <a:t>6.2% by employees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807F6B9-299C-8E62-756A-467F1C254FD0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Actually: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2D5DE3A-53FB-75F1-5A59-285F370FF730}"/>
              </a:ext>
            </a:extLst>
          </p:cNvPr>
          <p:cNvSpPr txBox="1">
            <a:spLocks/>
          </p:cNvSpPr>
          <p:nvPr/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Depends…</a:t>
            </a:r>
          </a:p>
          <a:p>
            <a:pPr lvl="1"/>
            <a:r>
              <a:rPr lang="en-US" dirty="0"/>
              <a:t>Will employers lose a lot of workers if wages go down?</a:t>
            </a:r>
          </a:p>
          <a:p>
            <a:pPr lvl="1"/>
            <a:r>
              <a:rPr lang="en-US" dirty="0"/>
              <a:t>Will employers have to raise prices in response?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more responsive:</a:t>
            </a:r>
          </a:p>
          <a:p>
            <a:pPr lvl="2"/>
            <a:r>
              <a:rPr lang="en-US" dirty="0"/>
              <a:t>Demand for labor</a:t>
            </a:r>
          </a:p>
          <a:p>
            <a:pPr lvl="2"/>
            <a:r>
              <a:rPr lang="en-US" dirty="0"/>
              <a:t>Supply of labor</a:t>
            </a:r>
          </a:p>
        </p:txBody>
      </p:sp>
    </p:spTree>
    <p:extLst>
      <p:ext uri="{BB962C8B-B14F-4D97-AF65-F5344CB8AC3E}">
        <p14:creationId xmlns:p14="http://schemas.microsoft.com/office/powerpoint/2010/main" val="35852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6016-2C8B-9E40-85FB-E8A31B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49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9A3EB-E487-2E41-80DE-DA4CAE83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099" y="1325563"/>
            <a:ext cx="6436922" cy="4351338"/>
          </a:xfrm>
        </p:spPr>
        <p:txBody>
          <a:bodyPr>
            <a:normAutofit/>
          </a:bodyPr>
          <a:lstStyle/>
          <a:p>
            <a:r>
              <a:rPr lang="en-US" dirty="0"/>
              <a:t>What Are Taxes?</a:t>
            </a:r>
          </a:p>
          <a:p>
            <a:r>
              <a:rPr lang="en-US" dirty="0"/>
              <a:t>Tax Rebellions</a:t>
            </a:r>
          </a:p>
          <a:p>
            <a:r>
              <a:rPr lang="en-US" dirty="0"/>
              <a:t>Federal Revenues</a:t>
            </a:r>
          </a:p>
          <a:p>
            <a:r>
              <a:rPr lang="en-US" dirty="0"/>
              <a:t>History of U.S. Taxation</a:t>
            </a:r>
          </a:p>
          <a:p>
            <a:r>
              <a:rPr lang="en-US" dirty="0"/>
              <a:t>Tax Rascals  (Tax Gap)</a:t>
            </a:r>
          </a:p>
          <a:p>
            <a:r>
              <a:rPr lang="en-US" dirty="0"/>
              <a:t>Tax Issues (Fairness, Burden, Incidence)</a:t>
            </a:r>
          </a:p>
          <a:p>
            <a:r>
              <a:rPr lang="en-US" dirty="0"/>
              <a:t>U.S. Income Tax Structure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0D427-22F7-8742-A491-C33576AE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4925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B38FD-B79F-DC24-1DB7-3A8256D2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6" name="Picture 5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8A9D1F2D-8893-4293-F648-F59EDCB86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07438"/>
            <a:ext cx="7121324" cy="5997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EB824-8E12-3C97-8B6C-783B3861A6CB}"/>
              </a:ext>
            </a:extLst>
          </p:cNvPr>
          <p:cNvSpPr txBox="1"/>
          <p:nvPr/>
        </p:nvSpPr>
        <p:spPr>
          <a:xfrm>
            <a:off x="8086524" y="1879600"/>
            <a:ext cx="34919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Labor DEMAND is more responsive </a:t>
            </a:r>
          </a:p>
          <a:p>
            <a:r>
              <a:rPr lang="en-US" sz="2000" dirty="0"/>
              <a:t>To a change in price than is labor SUPPLY.</a:t>
            </a:r>
          </a:p>
          <a:p>
            <a:endParaRPr lang="en-US" sz="2000" dirty="0"/>
          </a:p>
          <a:p>
            <a:r>
              <a:rPr lang="en-US" sz="2000" dirty="0"/>
              <a:t>Employers can pass the tax on to workers through lower wages without losing workers.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75676-2A70-AE81-2C4E-0596F2266678}"/>
              </a:ext>
            </a:extLst>
          </p:cNvPr>
          <p:cNvSpPr txBox="1"/>
          <p:nvPr/>
        </p:nvSpPr>
        <p:spPr>
          <a:xfrm>
            <a:off x="7464880" y="6456851"/>
            <a:ext cx="411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taxfoundation.org</a:t>
            </a:r>
            <a:r>
              <a:rPr lang="en-US" sz="1200" dirty="0"/>
              <a:t>/</a:t>
            </a:r>
            <a:r>
              <a:rPr lang="en-US" sz="1200" dirty="0" err="1"/>
              <a:t>taxedu</a:t>
            </a:r>
            <a:r>
              <a:rPr lang="en-US" sz="1200" dirty="0"/>
              <a:t>/glossary/payroll-tax/</a:t>
            </a:r>
          </a:p>
        </p:txBody>
      </p:sp>
    </p:spTree>
    <p:extLst>
      <p:ext uri="{BB962C8B-B14F-4D97-AF65-F5344CB8AC3E}">
        <p14:creationId xmlns:p14="http://schemas.microsoft.com/office/powerpoint/2010/main" val="10750945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C01F-776B-EB67-C64D-65951EFC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450" y="118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Sal</a:t>
            </a:r>
            <a:r>
              <a:rPr lang="en-US" dirty="0"/>
              <a:t>es Tax Incidence: Sellers vs Buyers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7EDD7-C491-435A-B452-38DE7840B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901" y="1208124"/>
            <a:ext cx="9458698" cy="48735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Transactionally: The buyer pays the tax and seller remits.</a:t>
            </a:r>
          </a:p>
          <a:p>
            <a:endParaRPr lang="en-US" dirty="0"/>
          </a:p>
          <a:p>
            <a:r>
              <a:rPr lang="en-US" dirty="0"/>
              <a:t>Who ACTUALLY pays the tax?</a:t>
            </a:r>
          </a:p>
          <a:p>
            <a:pPr lvl="1"/>
            <a:r>
              <a:rPr lang="en-US" dirty="0"/>
              <a:t>Some split between buyers and sellers.</a:t>
            </a:r>
          </a:p>
          <a:p>
            <a:pPr lvl="1"/>
            <a:r>
              <a:rPr lang="en-US" dirty="0"/>
              <a:t>It depends on the product.</a:t>
            </a:r>
          </a:p>
          <a:p>
            <a:pPr lvl="2"/>
            <a:r>
              <a:rPr lang="en-US" dirty="0"/>
              <a:t>If it’s a necessity:  consumer likely pays the tax.</a:t>
            </a:r>
          </a:p>
          <a:p>
            <a:pPr lvl="2"/>
            <a:r>
              <a:rPr lang="en-US" dirty="0"/>
              <a:t>If it’s a luxury: producer likely pays the tax.</a:t>
            </a:r>
          </a:p>
          <a:p>
            <a:pPr lvl="2"/>
            <a:endParaRPr lang="en-US" dirty="0"/>
          </a:p>
          <a:p>
            <a:r>
              <a:rPr lang="en-US" dirty="0"/>
              <a:t>If fewer people buy the product because the cost is higher, sellers will respond by lowering the price.</a:t>
            </a:r>
          </a:p>
          <a:p>
            <a:pPr lvl="1"/>
            <a:r>
              <a:rPr lang="en-US" dirty="0"/>
              <a:t>It is the lowering of the price that shifts some of the ACTUAL burden to the seller.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17B6A-52BB-7F76-29D6-D84AEA8E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4CD2-D88D-4D0A-EDBE-57582F2A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1990 Luxury 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80764-0311-C537-6C33-2E39BB7C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21971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Tax on expensive items: Boats, Airplanes, Cars, Jewelry and furs</a:t>
            </a:r>
          </a:p>
          <a:p>
            <a:pPr lvl="1"/>
            <a:r>
              <a:rPr lang="en-US" dirty="0"/>
              <a:t>10% on the part of the price over the threshold.</a:t>
            </a:r>
          </a:p>
          <a:p>
            <a:endParaRPr lang="en-US" dirty="0"/>
          </a:p>
          <a:p>
            <a:r>
              <a:rPr lang="en-US" dirty="0"/>
              <a:t>Boats: Threshold was $100,000</a:t>
            </a:r>
          </a:p>
          <a:p>
            <a:pPr lvl="1"/>
            <a:r>
              <a:rPr lang="en-US" dirty="0"/>
              <a:t>Unintended consequences (Excess burden/incidence):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BA6EC-E9CA-316A-7140-3FAD35DD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9C8E53-A8F4-F285-E751-7E5EEF89FC2A}"/>
              </a:ext>
            </a:extLst>
          </p:cNvPr>
          <p:cNvSpPr txBox="1">
            <a:spLocks/>
          </p:cNvSpPr>
          <p:nvPr/>
        </p:nvSpPr>
        <p:spPr>
          <a:xfrm>
            <a:off x="1333500" y="3658040"/>
            <a:ext cx="4686300" cy="21971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Wealthy bought boats overseas</a:t>
            </a:r>
          </a:p>
          <a:p>
            <a:pPr lvl="1"/>
            <a:r>
              <a:rPr lang="en-US" dirty="0"/>
              <a:t>U.S. boat sales collapsed</a:t>
            </a:r>
          </a:p>
          <a:p>
            <a:r>
              <a:rPr lang="en-US" dirty="0"/>
              <a:t>&gt; 7,600 boat related jobs lost</a:t>
            </a:r>
          </a:p>
          <a:p>
            <a:r>
              <a:rPr lang="en-US" dirty="0"/>
              <a:t>Est. total of 30,000 jobs lost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17BF346-E22C-3E43-EBCD-65B16AB66E17}"/>
              </a:ext>
            </a:extLst>
          </p:cNvPr>
          <p:cNvSpPr txBox="1">
            <a:spLocks/>
          </p:cNvSpPr>
          <p:nvPr/>
        </p:nvSpPr>
        <p:spPr>
          <a:xfrm>
            <a:off x="6172200" y="3658040"/>
            <a:ext cx="5486400" cy="2197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Gov’t paid unemployment benefits</a:t>
            </a:r>
          </a:p>
          <a:p>
            <a:r>
              <a:rPr lang="en-US" dirty="0"/>
              <a:t>Boat tax yielded $3 million/</a:t>
            </a:r>
            <a:r>
              <a:rPr lang="en-US" dirty="0" err="1"/>
              <a:t>yr</a:t>
            </a:r>
            <a:endParaRPr lang="en-US" dirty="0"/>
          </a:p>
          <a:p>
            <a:r>
              <a:rPr lang="en-US" dirty="0"/>
              <a:t>Losses probably exceeded revenues</a:t>
            </a:r>
          </a:p>
        </p:txBody>
      </p:sp>
    </p:spTree>
    <p:extLst>
      <p:ext uri="{BB962C8B-B14F-4D97-AF65-F5344CB8AC3E}">
        <p14:creationId xmlns:p14="http://schemas.microsoft.com/office/powerpoint/2010/main" val="29318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4A1DA-E12E-9555-01A3-F3B97943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</a:t>
            </a:r>
            <a:r>
              <a:rPr lang="en-US" dirty="0"/>
              <a:t>1990 Luxury Tax – </a:t>
            </a:r>
            <a:r>
              <a:rPr lang="en-US" dirty="0" err="1"/>
              <a:t>con’t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45BAA-DB7E-9BC6-BF51-228E22EE1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Tax Incidence:</a:t>
            </a:r>
          </a:p>
          <a:p>
            <a:pPr lvl="1"/>
            <a:r>
              <a:rPr lang="en-US" dirty="0"/>
              <a:t>Boat-building and tourism industries.</a:t>
            </a:r>
          </a:p>
          <a:p>
            <a:pPr lvl="1"/>
            <a:r>
              <a:rPr lang="en-US" dirty="0"/>
              <a:t>Wealthy who had to go to Europe to get a boat.</a:t>
            </a:r>
          </a:p>
          <a:p>
            <a:endParaRPr lang="en-US" dirty="0"/>
          </a:p>
          <a:p>
            <a:r>
              <a:rPr lang="en-US" dirty="0"/>
              <a:t>Excess Burden:	Perhaps &gt; 100%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6DCFB-C325-4371-64C6-3FEF34B9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306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4BE2-70F5-D809-54EC-6C996C82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Talk About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AE043-21AD-F909-ADBB-67C5F9F71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Tariffs are taxes on imported goods.</a:t>
            </a:r>
          </a:p>
          <a:p>
            <a:r>
              <a:rPr lang="en-US" dirty="0"/>
              <a:t>Why do we impose tariffs?</a:t>
            </a:r>
          </a:p>
          <a:p>
            <a:pPr lvl="1"/>
            <a:r>
              <a:rPr lang="en-US" dirty="0"/>
              <a:t>Raise revenue</a:t>
            </a:r>
          </a:p>
          <a:p>
            <a:pPr lvl="1"/>
            <a:r>
              <a:rPr lang="en-US" dirty="0"/>
              <a:t>Protect/promote domestic industry</a:t>
            </a:r>
          </a:p>
          <a:p>
            <a:pPr lvl="2"/>
            <a:r>
              <a:rPr lang="en-US" dirty="0"/>
              <a:t>E.g., solar</a:t>
            </a:r>
          </a:p>
          <a:p>
            <a:pPr lvl="1"/>
            <a:r>
              <a:rPr lang="en-US" dirty="0"/>
              <a:t>National Defense </a:t>
            </a:r>
          </a:p>
          <a:p>
            <a:pPr lvl="2"/>
            <a:r>
              <a:rPr lang="en-US" dirty="0"/>
              <a:t>E.g., semiconductors</a:t>
            </a:r>
          </a:p>
          <a:p>
            <a:pPr lvl="1"/>
            <a:r>
              <a:rPr lang="en-US" dirty="0"/>
              <a:t>Protect workers, create jobs</a:t>
            </a:r>
          </a:p>
          <a:p>
            <a:pPr lvl="1"/>
            <a:r>
              <a:rPr lang="en-US" dirty="0"/>
              <a:t>Punish foreign countries</a:t>
            </a:r>
          </a:p>
          <a:p>
            <a:pPr lvl="2"/>
            <a:r>
              <a:rPr lang="en-US" dirty="0"/>
              <a:t>For their tariffs</a:t>
            </a:r>
          </a:p>
          <a:p>
            <a:pPr lvl="2"/>
            <a:r>
              <a:rPr lang="en-US" dirty="0"/>
              <a:t>For other things – war, human rights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847BA-4D46-E645-BB60-94837499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9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4BE2-70F5-D809-54EC-6C996C822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Talk About Tariffs – </a:t>
            </a:r>
            <a:r>
              <a:rPr lang="en-US" dirty="0" err="1"/>
              <a:t>con’t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AE043-21AD-F909-ADBB-67C5F9F71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Trump has said the Chinese will pay the duties (incidence).</a:t>
            </a:r>
          </a:p>
          <a:p>
            <a:pPr lvl="1"/>
            <a:r>
              <a:rPr lang="en-US" dirty="0"/>
              <a:t>You all now know that’s not true.</a:t>
            </a:r>
          </a:p>
          <a:p>
            <a:pPr lvl="1"/>
            <a:r>
              <a:rPr lang="en-US" dirty="0"/>
              <a:t>It is sometimes true, but the exception and not the rule.</a:t>
            </a:r>
          </a:p>
          <a:p>
            <a:r>
              <a:rPr lang="en-US" dirty="0"/>
              <a:t>Tariffs have other implications:</a:t>
            </a:r>
          </a:p>
          <a:p>
            <a:pPr lvl="1"/>
            <a:r>
              <a:rPr lang="en-US" dirty="0"/>
              <a:t>Tariff wars:</a:t>
            </a:r>
          </a:p>
          <a:p>
            <a:pPr lvl="2"/>
            <a:r>
              <a:rPr lang="en-US" dirty="0"/>
              <a:t>Great Depression – Smoot-Hawley</a:t>
            </a:r>
          </a:p>
          <a:p>
            <a:pPr lvl="2"/>
            <a:r>
              <a:rPr lang="en-US" dirty="0"/>
              <a:t>U.S. vs France:  Tech tariffs (EU) vs Retaliatory (US, cheese, wine, etc.)</a:t>
            </a:r>
          </a:p>
          <a:p>
            <a:pPr lvl="1"/>
            <a:r>
              <a:rPr lang="en-US" dirty="0"/>
              <a:t>Domestic producers who use imported goods.</a:t>
            </a:r>
          </a:p>
          <a:p>
            <a:pPr lvl="2"/>
            <a:r>
              <a:rPr lang="en-US" dirty="0"/>
              <a:t>Steel tariffs protect the steel industry</a:t>
            </a:r>
          </a:p>
          <a:p>
            <a:pPr lvl="2"/>
            <a:r>
              <a:rPr lang="en-US" dirty="0"/>
              <a:t>Hurt: manufacture of cars, airplanes, bridges, homes, clothes washers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847BA-4D46-E645-BB60-94837499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477D-53D4-B5C1-71B5-BF3E71A4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Income Tax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41081-616E-A794-D009-7D3939E75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0E777-FF30-C993-93C1-03428F9D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7293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EDC2C-D9E5-677B-071D-EF83C8AD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rginal Tax Schedule – Is Progressive, 2024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D42AB2F-57BD-B6AA-E981-79AABDF8BD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169873"/>
              </p:ext>
            </p:extLst>
          </p:nvPr>
        </p:nvGraphicFramePr>
        <p:xfrm>
          <a:off x="1228663" y="1185333"/>
          <a:ext cx="7094517" cy="491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132">
                  <a:extLst>
                    <a:ext uri="{9D8B030D-6E8A-4147-A177-3AD203B41FA5}">
                      <a16:colId xmlns:a16="http://schemas.microsoft.com/office/drawing/2014/main" val="366857713"/>
                    </a:ext>
                  </a:extLst>
                </a:gridCol>
                <a:gridCol w="2770050">
                  <a:extLst>
                    <a:ext uri="{9D8B030D-6E8A-4147-A177-3AD203B41FA5}">
                      <a16:colId xmlns:a16="http://schemas.microsoft.com/office/drawing/2014/main" val="528085286"/>
                    </a:ext>
                  </a:extLst>
                </a:gridCol>
                <a:gridCol w="3111335">
                  <a:extLst>
                    <a:ext uri="{9D8B030D-6E8A-4147-A177-3AD203B41FA5}">
                      <a16:colId xmlns:a16="http://schemas.microsoft.com/office/drawing/2014/main" val="3320336822"/>
                    </a:ext>
                  </a:extLst>
                </a:gridCol>
              </a:tblGrid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Tax Rate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Single Filers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Married Filing Jointly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0148620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Up to $11,600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Up to $23,200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0704011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11,601-47,150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23,201-94,300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781981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22%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47,151-100,525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94,301-201,050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2059367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100,526-191,950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201,050-383,900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733611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32%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191,951-243,725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383,901-487,450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4414869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243,726-609,350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487,451-731,200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6966239"/>
                  </a:ext>
                </a:extLst>
              </a:tr>
              <a:tr h="613834">
                <a:tc>
                  <a:txBody>
                    <a:bodyPr/>
                    <a:lstStyle/>
                    <a:p>
                      <a:r>
                        <a:rPr lang="en-US" sz="2200" dirty="0"/>
                        <a:t>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Over $609,350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Over $731,200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234798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C3FC8-49C4-621F-AB80-8F8B9432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C9B92-1003-670B-D103-C64BAEC12A1E}"/>
              </a:ext>
            </a:extLst>
          </p:cNvPr>
          <p:cNvSpPr txBox="1"/>
          <p:nvPr/>
        </p:nvSpPr>
        <p:spPr>
          <a:xfrm>
            <a:off x="8503696" y="1325563"/>
            <a:ext cx="32405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Quintile Upper Bounds:</a:t>
            </a:r>
          </a:p>
          <a:p>
            <a:endParaRPr lang="en-US" sz="2000" dirty="0"/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Quintile: Up to    $30,000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Quintile: Up to    $58,020</a:t>
            </a:r>
          </a:p>
          <a:p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Quintile: Up to     $94,000</a:t>
            </a:r>
          </a:p>
          <a:p>
            <a:endParaRPr lang="en-US" sz="2000" dirty="0"/>
          </a:p>
          <a:p>
            <a:r>
              <a:rPr lang="en-US" sz="2000" dirty="0"/>
              <a:t>4</a:t>
            </a:r>
            <a:r>
              <a:rPr lang="en-US" sz="2000" baseline="30000" dirty="0"/>
              <a:t>th</a:t>
            </a:r>
            <a:r>
              <a:rPr lang="en-US" sz="2000" dirty="0"/>
              <a:t> Quintile: Up to   $153,000</a:t>
            </a:r>
          </a:p>
          <a:p>
            <a:r>
              <a:rPr lang="en-US" sz="2000" dirty="0"/>
              <a:t>Lower Bound:</a:t>
            </a:r>
          </a:p>
          <a:p>
            <a:r>
              <a:rPr lang="en-US" sz="2000" dirty="0"/>
              <a:t>Top 5%: Starts at      $295,000</a:t>
            </a:r>
          </a:p>
        </p:txBody>
      </p:sp>
    </p:spTree>
    <p:extLst>
      <p:ext uri="{BB962C8B-B14F-4D97-AF65-F5344CB8AC3E}">
        <p14:creationId xmlns:p14="http://schemas.microsoft.com/office/powerpoint/2010/main" val="2895773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1771-C102-9F5F-5E28-C0E3E4E0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rginal And Average/Effective Tax Rates</a:t>
            </a:r>
          </a:p>
        </p:txBody>
      </p:sp>
      <p:pic>
        <p:nvPicPr>
          <p:cNvPr id="6" name="Content Placeholder 5" descr="A graph showing tax rates&#10;&#10;Description automatically generated">
            <a:extLst>
              <a:ext uri="{FF2B5EF4-FFF2-40B4-BE49-F238E27FC236}">
                <a16:creationId xmlns:a16="http://schemas.microsoft.com/office/drawing/2014/main" id="{C0F7878B-C630-2B92-9716-824967E08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A278-232F-9BAF-775A-57F7598B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509590-A1BF-7CFD-8F5E-B2696D1AE4B6}"/>
              </a:ext>
            </a:extLst>
          </p:cNvPr>
          <p:cNvCxnSpPr/>
          <p:nvPr/>
        </p:nvCxnSpPr>
        <p:spPr>
          <a:xfrm>
            <a:off x="1828800" y="3316224"/>
            <a:ext cx="91561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6E5B6B-E4FA-5642-4702-804F8EC6C06A}"/>
              </a:ext>
            </a:extLst>
          </p:cNvPr>
          <p:cNvSpPr txBox="1"/>
          <p:nvPr/>
        </p:nvSpPr>
        <p:spPr>
          <a:xfrm>
            <a:off x="3938954" y="331622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B93E3-6B4B-008D-754F-98471D9F146B}"/>
              </a:ext>
            </a:extLst>
          </p:cNvPr>
          <p:cNvSpPr txBox="1"/>
          <p:nvPr/>
        </p:nvSpPr>
        <p:spPr>
          <a:xfrm>
            <a:off x="6080524" y="167897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847931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Time: Top Bracket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EC894C-1DC1-0543-B189-4664CB0AB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84070" y="880986"/>
            <a:ext cx="8023859" cy="5349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D9B3C-0E85-B4D9-4675-BDEE77457CF0}"/>
              </a:ext>
            </a:extLst>
          </p:cNvPr>
          <p:cNvSpPr txBox="1"/>
          <p:nvPr/>
        </p:nvSpPr>
        <p:spPr>
          <a:xfrm>
            <a:off x="9535886" y="3429000"/>
            <a:ext cx="865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TCJA,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D91B6-8C8A-84AE-82BA-4D615B828688}"/>
              </a:ext>
            </a:extLst>
          </p:cNvPr>
          <p:cNvSpPr txBox="1"/>
          <p:nvPr/>
        </p:nvSpPr>
        <p:spPr>
          <a:xfrm>
            <a:off x="8530881" y="3849790"/>
            <a:ext cx="1723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Econ Growth and Tax</a:t>
            </a:r>
          </a:p>
          <a:p>
            <a:r>
              <a:rPr lang="en-US" sz="1200" dirty="0"/>
              <a:t> Relief Reconciliation Act</a:t>
            </a:r>
          </a:p>
          <a:p>
            <a:r>
              <a:rPr lang="en-US" sz="1200" dirty="0"/>
              <a:t>(Bush)</a:t>
            </a:r>
          </a:p>
        </p:txBody>
      </p:sp>
    </p:spTree>
    <p:extLst>
      <p:ext uri="{BB962C8B-B14F-4D97-AF65-F5344CB8AC3E}">
        <p14:creationId xmlns:p14="http://schemas.microsoft.com/office/powerpoint/2010/main" val="324463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939FBD-4D18-C0E7-9AC7-BCB6A9E6A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Taxes and Why Should We Talk About Them?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E7E82E-4291-20EF-1742-285065E36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70224-8E7F-AD34-28B5-DB45741C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0839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 - </a:t>
            </a:r>
            <a:r>
              <a:rPr lang="en-US" dirty="0" err="1"/>
              <a:t>con’t</a:t>
            </a: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2EEC894C-1DC1-0543-B189-4664CB0AB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84070" y="880986"/>
            <a:ext cx="8023859" cy="5349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3301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68DB-F145-544A-99AE-22E9798D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Top Tax Rate and Income Cutoff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16EB4-07C2-0C46-8AB8-F30D501A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361B5E54-5D49-F947-B9CF-E23D6EB0C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43334" y="1177560"/>
            <a:ext cx="10105332" cy="50526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2A525-7ED1-33E2-3A1F-65A5FD5CA1FC}"/>
              </a:ext>
            </a:extLst>
          </p:cNvPr>
          <p:cNvSpPr txBox="1"/>
          <p:nvPr/>
        </p:nvSpPr>
        <p:spPr>
          <a:xfrm>
            <a:off x="6554167" y="1457324"/>
            <a:ext cx="3519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Massive tax cut for those with</a:t>
            </a:r>
          </a:p>
          <a:p>
            <a:r>
              <a:rPr lang="en-US" sz="2000" dirty="0"/>
              <a:t>More than $4 million in income.</a:t>
            </a:r>
          </a:p>
          <a:p>
            <a:endParaRPr lang="en-US" sz="2000" dirty="0"/>
          </a:p>
          <a:p>
            <a:r>
              <a:rPr lang="en-US" sz="2000" dirty="0"/>
              <a:t>And for those with more than </a:t>
            </a:r>
          </a:p>
          <a:p>
            <a:r>
              <a:rPr lang="en-US" sz="2000" dirty="0"/>
              <a:t>About $75,000 in income.</a:t>
            </a:r>
          </a:p>
        </p:txBody>
      </p:sp>
    </p:spTree>
    <p:extLst>
      <p:ext uri="{BB962C8B-B14F-4D97-AF65-F5344CB8AC3E}">
        <p14:creationId xmlns:p14="http://schemas.microsoft.com/office/powerpoint/2010/main" val="41314007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9293882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A67D-CDA4-0AC3-0B5D-14C3B1B6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6" y="147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Tax Expenditures?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DF94F808-5F03-9405-6512-020127E69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440" y="979343"/>
            <a:ext cx="9643359" cy="52135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2962F-F1BE-2738-803D-081F89481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34C96-ED4F-C24E-D9E8-9336D4B612DF}"/>
              </a:ext>
            </a:extLst>
          </p:cNvPr>
          <p:cNvSpPr txBox="1"/>
          <p:nvPr/>
        </p:nvSpPr>
        <p:spPr>
          <a:xfrm>
            <a:off x="6297562" y="6456851"/>
            <a:ext cx="5282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/Chart-Archive/0199_distribution_tax_expenditures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C79CE-BC36-B07C-5835-B0805F401F90}"/>
              </a:ext>
            </a:extLst>
          </p:cNvPr>
          <p:cNvSpPr txBox="1"/>
          <p:nvPr/>
        </p:nvSpPr>
        <p:spPr>
          <a:xfrm>
            <a:off x="6051756" y="3304935"/>
            <a:ext cx="40760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Total: About 8% of GDP in 2023</a:t>
            </a:r>
          </a:p>
        </p:txBody>
      </p:sp>
    </p:spTree>
    <p:extLst>
      <p:ext uri="{BB962C8B-B14F-4D97-AF65-F5344CB8AC3E}">
        <p14:creationId xmlns:p14="http://schemas.microsoft.com/office/powerpoint/2010/main" val="28687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6A8F-745E-0A41-B033-2F2224F1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Cuts or Tax Reform?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51E3C-40B7-964C-878E-D9142D029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9757"/>
            <a:ext cx="10695432" cy="4351338"/>
          </a:xfrm>
        </p:spPr>
        <p:txBody>
          <a:bodyPr/>
          <a:lstStyle/>
          <a:p>
            <a:r>
              <a:rPr lang="en-US" dirty="0"/>
              <a:t>Tax Reform – Fundamental Principles and Characteristics</a:t>
            </a:r>
            <a:endParaRPr lang="en-US" b="1" dirty="0"/>
          </a:p>
          <a:p>
            <a:pPr lvl="1"/>
            <a:r>
              <a:rPr lang="en-US" b="1" dirty="0"/>
              <a:t>Horizontal equity</a:t>
            </a:r>
            <a:r>
              <a:rPr lang="en-US" dirty="0"/>
              <a:t>: people with similar incomes/wealth should pay similar taxes.</a:t>
            </a:r>
          </a:p>
          <a:p>
            <a:pPr lvl="1"/>
            <a:r>
              <a:rPr lang="en-US" b="1" dirty="0"/>
              <a:t>Vertical equity</a:t>
            </a:r>
            <a:r>
              <a:rPr lang="en-US" dirty="0"/>
              <a:t>: people with more income/wealth should pay more taxes.</a:t>
            </a:r>
          </a:p>
          <a:p>
            <a:pPr lvl="1"/>
            <a:r>
              <a:rPr lang="en-US" b="1" dirty="0"/>
              <a:t>Efficiency:</a:t>
            </a:r>
            <a:r>
              <a:rPr lang="en-US" dirty="0"/>
              <a:t> taxes should minimize distortions to people’s behavior—doing less or more of something they would otherwise do.</a:t>
            </a:r>
            <a:endParaRPr lang="en-US" b="1" dirty="0"/>
          </a:p>
          <a:p>
            <a:pPr lvl="1"/>
            <a:r>
              <a:rPr lang="en-US" b="1" dirty="0"/>
              <a:t>Economic Growth</a:t>
            </a:r>
            <a:r>
              <a:rPr lang="en-US" dirty="0"/>
              <a:t>: taxes should be structured in a way to minimize their impact on economic growth.</a:t>
            </a:r>
          </a:p>
          <a:p>
            <a:pPr lvl="1"/>
            <a:r>
              <a:rPr lang="en-US" b="1" dirty="0"/>
              <a:t>Simplicity</a:t>
            </a:r>
            <a:r>
              <a:rPr lang="en-US" dirty="0"/>
              <a:t>: taxes should be administered in simpler rather than more complex ways.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E4FC1-8A20-D040-A372-ADA26BF0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510FF-952E-0D4B-895D-764D9C104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2702" r="8333" b="10461"/>
          <a:stretch/>
        </p:blipFill>
        <p:spPr>
          <a:xfrm>
            <a:off x="8421490" y="4713638"/>
            <a:ext cx="2648605" cy="20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96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A762-68ED-44F8-B06E-AA69D4FA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03EA5-C07E-B32F-0663-49ECCE000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7BBF-CD20-A184-1AF2-A895A061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9343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895A-A224-77E7-D9F9-234C57A7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es Affect the Efficiency of the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4675-7084-8C1C-BC7B-3FD75C75A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Many taxes have costs above and beyond the revenues raised.</a:t>
            </a:r>
          </a:p>
          <a:p>
            <a:pPr lvl="1"/>
            <a:r>
              <a:rPr lang="en-US" dirty="0"/>
              <a:t>Excess burden/deadweight loss.</a:t>
            </a:r>
          </a:p>
          <a:p>
            <a:pPr lvl="1"/>
            <a:r>
              <a:rPr lang="en-US" dirty="0"/>
              <a:t>The higher the tax, the higher the burden is likely to be.</a:t>
            </a:r>
          </a:p>
          <a:p>
            <a:r>
              <a:rPr lang="en-US" dirty="0"/>
              <a:t>Taxes are likely a necessary evil for an economy.</a:t>
            </a:r>
          </a:p>
          <a:p>
            <a:pPr lvl="1"/>
            <a:r>
              <a:rPr lang="en-US" dirty="0"/>
              <a:t>A free market does not exist – courts make contracts meaningful.</a:t>
            </a:r>
          </a:p>
          <a:p>
            <a:pPr lvl="2"/>
            <a:r>
              <a:rPr lang="en-US" dirty="0"/>
              <a:t>Courts cost money.</a:t>
            </a:r>
          </a:p>
          <a:p>
            <a:r>
              <a:rPr lang="en-US" dirty="0"/>
              <a:t>Taxes are very complicated.</a:t>
            </a:r>
          </a:p>
          <a:p>
            <a:pPr lvl="1"/>
            <a:r>
              <a:rPr lang="en-US" dirty="0"/>
              <a:t>Equity is hard to determine, judge, enact.</a:t>
            </a:r>
          </a:p>
          <a:p>
            <a:pPr lvl="1"/>
            <a:r>
              <a:rPr lang="en-US" dirty="0"/>
              <a:t>Never sure exactly who pays them – incidence.</a:t>
            </a:r>
          </a:p>
          <a:p>
            <a:r>
              <a:rPr lang="en-US" dirty="0"/>
              <a:t>Tax policy is more interesting than you thought! 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5D775-52C6-EDC8-6EDC-2D1ECEC3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540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090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Ph.D.</a:t>
            </a:r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www.NEEDEcon.org/testimonials.php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>
                <a:hlinkClick r:id="rId5"/>
              </a:rPr>
              <a:t>www.NEEDEcon.org/friend.php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21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CC60-DBA3-C4D1-E213-6632C8E1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Just</a:t>
            </a:r>
            <a:r>
              <a:rPr lang="en-US" dirty="0"/>
              <a:t>ice Oliver Wendell Holmes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26B4-098D-CCA2-EB49-64DC4CF6C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“Taxes are the price we pay</a:t>
            </a:r>
          </a:p>
          <a:p>
            <a:pPr marL="0" indent="0" algn="ctr">
              <a:buNone/>
            </a:pPr>
            <a:r>
              <a:rPr lang="en-US" sz="4800" dirty="0"/>
              <a:t>for a civilized society.”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40ED6-ACB7-8FE3-25F4-09398B75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1765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63657</TotalTime>
  <Words>4615</Words>
  <Application>Microsoft Macintosh PowerPoint</Application>
  <PresentationFormat>Widescreen</PresentationFormat>
  <Paragraphs>933</Paragraphs>
  <Slides>88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Courier New</vt:lpstr>
      <vt:lpstr>nyt-cheltenham-cond</vt:lpstr>
      <vt:lpstr>SourceSansPro</vt:lpstr>
      <vt:lpstr>Custom Design</vt:lpstr>
      <vt:lpstr>PowerPoint Presentation</vt:lpstr>
      <vt:lpstr> Course Outline</vt:lpstr>
      <vt:lpstr>Submitting Questions</vt:lpstr>
      <vt:lpstr>PowerPoint Presentation</vt:lpstr>
      <vt:lpstr>Credits and Disclaimer</vt:lpstr>
      <vt:lpstr>PowerPoint Presentation</vt:lpstr>
      <vt:lpstr> Outline </vt:lpstr>
      <vt:lpstr>What Are Taxes and Why Should We Talk About Them?</vt:lpstr>
      <vt:lpstr>Justice Oliver Wendell Holmes</vt:lpstr>
      <vt:lpstr>Definitionally:</vt:lpstr>
      <vt:lpstr>Variety of Different Types of Taxes</vt:lpstr>
      <vt:lpstr>Not All Taxes are Called “Taxes”</vt:lpstr>
      <vt:lpstr>Not All Taxes are Called “Taxes” – con’t</vt:lpstr>
      <vt:lpstr>What Are Taxes For?</vt:lpstr>
      <vt:lpstr>What Are Taxes For?</vt:lpstr>
      <vt:lpstr>What Are Taxes For?</vt:lpstr>
      <vt:lpstr>Tax Rebellions</vt:lpstr>
      <vt:lpstr>Early…non-U.S.</vt:lpstr>
      <vt:lpstr>General Rule About Taxing</vt:lpstr>
      <vt:lpstr>In The United States: Revolutionary Times</vt:lpstr>
      <vt:lpstr>Stamp Act 1765 (aka Duties in American Colonies Act)</vt:lpstr>
      <vt:lpstr>Townshend Acts (1767-68)</vt:lpstr>
      <vt:lpstr>Boston Tea Party</vt:lpstr>
      <vt:lpstr>1794 Whiskey Rebellion</vt:lpstr>
      <vt:lpstr>Just The Other Day</vt:lpstr>
      <vt:lpstr>Federal Revenues</vt:lpstr>
      <vt:lpstr>What Does the US Govt. Budget Look Like?</vt:lpstr>
      <vt:lpstr> Federal Government Revenues in 2023</vt:lpstr>
      <vt:lpstr>Where Do Government Revenues Come From?</vt:lpstr>
      <vt:lpstr>Where Do Government Revenues Come From?</vt:lpstr>
      <vt:lpstr>Estate Tax Liability and # of Taxable Estates</vt:lpstr>
      <vt:lpstr>Estate Tax Rates and Special Treatment</vt:lpstr>
      <vt:lpstr>History of U.S. Taxation</vt:lpstr>
      <vt:lpstr>Sources of Revenues Over Time</vt:lpstr>
      <vt:lpstr>U.S. Tax Policy History</vt:lpstr>
      <vt:lpstr>U.S. Tax Policy History – con’t</vt:lpstr>
      <vt:lpstr>Personal Income Tax</vt:lpstr>
      <vt:lpstr>PowerPoint Presentation</vt:lpstr>
      <vt:lpstr>PowerPoint Presentation</vt:lpstr>
      <vt:lpstr>Int’l Comparison: Sources of Tax Revenue</vt:lpstr>
      <vt:lpstr>Why Tax Corporate Income?</vt:lpstr>
      <vt:lpstr>Tax Rascals (The Tax Gap)</vt:lpstr>
      <vt:lpstr>Types of Avoidance</vt:lpstr>
      <vt:lpstr>The Tax Gap</vt:lpstr>
      <vt:lpstr>How Big is the Tax Gap?  $625B</vt:lpstr>
      <vt:lpstr>Who Are the Biggest Rascals? (2021)</vt:lpstr>
      <vt:lpstr>Where Should Enforcement Be Focused?</vt:lpstr>
      <vt:lpstr>Main Sources of the Gap</vt:lpstr>
      <vt:lpstr>39 Major Companies Paid &lt;= No Taxes</vt:lpstr>
      <vt:lpstr>73 Paid &lt; Half The Statutory Rate</vt:lpstr>
      <vt:lpstr>What about Effective Tax Rates?</vt:lpstr>
      <vt:lpstr>Taxes Equity or Fairness</vt:lpstr>
      <vt:lpstr>How to Define Fairness?</vt:lpstr>
      <vt:lpstr>Two Pillars of Fairness</vt:lpstr>
      <vt:lpstr>Horizontal Equity is Hard</vt:lpstr>
      <vt:lpstr>Taxes and Burden</vt:lpstr>
      <vt:lpstr>The Burden of Taxes</vt:lpstr>
      <vt:lpstr>Example: British Port and Lighthouse Fees</vt:lpstr>
      <vt:lpstr>Example: Hearth (Fireplace) Tax</vt:lpstr>
      <vt:lpstr>Example: Window Tax</vt:lpstr>
      <vt:lpstr>Consider the Window Tax:  2 shillings/window</vt:lpstr>
      <vt:lpstr>Consider the Window Tax:  2 shillings/window</vt:lpstr>
      <vt:lpstr>Consider the Window Tax:  4 shillings/window</vt:lpstr>
      <vt:lpstr>The Window Tax and “Notches”</vt:lpstr>
      <vt:lpstr>Major Lessons</vt:lpstr>
      <vt:lpstr>Tax Incidence: Who Pays?</vt:lpstr>
      <vt:lpstr>Not Always Who You Think!</vt:lpstr>
      <vt:lpstr>Corporate Income Tax &amp; Incidence</vt:lpstr>
      <vt:lpstr> Who Pays Payroll Taxes? E.g. Social Security</vt:lpstr>
      <vt:lpstr>PowerPoint Presentation</vt:lpstr>
      <vt:lpstr>Sales Tax Incidence: Sellers vs Buyers</vt:lpstr>
      <vt:lpstr>U.S. 1990 Luxury Tax</vt:lpstr>
      <vt:lpstr>U.S. 1990 Luxury Tax – con’t</vt:lpstr>
      <vt:lpstr>Let’s Talk About Tariffs</vt:lpstr>
      <vt:lpstr>Let’s Talk About Tariffs – con’t</vt:lpstr>
      <vt:lpstr>U.S. Income Tax Structure</vt:lpstr>
      <vt:lpstr>Marginal Tax Schedule – Is Progressive, 2024</vt:lpstr>
      <vt:lpstr>Marginal And Average/Effective Tax Rates</vt:lpstr>
      <vt:lpstr>Tax Rates Over Time: Top Bracket</vt:lpstr>
      <vt:lpstr>Tax Rates Over Time - con’t</vt:lpstr>
      <vt:lpstr>The Top Tax Rate and Income Cutoff</vt:lpstr>
      <vt:lpstr>Dramatically Less Progressivity in the Tax Code</vt:lpstr>
      <vt:lpstr>What Are Tax Expenditures?</vt:lpstr>
      <vt:lpstr>Tax Cuts or Tax Reform?</vt:lpstr>
      <vt:lpstr>Summary</vt:lpstr>
      <vt:lpstr>Taxes Affect the Efficiency of the Economy</vt:lpstr>
      <vt:lpstr>Climate Change Economics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411</cp:revision>
  <dcterms:created xsi:type="dcterms:W3CDTF">2017-05-03T22:30:38Z</dcterms:created>
  <dcterms:modified xsi:type="dcterms:W3CDTF">2024-07-01T16:57:35Z</dcterms:modified>
</cp:coreProperties>
</file>