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43"/>
  </p:notesMasterIdLst>
  <p:sldIdLst>
    <p:sldId id="1181" r:id="rId2"/>
    <p:sldId id="4905" r:id="rId3"/>
    <p:sldId id="4639" r:id="rId4"/>
    <p:sldId id="505" r:id="rId5"/>
    <p:sldId id="4693" r:id="rId6"/>
    <p:sldId id="4868" r:id="rId7"/>
    <p:sldId id="4550" r:id="rId8"/>
    <p:sldId id="4551" r:id="rId9"/>
    <p:sldId id="4863" r:id="rId10"/>
    <p:sldId id="4864" r:id="rId11"/>
    <p:sldId id="4904" r:id="rId12"/>
    <p:sldId id="434" r:id="rId13"/>
    <p:sldId id="4898" r:id="rId14"/>
    <p:sldId id="4858" r:id="rId15"/>
    <p:sldId id="4848" r:id="rId16"/>
    <p:sldId id="4862" r:id="rId17"/>
    <p:sldId id="4852" r:id="rId18"/>
    <p:sldId id="4869" r:id="rId19"/>
    <p:sldId id="349" r:id="rId20"/>
    <p:sldId id="4877" r:id="rId21"/>
    <p:sldId id="4870" r:id="rId22"/>
    <p:sldId id="4902" r:id="rId23"/>
    <p:sldId id="4865" r:id="rId24"/>
    <p:sldId id="4895" r:id="rId25"/>
    <p:sldId id="4896" r:id="rId26"/>
    <p:sldId id="4867" r:id="rId27"/>
    <p:sldId id="4878" r:id="rId28"/>
    <p:sldId id="4866" r:id="rId29"/>
    <p:sldId id="4504" r:id="rId30"/>
    <p:sldId id="4879" r:id="rId31"/>
    <p:sldId id="4850" r:id="rId32"/>
    <p:sldId id="4871" r:id="rId33"/>
    <p:sldId id="4872" r:id="rId34"/>
    <p:sldId id="4884" r:id="rId35"/>
    <p:sldId id="4885" r:id="rId36"/>
    <p:sldId id="4861" r:id="rId37"/>
    <p:sldId id="4883" r:id="rId38"/>
    <p:sldId id="4882" r:id="rId39"/>
    <p:sldId id="4901" r:id="rId40"/>
    <p:sldId id="4819" r:id="rId41"/>
    <p:sldId id="4891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C88"/>
    <a:srgbClr val="FAF7F0"/>
    <a:srgbClr val="2B4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98" autoAdjust="0"/>
    <p:restoredTop sz="87151"/>
  </p:normalViewPr>
  <p:slideViewPr>
    <p:cSldViewPr snapToObjects="1">
      <p:cViewPr varScale="1">
        <p:scale>
          <a:sx n="102" d="100"/>
          <a:sy n="102" d="100"/>
        </p:scale>
        <p:origin x="84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3" d="100"/>
        <a:sy n="153" d="100"/>
      </p:scale>
      <p:origin x="0" y="0"/>
    </p:cViewPr>
  </p:sorterViewPr>
  <p:notesViewPr>
    <p:cSldViewPr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C6A77-897B-A94D-8179-085D1B4EE98D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8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7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25% on steel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77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8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2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14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90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EB64-0C3F-E35C-FDBF-57317076E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A9E6A1-75AF-57FD-FC66-7D34271AB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2C49F-97EA-A7FF-F720-B72D87DE0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97710-13DD-A32D-8918-87CCB8F43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16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4214-6B23-DF30-3659-994F34E5D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DEBB6-7E58-7565-7712-B8155A55F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61F0D0-89BA-C43A-6E68-4732D76A8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  <a:p>
            <a:r>
              <a:rPr lang="en-US" dirty="0"/>
              <a:t>US-UK trade deal: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includes the potential for the UK to lower tariffs on US beef, and a US quota of 100,000 vehicles for the UK to export to the US at a tariff rate of 10 percent (and not the 25 percent additional tariff resulting from the Section 232 investigation).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FA555-702C-0CE0-21F8-3D36A09045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49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3E55-CBD1-4259-8EE2-C53E5ABA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86494-DB5A-223F-9E1E-F516DE990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E5372-354D-5944-32C4-95C633B29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www.reuters.com</a:t>
            </a:r>
            <a:r>
              <a:rPr lang="en-US" dirty="0"/>
              <a:t>/graphics/TRUMP-TARIFFS/STEEL/</a:t>
            </a:r>
            <a:r>
              <a:rPr lang="en-US" dirty="0" err="1"/>
              <a:t>gdpznwgdzpw</a:t>
            </a:r>
            <a:r>
              <a:rPr lang="en-US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F2026-2A23-E56B-81B4-3516851A5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3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Jv4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67972"/>
            <a:ext cx="10691404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/>
              <a:t>Trade Talk: The Latest on U.S. Tariffs</a:t>
            </a:r>
            <a:endParaRPr lang="en-US" sz="40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500351" y="3785632"/>
            <a:ext cx="9144000" cy="18191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/>
              <a:t>Ross Valley Rotary Club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San Rafael</a:t>
            </a:r>
            <a:endParaRPr lang="en-US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2"/>
                </a:solidFill>
              </a:rPr>
              <a:t>August 5,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2"/>
                </a:solidFill>
              </a:rPr>
              <a:t>Jon </a:t>
            </a:r>
            <a:r>
              <a:rPr lang="en-US" sz="4000" dirty="0" err="1">
                <a:solidFill>
                  <a:schemeClr val="tx2"/>
                </a:solidFill>
              </a:rPr>
              <a:t>Haveman</a:t>
            </a:r>
            <a:r>
              <a:rPr lang="en-US" sz="40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400" b="0" i="1" dirty="0">
                <a:solidFill>
                  <a:schemeClr val="tx2"/>
                </a:solidFill>
              </a:rPr>
              <a:t>NEED, Executive Director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15298-7B84-18D9-1203-C46F0BCD7ED5}"/>
              </a:ext>
            </a:extLst>
          </p:cNvPr>
          <p:cNvSpPr txBox="1"/>
          <p:nvPr/>
        </p:nvSpPr>
        <p:spPr>
          <a:xfrm>
            <a:off x="7855527" y="-27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A group of containers with yellow caution tapes&#10;&#10;Description automatically generated">
            <a:extLst>
              <a:ext uri="{FF2B5EF4-FFF2-40B4-BE49-F238E27FC236}">
                <a16:creationId xmlns:a16="http://schemas.microsoft.com/office/drawing/2014/main" id="{101555F8-C4D4-49DE-779A-78CE3F7F1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40841" cy="2131224"/>
          </a:xfrm>
          <a:prstGeom prst="rect">
            <a:avLst/>
          </a:prstGeom>
        </p:spPr>
      </p:pic>
      <p:pic>
        <p:nvPicPr>
          <p:cNvPr id="11" name="Picture 10" descr="A stack of magazines on a shelf&#10;&#10;Description automatically generated">
            <a:extLst>
              <a:ext uri="{FF2B5EF4-FFF2-40B4-BE49-F238E27FC236}">
                <a16:creationId xmlns:a16="http://schemas.microsoft.com/office/drawing/2014/main" id="{9BC76BCA-5411-7983-52AC-5AAEB3E30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3722787"/>
            <a:ext cx="3344406" cy="250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2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8345-CD82-8E06-6E82-C2F31440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Change In Tariffs</a:t>
            </a:r>
          </a:p>
        </p:txBody>
      </p:sp>
      <p:pic>
        <p:nvPicPr>
          <p:cNvPr id="6" name="Content Placeholder 5" descr="A graph of a graph showing the average of a company&#10;&#10;Description automatically generated with medium confidence">
            <a:extLst>
              <a:ext uri="{FF2B5EF4-FFF2-40B4-BE49-F238E27FC236}">
                <a16:creationId xmlns:a16="http://schemas.microsoft.com/office/drawing/2014/main" id="{8CD1F5D3-7E10-FF18-6BCF-3C0F57FF9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115" y="1253331"/>
            <a:ext cx="10921769" cy="476646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FBAFB-CAAA-E766-CA4B-AEC23948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2E32-B08E-1A4E-E293-5915F030A69A}"/>
              </a:ext>
            </a:extLst>
          </p:cNvPr>
          <p:cNvSpPr txBox="1"/>
          <p:nvPr/>
        </p:nvSpPr>
        <p:spPr>
          <a:xfrm>
            <a:off x="3429000" y="2362200"/>
            <a:ext cx="5086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“Tariffs is the most beautiful word in the dictionary.”</a:t>
            </a:r>
          </a:p>
          <a:p>
            <a:pPr algn="r"/>
            <a:r>
              <a:rPr lang="en-US" dirty="0"/>
              <a:t>- President Donald Trump</a:t>
            </a:r>
          </a:p>
        </p:txBody>
      </p:sp>
    </p:spTree>
    <p:extLst>
      <p:ext uri="{BB962C8B-B14F-4D97-AF65-F5344CB8AC3E}">
        <p14:creationId xmlns:p14="http://schemas.microsoft.com/office/powerpoint/2010/main" val="12637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073DD-D362-AB16-9122-FFC3C7BD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FD717-9CD1-B0C8-C6E3-08366AE22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Provisions of U.S. Tariff Law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4E3E6-EED3-792E-8E1A-B1D27EF4B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3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38FA79D-370E-454C-A33B-47A7E0F96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/>
              <a:t>visions of U.S. Trade Law (part 1)</a:t>
            </a:r>
            <a:endParaRPr lang="en-IN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7FAE8A1-3C69-4B5C-8DA0-252D247A2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066801"/>
            <a:ext cx="9448800" cy="5059364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The Tariff Act of 1930, The Trade Expansion Act of 1962, and the Trade Act of 1974 describe conditions under which the United States can apply tariffs:</a:t>
            </a:r>
          </a:p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201 (of the Trade Act of 1974): Safeguard Tariff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232 (of the Trade Expansion Act of 1962): National Security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301 (of the Trade Act of 1974): Trade Agreements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122 (of the Trade Act of 1974): Balance of Payments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338 (of the Tariff Act of 1930): Discriminatory Trade</a:t>
            </a:r>
            <a:r>
              <a:rPr lang="en-US" sz="2800" dirty="0"/>
              <a:t> 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71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35DB-F775-E6C8-7FC8-074272D5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Lib</a:t>
            </a:r>
            <a:r>
              <a:rPr lang="en-US" dirty="0"/>
              <a:t>eration Day Tariffs: IEEPA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A0255-F78D-B3A7-AA94-E5DF1ACA7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 Emergency Economic Powers Act (IEEPA)</a:t>
            </a:r>
          </a:p>
          <a:p>
            <a:pPr lvl="1"/>
            <a:r>
              <a:rPr lang="en-US" b="1" dirty="0"/>
              <a:t>Emergency Powers:</a:t>
            </a:r>
            <a:r>
              <a:rPr lang="en-US" dirty="0"/>
              <a:t> Grants the president authority to deal with unusual and extraordinary foreign threats upon declaring a national emergency.</a:t>
            </a:r>
          </a:p>
          <a:p>
            <a:pPr lvl="1"/>
            <a:r>
              <a:rPr lang="en-US" b="1" dirty="0"/>
              <a:t>Permitted Actions:</a:t>
            </a:r>
            <a:r>
              <a:rPr lang="en-US" dirty="0"/>
              <a:t> Allows for the regulation, blocking, or prohibition of international economic transactions and import/export property.</a:t>
            </a:r>
          </a:p>
          <a:p>
            <a:pPr lvl="1"/>
            <a:r>
              <a:rPr lang="en-US" b="1" dirty="0"/>
              <a:t>Taxation Exclusion:</a:t>
            </a:r>
            <a:r>
              <a:rPr lang="en-US" dirty="0"/>
              <a:t> Lacks explicit text or constitutional authorization for imposing revenue-generating tariffs or duties, which remain under Congressional purview.</a:t>
            </a:r>
          </a:p>
          <a:p>
            <a:r>
              <a:rPr lang="en-US" dirty="0"/>
              <a:t>Liberation Day tariffs invalidated in Feb. 2026 by the Supreme Court.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5CA36-BC4A-48F1-357C-8B479AEDD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233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Tar</a:t>
            </a:r>
            <a:r>
              <a:rPr lang="en-US" dirty="0"/>
              <a:t>iffs by Type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73677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taxpolicycenter.org</a:t>
            </a:r>
            <a:r>
              <a:rPr lang="en-US" sz="1200" dirty="0"/>
              <a:t>/features/tracking-trump-tariffs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648A9-5363-78F0-3877-915C185119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59043" y="1066801"/>
            <a:ext cx="10205405" cy="51248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E7DC8-9A6B-F1EF-8DE3-6AA90880C1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28800" y="1325562"/>
            <a:ext cx="1940494" cy="210343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C3CF3F-FD0C-912B-E64F-51BEF56A67CC}"/>
              </a:ext>
            </a:extLst>
          </p:cNvPr>
          <p:cNvGrpSpPr/>
          <p:nvPr/>
        </p:nvGrpSpPr>
        <p:grpSpPr>
          <a:xfrm>
            <a:off x="7367751" y="1552188"/>
            <a:ext cx="1755916" cy="4058056"/>
            <a:chOff x="7388084" y="1066800"/>
            <a:chExt cx="1755916" cy="405805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24D768-04DF-B5B3-6730-54892264B567}"/>
                </a:ext>
              </a:extLst>
            </p:cNvPr>
            <p:cNvCxnSpPr/>
            <p:nvPr/>
          </p:nvCxnSpPr>
          <p:spPr>
            <a:xfrm>
              <a:off x="7388084" y="1066800"/>
              <a:ext cx="0" cy="405805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F72B05-13CB-AC68-08F8-686790B7A12E}"/>
                </a:ext>
              </a:extLst>
            </p:cNvPr>
            <p:cNvSpPr txBox="1"/>
            <p:nvPr/>
          </p:nvSpPr>
          <p:spPr>
            <a:xfrm>
              <a:off x="7540484" y="1325563"/>
              <a:ext cx="16035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Supreme Court</a:t>
              </a:r>
            </a:p>
            <a:p>
              <a:r>
                <a:rPr lang="en-US" dirty="0"/>
                <a:t>Ruling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1061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325563"/>
            <a:ext cx="7810500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Our exports are being treated unfairly.</a:t>
            </a:r>
          </a:p>
          <a:p>
            <a:pPr>
              <a:spcAft>
                <a:spcPts val="1000"/>
              </a:spcAft>
            </a:pPr>
            <a:r>
              <a:rPr lang="en-US" dirty="0"/>
              <a:t>Bring back manufacturing employment.</a:t>
            </a:r>
          </a:p>
          <a:p>
            <a:r>
              <a:rPr lang="en-US" dirty="0"/>
              <a:t>Raising revenue – replace the income tax?</a:t>
            </a:r>
          </a:p>
          <a:p>
            <a:pPr lvl="1"/>
            <a:r>
              <a:rPr lang="en-US" dirty="0"/>
              <a:t>Foreign companies would pay the tariffs (so he alleges).</a:t>
            </a:r>
          </a:p>
          <a:p>
            <a:pPr>
              <a:spcAft>
                <a:spcPts val="1000"/>
              </a:spcAft>
            </a:pPr>
            <a:r>
              <a:rPr lang="en-US" dirty="0"/>
              <a:t>National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Foreign policy leverage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34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57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388B75-A15F-5EFD-D6F3-ABF18C3C5D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8759" y="1250873"/>
            <a:ext cx="11814641" cy="4159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54190-0E19-DCA4-73F6-1B122B4F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Evi</a:t>
            </a:r>
            <a:r>
              <a:rPr lang="en-US" dirty="0"/>
              <a:t>dence of Unfair Treatment: Trade Deficit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EF4A1-B1E8-67B2-8B4C-41F3A6E7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A155E-CA0C-3D2B-9F1C-F5487546BDE2}"/>
              </a:ext>
            </a:extLst>
          </p:cNvPr>
          <p:cNvSpPr txBox="1"/>
          <p:nvPr/>
        </p:nvSpPr>
        <p:spPr>
          <a:xfrm>
            <a:off x="1905000" y="3165024"/>
            <a:ext cx="195617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Y-axis is all big</a:t>
            </a:r>
          </a:p>
          <a:p>
            <a:r>
              <a:rPr lang="en-US" dirty="0"/>
              <a:t>Negative numbers:</a:t>
            </a:r>
          </a:p>
          <a:p>
            <a:r>
              <a:rPr lang="en-US" dirty="0"/>
              <a:t>Deficit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99D9E-E2C3-1EB8-FA9C-FE4D009EA236}"/>
              </a:ext>
            </a:extLst>
          </p:cNvPr>
          <p:cNvSpPr txBox="1"/>
          <p:nvPr/>
        </p:nvSpPr>
        <p:spPr>
          <a:xfrm>
            <a:off x="4648200" y="4088354"/>
            <a:ext cx="4355231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/>
              <a:t>Trade Deficit:  Imports &gt; Exports</a:t>
            </a:r>
          </a:p>
        </p:txBody>
      </p:sp>
    </p:spTree>
    <p:extLst>
      <p:ext uri="{BB962C8B-B14F-4D97-AF65-F5344CB8AC3E}">
        <p14:creationId xmlns:p14="http://schemas.microsoft.com/office/powerpoint/2010/main" val="3975554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AFA9A-1FA8-954C-235A-97CB3BC7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Is A </a:t>
            </a:r>
            <a:r>
              <a:rPr lang="en-US" sz="3800" dirty="0"/>
              <a:t>Trade Deficit A Result of Unfair Treatment?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98279-C7E0-04BA-2509-89A00F341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596505"/>
          </a:xfrm>
        </p:spPr>
        <p:txBody>
          <a:bodyPr/>
          <a:lstStyle/>
          <a:p>
            <a:r>
              <a:rPr lang="en-US" dirty="0"/>
              <a:t>Intuitive, but no.</a:t>
            </a:r>
          </a:p>
          <a:p>
            <a:r>
              <a:rPr lang="en-US" dirty="0"/>
              <a:t>Have to look at the whole picture.</a:t>
            </a:r>
          </a:p>
          <a:p>
            <a:r>
              <a:rPr lang="en-US" dirty="0"/>
              <a:t>We trade not only goods and services, but also investment funds.</a:t>
            </a:r>
          </a:p>
          <a:p>
            <a:pPr lvl="1"/>
            <a:r>
              <a:rPr lang="en-US" dirty="0"/>
              <a:t>The United States is a very attractive investment market.</a:t>
            </a:r>
          </a:p>
          <a:p>
            <a:pPr lvl="1"/>
            <a:r>
              <a:rPr lang="en-US" dirty="0"/>
              <a:t>Selling Treasury securities to foreigners is an </a:t>
            </a:r>
            <a:r>
              <a:rPr lang="en-US" b="1" dirty="0"/>
              <a:t>export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So we run an investment trade surplus.</a:t>
            </a:r>
          </a:p>
          <a:p>
            <a:r>
              <a:rPr lang="en-US" dirty="0"/>
              <a:t>Investment trade </a:t>
            </a:r>
            <a:r>
              <a:rPr lang="en-US" u="sng" dirty="0"/>
              <a:t>surplus</a:t>
            </a:r>
            <a:r>
              <a:rPr lang="en-US" dirty="0"/>
              <a:t> = goods and services trade </a:t>
            </a:r>
            <a:r>
              <a:rPr lang="en-US" u="sng" dirty="0"/>
              <a:t>deficit</a:t>
            </a:r>
          </a:p>
          <a:p>
            <a:pPr lvl="1"/>
            <a:r>
              <a:rPr lang="en-US" dirty="0"/>
              <a:t>Why?  Exchange rates.</a:t>
            </a:r>
          </a:p>
          <a:p>
            <a:r>
              <a:rPr lang="en-US" dirty="0"/>
              <a:t>Will tariffs lower the trade deficit?  No.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5AB5D-F3DF-60B6-A1D1-BFBDA303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00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2711-8403-461E-98CB-325A2FC9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</a:t>
            </a:r>
            <a:r>
              <a:rPr lang="en-US" dirty="0"/>
              <a:t>de Deficits are Driven by </a:t>
            </a:r>
            <a:r>
              <a:rPr lang="en-US" u="sng" dirty="0"/>
              <a:t>Investment Flows </a:t>
            </a:r>
            <a:br>
              <a:rPr lang="en-US" dirty="0"/>
            </a:br>
            <a:r>
              <a:rPr lang="en-US" dirty="0"/>
              <a:t>and Tariffs Can NOT “Fix” Them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DE916-BC5E-4F4D-BA66-8E2075637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541570"/>
            <a:ext cx="7480618" cy="463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3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A4C48-1E95-9A0F-7B75-C8904240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3610A-89F2-4D13-48D8-EF04C4C8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About Tariffs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A5268-3A5B-C2F1-F42C-944FFB2B6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14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59345-4D91-6DFA-1660-085EF3FC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Als</a:t>
            </a:r>
            <a:r>
              <a:rPr lang="en-US" dirty="0"/>
              <a:t>o… Exports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42CD9-4E89-6B83-D21E-BE0946573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702868"/>
          </a:xfrm>
        </p:spPr>
        <p:txBody>
          <a:bodyPr>
            <a:normAutofit/>
          </a:bodyPr>
          <a:lstStyle/>
          <a:p>
            <a:r>
              <a:rPr lang="en-US" dirty="0"/>
              <a:t>Lower imports make exports more expensive in foreign markets.</a:t>
            </a:r>
          </a:p>
          <a:p>
            <a:r>
              <a:rPr lang="en-US" dirty="0"/>
              <a:t>How?</a:t>
            </a:r>
          </a:p>
          <a:p>
            <a:pPr lvl="1"/>
            <a:r>
              <a:rPr lang="en-US" dirty="0"/>
              <a:t>If fewer people are buying imports, the dollar appreciates.</a:t>
            </a:r>
          </a:p>
          <a:p>
            <a:pPr lvl="2"/>
            <a:r>
              <a:rPr lang="en-US" dirty="0"/>
              <a:t>Fewer dollars available for those wanting to buy our exports.</a:t>
            </a:r>
          </a:p>
          <a:p>
            <a:pPr lvl="1"/>
            <a:r>
              <a:rPr lang="en-US" dirty="0"/>
              <a:t>If the dollar appreciates, it takes more foreign currency to buy U.S. exports.</a:t>
            </a:r>
          </a:p>
          <a:p>
            <a:pPr lvl="2"/>
            <a:r>
              <a:rPr lang="en-US" dirty="0"/>
              <a:t>Making exports more expensive.</a:t>
            </a:r>
          </a:p>
          <a:p>
            <a:pPr lvl="2"/>
            <a:endParaRPr lang="en-US" dirty="0"/>
          </a:p>
          <a:p>
            <a:r>
              <a:rPr lang="en-US" dirty="0"/>
              <a:t>Tariffs:</a:t>
            </a:r>
          </a:p>
          <a:p>
            <a:pPr lvl="1"/>
            <a:r>
              <a:rPr lang="en-US" dirty="0"/>
              <a:t>Lower imports.</a:t>
            </a:r>
          </a:p>
          <a:p>
            <a:pPr lvl="1"/>
            <a:r>
              <a:rPr lang="en-US" dirty="0"/>
              <a:t>But they also lower exports.</a:t>
            </a:r>
          </a:p>
          <a:p>
            <a:pPr lvl="1"/>
            <a:r>
              <a:rPr lang="en-US" dirty="0"/>
              <a:t>Won’t necessarily reduce the trade deficit.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F50ED-F694-4558-6C93-CEDF7A1A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3136F-E909-9F25-82BB-F1D0609F4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6EA06-91AF-31DF-0FCD-2AF8ACB5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9229"/>
            <a:ext cx="10515600" cy="966334"/>
          </a:xfrm>
        </p:spPr>
        <p:txBody>
          <a:bodyPr anchor="t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Trade Deficit – Mixed Results with Tariffs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C547-689D-D51F-A06A-FACA755F0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99FBB-86E2-495A-3B24-7C92EEC2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21</a:t>
            </a:fld>
            <a:endParaRPr lang="en-GB"/>
          </a:p>
        </p:txBody>
      </p:sp>
      <p:pic>
        <p:nvPicPr>
          <p:cNvPr id="3" name="FRED Graph Chart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1CB5BF7B-615C-3B12-892E-159E1DBE79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2750" y="1371601"/>
            <a:ext cx="11832793" cy="416571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FF27B36-DCF1-7770-379F-B54CA370C0A5}"/>
              </a:ext>
            </a:extLst>
          </p:cNvPr>
          <p:cNvSpPr/>
          <p:nvPr/>
        </p:nvSpPr>
        <p:spPr>
          <a:xfrm>
            <a:off x="9677408" y="2294454"/>
            <a:ext cx="2171692" cy="2590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D03B9E-FA32-C598-0E13-1465946CA659}"/>
              </a:ext>
            </a:extLst>
          </p:cNvPr>
          <p:cNvGrpSpPr/>
          <p:nvPr/>
        </p:nvGrpSpPr>
        <p:grpSpPr>
          <a:xfrm>
            <a:off x="3203366" y="1828800"/>
            <a:ext cx="2054434" cy="3056454"/>
            <a:chOff x="3508166" y="1937266"/>
            <a:chExt cx="2054434" cy="30564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AC97C38-B45F-7640-6091-27D94B4FB8F0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937266"/>
              <a:ext cx="0" cy="305645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FE7BAE-0FCA-AE16-6E1B-169A9156B48F}"/>
                </a:ext>
              </a:extLst>
            </p:cNvPr>
            <p:cNvSpPr txBox="1"/>
            <p:nvPr/>
          </p:nvSpPr>
          <p:spPr>
            <a:xfrm>
              <a:off x="3584366" y="1981200"/>
              <a:ext cx="197823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Start of Trade Wars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9CC073-BBE5-65E3-F4BF-181B9A4ADDEE}"/>
              </a:ext>
            </a:extLst>
          </p:cNvPr>
          <p:cNvSpPr txBox="1"/>
          <p:nvPr/>
        </p:nvSpPr>
        <p:spPr>
          <a:xfrm>
            <a:off x="9144000" y="1711417"/>
            <a:ext cx="136697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Most Recent</a:t>
            </a:r>
          </a:p>
          <a:p>
            <a:pPr algn="ctr"/>
            <a:r>
              <a:rPr lang="en-US" dirty="0"/>
              <a:t>Trade War</a:t>
            </a:r>
          </a:p>
        </p:txBody>
      </p:sp>
    </p:spTree>
    <p:extLst>
      <p:ext uri="{BB962C8B-B14F-4D97-AF65-F5344CB8AC3E}">
        <p14:creationId xmlns:p14="http://schemas.microsoft.com/office/powerpoint/2010/main" val="189478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EF1F-3091-7E0A-6B28-55D97AA57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6B66-E42D-9AEA-E366-D92F38A96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iprocal Trade and Tariffs</a:t>
            </a:r>
          </a:p>
        </p:txBody>
      </p:sp>
      <p:pic>
        <p:nvPicPr>
          <p:cNvPr id="3" name="Picture 2" descr="A graph with different colored bars&#10;&#10;AI-generated content may be incorrect.">
            <a:extLst>
              <a:ext uri="{FF2B5EF4-FFF2-40B4-BE49-F238E27FC236}">
                <a16:creationId xmlns:a16="http://schemas.microsoft.com/office/drawing/2014/main" id="{C28996C0-5B9B-5CE4-F2C8-AC698F48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81164"/>
            <a:ext cx="8417072" cy="5239626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671CF-DAF8-5BD8-C174-82F98E3E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85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Back Manufacturing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602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2A569-3439-D472-4C48-A45066FA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FD44-6BD3-92D7-07E1-8CD301B33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EF1F8-2613-1005-6332-B06DC29E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46F8E-782A-0401-2624-95FC0144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0" y="970641"/>
            <a:ext cx="7239000" cy="52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33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5D6FB-0AB1-BB7D-331C-58C892FB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55379-05B0-99EA-4A13-0AB2EEC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A11A5-3B71-5F91-6CB5-5C95529B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E9CED-A101-217F-224F-A38BAD43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1" y="970641"/>
            <a:ext cx="7238998" cy="52595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9059F4-1484-1ED3-41AF-06D6267D88EC}"/>
              </a:ext>
            </a:extLst>
          </p:cNvPr>
          <p:cNvGrpSpPr/>
          <p:nvPr/>
        </p:nvGrpSpPr>
        <p:grpSpPr>
          <a:xfrm>
            <a:off x="7086600" y="1143000"/>
            <a:ext cx="1612262" cy="3352800"/>
            <a:chOff x="3508166" y="1640920"/>
            <a:chExt cx="1612262" cy="33528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5A1B99-574D-12B0-EE9C-B5504686AC9C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640920"/>
              <a:ext cx="0" cy="3352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B50D7-A7DC-31FD-0F44-66F680000829}"/>
                </a:ext>
              </a:extLst>
            </p:cNvPr>
            <p:cNvSpPr txBox="1"/>
            <p:nvPr/>
          </p:nvSpPr>
          <p:spPr>
            <a:xfrm>
              <a:off x="3584366" y="1981200"/>
              <a:ext cx="153606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Liberation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0463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0010-065C-E7DA-63AB-9DFEDDDA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and Manufacturing?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8721-7935-C816-0026-F50D95B8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47790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argument has intuitive appeal.</a:t>
            </a:r>
          </a:p>
          <a:p>
            <a:pPr lvl="1"/>
            <a:r>
              <a:rPr lang="en-US" dirty="0"/>
              <a:t>But doesn’t stand up to scrutiny.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Intuition: Making imports more expensive makes domestically produced goods more appealing.</a:t>
            </a:r>
          </a:p>
          <a:p>
            <a:r>
              <a:rPr lang="en-US" dirty="0"/>
              <a:t>But... Exports.</a:t>
            </a:r>
          </a:p>
          <a:p>
            <a:pPr lvl="1"/>
            <a:r>
              <a:rPr lang="en-US" dirty="0"/>
              <a:t>We import clothing, toys, and furniture.</a:t>
            </a:r>
          </a:p>
          <a:p>
            <a:pPr lvl="1"/>
            <a:r>
              <a:rPr lang="en-US" dirty="0"/>
              <a:t>We export airplanes and light trucks.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We can’t just make more of the one without sacrificing some of the other – limited resources.</a:t>
            </a:r>
          </a:p>
          <a:p>
            <a:r>
              <a:rPr lang="en-US" dirty="0"/>
              <a:t>And… Retaliation.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E222-67BC-ACD5-4108-CBAAF02C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2683EA-0FF1-86AA-7E7D-40F60EAB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1D67BC9E-8305-1C45-5F2A-7F9A92C4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711200"/>
            <a:ext cx="10064750" cy="51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32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Raising Revenue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61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D37B20-760D-1433-A15F-2398D904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A39E3-F81A-6D6B-0499-421DF77A06AC}"/>
              </a:ext>
            </a:extLst>
          </p:cNvPr>
          <p:cNvSpPr txBox="1"/>
          <p:nvPr/>
        </p:nvSpPr>
        <p:spPr>
          <a:xfrm>
            <a:off x="7637471" y="6456851"/>
            <a:ext cx="396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/>
              <a:t>Source: https://www.pgpf.org/national-debt-clock/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3ABAB-3C8E-F9D8-B542-5A41C44CF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8" y="1943680"/>
            <a:ext cx="12038012" cy="29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74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1200-42A6-45F5-6BF3-E94522B2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61F62-A2EA-D3F0-EC1B-077BCDDE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2075"/>
            <a:ext cx="9652000" cy="1127125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Is a Tariff?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582BF-645A-C427-0648-08806B8ECF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03200" y="6230939"/>
            <a:ext cx="1117600" cy="307975"/>
          </a:xfrm>
          <a:prstGeom prst="rect">
            <a:avLst/>
          </a:prstGeom>
        </p:spPr>
        <p:txBody>
          <a:bodyPr/>
          <a:lstStyle/>
          <a:p>
            <a:fld id="{6934DB79-9026-674A-8CB3-9EAE7ABF02E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6070B-2333-C173-2D64-70A813957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 tariff is a tax on imports.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Paid to the government by the importer.</a:t>
            </a:r>
          </a:p>
          <a:p>
            <a:r>
              <a:rPr lang="en-US" dirty="0"/>
              <a:t>A 10% tariff on all imports would mean that:</a:t>
            </a:r>
          </a:p>
          <a:p>
            <a:pPr lvl="1"/>
            <a:r>
              <a:rPr lang="en-US" dirty="0"/>
              <a:t>Whatever the foreign exporter charges for a product,</a:t>
            </a:r>
          </a:p>
          <a:p>
            <a:pPr lvl="1"/>
            <a:r>
              <a:rPr lang="en-US" dirty="0"/>
              <a:t>US buyers will pay an extra 10% to the US government.</a:t>
            </a:r>
          </a:p>
          <a:p>
            <a:r>
              <a:rPr lang="en-US" dirty="0"/>
              <a:t>Domestic suppliers can also charge 10% more.</a:t>
            </a:r>
          </a:p>
          <a:p>
            <a:pPr lvl="1"/>
            <a:r>
              <a:rPr lang="en-US" dirty="0"/>
              <a:t>And that’s kind of the whole point.</a:t>
            </a:r>
          </a:p>
        </p:txBody>
      </p:sp>
    </p:spTree>
    <p:extLst>
      <p:ext uri="{BB962C8B-B14F-4D97-AF65-F5344CB8AC3E}">
        <p14:creationId xmlns:p14="http://schemas.microsoft.com/office/powerpoint/2010/main" val="25487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BE5C-C05C-DFAD-59C6-7C4A73BC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Rai</a:t>
            </a:r>
            <a:r>
              <a:rPr lang="en-US" dirty="0"/>
              <a:t>sing Revenues?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978E4-F335-AAD3-7095-00F1380A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F2365B-4FB4-CD6E-552E-358CE9E8AC6C}"/>
              </a:ext>
            </a:extLst>
          </p:cNvPr>
          <p:cNvSpPr txBox="1">
            <a:spLocks/>
          </p:cNvSpPr>
          <p:nvPr/>
        </p:nvSpPr>
        <p:spPr>
          <a:xfrm>
            <a:off x="838200" y="3733800"/>
            <a:ext cx="10515600" cy="218826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Deficit? That’s almost 10 year’s worth of tariff revenue.</a:t>
            </a:r>
          </a:p>
          <a:p>
            <a:pPr lvl="1"/>
            <a:endParaRPr lang="en-US" dirty="0"/>
          </a:p>
          <a:p>
            <a:r>
              <a:rPr lang="en-US" dirty="0"/>
              <a:t>Eliminate the income tax?</a:t>
            </a:r>
          </a:p>
          <a:p>
            <a:pPr lvl="1"/>
            <a:r>
              <a:rPr lang="en-US" dirty="0"/>
              <a:t>$2.4 Trillion in 2024 = 15 years of tariff revenues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09A9A0-B168-9C8F-03CA-9F8E1A8B5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42158" y="1371495"/>
            <a:ext cx="10515600" cy="2316373"/>
          </a:xfrm>
        </p:spPr>
      </p:pic>
    </p:spTree>
    <p:extLst>
      <p:ext uri="{BB962C8B-B14F-4D97-AF65-F5344CB8AC3E}">
        <p14:creationId xmlns:p14="http://schemas.microsoft.com/office/powerpoint/2010/main" val="91524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A763-E22C-037D-7510-FE844B2D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Rep</a:t>
            </a:r>
            <a:r>
              <a:rPr lang="en-US" dirty="0"/>
              <a:t>lacing the Income Tax?</a:t>
            </a:r>
          </a:p>
        </p:txBody>
      </p:sp>
      <p:pic>
        <p:nvPicPr>
          <p:cNvPr id="7" name="Content Placeholder 6" descr="A graph of different sizes and colors&#10;&#10;Description automatically generated">
            <a:extLst>
              <a:ext uri="{FF2B5EF4-FFF2-40B4-BE49-F238E27FC236}">
                <a16:creationId xmlns:a16="http://schemas.microsoft.com/office/drawing/2014/main" id="{963C600C-5A03-ADB1-D6FB-D6FF95E5F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399" y="1253331"/>
            <a:ext cx="10152699" cy="48383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CDCD-8A06-A622-80ED-AF95729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11DE4-C032-191E-6007-2E35F82D57EB}"/>
              </a:ext>
            </a:extLst>
          </p:cNvPr>
          <p:cNvSpPr txBox="1"/>
          <p:nvPr/>
        </p:nvSpPr>
        <p:spPr>
          <a:xfrm>
            <a:off x="5486400" y="6456851"/>
            <a:ext cx="612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www.piie.com</a:t>
            </a:r>
            <a:r>
              <a:rPr lang="en-US" sz="1200" dirty="0"/>
              <a:t>/blogs/</a:t>
            </a:r>
            <a:r>
              <a:rPr lang="en-US" sz="1200" dirty="0" err="1"/>
              <a:t>realtime</a:t>
            </a:r>
            <a:r>
              <a:rPr lang="en-US" sz="1200" dirty="0"/>
              <a:t>-economics/2024/can-trump-replace-income-taxes-tariffs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E77DC-BC8A-097B-EF3A-2DD0E2F1BAFB}"/>
              </a:ext>
            </a:extLst>
          </p:cNvPr>
          <p:cNvSpPr txBox="1"/>
          <p:nvPr/>
        </p:nvSpPr>
        <p:spPr>
          <a:xfrm>
            <a:off x="2209800" y="2057400"/>
            <a:ext cx="2708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 peaks well below </a:t>
            </a:r>
          </a:p>
          <a:p>
            <a:r>
              <a:rPr lang="en-US" dirty="0"/>
              <a:t>size of the income tax.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67E99F-24E7-3940-CBC3-9507A8BC6164}"/>
              </a:ext>
            </a:extLst>
          </p:cNvPr>
          <p:cNvCxnSpPr/>
          <p:nvPr/>
        </p:nvCxnSpPr>
        <p:spPr>
          <a:xfrm flipV="1">
            <a:off x="6553200" y="17526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420600-D6FC-5A22-1BB0-37D919AE7F5F}"/>
              </a:ext>
            </a:extLst>
          </p:cNvPr>
          <p:cNvGrpSpPr/>
          <p:nvPr/>
        </p:nvGrpSpPr>
        <p:grpSpPr>
          <a:xfrm>
            <a:off x="4387541" y="3317994"/>
            <a:ext cx="2197718" cy="1547138"/>
            <a:chOff x="4387541" y="3317994"/>
            <a:chExt cx="2197718" cy="15471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0D9EFD-1556-77DB-066A-AF1EF1BAEF4E}"/>
                </a:ext>
              </a:extLst>
            </p:cNvPr>
            <p:cNvSpPr txBox="1"/>
            <p:nvPr/>
          </p:nvSpPr>
          <p:spPr>
            <a:xfrm>
              <a:off x="4387541" y="4495800"/>
              <a:ext cx="21977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Peak revenue at 50%.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562C75-EAFB-7596-A1FB-06606B1062E6}"/>
                </a:ext>
              </a:extLst>
            </p:cNvPr>
            <p:cNvCxnSpPr/>
            <p:nvPr/>
          </p:nvCxnSpPr>
          <p:spPr>
            <a:xfrm flipV="1">
              <a:off x="5257800" y="3317994"/>
              <a:ext cx="1143000" cy="1254006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69588763-8C44-CFA4-3AB0-A834EC2419D2}"/>
              </a:ext>
            </a:extLst>
          </p:cNvPr>
          <p:cNvSpPr/>
          <p:nvPr/>
        </p:nvSpPr>
        <p:spPr>
          <a:xfrm>
            <a:off x="6263450" y="2895864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42F668-62C5-17BA-E3B5-A1B2B8CF8DEB}"/>
              </a:ext>
            </a:extLst>
          </p:cNvPr>
          <p:cNvSpPr/>
          <p:nvPr/>
        </p:nvSpPr>
        <p:spPr>
          <a:xfrm>
            <a:off x="1368553" y="2776140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1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00990-A63B-0AB9-6C17-96A76A97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Security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D6469-E8D0-450F-BC3F-77E27D817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E2BC9-10D8-2E6B-82C9-0E7B15CE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57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8CED-1D6A-2165-BF4E-8612AAE7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</a:t>
            </a:r>
            <a:r>
              <a:rPr lang="en-US" dirty="0"/>
              <a:t>el and Aluminum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5AAC-E606-FABA-16EF-695A32DAF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you put a tariff on something, its price goes up.</a:t>
            </a:r>
          </a:p>
          <a:p>
            <a:endParaRPr lang="en-US" dirty="0"/>
          </a:p>
          <a:p>
            <a:r>
              <a:rPr lang="en-US" dirty="0"/>
              <a:t>What other manufacturing industries use steel or aluminum?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ALL OF THEM!!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So, by putting tariffs on steel and aluminum, you jeopardize other industries.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it worth it?   Maybe.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A4689-05DC-3BED-D69F-E3EB2DB4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4106-2D37-0607-4973-12A0E37BB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849AF-A6FD-F2AF-33C9-92DA0814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82F2DA-02E6-4010-1843-4EB46577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ffs on Metals in Trump 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F9EEF-E5D4-24B3-6DB0-704EAAEEA218}"/>
              </a:ext>
            </a:extLst>
          </p:cNvPr>
          <p:cNvSpPr txBox="1"/>
          <p:nvPr/>
        </p:nvSpPr>
        <p:spPr>
          <a:xfrm>
            <a:off x="901908" y="1219200"/>
            <a:ext cx="10058400" cy="465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prices of steel and aluminum increased shortly after the tariff was implemented.</a:t>
            </a:r>
          </a:p>
          <a:p>
            <a:pPr>
              <a:spcAft>
                <a:spcPts val="1500"/>
              </a:spcAft>
            </a:pPr>
            <a:endParaRPr lang="en-US" sz="2600" dirty="0"/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number of jobs </a:t>
            </a:r>
            <a:r>
              <a:rPr lang="en-US" sz="2600" dirty="0"/>
              <a:t>in iron, steel, and aluminum mills rose temporarily by about </a:t>
            </a:r>
            <a:r>
              <a:rPr lang="en-US" sz="2600" u="sng" dirty="0"/>
              <a:t>12,000</a:t>
            </a:r>
            <a:r>
              <a:rPr lang="en-US" sz="2600" dirty="0"/>
              <a:t>, from 2017 to 2019.</a:t>
            </a:r>
          </a:p>
          <a:p>
            <a:pPr>
              <a:spcAft>
                <a:spcPts val="1500"/>
              </a:spcAft>
            </a:pPr>
            <a:r>
              <a:rPr lang="en-US" sz="2600" dirty="0"/>
              <a:t> 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Downstream industries </a:t>
            </a:r>
            <a:r>
              <a:rPr lang="en-US" sz="2600" dirty="0"/>
              <a:t>(e.g., auto) faced higher input costs.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Several studies estimated that the increased costs driven by tariffs may have resulted in </a:t>
            </a:r>
            <a:r>
              <a:rPr lang="en-US" sz="2600" u="sng" dirty="0"/>
              <a:t>75,000 fewer manufacturing jobs</a:t>
            </a:r>
            <a:r>
              <a:rPr lang="en-US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5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BD6230-1CBA-548B-BB4C-419D2FD6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Pays?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D1656B-15DB-C47F-AED6-76A02B345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E3B0A-DF1F-D8CB-0879-CEFDEC38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518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AA45-5DDF-E27B-AF7C-60739BFA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About Prices?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98366-C4BB-4998-C148-9C7BBDA0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75756" y="1143001"/>
            <a:ext cx="10093722" cy="4953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3E253-1306-96A4-DDCB-B4903074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508-46A9-AB26-8608-7EFF02CEC3AB}"/>
              </a:ext>
            </a:extLst>
          </p:cNvPr>
          <p:cNvSpPr txBox="1"/>
          <p:nvPr/>
        </p:nvSpPr>
        <p:spPr>
          <a:xfrm>
            <a:off x="6629400" y="6456851"/>
            <a:ext cx="5129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budgetlab.yale.edu</a:t>
            </a:r>
            <a:r>
              <a:rPr lang="en-US" sz="1200" dirty="0"/>
              <a:t>/research/tracking-economic-effects-tariffs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E134C7-E1E3-067D-FB45-455BF7A2BC7B}"/>
              </a:ext>
            </a:extLst>
          </p:cNvPr>
          <p:cNvSpPr txBox="1"/>
          <p:nvPr/>
        </p:nvSpPr>
        <p:spPr>
          <a:xfrm>
            <a:off x="7315200" y="2283898"/>
            <a:ext cx="278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Increasingly, it’s consumers.</a:t>
            </a:r>
          </a:p>
        </p:txBody>
      </p:sp>
    </p:spTree>
    <p:extLst>
      <p:ext uri="{BB962C8B-B14F-4D97-AF65-F5344CB8AC3E}">
        <p14:creationId xmlns:p14="http://schemas.microsoft.com/office/powerpoint/2010/main" val="107711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D2218-7273-1409-86AF-E5C76A28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Review: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92D73-7DEB-942C-E689-23AACDF34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04A0D-4229-FC13-B0D0-62927A33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85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066800"/>
            <a:ext cx="7391400" cy="4953000"/>
          </a:xfrm>
        </p:spPr>
        <p:txBody>
          <a:bodyPr>
            <a:normAutofit/>
          </a:bodyPr>
          <a:lstStyle/>
          <a:p>
            <a:r>
              <a:rPr lang="en-US" dirty="0"/>
              <a:t>Our exports are being treated unfairly.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Not a problem that tariffs will fix.</a:t>
            </a:r>
          </a:p>
          <a:p>
            <a:r>
              <a:rPr lang="en-US" dirty="0"/>
              <a:t>Bring back manufacturing employment.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Benefits some and harms others.</a:t>
            </a:r>
          </a:p>
          <a:p>
            <a:r>
              <a:rPr lang="en-US" dirty="0"/>
              <a:t>Raising revenue – replace the income tax?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Will raise some, but will harm poorer households.</a:t>
            </a:r>
          </a:p>
          <a:p>
            <a:r>
              <a:rPr lang="en-US" dirty="0"/>
              <a:t>National security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Maybe, but at what cost?</a:t>
            </a:r>
          </a:p>
          <a:p>
            <a:r>
              <a:rPr lang="en-US" dirty="0"/>
              <a:t>Is China paying?</a:t>
            </a:r>
          </a:p>
          <a:p>
            <a:pPr lvl="1"/>
            <a:r>
              <a:rPr lang="en-US" dirty="0"/>
              <a:t>So far, some, but not much.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4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D306-2FD8-0425-4FE2-C5C33FC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is He Really Imposing Tariffs?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1C3B-56C3-F698-8B14-032702B7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US" dirty="0"/>
              <a:t>Who knows?!</a:t>
            </a:r>
          </a:p>
          <a:p>
            <a:pPr>
              <a:spcAft>
                <a:spcPts val="2000"/>
              </a:spcAft>
            </a:pPr>
            <a:r>
              <a:rPr lang="en-US" dirty="0"/>
              <a:t>To exert U.S. power and elicit submission from other countries.</a:t>
            </a:r>
          </a:p>
          <a:p>
            <a:pPr>
              <a:spcAft>
                <a:spcPts val="2000"/>
              </a:spcAft>
            </a:pPr>
            <a:r>
              <a:rPr lang="en-US" dirty="0"/>
              <a:t>To force submission by domestic businesses.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8AA4C-06D4-9412-FB93-F4A99A09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1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765FC-1089-9F4E-A280-F3A5D1F7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8204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tariff is a tax on imports.  It causes:</a:t>
            </a:r>
          </a:p>
          <a:p>
            <a:pPr lvl="1"/>
            <a:r>
              <a:rPr lang="en-US" dirty="0"/>
              <a:t>A rise in the price of the imported good in the importing country,</a:t>
            </a:r>
          </a:p>
          <a:p>
            <a:pPr lvl="1"/>
            <a:r>
              <a:rPr lang="en-US" dirty="0"/>
              <a:t>A fall in the price of the imported good in the exporting country,</a:t>
            </a:r>
          </a:p>
          <a:p>
            <a:pPr lvl="1"/>
            <a:r>
              <a:rPr lang="en-US" dirty="0"/>
              <a:t>The quantity imported to fall, and</a:t>
            </a:r>
          </a:p>
          <a:p>
            <a:pPr lvl="1"/>
            <a:r>
              <a:rPr lang="en-US" dirty="0"/>
              <a:t>Revenue for the tariff-levying government.</a:t>
            </a:r>
          </a:p>
          <a:p>
            <a:r>
              <a:rPr lang="en-US" dirty="0"/>
              <a:t>Almost always: the </a:t>
            </a:r>
            <a:r>
              <a:rPr lang="en-US" u="sng" dirty="0"/>
              <a:t>rise</a:t>
            </a:r>
            <a:r>
              <a:rPr lang="en-US" dirty="0"/>
              <a:t> at home is much larger than the </a:t>
            </a:r>
            <a:r>
              <a:rPr lang="en-US" u="sng" dirty="0"/>
              <a:t>fall</a:t>
            </a:r>
            <a:r>
              <a:rPr lang="en-US" dirty="0"/>
              <a:t> abroad.</a:t>
            </a:r>
          </a:p>
          <a:p>
            <a:pPr lvl="1"/>
            <a:r>
              <a:rPr lang="en-US" dirty="0"/>
              <a:t>That’s especially true if importing country is small.</a:t>
            </a:r>
          </a:p>
          <a:p>
            <a:pPr lvl="1"/>
            <a:r>
              <a:rPr lang="en-US" dirty="0"/>
              <a:t>But it’s also true if importing country is as large as the U.S.</a:t>
            </a:r>
          </a:p>
          <a:p>
            <a:pPr lvl="2"/>
            <a:r>
              <a:rPr lang="en-US" dirty="0"/>
              <a:t>We learned this from Trump’s tariffs in 2018.</a:t>
            </a:r>
          </a:p>
          <a:p>
            <a:pPr lvl="3"/>
            <a:r>
              <a:rPr lang="en-US" sz="2400" dirty="0"/>
              <a:t>Trump’s first administration tariffs caused US prices to rise, </a:t>
            </a:r>
            <a:r>
              <a:rPr lang="en-US" sz="2400" u="sng" dirty="0"/>
              <a:t>with hardly any perceptible fall in prices abroad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1171-BA8C-B24C-A13C-1FA4DD90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EF8498-8E28-3848-BE2E-142C1EBAF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544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Eco</a:t>
            </a:r>
            <a:r>
              <a:rPr lang="en-US" dirty="0"/>
              <a:t>nomic Effects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318082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B327-35EF-5292-3D13-4675C4552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F9C7-0AD6-9359-0B89-0C8B51535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en-US" dirty="0"/>
              <a:t>Tariffs will:</a:t>
            </a:r>
          </a:p>
          <a:p>
            <a:pPr lvl="1"/>
            <a:r>
              <a:rPr lang="en-US" dirty="0"/>
              <a:t>Not eliminate the U.S. trade deficit (in the long run).</a:t>
            </a:r>
          </a:p>
          <a:p>
            <a:pPr lvl="2">
              <a:spcAft>
                <a:spcPts val="1500"/>
              </a:spcAft>
            </a:pPr>
            <a:r>
              <a:rPr lang="en-US" dirty="0"/>
              <a:t>Increase in national savings could reduce the trade deficit.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Not eliminate bilateral trade deficits.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Decrease U.S. manufacturing production and employment.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prices for households, hurting the poor the most.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U.S. government revenues, but not enough to offset other tax cuts.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Negatively impact U.S. economic growth.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C2FBB-6CB8-6027-06D4-B516A132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8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r>
              <a:rPr lang="en-US" dirty="0"/>
              <a:t>, Ph.D.</a:t>
            </a:r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dirty="0">
                <a:hlinkClick r:id="rId4"/>
              </a:rPr>
              <a:t>www.NEEDEcon.org/testimonials.php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Support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donate.php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56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00679-2AC9-653E-086B-FB36008A3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223AA-DA2F-EB45-DE5C-09A9ED15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The rise in price in the importing country causes:</a:t>
            </a:r>
          </a:p>
          <a:p>
            <a:pPr lvl="1"/>
            <a:r>
              <a:rPr lang="en-US" dirty="0"/>
              <a:t>A rise in the price of import competing goods.</a:t>
            </a:r>
          </a:p>
          <a:p>
            <a:pPr lvl="2"/>
            <a:r>
              <a:rPr lang="en-US" dirty="0"/>
              <a:t>Benefits to those producers.</a:t>
            </a:r>
          </a:p>
          <a:p>
            <a:pPr lvl="2"/>
            <a:r>
              <a:rPr lang="en-US" dirty="0"/>
              <a:t>Harm to buyers of </a:t>
            </a:r>
            <a:r>
              <a:rPr lang="en-US" u="sng" dirty="0"/>
              <a:t>both</a:t>
            </a:r>
            <a:r>
              <a:rPr lang="en-US" dirty="0"/>
              <a:t> the imported and domestic goods.</a:t>
            </a:r>
          </a:p>
          <a:p>
            <a:pPr lvl="3"/>
            <a:r>
              <a:rPr lang="en-US" sz="2200" dirty="0"/>
              <a:t>Including producers that use the higher-priced goods as inputs.</a:t>
            </a:r>
          </a:p>
          <a:p>
            <a:pPr lvl="4"/>
            <a:r>
              <a:rPr lang="en-US" sz="2200" dirty="0"/>
              <a:t>Their prices also rise, hurting </a:t>
            </a:r>
            <a:r>
              <a:rPr lang="en-US" sz="2200" u="sng" dirty="0"/>
              <a:t>their</a:t>
            </a:r>
            <a:r>
              <a:rPr lang="en-US" sz="2200" dirty="0"/>
              <a:t> buyers.</a:t>
            </a:r>
          </a:p>
          <a:p>
            <a:pPr lvl="1"/>
            <a:r>
              <a:rPr lang="en-US" dirty="0"/>
              <a:t>Employment changes:</a:t>
            </a:r>
          </a:p>
          <a:p>
            <a:pPr lvl="2"/>
            <a:r>
              <a:rPr lang="en-US" dirty="0"/>
              <a:t>Increase in the protected industry.</a:t>
            </a:r>
          </a:p>
          <a:p>
            <a:pPr lvl="2"/>
            <a:r>
              <a:rPr lang="en-US" dirty="0"/>
              <a:t>Decreases in industries that use the protected product as inputs.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95A4-B5E6-13FF-8150-43BC16930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E66B89-5B63-09BE-E423-0F1252A7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9683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Effe</a:t>
            </a:r>
            <a:r>
              <a:rPr lang="en-US" dirty="0"/>
              <a:t>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100303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C92EB-D19B-1507-61C0-ACAB291A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Are</a:t>
            </a:r>
            <a:r>
              <a:rPr lang="en-US" dirty="0"/>
              <a:t> Tariffs A Good Idea?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28552-D03C-5EF2-5D7A-069C7A57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en-US" dirty="0"/>
              <a:t>Generally, economists don’t think so, but there are some reasons for them: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National Defense – strategic resource  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Do we need the capacity to make our own computer chips, just in case?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What about steel and aluminum?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“Infant” Industry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Unfair trade practices of exporting countries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3878C-063E-E7F6-34E2-9375B3AC1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AE00A-AE0B-5D1F-B8A9-1ECE0D62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2FFE0-9735-EB6C-5DA0-94533477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US Tariff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8A52-1DFC-27A3-B6EB-1544286B7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8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Tariff History, 1860-2020</a:t>
            </a:r>
          </a:p>
        </p:txBody>
      </p:sp>
      <p:pic>
        <p:nvPicPr>
          <p:cNvPr id="5" name="Google Shape;91;p6" descr="A graph showing the world war i and the us&#10;&#10;AI-generated content may be incorrect.">
            <a:extLst>
              <a:ext uri="{FF2B5EF4-FFF2-40B4-BE49-F238E27FC236}">
                <a16:creationId xmlns:a16="http://schemas.microsoft.com/office/drawing/2014/main" id="{B4F48362-47BE-0643-600B-DEB8358F9FA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775" y="1137081"/>
            <a:ext cx="8632450" cy="509314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83202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Feenstra/Taylor, International Trade, 5e</a:t>
            </a:r>
          </a:p>
        </p:txBody>
      </p:sp>
    </p:spTree>
    <p:extLst>
      <p:ext uri="{BB962C8B-B14F-4D97-AF65-F5344CB8AC3E}">
        <p14:creationId xmlns:p14="http://schemas.microsoft.com/office/powerpoint/2010/main" val="247256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8D2A-3D7C-91E9-0CE9-134337EC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Even Talking About Tariffs Now?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95EAF-29A6-91E3-6AEB-66D901A2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3571D-0520-B22A-8FA6-DBA64EF8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0010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187722</TotalTime>
  <Words>1862</Words>
  <Application>Microsoft Macintosh PowerPoint</Application>
  <PresentationFormat>Widescreen</PresentationFormat>
  <Paragraphs>265</Paragraphs>
  <Slides>41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Courier New</vt:lpstr>
      <vt:lpstr>Custom Design</vt:lpstr>
      <vt:lpstr>PowerPoint Presentation</vt:lpstr>
      <vt:lpstr>About Tariffs </vt:lpstr>
      <vt:lpstr> What Is a Tariff?</vt:lpstr>
      <vt:lpstr> Economic Effects of a Tariff</vt:lpstr>
      <vt:lpstr> Effects of a Tariff</vt:lpstr>
      <vt:lpstr>Are Tariffs A Good Idea?</vt:lpstr>
      <vt:lpstr>US Tariff History</vt:lpstr>
      <vt:lpstr>US Tariff History, 1860-2020</vt:lpstr>
      <vt:lpstr>Why Are We Even Talking About Tariffs Now?</vt:lpstr>
      <vt:lpstr>Recent Change In Tariffs</vt:lpstr>
      <vt:lpstr>Provisions of U.S. Tariff Law</vt:lpstr>
      <vt:lpstr>Provisions of U.S. Trade Law (part 1)</vt:lpstr>
      <vt:lpstr>Liberation Day Tariffs: IEEPA</vt:lpstr>
      <vt:lpstr>Tariffs by Type</vt:lpstr>
      <vt:lpstr>President Trump’s Reasons for Tariffs</vt:lpstr>
      <vt:lpstr>Unfair Treatment</vt:lpstr>
      <vt:lpstr>Evidence of Unfair Treatment: Trade Deficit</vt:lpstr>
      <vt:lpstr>Is A Trade Deficit A Result of Unfair Treatment?</vt:lpstr>
      <vt:lpstr>Trade Deficits are Driven by Investment Flows  and Tariffs Can NOT “Fix” Them</vt:lpstr>
      <vt:lpstr>Also… Exports</vt:lpstr>
      <vt:lpstr> US Trade Deficit – Mixed Results with Tariffs</vt:lpstr>
      <vt:lpstr> Reciprocal Trade and Tariffs</vt:lpstr>
      <vt:lpstr>Bring Back Manufacturing</vt:lpstr>
      <vt:lpstr>Growth in Manufacturing Employment?</vt:lpstr>
      <vt:lpstr>Growth in Manufacturing Employment?</vt:lpstr>
      <vt:lpstr>Tariffs and Manufacturing?</vt:lpstr>
      <vt:lpstr>PowerPoint Presentation</vt:lpstr>
      <vt:lpstr>Raising Revenue</vt:lpstr>
      <vt:lpstr>PowerPoint Presentation</vt:lpstr>
      <vt:lpstr>Raising Revenues?</vt:lpstr>
      <vt:lpstr>Replacing the Income Tax?</vt:lpstr>
      <vt:lpstr>National Security</vt:lpstr>
      <vt:lpstr>Steel and Aluminum Tariffs</vt:lpstr>
      <vt:lpstr>Tariffs on Metals in Trump 1</vt:lpstr>
      <vt:lpstr>Who Pays?</vt:lpstr>
      <vt:lpstr>What About Prices?</vt:lpstr>
      <vt:lpstr>To Review:</vt:lpstr>
      <vt:lpstr>President Trump’s Reasons for Tariffs</vt:lpstr>
      <vt:lpstr>Why is He Really Imposing Tariffs?</vt:lpstr>
      <vt:lpstr>Summary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 Haveman</cp:lastModifiedBy>
  <cp:revision>426</cp:revision>
  <cp:lastPrinted>2026-08-06T19:16:33Z</cp:lastPrinted>
  <dcterms:created xsi:type="dcterms:W3CDTF">2017-05-03T22:30:38Z</dcterms:created>
  <dcterms:modified xsi:type="dcterms:W3CDTF">2026-08-06T19:16:35Z</dcterms:modified>
</cp:coreProperties>
</file>