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61"/>
  </p:notesMasterIdLst>
  <p:sldIdLst>
    <p:sldId id="4154" r:id="rId2"/>
    <p:sldId id="4639" r:id="rId3"/>
    <p:sldId id="4128" r:id="rId4"/>
    <p:sldId id="4550" r:id="rId5"/>
    <p:sldId id="4551" r:id="rId6"/>
    <p:sldId id="455" r:id="rId7"/>
    <p:sldId id="4683" r:id="rId8"/>
    <p:sldId id="4553" r:id="rId9"/>
    <p:sldId id="4554" r:id="rId10"/>
    <p:sldId id="4684" r:id="rId11"/>
    <p:sldId id="4685" r:id="rId12"/>
    <p:sldId id="4686" r:id="rId13"/>
    <p:sldId id="4687" r:id="rId14"/>
    <p:sldId id="4552" r:id="rId15"/>
    <p:sldId id="4688" r:id="rId16"/>
    <p:sldId id="4714" r:id="rId17"/>
    <p:sldId id="4696" r:id="rId18"/>
    <p:sldId id="4590" r:id="rId19"/>
    <p:sldId id="4621" r:id="rId20"/>
    <p:sldId id="4633" r:id="rId21"/>
    <p:sldId id="4591" r:id="rId22"/>
    <p:sldId id="4703" r:id="rId23"/>
    <p:sldId id="505" r:id="rId24"/>
    <p:sldId id="4693" r:id="rId25"/>
    <p:sldId id="4635" r:id="rId26"/>
    <p:sldId id="4818" r:id="rId27"/>
    <p:sldId id="4636" r:id="rId28"/>
    <p:sldId id="4555" r:id="rId29"/>
    <p:sldId id="4691" r:id="rId30"/>
    <p:sldId id="4419" r:id="rId31"/>
    <p:sldId id="4805" r:id="rId32"/>
    <p:sldId id="4638" r:id="rId33"/>
    <p:sldId id="4593" r:id="rId34"/>
    <p:sldId id="4689" r:id="rId35"/>
    <p:sldId id="4682" r:id="rId36"/>
    <p:sldId id="4546" r:id="rId37"/>
    <p:sldId id="4692" r:id="rId38"/>
    <p:sldId id="4694" r:id="rId39"/>
    <p:sldId id="4695" r:id="rId40"/>
    <p:sldId id="4704" r:id="rId41"/>
    <p:sldId id="4712" r:id="rId42"/>
    <p:sldId id="4813" r:id="rId43"/>
    <p:sldId id="4705" r:id="rId44"/>
    <p:sldId id="4710" r:id="rId45"/>
    <p:sldId id="4706" r:id="rId46"/>
    <p:sldId id="4708" r:id="rId47"/>
    <p:sldId id="4711" r:id="rId48"/>
    <p:sldId id="4713" r:id="rId49"/>
    <p:sldId id="4698" r:id="rId50"/>
    <p:sldId id="4701" r:id="rId51"/>
    <p:sldId id="4699" r:id="rId52"/>
    <p:sldId id="4715" r:id="rId53"/>
    <p:sldId id="4716" r:id="rId54"/>
    <p:sldId id="4717" r:id="rId55"/>
    <p:sldId id="4707" r:id="rId56"/>
    <p:sldId id="4697" r:id="rId57"/>
    <p:sldId id="4807" r:id="rId58"/>
    <p:sldId id="4709" r:id="rId59"/>
    <p:sldId id="4116"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82" autoAdjust="0"/>
    <p:restoredTop sz="87042"/>
  </p:normalViewPr>
  <p:slideViewPr>
    <p:cSldViewPr snapToObjects="1">
      <p:cViewPr varScale="1">
        <p:scale>
          <a:sx n="104" d="100"/>
          <a:sy n="104" d="100"/>
        </p:scale>
        <p:origin x="224" y="256"/>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6/3/25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nbr.com/2019/09/18/these-4-charts-show-how-us-china-trade-has-changed-during-the-tariff-disput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nbr.com/author/yneele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nbr.com/2019/09/18/these-4-charts-show-how-us-china-trade-has-changed-during-the-tariff-disput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nbr.com/author/yneelee/"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nbr.com/2019/09/18/these-4-charts-show-how-us-china-trade-has-changed-during-the-tariff-disput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nbr.com/author/yneele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a:t>
            </a:fld>
            <a:endParaRPr lang="en-US"/>
          </a:p>
        </p:txBody>
      </p:sp>
    </p:spTree>
    <p:extLst>
      <p:ext uri="{BB962C8B-B14F-4D97-AF65-F5344CB8AC3E}">
        <p14:creationId xmlns:p14="http://schemas.microsoft.com/office/powerpoint/2010/main" val="2748081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8CE9D-F731-7D53-D1EF-81383DC34636}"/>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3F2A7A91-6BE9-2641-F759-130E743E41F9}"/>
              </a:ext>
            </a:extLst>
          </p:cNvPr>
          <p:cNvSpPr>
            <a:spLocks noGrp="1" noChangeArrowheads="1"/>
          </p:cNvSpPr>
          <p:nvPr>
            <p:ph type="sldNum" sz="quarter" idx="5"/>
          </p:nvPr>
        </p:nvSpPr>
        <p:spPr>
          <a:ln/>
        </p:spPr>
        <p:txBody>
          <a:bodyPr/>
          <a:lstStyle/>
          <a:p>
            <a:fld id="{73F91828-56F1-2843-AF31-96EEDEE0373A}" type="slidenum">
              <a:rPr lang="en-US"/>
              <a:pPr/>
              <a:t>14</a:t>
            </a:fld>
            <a:endParaRPr lang="en-US"/>
          </a:p>
        </p:txBody>
      </p:sp>
      <p:sp>
        <p:nvSpPr>
          <p:cNvPr id="240642" name="Rectangle 2">
            <a:extLst>
              <a:ext uri="{FF2B5EF4-FFF2-40B4-BE49-F238E27FC236}">
                <a16:creationId xmlns:a16="http://schemas.microsoft.com/office/drawing/2014/main" id="{0B8C327F-0BA1-7112-ADF3-D1E504526F9E}"/>
              </a:ext>
            </a:extLst>
          </p:cNvPr>
          <p:cNvSpPr>
            <a:spLocks noGrp="1" noRot="1" noChangeAspect="1" noChangeArrowheads="1" noTextEdit="1"/>
          </p:cNvSpPr>
          <p:nvPr>
            <p:ph type="sldImg"/>
          </p:nvPr>
        </p:nvSpPr>
        <p:spPr>
          <a:ln/>
        </p:spPr>
      </p:sp>
      <p:sp>
        <p:nvSpPr>
          <p:cNvPr id="240643" name="Rectangle 3">
            <a:extLst>
              <a:ext uri="{FF2B5EF4-FFF2-40B4-BE49-F238E27FC236}">
                <a16:creationId xmlns:a16="http://schemas.microsoft.com/office/drawing/2014/main" id="{0FB23A22-B691-A2C1-93AE-EC7CC4C88732}"/>
              </a:ext>
            </a:extLst>
          </p:cNvPr>
          <p:cNvSpPr>
            <a:spLocks noGrp="1" noChangeArrowheads="1"/>
          </p:cNvSpPr>
          <p:nvPr>
            <p:ph type="body" idx="1"/>
          </p:nvPr>
        </p:nvSpPr>
        <p:spPr/>
        <p:txBody>
          <a:bodyPr/>
          <a:lstStyle/>
          <a:p>
            <a:r>
              <a:rPr lang="en-US" sz="1200" b="1" i="0" u="none" strike="noStrike" kern="1200" cap="all" dirty="0">
                <a:solidFill>
                  <a:schemeClr val="tx1"/>
                </a:solidFill>
                <a:effectLst/>
                <a:latin typeface="+mn-lt"/>
                <a:ea typeface="+mn-ea"/>
                <a:cs typeface="+mn-cs"/>
                <a:hlinkClick r:id="rId3" tooltip="9:46 am"/>
              </a:rPr>
              <a:t>SEPTEMBER 18, 2019</a:t>
            </a:r>
            <a:r>
              <a:rPr lang="en-US" sz="1200" b="0" i="0" kern="1200" cap="all" dirty="0">
                <a:solidFill>
                  <a:schemeClr val="tx1"/>
                </a:solidFill>
                <a:effectLst/>
                <a:latin typeface="+mn-lt"/>
                <a:ea typeface="+mn-ea"/>
                <a:cs typeface="+mn-cs"/>
              </a:rPr>
              <a:t> | </a:t>
            </a:r>
            <a:r>
              <a:rPr lang="en-US" sz="1200" b="1" i="1" u="none" strike="noStrike" kern="1200" dirty="0">
                <a:solidFill>
                  <a:schemeClr val="tx1"/>
                </a:solidFill>
                <a:effectLst/>
                <a:latin typeface="+mn-lt"/>
                <a:ea typeface="+mn-ea"/>
                <a:cs typeface="+mn-cs"/>
                <a:hlinkClick r:id="rId4" tooltip="Posts by Yen Nee Lee, CNBC.com"/>
              </a:rPr>
              <a:t>Yen Nee Lee, CNBC.com</a:t>
            </a:r>
            <a:endParaRPr lang="en-US" dirty="0"/>
          </a:p>
          <a:p>
            <a:r>
              <a:rPr lang="en-US" dirty="0">
                <a:hlinkClick r:id="rId3"/>
              </a:rPr>
              <a:t>http://nbr.com/2019/09/18/these-4-charts-show-how-us-china-trade-has-changed-during-the-tariff-dispute/</a:t>
            </a:r>
            <a:endParaRPr lang="en-US" dirty="0"/>
          </a:p>
          <a:p>
            <a:endParaRPr lang="en-US" dirty="0"/>
          </a:p>
        </p:txBody>
      </p:sp>
    </p:spTree>
    <p:extLst>
      <p:ext uri="{BB962C8B-B14F-4D97-AF65-F5344CB8AC3E}">
        <p14:creationId xmlns:p14="http://schemas.microsoft.com/office/powerpoint/2010/main" val="4061352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91148-80DC-4EC4-A04D-7D007C2CF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A81E7E-648E-F664-9692-716A01B74C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19472B-C951-4107-2C1F-3F3444490416}"/>
              </a:ext>
            </a:extLst>
          </p:cNvPr>
          <p:cNvSpPr>
            <a:spLocks noGrp="1"/>
          </p:cNvSpPr>
          <p:nvPr>
            <p:ph type="body" idx="1"/>
          </p:nvPr>
        </p:nvSpPr>
        <p:spPr/>
        <p:txBody>
          <a:bodyPr/>
          <a:lstStyle/>
          <a:p>
            <a:r>
              <a:rPr lang="en-US" dirty="0"/>
              <a:t>https://</a:t>
            </a:r>
            <a:r>
              <a:rPr lang="en-US" dirty="0" err="1"/>
              <a:t>www.nber.org</a:t>
            </a:r>
            <a:r>
              <a:rPr lang="en-US" dirty="0"/>
              <a:t>/system/files/</a:t>
            </a:r>
            <a:r>
              <a:rPr lang="en-US" dirty="0" err="1"/>
              <a:t>working_papers</a:t>
            </a:r>
            <a:r>
              <a:rPr lang="en-US" dirty="0"/>
              <a:t>/w25638/w25638.pdf</a:t>
            </a:r>
          </a:p>
          <a:p>
            <a:endParaRPr lang="en-US" dirty="0"/>
          </a:p>
          <a:p>
            <a:r>
              <a:rPr lang="en-US" dirty="0"/>
              <a:t>https://</a:t>
            </a:r>
            <a:r>
              <a:rPr lang="en-US" dirty="0" err="1"/>
              <a:t>www.nber.org</a:t>
            </a:r>
            <a:r>
              <a:rPr lang="en-US" dirty="0"/>
              <a:t>/papers/w26396</a:t>
            </a:r>
          </a:p>
          <a:p>
            <a:endParaRPr lang="en-US" dirty="0"/>
          </a:p>
          <a:p>
            <a:r>
              <a:rPr lang="en-US" dirty="0"/>
              <a:t>https://</a:t>
            </a:r>
            <a:r>
              <a:rPr lang="en-US" dirty="0" err="1"/>
              <a:t>www.federalreserve.gov</a:t>
            </a:r>
            <a:r>
              <a:rPr lang="en-US" dirty="0"/>
              <a:t>/</a:t>
            </a:r>
            <a:r>
              <a:rPr lang="en-US" dirty="0" err="1"/>
              <a:t>econres</a:t>
            </a:r>
            <a:r>
              <a:rPr lang="en-US" dirty="0"/>
              <a:t>/feds/files/2019086pap.pdf</a:t>
            </a:r>
          </a:p>
          <a:p>
            <a:endParaRPr lang="en-US" dirty="0"/>
          </a:p>
          <a:p>
            <a:r>
              <a:rPr lang="en-US" dirty="0"/>
              <a:t>https://</a:t>
            </a:r>
            <a:r>
              <a:rPr lang="en-US" dirty="0" err="1"/>
              <a:t>www.nber.org</a:t>
            </a:r>
            <a:r>
              <a:rPr lang="en-US" dirty="0"/>
              <a:t>/papers/w32082#fromrss</a:t>
            </a:r>
          </a:p>
          <a:p>
            <a:endParaRPr lang="en-US" dirty="0"/>
          </a:p>
          <a:p>
            <a:r>
              <a:rPr lang="en-US" dirty="0"/>
              <a:t>https://</a:t>
            </a:r>
            <a:r>
              <a:rPr lang="en-US" dirty="0" err="1"/>
              <a:t>taxfoundation.org</a:t>
            </a:r>
            <a:r>
              <a:rPr lang="en-US" dirty="0"/>
              <a:t>/research/all/federal/trump-tariffs-trade-war/#:~:text=A%20March%202019%20National%20Bureau,of%20higher%20after%2Dduty%20prices.</a:t>
            </a:r>
          </a:p>
        </p:txBody>
      </p:sp>
      <p:sp>
        <p:nvSpPr>
          <p:cNvPr id="4" name="Slide Number Placeholder 3">
            <a:extLst>
              <a:ext uri="{FF2B5EF4-FFF2-40B4-BE49-F238E27FC236}">
                <a16:creationId xmlns:a16="http://schemas.microsoft.com/office/drawing/2014/main" id="{B53EA599-20B4-4A09-C9EB-55FFD7512FB6}"/>
              </a:ext>
            </a:extLst>
          </p:cNvPr>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1349760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AAC35-932F-4564-A134-888335CF8A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A6232C-68BF-612C-D335-C91746614E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165A98-51FE-D829-FDD0-AF262E1593A3}"/>
              </a:ext>
            </a:extLst>
          </p:cNvPr>
          <p:cNvSpPr>
            <a:spLocks noGrp="1"/>
          </p:cNvSpPr>
          <p:nvPr>
            <p:ph type="body" idx="1"/>
          </p:nvPr>
        </p:nvSpPr>
        <p:spPr/>
        <p:txBody>
          <a:bodyPr/>
          <a:lstStyle/>
          <a:p>
            <a:r>
              <a:rPr lang="en-US" dirty="0"/>
              <a:t>https://</a:t>
            </a:r>
            <a:r>
              <a:rPr lang="en-US" dirty="0" err="1"/>
              <a:t>www.nber.org</a:t>
            </a:r>
            <a:r>
              <a:rPr lang="en-US" dirty="0"/>
              <a:t>/system/files/</a:t>
            </a:r>
            <a:r>
              <a:rPr lang="en-US" dirty="0" err="1"/>
              <a:t>working_papers</a:t>
            </a:r>
            <a:r>
              <a:rPr lang="en-US" dirty="0"/>
              <a:t>/w25638/w25638.pdf</a:t>
            </a:r>
          </a:p>
          <a:p>
            <a:endParaRPr lang="en-US" dirty="0"/>
          </a:p>
          <a:p>
            <a:r>
              <a:rPr lang="en-US" dirty="0"/>
              <a:t>https://</a:t>
            </a:r>
            <a:r>
              <a:rPr lang="en-US" dirty="0" err="1"/>
              <a:t>www.nber.org</a:t>
            </a:r>
            <a:r>
              <a:rPr lang="en-US" dirty="0"/>
              <a:t>/papers/w26396</a:t>
            </a:r>
          </a:p>
          <a:p>
            <a:endParaRPr lang="en-US" dirty="0"/>
          </a:p>
          <a:p>
            <a:r>
              <a:rPr lang="en-US" dirty="0"/>
              <a:t>https://</a:t>
            </a:r>
            <a:r>
              <a:rPr lang="en-US" dirty="0" err="1"/>
              <a:t>www.federalreserve.gov</a:t>
            </a:r>
            <a:r>
              <a:rPr lang="en-US" dirty="0"/>
              <a:t>/</a:t>
            </a:r>
            <a:r>
              <a:rPr lang="en-US" dirty="0" err="1"/>
              <a:t>econres</a:t>
            </a:r>
            <a:r>
              <a:rPr lang="en-US" dirty="0"/>
              <a:t>/feds/files/2019086pap.pdf</a:t>
            </a:r>
          </a:p>
          <a:p>
            <a:endParaRPr lang="en-US" dirty="0"/>
          </a:p>
          <a:p>
            <a:r>
              <a:rPr lang="en-US" dirty="0"/>
              <a:t>https://</a:t>
            </a:r>
            <a:r>
              <a:rPr lang="en-US" dirty="0" err="1"/>
              <a:t>www.nber.org</a:t>
            </a:r>
            <a:r>
              <a:rPr lang="en-US" dirty="0"/>
              <a:t>/papers/w32082#fromrss</a:t>
            </a:r>
          </a:p>
          <a:p>
            <a:endParaRPr lang="en-US" dirty="0"/>
          </a:p>
          <a:p>
            <a:r>
              <a:rPr lang="en-US" dirty="0"/>
              <a:t>https://</a:t>
            </a:r>
            <a:r>
              <a:rPr lang="en-US" dirty="0" err="1"/>
              <a:t>taxfoundation.org</a:t>
            </a:r>
            <a:r>
              <a:rPr lang="en-US" dirty="0"/>
              <a:t>/research/all/federal/trump-tariffs-trade-war/#:~:text=A%20March%202019%20National%20Bureau,of%20higher%20after%2Dduty%20prices.</a:t>
            </a:r>
          </a:p>
        </p:txBody>
      </p:sp>
      <p:sp>
        <p:nvSpPr>
          <p:cNvPr id="4" name="Slide Number Placeholder 3">
            <a:extLst>
              <a:ext uri="{FF2B5EF4-FFF2-40B4-BE49-F238E27FC236}">
                <a16:creationId xmlns:a16="http://schemas.microsoft.com/office/drawing/2014/main" id="{89529C49-8933-190A-71BF-A2244C059026}"/>
              </a:ext>
            </a:extLst>
          </p:cNvPr>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743546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C9C0C-BD23-3BF9-2F3B-B335A9256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460DA-B495-C0C6-CA2E-EF817AD123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5C885F-FF9F-91A9-2373-D569C4F4008A}"/>
              </a:ext>
            </a:extLst>
          </p:cNvPr>
          <p:cNvSpPr>
            <a:spLocks noGrp="1"/>
          </p:cNvSpPr>
          <p:nvPr>
            <p:ph type="body" idx="1"/>
          </p:nvPr>
        </p:nvSpPr>
        <p:spPr/>
        <p:txBody>
          <a:bodyPr/>
          <a:lstStyle/>
          <a:p>
            <a:r>
              <a:rPr lang="en-US" dirty="0"/>
              <a:t>https://</a:t>
            </a:r>
            <a:r>
              <a:rPr lang="en-US" dirty="0" err="1"/>
              <a:t>www.piie.com</a:t>
            </a:r>
            <a:r>
              <a:rPr lang="en-US" dirty="0"/>
              <a:t>/blogs/trade-and-investment-policy-watch/2018/first-tariffs-then-subsidies-soybeans-illustrate</a:t>
            </a:r>
          </a:p>
        </p:txBody>
      </p:sp>
      <p:sp>
        <p:nvSpPr>
          <p:cNvPr id="4" name="Slide Number Placeholder 3">
            <a:extLst>
              <a:ext uri="{FF2B5EF4-FFF2-40B4-BE49-F238E27FC236}">
                <a16:creationId xmlns:a16="http://schemas.microsoft.com/office/drawing/2014/main" id="{FEC913A3-BBB1-5652-3A56-518455F54E82}"/>
              </a:ext>
            </a:extLst>
          </p:cNvPr>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3557878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Swanson, “Trump’s Trade Agenda Could Benefit Friends and Punish Rivals,” NYT, 11/24/24</a:t>
            </a:r>
          </a:p>
          <a:p>
            <a:r>
              <a:rPr lang="en-US" dirty="0"/>
              <a:t>https://</a:t>
            </a:r>
            <a:r>
              <a:rPr lang="en-US" dirty="0" err="1"/>
              <a:t>nytimes.com</a:t>
            </a:r>
            <a:r>
              <a:rPr lang="en-US" dirty="0"/>
              <a:t>/2024/11/23/us/politics/trump-tariff-</a:t>
            </a:r>
            <a:r>
              <a:rPr lang="en-US" dirty="0" err="1"/>
              <a:t>exemptions.html</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197989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6CDDD-1C7D-43E3-C66D-3A62EBC7E1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4D276F-B7DF-98FB-4B8B-E9646853B5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97BC54-81A0-C6AE-710A-5F0A7522E538}"/>
              </a:ext>
            </a:extLst>
          </p:cNvPr>
          <p:cNvSpPr>
            <a:spLocks noGrp="1"/>
          </p:cNvSpPr>
          <p:nvPr>
            <p:ph type="body" idx="1"/>
          </p:nvPr>
        </p:nvSpPr>
        <p:spPr/>
        <p:txBody>
          <a:bodyPr/>
          <a:lstStyle/>
          <a:p>
            <a:r>
              <a:rPr lang="en-US" dirty="0"/>
              <a:t>Swanson, “Trump’s Trade Agenda Could Benefit Friends and Punish Rivals,” NYT, 11/24/24</a:t>
            </a:r>
          </a:p>
          <a:p>
            <a:r>
              <a:rPr lang="en-US" dirty="0"/>
              <a:t>https://</a:t>
            </a:r>
            <a:r>
              <a:rPr lang="en-US" dirty="0" err="1"/>
              <a:t>nytimes.com</a:t>
            </a:r>
            <a:r>
              <a:rPr lang="en-US" dirty="0"/>
              <a:t>/2024/11/23/us/politics/trump-tariff-</a:t>
            </a:r>
            <a:r>
              <a:rPr lang="en-US" dirty="0" err="1"/>
              <a:t>exemptions.html</a:t>
            </a:r>
            <a:endParaRPr lang="en-US" dirty="0"/>
          </a:p>
          <a:p>
            <a:endParaRPr lang="en-US" dirty="0"/>
          </a:p>
        </p:txBody>
      </p:sp>
      <p:sp>
        <p:nvSpPr>
          <p:cNvPr id="4" name="Slide Number Placeholder 3">
            <a:extLst>
              <a:ext uri="{FF2B5EF4-FFF2-40B4-BE49-F238E27FC236}">
                <a16:creationId xmlns:a16="http://schemas.microsoft.com/office/drawing/2014/main" id="{8C8F6826-E5B3-3B44-6268-228ED48BAB67}"/>
              </a:ext>
            </a:extLst>
          </p:cNvPr>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686127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Keynes, </a:t>
            </a:r>
            <a:r>
              <a:rPr lang="en-US" dirty="0" err="1"/>
              <a:t>Soumaya</a:t>
            </a:r>
            <a:r>
              <a:rPr lang="en-US" dirty="0"/>
              <a:t>, “Your guide to how to dodge a tariff,” FT, 11/15/24</a:t>
            </a:r>
          </a:p>
          <a:p>
            <a:r>
              <a:rPr lang="en-US" dirty="0"/>
              <a:t>https://</a:t>
            </a:r>
            <a:r>
              <a:rPr lang="en-US" dirty="0" err="1"/>
              <a:t>www.ft.com</a:t>
            </a:r>
            <a:r>
              <a:rPr lang="en-US" dirty="0"/>
              <a:t>/content/f9e4cc47-5b70-4beb-85df-a49a9f03181c</a:t>
            </a:r>
          </a:p>
          <a:p>
            <a:endParaRPr lang="en-US" dirty="0"/>
          </a:p>
          <a:p>
            <a:r>
              <a:rPr lang="en-US" dirty="0"/>
              <a:t>Armstrong, Dan, “Politically Connected Corporations Received More Exemptions from U.S. Tariffs on Chinese Imports, Study Finds,” </a:t>
            </a:r>
            <a:r>
              <a:rPr lang="en-US" i="1" dirty="0"/>
              <a:t>Lehigh News</a:t>
            </a:r>
            <a:r>
              <a:rPr lang="en-US" i="0" dirty="0"/>
              <a:t>, October 8,, 2024</a:t>
            </a:r>
          </a:p>
          <a:p>
            <a:r>
              <a:rPr lang="en-US" dirty="0"/>
              <a:t>https://www2.lehigh.edu/news/politically-connected-corporations-received-more-exemptions-from-us-tariffs-on-chinese-imports</a:t>
            </a:r>
          </a:p>
          <a:p>
            <a:endParaRPr lang="en-US" i="0" dirty="0"/>
          </a:p>
          <a:p>
            <a:r>
              <a:rPr lang="en-US" dirty="0"/>
              <a:t>Swanson, “Trump’s Trade Agenda Could Benefit Friends and Punish Rivals,” NYT, 11/24/24</a:t>
            </a:r>
          </a:p>
          <a:p>
            <a:r>
              <a:rPr lang="en-US" dirty="0"/>
              <a:t>https://</a:t>
            </a:r>
            <a:r>
              <a:rPr lang="en-US" dirty="0" err="1"/>
              <a:t>nytimes.com</a:t>
            </a:r>
            <a:r>
              <a:rPr lang="en-US" dirty="0"/>
              <a:t>/2024/11/23/us/politics/trump-tariff-</a:t>
            </a:r>
            <a:r>
              <a:rPr lang="en-US" dirty="0" err="1"/>
              <a:t>exemptions.html</a:t>
            </a:r>
            <a:endParaRPr lang="en-US" dirty="0"/>
          </a:p>
          <a:p>
            <a:endParaRPr lang="en-US" i="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Ben </a:t>
            </a:r>
            <a:r>
              <a:rPr lang="en-US" dirty="0" err="1">
                <a:effectLst/>
                <a:latin typeface="Helvetica Neue" panose="02000503000000020004" pitchFamily="2" charset="0"/>
              </a:rPr>
              <a:t>Unglesbee</a:t>
            </a:r>
            <a:r>
              <a:rPr lang="en-US" dirty="0">
                <a:effectLst/>
                <a:latin typeface="Helvetica Neue" panose="02000503000000020004" pitchFamily="2" charset="0"/>
              </a:rPr>
              <a:t>, “Biden administration extends China tariff exclusions — again,” </a:t>
            </a:r>
            <a:r>
              <a:rPr lang="en-US" i="1" dirty="0" err="1">
                <a:effectLst/>
                <a:latin typeface="Helvetica Neue" panose="02000503000000020004" pitchFamily="2" charset="0"/>
              </a:rPr>
              <a:t>SupplyChainDive</a:t>
            </a:r>
            <a:r>
              <a:rPr lang="en-US" dirty="0">
                <a:effectLst/>
                <a:latin typeface="Helvetica Neue" panose="02000503000000020004" pitchFamily="2" charset="0"/>
              </a:rPr>
              <a:t>, January 4, 2024. </a:t>
            </a:r>
          </a:p>
          <a:p>
            <a:r>
              <a:rPr lang="en-US" dirty="0"/>
              <a:t>https://</a:t>
            </a:r>
            <a:r>
              <a:rPr lang="en-US" dirty="0" err="1"/>
              <a:t>www.supplychaindive.com</a:t>
            </a:r>
            <a:r>
              <a:rPr lang="en-US" dirty="0"/>
              <a:t>/news/biden-administration-extends-china-tariff-exclusions-May-2024/703510/</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2220772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1215835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25% on steel</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4202481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9B4EB-8AC2-F3AF-8AE4-B99460D1D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0977C-E3E7-13E3-2F93-0CB380EFB4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37C21D-809D-A68C-044E-FDBD383A99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C2BE5E-46FD-32CA-ABBE-4112AD1CDC4C}"/>
              </a:ext>
            </a:extLst>
          </p:cNvPr>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152212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C0436-CBBB-046D-AE7E-49F7375DC00D}"/>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C42628CA-71A1-97A7-578F-4CC1E37F6833}"/>
              </a:ext>
            </a:extLst>
          </p:cNvPr>
          <p:cNvSpPr>
            <a:spLocks noGrp="1" noChangeArrowheads="1"/>
          </p:cNvSpPr>
          <p:nvPr>
            <p:ph type="sldNum" sz="quarter" idx="5"/>
          </p:nvPr>
        </p:nvSpPr>
        <p:spPr>
          <a:ln/>
        </p:spPr>
        <p:txBody>
          <a:bodyPr/>
          <a:lstStyle/>
          <a:p>
            <a:fld id="{73F91828-56F1-2843-AF31-96EEDEE0373A}" type="slidenum">
              <a:rPr lang="en-US"/>
              <a:pPr/>
              <a:t>5</a:t>
            </a:fld>
            <a:endParaRPr lang="en-US"/>
          </a:p>
        </p:txBody>
      </p:sp>
      <p:sp>
        <p:nvSpPr>
          <p:cNvPr id="240642" name="Rectangle 2">
            <a:extLst>
              <a:ext uri="{FF2B5EF4-FFF2-40B4-BE49-F238E27FC236}">
                <a16:creationId xmlns:a16="http://schemas.microsoft.com/office/drawing/2014/main" id="{C1C9FA73-C9BB-2B7C-2B30-9CE8CE500E7D}"/>
              </a:ext>
            </a:extLst>
          </p:cNvPr>
          <p:cNvSpPr>
            <a:spLocks noGrp="1" noRot="1" noChangeAspect="1" noChangeArrowheads="1" noTextEdit="1"/>
          </p:cNvSpPr>
          <p:nvPr>
            <p:ph type="sldImg"/>
          </p:nvPr>
        </p:nvSpPr>
        <p:spPr>
          <a:ln/>
        </p:spPr>
      </p:sp>
      <p:sp>
        <p:nvSpPr>
          <p:cNvPr id="240643" name="Rectangle 3">
            <a:extLst>
              <a:ext uri="{FF2B5EF4-FFF2-40B4-BE49-F238E27FC236}">
                <a16:creationId xmlns:a16="http://schemas.microsoft.com/office/drawing/2014/main" id="{B475EC3B-90CA-0548-98CE-8FBF69BDEEBA}"/>
              </a:ext>
            </a:extLst>
          </p:cNvPr>
          <p:cNvSpPr>
            <a:spLocks noGrp="1" noChangeArrowheads="1"/>
          </p:cNvSpPr>
          <p:nvPr>
            <p:ph type="body" idx="1"/>
          </p:nvPr>
        </p:nvSpPr>
        <p:spPr/>
        <p:txBody>
          <a:bodyPr/>
          <a:lstStyle/>
          <a:p>
            <a:r>
              <a:rPr lang="en-US" dirty="0"/>
              <a:t>Late 1800s: growing influence of free trade advocates.</a:t>
            </a:r>
          </a:p>
          <a:p>
            <a:r>
              <a:rPr lang="en-US" dirty="0"/>
              <a:t>1913: Underwood-Simmons Tariff Act lowered tariffs and introduced the income tax, a more reliable source of revenue, reducing the government’s reliance on tariff revenue. </a:t>
            </a:r>
          </a:p>
          <a:p>
            <a:r>
              <a:rPr lang="en-US" dirty="0"/>
              <a:t>1930: The Smoot-Hawley Tariff Act, aimed to protect farmers and business from foreign competition,  significantly raised tariffs on importing goods leading to retaliatory tariffs from other countries and a collapse in global trade and a worsening of the Great Depression. </a:t>
            </a:r>
          </a:p>
          <a:p>
            <a:r>
              <a:rPr lang="en-US" dirty="0"/>
              <a:t>1934: Reciprocal Trade Agreements Act empowered the President to negotiate trade agreements with other countries, allowing for reciprocal tariff reductions and promoting a shift towards freer trade. </a:t>
            </a:r>
          </a:p>
          <a:p>
            <a:r>
              <a:rPr lang="en-US" dirty="0"/>
              <a:t>1947: GATT</a:t>
            </a:r>
          </a:p>
          <a:p>
            <a:r>
              <a:rPr lang="en-US" dirty="0"/>
              <a:t>1995: WTO</a:t>
            </a:r>
          </a:p>
          <a:p>
            <a:endParaRPr lang="en-US" dirty="0"/>
          </a:p>
        </p:txBody>
      </p:sp>
    </p:spTree>
    <p:extLst>
      <p:ext uri="{BB962C8B-B14F-4D97-AF65-F5344CB8AC3E}">
        <p14:creationId xmlns:p14="http://schemas.microsoft.com/office/powerpoint/2010/main" val="3976261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0CC43-70B4-DA71-B5C3-3D06EF7325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D33389-DEAB-58F3-2E71-DCFDC9D318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D259CD-12A7-1C0F-DEFB-8B45AE21021C}"/>
              </a:ext>
            </a:extLst>
          </p:cNvPr>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Sep 30, 2024</a:t>
            </a:r>
          </a:p>
        </p:txBody>
      </p:sp>
      <p:sp>
        <p:nvSpPr>
          <p:cNvPr id="4" name="Slide Number Placeholder 3">
            <a:extLst>
              <a:ext uri="{FF2B5EF4-FFF2-40B4-BE49-F238E27FC236}">
                <a16:creationId xmlns:a16="http://schemas.microsoft.com/office/drawing/2014/main" id="{4279CC73-4AA8-FCFB-94BD-8B81408CBC44}"/>
              </a:ext>
            </a:extLst>
          </p:cNvPr>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3202085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Tett, Gillian, “‘That is </a:t>
            </a:r>
            <a:r>
              <a:rPr lang="en-US" dirty="0" err="1"/>
              <a:t>Maganomics</a:t>
            </a:r>
            <a:r>
              <a:rPr lang="en-US" dirty="0"/>
              <a:t>’: where Trump is taking America on trade,” </a:t>
            </a:r>
            <a:r>
              <a:rPr lang="en-US" i="1" dirty="0"/>
              <a:t>Financial Times</a:t>
            </a:r>
            <a:r>
              <a:rPr lang="en-US" i="0" dirty="0"/>
              <a:t>, January 4, 2025.</a:t>
            </a:r>
          </a:p>
          <a:p>
            <a:r>
              <a:rPr lang="en-US" dirty="0"/>
              <a:t>https://</a:t>
            </a:r>
            <a:r>
              <a:rPr lang="en-US" dirty="0" err="1"/>
              <a:t>www.ft.com</a:t>
            </a:r>
            <a:r>
              <a:rPr lang="en-US"/>
              <a:t>/content/8a97792f-69f9-4885-afdd-4380a2d81dd8</a:t>
            </a:r>
            <a:endParaRPr lang="en-US" i="0"/>
          </a:p>
          <a:p>
            <a:endParaRPr lang="en-US"/>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2757510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996AB-4B07-6460-FF25-E6089AFE72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C65B12-4428-8B99-1A68-F68C5C874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C8BCFE-7DC3-4A84-44E6-3B2DCE374A2D}"/>
              </a:ext>
            </a:extLst>
          </p:cNvPr>
          <p:cNvSpPr>
            <a:spLocks noGrp="1"/>
          </p:cNvSpPr>
          <p:nvPr>
            <p:ph type="body" idx="1"/>
          </p:nvPr>
        </p:nvSpPr>
        <p:spPr/>
        <p:txBody>
          <a:bodyPr/>
          <a:lstStyle/>
          <a:p>
            <a:r>
              <a:rPr lang="en-US" dirty="0"/>
              <a:t>Lakshmi, “Why Vietnam risks ending up a big loser from Trump’s tariffs,” FT, 11/17/24</a:t>
            </a:r>
          </a:p>
          <a:p>
            <a:r>
              <a:rPr lang="en-US" dirty="0"/>
              <a:t>https://</a:t>
            </a:r>
            <a:r>
              <a:rPr lang="en-US" dirty="0" err="1"/>
              <a:t>www.ft.com</a:t>
            </a:r>
            <a:r>
              <a:rPr lang="en-US" dirty="0"/>
              <a:t>/content/4f9f11dd-2278-49a6-9e70-b87916667fbe</a:t>
            </a:r>
          </a:p>
        </p:txBody>
      </p:sp>
      <p:sp>
        <p:nvSpPr>
          <p:cNvPr id="4" name="Slide Number Placeholder 3">
            <a:extLst>
              <a:ext uri="{FF2B5EF4-FFF2-40B4-BE49-F238E27FC236}">
                <a16:creationId xmlns:a16="http://schemas.microsoft.com/office/drawing/2014/main" id="{0F64A880-4E1A-E22F-F8A8-B6115D2EB219}"/>
              </a:ext>
            </a:extLst>
          </p:cNvPr>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3010834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negative correlation in figure 1 likely arises from the effect of a country’s stage of development on both its tariff rate and its trade balance.</a:t>
            </a:r>
          </a:p>
          <a:p>
            <a:r>
              <a:rPr lang="en-US" sz="1200" b="0" i="0" kern="1200" dirty="0">
                <a:solidFill>
                  <a:schemeClr val="tx1"/>
                </a:solidFill>
                <a:effectLst/>
                <a:latin typeface="+mn-lt"/>
                <a:ea typeface="+mn-ea"/>
                <a:cs typeface="+mn-cs"/>
              </a:rPr>
              <a:t>Higher tariffs =&gt; lower imports =&gt; appreciate US dollar =&gt; reduce exports.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291192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25F7E-7B9B-54EE-5D86-D207BF02C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62933A-6C2A-2EC5-6326-C74681A3D5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07A6A-D8F7-8C17-2CDB-B55FBE0EAE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C31B5D-04C8-9D99-6D0A-3E42238DCC66}"/>
              </a:ext>
            </a:extLst>
          </p:cNvPr>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1389360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1B6CE-B3A4-E9C4-30AF-580273EE7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509BC-5AFD-D56C-5251-3FA1230F69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8BC71-0537-8B41-73C4-19FA4F4D5F95}"/>
              </a:ext>
            </a:extLst>
          </p:cNvPr>
          <p:cNvSpPr>
            <a:spLocks noGrp="1"/>
          </p:cNvSpPr>
          <p:nvPr>
            <p:ph type="body" idx="1"/>
          </p:nvPr>
        </p:nvSpPr>
        <p:spPr/>
        <p:txBody>
          <a:bodyPr/>
          <a:lstStyle/>
          <a:p>
            <a:r>
              <a:rPr lang="en-US" dirty="0"/>
              <a:t>McCormick, “Trump Calls Tariffs the ‘Most Beautiful Word’,” WSJ, 10/14/24</a:t>
            </a:r>
          </a:p>
          <a:p>
            <a:r>
              <a:rPr lang="en-US" dirty="0"/>
              <a:t>https://</a:t>
            </a:r>
            <a:r>
              <a:rPr lang="en-US" dirty="0" err="1"/>
              <a:t>www.wsj.com</a:t>
            </a:r>
            <a:r>
              <a:rPr lang="en-US" dirty="0"/>
              <a:t>/</a:t>
            </a:r>
            <a:r>
              <a:rPr lang="en-US" dirty="0" err="1"/>
              <a:t>livecoverage</a:t>
            </a:r>
            <a:r>
              <a:rPr lang="en-US" dirty="0"/>
              <a:t>/harris-trump-election-10-16-2024/card/trump-calls-tariffs-the-most-beautiful-word--YMVPAupw4EjBRp6yobOy</a:t>
            </a:r>
          </a:p>
          <a:p>
            <a:endParaRPr lang="en-US" dirty="0"/>
          </a:p>
          <a:p>
            <a:r>
              <a:rPr lang="en-US" dirty="0"/>
              <a:t>Swanson, “Harris and Trump Embrace Tariffs, Though Their Approaches Differ,” </a:t>
            </a:r>
            <a:r>
              <a:rPr lang="en-US" i="1" dirty="0"/>
              <a:t>New York Times</a:t>
            </a:r>
            <a:r>
              <a:rPr lang="en-US" i="0" dirty="0"/>
              <a:t>, Aug 27, 2024.</a:t>
            </a:r>
          </a:p>
          <a:p>
            <a:r>
              <a:rPr lang="en-US" dirty="0"/>
              <a:t>https://</a:t>
            </a:r>
            <a:r>
              <a:rPr lang="en-US" dirty="0" err="1"/>
              <a:t>www.nytimes.com</a:t>
            </a:r>
            <a:r>
              <a:rPr lang="en-US" dirty="0"/>
              <a:t>/2024/08/27/us/politics/trump-</a:t>
            </a:r>
            <a:r>
              <a:rPr lang="en-US" dirty="0" err="1"/>
              <a:t>harris</a:t>
            </a:r>
            <a:r>
              <a:rPr lang="en-US" dirty="0"/>
              <a:t>-</a:t>
            </a:r>
            <a:r>
              <a:rPr lang="en-US" dirty="0" err="1"/>
              <a:t>tariffs.html</a:t>
            </a:r>
            <a:endParaRPr lang="en-US" dirty="0"/>
          </a:p>
          <a:p>
            <a:endParaRPr lang="en-US" dirty="0"/>
          </a:p>
          <a:p>
            <a:r>
              <a:rPr lang="en-US" b="0" i="0" dirty="0">
                <a:solidFill>
                  <a:srgbClr val="222222"/>
                </a:solidFill>
                <a:effectLst/>
                <a:latin typeface="Retina Narrow"/>
              </a:rPr>
              <a:t>Toomey, “About Trump’s ‘Reciprocal’ Tariffs,” WSJ, 10/27/24</a:t>
            </a:r>
          </a:p>
          <a:p>
            <a:r>
              <a:rPr lang="en-US" dirty="0"/>
              <a:t>https://</a:t>
            </a:r>
            <a:r>
              <a:rPr lang="en-US" dirty="0" err="1"/>
              <a:t>www.wsj.com</a:t>
            </a:r>
            <a:r>
              <a:rPr lang="en-US" dirty="0"/>
              <a:t>/opinion/about-trumps-reciprocal-tariffs-he-wants-to-raise-taxes-and-thinks-im-the-stupid-one-5dc3c56c?mod=</a:t>
            </a:r>
            <a:r>
              <a:rPr lang="en-US" dirty="0" err="1"/>
              <a:t>itp_wsj</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Krugman, “</a:t>
            </a:r>
            <a:r>
              <a:rPr lang="en-US" b="1" i="0" dirty="0">
                <a:effectLst/>
                <a:latin typeface="nyt-cheltenham-cond"/>
              </a:rPr>
              <a:t>Donald Trump on the Dollar, in His Own Words. NYT, 9/9/24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www.nytimes.com</a:t>
            </a:r>
            <a:r>
              <a:rPr lang="en-US" dirty="0"/>
              <a:t>/2024/09/09/opinion/trump-tariffs-reserve-</a:t>
            </a:r>
            <a:r>
              <a:rPr lang="en-US" dirty="0" err="1"/>
              <a:t>currency.html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Economist, “</a:t>
            </a:r>
            <a:r>
              <a:rPr lang="en-US" b="0" i="0" dirty="0">
                <a:solidFill>
                  <a:srgbClr val="0D0D0D"/>
                </a:solidFill>
                <a:effectLst/>
                <a:latin typeface="var(--ds-type-system-serif-lining)"/>
              </a:rPr>
              <a:t>Donald Trump is poised to smash Mexico with tariffs,” 11/7/24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D0D0D"/>
                </a:solidFill>
                <a:effectLst/>
                <a:latin typeface="var(--ds-type-system-serif-lining)"/>
              </a:rPr>
              <a:t>https://</a:t>
            </a:r>
            <a:r>
              <a:rPr lang="en-US" b="0" i="0" dirty="0" err="1">
                <a:solidFill>
                  <a:srgbClr val="0D0D0D"/>
                </a:solidFill>
                <a:effectLst/>
                <a:latin typeface="var(--ds-type-system-serif-lining)"/>
              </a:rPr>
              <a:t>www.economist.com</a:t>
            </a:r>
            <a:r>
              <a:rPr lang="en-US" b="0" i="0" dirty="0">
                <a:solidFill>
                  <a:srgbClr val="0D0D0D"/>
                </a:solidFill>
                <a:effectLst/>
                <a:latin typeface="var(--ds-type-system-serif-lining)"/>
              </a:rPr>
              <a:t>/the-</a:t>
            </a:r>
            <a:r>
              <a:rPr lang="en-US" b="0" i="0" dirty="0" err="1">
                <a:solidFill>
                  <a:srgbClr val="0D0D0D"/>
                </a:solidFill>
                <a:effectLst/>
                <a:latin typeface="var(--ds-type-system-serif-lining)"/>
              </a:rPr>
              <a:t>americas</a:t>
            </a:r>
            <a:r>
              <a:rPr lang="en-US" b="0" i="0" dirty="0">
                <a:solidFill>
                  <a:srgbClr val="0D0D0D"/>
                </a:solidFill>
                <a:effectLst/>
                <a:latin typeface="var(--ds-type-system-serif-lining)"/>
              </a:rPr>
              <a:t>/2024/11/07/</a:t>
            </a:r>
            <a:r>
              <a:rPr lang="en-US" b="0" i="0" dirty="0" err="1">
                <a:solidFill>
                  <a:srgbClr val="0D0D0D"/>
                </a:solidFill>
                <a:effectLst/>
                <a:latin typeface="var(--ds-type-system-serif-lining)"/>
              </a:rPr>
              <a:t>donald</a:t>
            </a:r>
            <a:r>
              <a:rPr lang="en-US" b="0" i="0" dirty="0">
                <a:solidFill>
                  <a:srgbClr val="0D0D0D"/>
                </a:solidFill>
                <a:effectLst/>
                <a:latin typeface="var(--ds-type-system-serif-lining)"/>
              </a:rPr>
              <a:t>-trump-is-poised-to-smash-</a:t>
            </a:r>
            <a:r>
              <a:rPr lang="en-US" b="0" i="0" dirty="0" err="1">
                <a:solidFill>
                  <a:srgbClr val="0D0D0D"/>
                </a:solidFill>
                <a:effectLst/>
                <a:latin typeface="var(--ds-type-system-serif-lining)"/>
              </a:rPr>
              <a:t>mexico</a:t>
            </a:r>
            <a:r>
              <a:rPr lang="en-US" b="0" i="0" dirty="0">
                <a:solidFill>
                  <a:srgbClr val="0D0D0D"/>
                </a:solidFill>
                <a:effectLst/>
                <a:latin typeface="var(--ds-type-system-serif-lining)"/>
              </a:rPr>
              <a:t>-with-tariffs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D0D0D"/>
              </a:solidFill>
              <a:effectLst/>
              <a:latin typeface="var(--ds-type-system-serif-lining)"/>
            </a:endParaRPr>
          </a:p>
          <a:p>
            <a:r>
              <a:rPr lang="en-US" dirty="0"/>
              <a:t>Ewing, “Trump’s Tariffs Could Deal a Blow to Mexico’s Car Factories,” NYT, 11/12/24</a:t>
            </a:r>
          </a:p>
          <a:p>
            <a:r>
              <a:rPr lang="en-US" dirty="0"/>
              <a:t>https://</a:t>
            </a:r>
            <a:r>
              <a:rPr lang="en-US" dirty="0" err="1"/>
              <a:t>www.nytimes.com</a:t>
            </a:r>
            <a:r>
              <a:rPr lang="en-US" dirty="0"/>
              <a:t>/2024/11/12/business/economy/trump-</a:t>
            </a:r>
            <a:r>
              <a:rPr lang="en-US" dirty="0" err="1"/>
              <a:t>mexico</a:t>
            </a:r>
            <a:r>
              <a:rPr lang="en-US" dirty="0"/>
              <a:t>-trade-tariffs-car-</a:t>
            </a:r>
            <a:r>
              <a:rPr lang="en-US" dirty="0" err="1"/>
              <a:t>factories.html</a:t>
            </a:r>
            <a:endParaRPr lang="en-US" dirty="0"/>
          </a:p>
          <a:p>
            <a:endParaRPr lang="en-US" dirty="0"/>
          </a:p>
          <a:p>
            <a:endParaRPr lang="en-US" dirty="0"/>
          </a:p>
          <a:p>
            <a:endParaRPr lang="en-US" i="0" dirty="0"/>
          </a:p>
          <a:p>
            <a:endParaRPr lang="en-US" dirty="0"/>
          </a:p>
        </p:txBody>
      </p:sp>
      <p:sp>
        <p:nvSpPr>
          <p:cNvPr id="4" name="Slide Number Placeholder 3">
            <a:extLst>
              <a:ext uri="{FF2B5EF4-FFF2-40B4-BE49-F238E27FC236}">
                <a16:creationId xmlns:a16="http://schemas.microsoft.com/office/drawing/2014/main" id="{D2AB52A3-2BEB-9175-9C87-CA0EB2013D22}"/>
              </a:ext>
            </a:extLst>
          </p:cNvPr>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428340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6E217-3CA7-1FBE-32A9-84BEA975DE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1A0D6-A751-FCDF-C7BE-F297DFF102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C73696-827C-92EE-C306-1B9BA98412EC}"/>
              </a:ext>
            </a:extLst>
          </p:cNvPr>
          <p:cNvSpPr>
            <a:spLocks noGrp="1"/>
          </p:cNvSpPr>
          <p:nvPr>
            <p:ph type="body" idx="1"/>
          </p:nvPr>
        </p:nvSpPr>
        <p:spPr/>
        <p:txBody>
          <a:bodyPr/>
          <a:lstStyle/>
          <a:p>
            <a:endParaRPr lang="en-US" dirty="0"/>
          </a:p>
          <a:p>
            <a:r>
              <a:rPr lang="en-US" dirty="0"/>
              <a:t>https://</a:t>
            </a:r>
            <a:r>
              <a:rPr lang="en-US" dirty="0" err="1"/>
              <a:t>www.piie.com</a:t>
            </a:r>
            <a:r>
              <a:rPr lang="en-US" dirty="0"/>
              <a:t>/blogs/</a:t>
            </a:r>
            <a:r>
              <a:rPr lang="en-US" dirty="0" err="1"/>
              <a:t>realtime</a:t>
            </a:r>
            <a:r>
              <a:rPr lang="en-US" dirty="0"/>
              <a:t>-economics/2025/trumps-trade-war-timeline-20-date-guide</a:t>
            </a:r>
          </a:p>
          <a:p>
            <a:endParaRPr lang="en-US" dirty="0"/>
          </a:p>
          <a:p>
            <a:endParaRPr lang="en-US" i="0" dirty="0"/>
          </a:p>
          <a:p>
            <a:endParaRPr lang="en-US" dirty="0"/>
          </a:p>
        </p:txBody>
      </p:sp>
      <p:sp>
        <p:nvSpPr>
          <p:cNvPr id="4" name="Slide Number Placeholder 3">
            <a:extLst>
              <a:ext uri="{FF2B5EF4-FFF2-40B4-BE49-F238E27FC236}">
                <a16:creationId xmlns:a16="http://schemas.microsoft.com/office/drawing/2014/main" id="{BE454C01-1B1E-7F8A-8601-2812A0E303FF}"/>
              </a:ext>
            </a:extLst>
          </p:cNvPr>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3800348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33329-5EA9-074F-1B99-3617CDAA19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0ED061-152F-650F-8BB1-AAB6AC628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A3301-A43B-F4C5-D0F7-8E4D415B3B45}"/>
              </a:ext>
            </a:extLst>
          </p:cNvPr>
          <p:cNvSpPr>
            <a:spLocks noGrp="1"/>
          </p:cNvSpPr>
          <p:nvPr>
            <p:ph type="body" idx="1"/>
          </p:nvPr>
        </p:nvSpPr>
        <p:spPr/>
        <p:txBody>
          <a:bodyPr/>
          <a:lstStyle/>
          <a:p>
            <a:endParaRPr lang="en-US" dirty="0"/>
          </a:p>
          <a:p>
            <a:r>
              <a:rPr lang="en-US" dirty="0"/>
              <a:t>https://</a:t>
            </a:r>
            <a:r>
              <a:rPr lang="en-US" dirty="0" err="1"/>
              <a:t>www.piie.com</a:t>
            </a:r>
            <a:r>
              <a:rPr lang="en-US" dirty="0"/>
              <a:t>/blogs/</a:t>
            </a:r>
            <a:r>
              <a:rPr lang="en-US" dirty="0" err="1"/>
              <a:t>realtime</a:t>
            </a:r>
            <a:r>
              <a:rPr lang="en-US" dirty="0"/>
              <a:t>-economics/2025/trumps-trade-war-timeline-20-date-guide</a:t>
            </a:r>
          </a:p>
          <a:p>
            <a:endParaRPr lang="en-US" dirty="0"/>
          </a:p>
          <a:p>
            <a:endParaRPr lang="en-US" i="0" dirty="0"/>
          </a:p>
          <a:p>
            <a:endParaRPr lang="en-US" dirty="0"/>
          </a:p>
        </p:txBody>
      </p:sp>
      <p:sp>
        <p:nvSpPr>
          <p:cNvPr id="4" name="Slide Number Placeholder 3">
            <a:extLst>
              <a:ext uri="{FF2B5EF4-FFF2-40B4-BE49-F238E27FC236}">
                <a16:creationId xmlns:a16="http://schemas.microsoft.com/office/drawing/2014/main" id="{0A184A8B-1173-5AD5-6581-D0EB17F54774}"/>
              </a:ext>
            </a:extLst>
          </p:cNvPr>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3167461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906A1-8A0B-2838-E504-169C995B34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4780B8-D85B-4863-BCC0-0DD57E46F0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38C139-8810-EEF5-335C-7AAD4F062659}"/>
              </a:ext>
            </a:extLst>
          </p:cNvPr>
          <p:cNvSpPr>
            <a:spLocks noGrp="1"/>
          </p:cNvSpPr>
          <p:nvPr>
            <p:ph type="body" idx="1"/>
          </p:nvPr>
        </p:nvSpPr>
        <p:spPr/>
        <p:txBody>
          <a:bodyPr/>
          <a:lstStyle/>
          <a:p>
            <a:endParaRPr lang="en-US" dirty="0"/>
          </a:p>
          <a:p>
            <a:r>
              <a:rPr lang="en-US" dirty="0"/>
              <a:t>https://</a:t>
            </a:r>
            <a:r>
              <a:rPr lang="en-US" dirty="0" err="1"/>
              <a:t>www.piie.com</a:t>
            </a:r>
            <a:r>
              <a:rPr lang="en-US" dirty="0"/>
              <a:t>/blogs/</a:t>
            </a:r>
            <a:r>
              <a:rPr lang="en-US" dirty="0" err="1"/>
              <a:t>realtime</a:t>
            </a:r>
            <a:r>
              <a:rPr lang="en-US" dirty="0"/>
              <a:t>-economics/2025/trumps-trade-war-timeline-20-date-guide</a:t>
            </a:r>
          </a:p>
          <a:p>
            <a:endParaRPr lang="en-US" dirty="0"/>
          </a:p>
          <a:p>
            <a:endParaRPr lang="en-US" i="0" dirty="0"/>
          </a:p>
          <a:p>
            <a:r>
              <a:rPr lang="en-US" dirty="0"/>
              <a:t>US-UK trade deal: </a:t>
            </a:r>
            <a:r>
              <a:rPr lang="en-US" sz="1200" b="0" i="0" kern="1200" dirty="0">
                <a:solidFill>
                  <a:schemeClr val="tx1"/>
                </a:solidFill>
                <a:effectLst/>
                <a:latin typeface="+mn-lt"/>
                <a:ea typeface="+mn-ea"/>
                <a:cs typeface="+mn-cs"/>
              </a:rPr>
              <a:t>which includes the potential for the UK to lower tariffs on US beef, and a US quota of 100,000 vehicles for the UK to export to the US at a tariff rate of 10 percent (and not the 25 percent additional tariff resulting from the Section 232 investigation).</a:t>
            </a:r>
            <a:endParaRPr lang="en-US" dirty="0"/>
          </a:p>
        </p:txBody>
      </p:sp>
      <p:sp>
        <p:nvSpPr>
          <p:cNvPr id="4" name="Slide Number Placeholder 3">
            <a:extLst>
              <a:ext uri="{FF2B5EF4-FFF2-40B4-BE49-F238E27FC236}">
                <a16:creationId xmlns:a16="http://schemas.microsoft.com/office/drawing/2014/main" id="{CE6F00E1-5587-9B62-833A-2D04788920AE}"/>
              </a:ext>
            </a:extLst>
          </p:cNvPr>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1059610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02DC6-6730-76B4-FB63-473411B6D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4075FE-3ACB-168C-9AF9-C8CACB5CB2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455C4C-7179-1D19-34E7-DBD096D5D198}"/>
              </a:ext>
            </a:extLst>
          </p:cNvPr>
          <p:cNvSpPr>
            <a:spLocks noGrp="1"/>
          </p:cNvSpPr>
          <p:nvPr>
            <p:ph type="body" idx="1"/>
          </p:nvPr>
        </p:nvSpPr>
        <p:spPr/>
        <p:txBody>
          <a:bodyPr/>
          <a:lstStyle/>
          <a:p>
            <a:endParaRPr lang="en-US" dirty="0"/>
          </a:p>
          <a:p>
            <a:r>
              <a:rPr lang="en-US" dirty="0"/>
              <a:t>https://</a:t>
            </a:r>
            <a:r>
              <a:rPr lang="en-US" dirty="0" err="1"/>
              <a:t>www.piie.com</a:t>
            </a:r>
            <a:r>
              <a:rPr lang="en-US" dirty="0"/>
              <a:t>/blogs/</a:t>
            </a:r>
            <a:r>
              <a:rPr lang="en-US" dirty="0" err="1"/>
              <a:t>realtime</a:t>
            </a:r>
            <a:r>
              <a:rPr lang="en-US" dirty="0"/>
              <a:t>-economics/2025/trumps-trade-war-timeline-20-date-guide</a:t>
            </a:r>
          </a:p>
          <a:p>
            <a:endParaRPr lang="en-US" dirty="0"/>
          </a:p>
          <a:p>
            <a:endParaRPr lang="en-US" i="0" dirty="0"/>
          </a:p>
          <a:p>
            <a:r>
              <a:rPr lang="en-US" dirty="0"/>
              <a:t>US-UK trade deal: </a:t>
            </a:r>
            <a:r>
              <a:rPr lang="en-US" sz="1200" b="0" i="0" kern="1200" dirty="0">
                <a:solidFill>
                  <a:schemeClr val="tx1"/>
                </a:solidFill>
                <a:effectLst/>
                <a:latin typeface="+mn-lt"/>
                <a:ea typeface="+mn-ea"/>
                <a:cs typeface="+mn-cs"/>
              </a:rPr>
              <a:t>which includes the potential for the UK to lower tariffs on US beef, and a US quota of 100,000 vehicles for the UK to export to the US at a tariff rate of 10 percent (and not the 25 percent additional tariff resulting from the Section 232 investigation).</a:t>
            </a:r>
            <a:endParaRPr lang="en-US" dirty="0"/>
          </a:p>
        </p:txBody>
      </p:sp>
      <p:sp>
        <p:nvSpPr>
          <p:cNvPr id="4" name="Slide Number Placeholder 3">
            <a:extLst>
              <a:ext uri="{FF2B5EF4-FFF2-40B4-BE49-F238E27FC236}">
                <a16:creationId xmlns:a16="http://schemas.microsoft.com/office/drawing/2014/main" id="{0E1FF007-1ED5-24C7-F54C-4D097CC1067F}"/>
              </a:ext>
            </a:extLst>
          </p:cNvPr>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70159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BDA87-1F56-D3AC-2AEE-42CAF12A28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8AA7FF-9970-9AE2-6A86-B109A5A479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B7F30D-DDCF-3C5A-CDF7-6857EE104990}"/>
              </a:ext>
            </a:extLst>
          </p:cNvPr>
          <p:cNvSpPr>
            <a:spLocks noGrp="1"/>
          </p:cNvSpPr>
          <p:nvPr>
            <p:ph type="body" idx="1"/>
          </p:nvPr>
        </p:nvSpPr>
        <p:spPr/>
        <p:txBody>
          <a:bodyPr/>
          <a:lstStyle/>
          <a:p>
            <a:r>
              <a:rPr lang="en-US" dirty="0"/>
              <a:t>Safeguards – Section 201 of US Tariff code</a:t>
            </a:r>
          </a:p>
          <a:p>
            <a:r>
              <a:rPr lang="en-US" dirty="0"/>
              <a:t>National Security: Section 232 of US Tariff code</a:t>
            </a:r>
          </a:p>
          <a:p>
            <a:r>
              <a:rPr lang="en-US" b="0" i="0" dirty="0">
                <a:solidFill>
                  <a:srgbClr val="474747"/>
                </a:solidFill>
                <a:effectLst/>
                <a:latin typeface="Google Sans"/>
              </a:rPr>
              <a:t>Unfair trade practices: Section 301 provisions of the Trade Act provide a domestic procedure through which interested persons may petition the U.S. Trade Representative to investigate a foreign government act, policy, or practice and take appropriate action</a:t>
            </a:r>
            <a:endParaRPr lang="en-US" dirty="0"/>
          </a:p>
        </p:txBody>
      </p:sp>
      <p:sp>
        <p:nvSpPr>
          <p:cNvPr id="4" name="Slide Number Placeholder 3">
            <a:extLst>
              <a:ext uri="{FF2B5EF4-FFF2-40B4-BE49-F238E27FC236}">
                <a16:creationId xmlns:a16="http://schemas.microsoft.com/office/drawing/2014/main" id="{8AC35B6A-8783-240E-FC9C-06D74AFC89EF}"/>
              </a:ext>
            </a:extLst>
          </p:cNvPr>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2468484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99% textiles. 2000 African Growth and Opportunity Act 0 tariffs on textiles</a:t>
            </a:r>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2811842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D0D62-6D51-9C7D-40BD-5500AF6C7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F7562E-80BF-5BE4-A68D-A384846C75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7756BF-4F91-8FE3-3791-371EF64CF3EC}"/>
              </a:ext>
            </a:extLst>
          </p:cNvPr>
          <p:cNvSpPr>
            <a:spLocks noGrp="1"/>
          </p:cNvSpPr>
          <p:nvPr>
            <p:ph type="body" idx="1"/>
          </p:nvPr>
        </p:nvSpPr>
        <p:spPr/>
        <p:txBody>
          <a:bodyPr/>
          <a:lstStyle/>
          <a:p>
            <a:endParaRPr lang="en-US" dirty="0"/>
          </a:p>
          <a:p>
            <a:r>
              <a:rPr lang="en-US" dirty="0"/>
              <a:t>https://</a:t>
            </a:r>
            <a:r>
              <a:rPr lang="en-US" dirty="0" err="1"/>
              <a:t>www.piie.com</a:t>
            </a:r>
            <a:r>
              <a:rPr lang="en-US" dirty="0"/>
              <a:t>/blogs/</a:t>
            </a:r>
            <a:r>
              <a:rPr lang="en-US" dirty="0" err="1"/>
              <a:t>realtime</a:t>
            </a:r>
            <a:r>
              <a:rPr lang="en-US" dirty="0"/>
              <a:t>-economics/2025/trumps-trade-war-timeline-20-date-guide</a:t>
            </a:r>
          </a:p>
          <a:p>
            <a:endParaRPr lang="en-US" dirty="0"/>
          </a:p>
          <a:p>
            <a:endParaRPr lang="en-US" i="0" dirty="0"/>
          </a:p>
        </p:txBody>
      </p:sp>
      <p:sp>
        <p:nvSpPr>
          <p:cNvPr id="4" name="Slide Number Placeholder 3">
            <a:extLst>
              <a:ext uri="{FF2B5EF4-FFF2-40B4-BE49-F238E27FC236}">
                <a16:creationId xmlns:a16="http://schemas.microsoft.com/office/drawing/2014/main" id="{30572FEB-2A2C-E680-6DB7-0EBBE2F78C51}"/>
              </a:ext>
            </a:extLst>
          </p:cNvPr>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627571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52F7A-FA27-C24A-DCE9-6A04C41D4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7AC2DF-45C9-F905-EC91-DECB18520C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D3D900-A804-9794-6D9A-0F62C3888FD4}"/>
              </a:ext>
            </a:extLst>
          </p:cNvPr>
          <p:cNvSpPr>
            <a:spLocks noGrp="1"/>
          </p:cNvSpPr>
          <p:nvPr>
            <p:ph type="body" idx="1"/>
          </p:nvPr>
        </p:nvSpPr>
        <p:spPr/>
        <p:txBody>
          <a:bodyPr/>
          <a:lstStyle/>
          <a:p>
            <a:endParaRPr lang="en-US" dirty="0"/>
          </a:p>
          <a:p>
            <a:r>
              <a:rPr lang="en-US" dirty="0"/>
              <a:t>https://</a:t>
            </a:r>
            <a:r>
              <a:rPr lang="en-US" dirty="0" err="1"/>
              <a:t>www.piie.com</a:t>
            </a:r>
            <a:r>
              <a:rPr lang="en-US" dirty="0"/>
              <a:t>/blogs/</a:t>
            </a:r>
            <a:r>
              <a:rPr lang="en-US" dirty="0" err="1"/>
              <a:t>realtime</a:t>
            </a:r>
            <a:r>
              <a:rPr lang="en-US" dirty="0"/>
              <a:t>-economics/2025/trumps-trade-war-timeline-20-date-guide</a:t>
            </a:r>
          </a:p>
          <a:p>
            <a:endParaRPr lang="en-US" dirty="0"/>
          </a:p>
          <a:p>
            <a:endParaRPr lang="en-US" i="0" dirty="0"/>
          </a:p>
        </p:txBody>
      </p:sp>
      <p:sp>
        <p:nvSpPr>
          <p:cNvPr id="4" name="Slide Number Placeholder 3">
            <a:extLst>
              <a:ext uri="{FF2B5EF4-FFF2-40B4-BE49-F238E27FC236}">
                <a16:creationId xmlns:a16="http://schemas.microsoft.com/office/drawing/2014/main" id="{E0C41623-2FEC-8439-E60F-CB0142B1C883}"/>
              </a:ext>
            </a:extLst>
          </p:cNvPr>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1741788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417CB-119C-014F-724C-E60FF87CEF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472667-5342-EA53-B48D-970F74511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DF9026-56DE-A769-179A-A3DC41CAFE8A}"/>
              </a:ext>
            </a:extLst>
          </p:cNvPr>
          <p:cNvSpPr>
            <a:spLocks noGrp="1"/>
          </p:cNvSpPr>
          <p:nvPr>
            <p:ph type="body" idx="1"/>
          </p:nvPr>
        </p:nvSpPr>
        <p:spPr/>
        <p:txBody>
          <a:bodyPr/>
          <a:lstStyle/>
          <a:p>
            <a:endParaRPr lang="en-US" dirty="0"/>
          </a:p>
          <a:p>
            <a:r>
              <a:rPr lang="en-US" dirty="0"/>
              <a:t>https://</a:t>
            </a:r>
            <a:r>
              <a:rPr lang="en-US" dirty="0" err="1"/>
              <a:t>www.piie.com</a:t>
            </a:r>
            <a:r>
              <a:rPr lang="en-US" dirty="0"/>
              <a:t>/blogs/</a:t>
            </a:r>
            <a:r>
              <a:rPr lang="en-US" dirty="0" err="1"/>
              <a:t>realtime</a:t>
            </a:r>
            <a:r>
              <a:rPr lang="en-US" dirty="0"/>
              <a:t>-economics/2025/trumps-trade-war-timeline-20-date-guide</a:t>
            </a:r>
          </a:p>
          <a:p>
            <a:endParaRPr lang="en-US" dirty="0"/>
          </a:p>
          <a:p>
            <a:endParaRPr lang="en-US" i="0" dirty="0"/>
          </a:p>
        </p:txBody>
      </p:sp>
      <p:sp>
        <p:nvSpPr>
          <p:cNvPr id="4" name="Slide Number Placeholder 3">
            <a:extLst>
              <a:ext uri="{FF2B5EF4-FFF2-40B4-BE49-F238E27FC236}">
                <a16:creationId xmlns:a16="http://schemas.microsoft.com/office/drawing/2014/main" id="{8CC5D8DF-0A3F-66C0-687A-955792B52C10}"/>
              </a:ext>
            </a:extLst>
          </p:cNvPr>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41295801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2D290-0895-9C71-E3F3-0DD46B2AE3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0637C3-7A8F-2461-66C5-CCC60DDFB2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F8AEAD-7132-73B7-DD82-A7AC658ED3CC}"/>
              </a:ext>
            </a:extLst>
          </p:cNvPr>
          <p:cNvSpPr>
            <a:spLocks noGrp="1"/>
          </p:cNvSpPr>
          <p:nvPr>
            <p:ph type="body" idx="1"/>
          </p:nvPr>
        </p:nvSpPr>
        <p:spPr/>
        <p:txBody>
          <a:bodyPr/>
          <a:lstStyle/>
          <a:p>
            <a:endParaRPr lang="en-US" dirty="0"/>
          </a:p>
          <a:p>
            <a:r>
              <a:rPr lang="en-US" dirty="0"/>
              <a:t>https://</a:t>
            </a:r>
            <a:r>
              <a:rPr lang="en-US" dirty="0" err="1"/>
              <a:t>www.piie.com</a:t>
            </a:r>
            <a:r>
              <a:rPr lang="en-US" dirty="0"/>
              <a:t>/blogs/</a:t>
            </a:r>
            <a:r>
              <a:rPr lang="en-US" dirty="0" err="1"/>
              <a:t>realtime</a:t>
            </a:r>
            <a:r>
              <a:rPr lang="en-US" dirty="0"/>
              <a:t>-economics/2025/trumps-trade-war-timeline-20-date-guide</a:t>
            </a:r>
          </a:p>
          <a:p>
            <a:endParaRPr lang="en-US" dirty="0"/>
          </a:p>
          <a:p>
            <a:endParaRPr lang="en-US" i="0" dirty="0"/>
          </a:p>
        </p:txBody>
      </p:sp>
      <p:sp>
        <p:nvSpPr>
          <p:cNvPr id="4" name="Slide Number Placeholder 3">
            <a:extLst>
              <a:ext uri="{FF2B5EF4-FFF2-40B4-BE49-F238E27FC236}">
                <a16:creationId xmlns:a16="http://schemas.microsoft.com/office/drawing/2014/main" id="{79CD0C0E-4DC3-D8A9-39C6-A7E120A46B58}"/>
              </a:ext>
            </a:extLst>
          </p:cNvPr>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1246697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AEB64-0C3F-E35C-FDBF-57317076ED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A9E6A1-75AF-57FD-FC66-7D34271AB1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B2C49F-97EA-A7FF-F720-B72D87DE0575}"/>
              </a:ext>
            </a:extLst>
          </p:cNvPr>
          <p:cNvSpPr>
            <a:spLocks noGrp="1"/>
          </p:cNvSpPr>
          <p:nvPr>
            <p:ph type="body" idx="1"/>
          </p:nvPr>
        </p:nvSpPr>
        <p:spPr/>
        <p:txBody>
          <a:bodyPr/>
          <a:lstStyle/>
          <a:p>
            <a:endParaRPr lang="en-US" dirty="0"/>
          </a:p>
          <a:p>
            <a:r>
              <a:rPr lang="en-US" dirty="0"/>
              <a:t>https://</a:t>
            </a:r>
            <a:r>
              <a:rPr lang="en-US" dirty="0" err="1"/>
              <a:t>www.piie.com</a:t>
            </a:r>
            <a:r>
              <a:rPr lang="en-US" dirty="0"/>
              <a:t>/blogs/</a:t>
            </a:r>
            <a:r>
              <a:rPr lang="en-US" dirty="0" err="1"/>
              <a:t>realtime</a:t>
            </a:r>
            <a:r>
              <a:rPr lang="en-US" dirty="0"/>
              <a:t>-economics/2025/trumps-trade-war-timeline-20-date-guide</a:t>
            </a:r>
          </a:p>
          <a:p>
            <a:endParaRPr lang="en-US" dirty="0"/>
          </a:p>
          <a:p>
            <a:endParaRPr lang="en-US" i="0" dirty="0"/>
          </a:p>
        </p:txBody>
      </p:sp>
      <p:sp>
        <p:nvSpPr>
          <p:cNvPr id="4" name="Slide Number Placeholder 3">
            <a:extLst>
              <a:ext uri="{FF2B5EF4-FFF2-40B4-BE49-F238E27FC236}">
                <a16:creationId xmlns:a16="http://schemas.microsoft.com/office/drawing/2014/main" id="{09897710-13DD-A32D-8918-87CCB8F43486}"/>
              </a:ext>
            </a:extLst>
          </p:cNvPr>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3723553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B94D4-A4BC-3DF5-9A7A-228DFEF416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6C0A44-A4CA-AD32-B67F-9626CE4F87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77FFDF-1CAF-70EE-F6A2-8C6CB12DFF4A}"/>
              </a:ext>
            </a:extLst>
          </p:cNvPr>
          <p:cNvSpPr>
            <a:spLocks noGrp="1"/>
          </p:cNvSpPr>
          <p:nvPr>
            <p:ph type="body" idx="1"/>
          </p:nvPr>
        </p:nvSpPr>
        <p:spPr/>
        <p:txBody>
          <a:bodyPr/>
          <a:lstStyle/>
          <a:p>
            <a:endParaRPr lang="en-US" dirty="0"/>
          </a:p>
          <a:p>
            <a:r>
              <a:rPr lang="en-US" dirty="0"/>
              <a:t>https://</a:t>
            </a:r>
            <a:r>
              <a:rPr lang="en-US" dirty="0" err="1"/>
              <a:t>www.piie.com</a:t>
            </a:r>
            <a:r>
              <a:rPr lang="en-US" dirty="0"/>
              <a:t>/blogs/</a:t>
            </a:r>
            <a:r>
              <a:rPr lang="en-US" dirty="0" err="1"/>
              <a:t>realtime</a:t>
            </a:r>
            <a:r>
              <a:rPr lang="en-US" dirty="0"/>
              <a:t>-economics/2025/trumps-trade-war-timeline-20-date-guide</a:t>
            </a:r>
          </a:p>
          <a:p>
            <a:endParaRPr lang="en-US" dirty="0"/>
          </a:p>
          <a:p>
            <a:endParaRPr lang="en-US" i="0" dirty="0"/>
          </a:p>
        </p:txBody>
      </p:sp>
      <p:sp>
        <p:nvSpPr>
          <p:cNvPr id="4" name="Slide Number Placeholder 3">
            <a:extLst>
              <a:ext uri="{FF2B5EF4-FFF2-40B4-BE49-F238E27FC236}">
                <a16:creationId xmlns:a16="http://schemas.microsoft.com/office/drawing/2014/main" id="{7F2AC5DB-4E56-2160-CB53-08F6C74549C6}"/>
              </a:ext>
            </a:extLst>
          </p:cNvPr>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4042733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2297B-0E10-8CD3-C29B-21FE059315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B0EC7-2BBA-82F2-B798-E611E78F7E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6E54FF-DF33-9782-D1E8-62921B233B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Keynes, </a:t>
            </a:r>
            <a:r>
              <a:rPr lang="en-US" dirty="0" err="1"/>
              <a:t>Soumaya</a:t>
            </a:r>
            <a:r>
              <a:rPr lang="en-US" dirty="0"/>
              <a:t>, “Your guide to how to dodge a tariff,” FT, 11/15/24</a:t>
            </a:r>
          </a:p>
          <a:p>
            <a:r>
              <a:rPr lang="en-US" dirty="0"/>
              <a:t>https://</a:t>
            </a:r>
            <a:r>
              <a:rPr lang="en-US" dirty="0" err="1"/>
              <a:t>www.ft.com</a:t>
            </a:r>
            <a:r>
              <a:rPr lang="en-US" dirty="0"/>
              <a:t>/content/f9e4cc47-5b70-4beb-85df-a49a9f03181c</a:t>
            </a:r>
          </a:p>
          <a:p>
            <a:endParaRPr lang="en-US" dirty="0"/>
          </a:p>
        </p:txBody>
      </p:sp>
      <p:sp>
        <p:nvSpPr>
          <p:cNvPr id="4" name="Slide Number Placeholder 3">
            <a:extLst>
              <a:ext uri="{FF2B5EF4-FFF2-40B4-BE49-F238E27FC236}">
                <a16:creationId xmlns:a16="http://schemas.microsoft.com/office/drawing/2014/main" id="{55D2024B-B313-FD92-0301-3A9FB65D27BC}"/>
              </a:ext>
            </a:extLst>
          </p:cNvPr>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1432382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4A70D-C436-3C9A-5654-BE1E3ED035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E705F7-391D-759A-C4BC-E5FB7F9040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37CDE4-1FBE-54BF-D321-5F0A39DD1B2C}"/>
              </a:ext>
            </a:extLst>
          </p:cNvPr>
          <p:cNvSpPr>
            <a:spLocks noGrp="1"/>
          </p:cNvSpPr>
          <p:nvPr>
            <p:ph type="body" idx="1"/>
          </p:nvPr>
        </p:nvSpPr>
        <p:spPr/>
        <p:txBody>
          <a:bodyPr/>
          <a:lstStyle/>
          <a:p>
            <a:r>
              <a:rPr lang="en-US" dirty="0"/>
              <a:t>Warwick McKibbin, Megan Hogan, and Marcus Noland, “The International Economic Implications of a Second Trump Presidency,” Working Paper 24-20, Peterson Institute of International </a:t>
            </a:r>
            <a:r>
              <a:rPr lang="en-US" dirty="0" err="1"/>
              <a:t>Econnomics</a:t>
            </a:r>
            <a:r>
              <a:rPr lang="en-US" dirty="0"/>
              <a:t>, September 2024.</a:t>
            </a:r>
          </a:p>
          <a:p>
            <a:r>
              <a:rPr lang="en-US" dirty="0"/>
              <a:t>https://</a:t>
            </a:r>
            <a:r>
              <a:rPr lang="en-US" dirty="0" err="1"/>
              <a:t>www.piie.com</a:t>
            </a:r>
            <a:r>
              <a:rPr lang="en-US" dirty="0"/>
              <a:t>/publications/working-papers/2024/international-economic-implications-second-trump-presidency</a:t>
            </a:r>
          </a:p>
          <a:p>
            <a:endParaRPr lang="en-US" dirty="0"/>
          </a:p>
        </p:txBody>
      </p:sp>
      <p:sp>
        <p:nvSpPr>
          <p:cNvPr id="4" name="Slide Number Placeholder 3">
            <a:extLst>
              <a:ext uri="{FF2B5EF4-FFF2-40B4-BE49-F238E27FC236}">
                <a16:creationId xmlns:a16="http://schemas.microsoft.com/office/drawing/2014/main" id="{2B21D7D0-7B5D-C6A6-B187-7B4FF19804D7}"/>
              </a:ext>
            </a:extLst>
          </p:cNvPr>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600986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77809-93C2-1DC1-6FFF-01E4BCA430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45D858-8EA0-76C7-9C82-E073A8CB8D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8FBE6-A831-E78F-D65D-958B99815333}"/>
              </a:ext>
            </a:extLst>
          </p:cNvPr>
          <p:cNvSpPr>
            <a:spLocks noGrp="1"/>
          </p:cNvSpPr>
          <p:nvPr>
            <p:ph type="body" idx="1"/>
          </p:nvPr>
        </p:nvSpPr>
        <p:spPr/>
        <p:txBody>
          <a:bodyPr/>
          <a:lstStyle/>
          <a:p>
            <a:r>
              <a:rPr lang="en-US" dirty="0"/>
              <a:t>Warwick McKibbin, Megan Hogan, and Marcus Noland, “The International Economic Implications of a Second Trump Presidency,” Working Paper 24-20, Peterson Institute of International </a:t>
            </a:r>
            <a:r>
              <a:rPr lang="en-US" dirty="0" err="1"/>
              <a:t>Econnomics</a:t>
            </a:r>
            <a:r>
              <a:rPr lang="en-US" dirty="0"/>
              <a:t>, September 2024.</a:t>
            </a:r>
          </a:p>
          <a:p>
            <a:r>
              <a:rPr lang="en-US" dirty="0"/>
              <a:t>https://</a:t>
            </a:r>
            <a:r>
              <a:rPr lang="en-US" dirty="0" err="1"/>
              <a:t>www.piie.com</a:t>
            </a:r>
            <a:r>
              <a:rPr lang="en-US" dirty="0"/>
              <a:t>/publications/working-papers/2024/international-economic-implications-second-trump-presidency</a:t>
            </a:r>
          </a:p>
          <a:p>
            <a:endParaRPr lang="en-US" dirty="0"/>
          </a:p>
        </p:txBody>
      </p:sp>
      <p:sp>
        <p:nvSpPr>
          <p:cNvPr id="4" name="Slide Number Placeholder 3">
            <a:extLst>
              <a:ext uri="{FF2B5EF4-FFF2-40B4-BE49-F238E27FC236}">
                <a16:creationId xmlns:a16="http://schemas.microsoft.com/office/drawing/2014/main" id="{036B26C4-8AC3-ACD8-87E4-7109E3CD23BC}"/>
              </a:ext>
            </a:extLst>
          </p:cNvPr>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245676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3F2A2-DA99-9AD1-C8EF-FB06765522C6}"/>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D471CD17-72EE-FF35-B9F4-A5F1914E71A0}"/>
              </a:ext>
            </a:extLst>
          </p:cNvPr>
          <p:cNvSpPr>
            <a:spLocks noGrp="1" noChangeArrowheads="1"/>
          </p:cNvSpPr>
          <p:nvPr>
            <p:ph type="sldNum" sz="quarter" idx="5"/>
          </p:nvPr>
        </p:nvSpPr>
        <p:spPr>
          <a:ln/>
        </p:spPr>
        <p:txBody>
          <a:bodyPr/>
          <a:lstStyle/>
          <a:p>
            <a:fld id="{73F91828-56F1-2843-AF31-96EEDEE0373A}" type="slidenum">
              <a:rPr lang="en-US"/>
              <a:pPr/>
              <a:t>8</a:t>
            </a:fld>
            <a:endParaRPr lang="en-US"/>
          </a:p>
        </p:txBody>
      </p:sp>
      <p:sp>
        <p:nvSpPr>
          <p:cNvPr id="240642" name="Rectangle 2">
            <a:extLst>
              <a:ext uri="{FF2B5EF4-FFF2-40B4-BE49-F238E27FC236}">
                <a16:creationId xmlns:a16="http://schemas.microsoft.com/office/drawing/2014/main" id="{06B3CA82-43D8-465D-6381-0CF6F4797AD2}"/>
              </a:ext>
            </a:extLst>
          </p:cNvPr>
          <p:cNvSpPr>
            <a:spLocks noGrp="1" noRot="1" noChangeAspect="1" noChangeArrowheads="1" noTextEdit="1"/>
          </p:cNvSpPr>
          <p:nvPr>
            <p:ph type="sldImg"/>
          </p:nvPr>
        </p:nvSpPr>
        <p:spPr>
          <a:ln/>
        </p:spPr>
      </p:sp>
      <p:sp>
        <p:nvSpPr>
          <p:cNvPr id="240643" name="Rectangle 3">
            <a:extLst>
              <a:ext uri="{FF2B5EF4-FFF2-40B4-BE49-F238E27FC236}">
                <a16:creationId xmlns:a16="http://schemas.microsoft.com/office/drawing/2014/main" id="{7750EBAF-DFB1-DA37-9C42-3B8ED03CADC4}"/>
              </a:ext>
            </a:extLst>
          </p:cNvPr>
          <p:cNvSpPr>
            <a:spLocks noGrp="1" noChangeArrowheads="1"/>
          </p:cNvSpPr>
          <p:nvPr>
            <p:ph type="body" idx="1"/>
          </p:nvPr>
        </p:nvSpPr>
        <p:spPr/>
        <p:txBody>
          <a:bodyPr/>
          <a:lstStyle/>
          <a:p>
            <a:r>
              <a:rPr lang="en-US" sz="1200" b="1" i="0" u="none" strike="noStrike" kern="1200" cap="all" dirty="0">
                <a:solidFill>
                  <a:schemeClr val="tx1"/>
                </a:solidFill>
                <a:effectLst/>
                <a:latin typeface="+mn-lt"/>
                <a:ea typeface="+mn-ea"/>
                <a:cs typeface="+mn-cs"/>
                <a:hlinkClick r:id="rId3" tooltip="9:46 am"/>
              </a:rPr>
              <a:t>SEPTEMBER 18, 2019</a:t>
            </a:r>
            <a:r>
              <a:rPr lang="en-US" sz="1200" b="0" i="0" kern="1200" cap="all" dirty="0">
                <a:solidFill>
                  <a:schemeClr val="tx1"/>
                </a:solidFill>
                <a:effectLst/>
                <a:latin typeface="+mn-lt"/>
                <a:ea typeface="+mn-ea"/>
                <a:cs typeface="+mn-cs"/>
              </a:rPr>
              <a:t> | </a:t>
            </a:r>
            <a:r>
              <a:rPr lang="en-US" sz="1200" b="1" i="1" u="none" strike="noStrike" kern="1200" dirty="0">
                <a:solidFill>
                  <a:schemeClr val="tx1"/>
                </a:solidFill>
                <a:effectLst/>
                <a:latin typeface="+mn-lt"/>
                <a:ea typeface="+mn-ea"/>
                <a:cs typeface="+mn-cs"/>
                <a:hlinkClick r:id="rId4" tooltip="Posts by Yen Nee Lee, CNBC.com"/>
              </a:rPr>
              <a:t>Yen Nee Lee, CNBC.com</a:t>
            </a:r>
            <a:endParaRPr lang="en-US" dirty="0"/>
          </a:p>
          <a:p>
            <a:r>
              <a:rPr lang="en-US" dirty="0">
                <a:hlinkClick r:id="rId3"/>
              </a:rPr>
              <a:t>http://nbr.com/2019/09/18/these-4-charts-show-how-us-china-trade-has-changed-during-the-tariff-dispute/</a:t>
            </a:r>
            <a:endParaRPr lang="en-US" dirty="0"/>
          </a:p>
          <a:p>
            <a:endParaRPr lang="en-US" dirty="0"/>
          </a:p>
        </p:txBody>
      </p:sp>
    </p:spTree>
    <p:extLst>
      <p:ext uri="{BB962C8B-B14F-4D97-AF65-F5344CB8AC3E}">
        <p14:creationId xmlns:p14="http://schemas.microsoft.com/office/powerpoint/2010/main" val="40209194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189BC-3C73-FEFD-F6EF-B8AE428124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BDD1E2-C209-9BEC-C317-5491AE43D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7585B6-9D18-5EDD-5715-1448EF7D1EE9}"/>
              </a:ext>
            </a:extLst>
          </p:cNvPr>
          <p:cNvSpPr>
            <a:spLocks noGrp="1"/>
          </p:cNvSpPr>
          <p:nvPr>
            <p:ph type="body" idx="1"/>
          </p:nvPr>
        </p:nvSpPr>
        <p:spPr/>
        <p:txBody>
          <a:bodyPr/>
          <a:lstStyle/>
          <a:p>
            <a:r>
              <a:rPr lang="en-US" dirty="0"/>
              <a:t>Warwick McKibbin, Megan Hogan, and Marcus Noland, “The International Economic Implications of a Second Trump Presidency,” Working Paper 24-20, Peterson Institute of International </a:t>
            </a:r>
            <a:r>
              <a:rPr lang="en-US" dirty="0" err="1"/>
              <a:t>Econnomics</a:t>
            </a:r>
            <a:r>
              <a:rPr lang="en-US" dirty="0"/>
              <a:t>, September 2024.</a:t>
            </a:r>
          </a:p>
          <a:p>
            <a:r>
              <a:rPr lang="en-US" dirty="0"/>
              <a:t>https://</a:t>
            </a:r>
            <a:r>
              <a:rPr lang="en-US" dirty="0" err="1"/>
              <a:t>www.piie.com</a:t>
            </a:r>
            <a:r>
              <a:rPr lang="en-US" dirty="0"/>
              <a:t>/publications/working-papers/2024/international-economic-implications-second-trump-presidency</a:t>
            </a:r>
          </a:p>
          <a:p>
            <a:endParaRPr lang="en-US" dirty="0"/>
          </a:p>
        </p:txBody>
      </p:sp>
      <p:sp>
        <p:nvSpPr>
          <p:cNvPr id="4" name="Slide Number Placeholder 3">
            <a:extLst>
              <a:ext uri="{FF2B5EF4-FFF2-40B4-BE49-F238E27FC236}">
                <a16:creationId xmlns:a16="http://schemas.microsoft.com/office/drawing/2014/main" id="{E5A4974B-F385-AC93-B345-0073AD04B2D7}"/>
              </a:ext>
            </a:extLst>
          </p:cNvPr>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38587449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1413B-F15B-0F8B-3D23-9BC6317726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A0E887-877F-7B5E-7F2E-AE50D1658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D8F81-7C34-D768-C37F-C90EC69A06E8}"/>
              </a:ext>
            </a:extLst>
          </p:cNvPr>
          <p:cNvSpPr>
            <a:spLocks noGrp="1"/>
          </p:cNvSpPr>
          <p:nvPr>
            <p:ph type="body" idx="1"/>
          </p:nvPr>
        </p:nvSpPr>
        <p:spPr/>
        <p:txBody>
          <a:bodyPr/>
          <a:lstStyle/>
          <a:p>
            <a:r>
              <a:rPr lang="en-US" dirty="0"/>
              <a:t>Warwick McKibbin, Megan Hogan, and Marcus Noland, “The International Economic Implications of a Second Trump Presidency,” Working Paper 24-20, Peterson Institute of International </a:t>
            </a:r>
            <a:r>
              <a:rPr lang="en-US" dirty="0" err="1"/>
              <a:t>Econnomics</a:t>
            </a:r>
            <a:r>
              <a:rPr lang="en-US" dirty="0"/>
              <a:t>, September 2024.</a:t>
            </a:r>
          </a:p>
          <a:p>
            <a:r>
              <a:rPr lang="en-US" dirty="0"/>
              <a:t>https://</a:t>
            </a:r>
            <a:r>
              <a:rPr lang="en-US" dirty="0" err="1"/>
              <a:t>www.piie.com</a:t>
            </a:r>
            <a:r>
              <a:rPr lang="en-US" dirty="0"/>
              <a:t>/publications/working-papers/2024/international-economic-implications-second-trump-presidency</a:t>
            </a:r>
          </a:p>
          <a:p>
            <a:endParaRPr lang="en-US" dirty="0"/>
          </a:p>
        </p:txBody>
      </p:sp>
      <p:sp>
        <p:nvSpPr>
          <p:cNvPr id="4" name="Slide Number Placeholder 3">
            <a:extLst>
              <a:ext uri="{FF2B5EF4-FFF2-40B4-BE49-F238E27FC236}">
                <a16:creationId xmlns:a16="http://schemas.microsoft.com/office/drawing/2014/main" id="{741EF20F-D647-29A9-013B-4D7124AA9979}"/>
              </a:ext>
            </a:extLst>
          </p:cNvPr>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24230066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1C3DD-CDCA-5325-B174-B82CA46ACF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3937E6-1575-A5D3-E979-EEC8043D20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E5FB1D-0330-EC45-2FCE-431AD33C122D}"/>
              </a:ext>
            </a:extLst>
          </p:cNvPr>
          <p:cNvSpPr>
            <a:spLocks noGrp="1"/>
          </p:cNvSpPr>
          <p:nvPr>
            <p:ph type="body" idx="1"/>
          </p:nvPr>
        </p:nvSpPr>
        <p:spPr/>
        <p:txBody>
          <a:bodyPr/>
          <a:lstStyle/>
          <a:p>
            <a:r>
              <a:rPr lang="en-US" dirty="0"/>
              <a:t>Warwick McKibbin, Megan Hogan, and Marcus Noland, “The International Economic Implications of a Second Trump Presidency,” Working Paper 24-20, Peterson Institute of International </a:t>
            </a:r>
            <a:r>
              <a:rPr lang="en-US" dirty="0" err="1"/>
              <a:t>Econnomics</a:t>
            </a:r>
            <a:r>
              <a:rPr lang="en-US" dirty="0"/>
              <a:t>, September 2024.</a:t>
            </a:r>
          </a:p>
          <a:p>
            <a:r>
              <a:rPr lang="en-US" dirty="0"/>
              <a:t>https://</a:t>
            </a:r>
            <a:r>
              <a:rPr lang="en-US" dirty="0" err="1"/>
              <a:t>www.piie.com</a:t>
            </a:r>
            <a:r>
              <a:rPr lang="en-US" dirty="0"/>
              <a:t>/publications/working-papers/2024/international-economic-implications-second-trump-presidency</a:t>
            </a:r>
          </a:p>
          <a:p>
            <a:endParaRPr lang="en-US" dirty="0"/>
          </a:p>
        </p:txBody>
      </p:sp>
      <p:sp>
        <p:nvSpPr>
          <p:cNvPr id="4" name="Slide Number Placeholder 3">
            <a:extLst>
              <a:ext uri="{FF2B5EF4-FFF2-40B4-BE49-F238E27FC236}">
                <a16:creationId xmlns:a16="http://schemas.microsoft.com/office/drawing/2014/main" id="{7403FCCA-5361-2A34-6D3E-11A1C0030C9D}"/>
              </a:ext>
            </a:extLst>
          </p:cNvPr>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15309971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877C0-7B1D-EA9A-C67A-358CA18B1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DF775C-F6BE-53E2-1C71-250C85D342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9ECC6-006A-0DD5-40F8-73E67418ECB1}"/>
              </a:ext>
            </a:extLst>
          </p:cNvPr>
          <p:cNvSpPr>
            <a:spLocks noGrp="1"/>
          </p:cNvSpPr>
          <p:nvPr>
            <p:ph type="body" idx="1"/>
          </p:nvPr>
        </p:nvSpPr>
        <p:spPr/>
        <p:txBody>
          <a:bodyPr/>
          <a:lstStyle/>
          <a:p>
            <a:r>
              <a:rPr lang="en-US" dirty="0"/>
              <a:t>https://</a:t>
            </a:r>
            <a:r>
              <a:rPr lang="en-US" dirty="0" err="1"/>
              <a:t>budgetlab.yale.edu</a:t>
            </a:r>
            <a:r>
              <a:rPr lang="en-US" dirty="0"/>
              <a:t>/research/where-we-stand-fiscal-economic-and-distributional-effects-all-us-tariffs-enacted-2025-through-April</a:t>
            </a:r>
          </a:p>
          <a:p>
            <a:endParaRPr lang="en-US" dirty="0"/>
          </a:p>
          <a:p>
            <a:r>
              <a:rPr lang="en-US" dirty="0"/>
              <a:t>Price increase of 2.3% in the short-run. </a:t>
            </a:r>
          </a:p>
        </p:txBody>
      </p:sp>
      <p:sp>
        <p:nvSpPr>
          <p:cNvPr id="4" name="Slide Number Placeholder 3">
            <a:extLst>
              <a:ext uri="{FF2B5EF4-FFF2-40B4-BE49-F238E27FC236}">
                <a16:creationId xmlns:a16="http://schemas.microsoft.com/office/drawing/2014/main" id="{083F2FFD-9DCA-45F4-FE8B-F7002E40DA82}"/>
              </a:ext>
            </a:extLst>
          </p:cNvPr>
          <p:cNvSpPr>
            <a:spLocks noGrp="1"/>
          </p:cNvSpPr>
          <p:nvPr>
            <p:ph type="sldNum" sz="quarter" idx="5"/>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30471904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7F045-6BA3-F68B-E22F-D8A5CA710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CD1D53-24BE-4DAA-AAED-1F2E4A2771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B59E98-E023-B1ED-3AE6-93486FAD99FF}"/>
              </a:ext>
            </a:extLst>
          </p:cNvPr>
          <p:cNvSpPr>
            <a:spLocks noGrp="1"/>
          </p:cNvSpPr>
          <p:nvPr>
            <p:ph type="body" idx="1"/>
          </p:nvPr>
        </p:nvSpPr>
        <p:spPr/>
        <p:txBody>
          <a:bodyPr/>
          <a:lstStyle/>
          <a:p>
            <a:r>
              <a:rPr lang="en-US" dirty="0"/>
              <a:t>https://</a:t>
            </a:r>
            <a:r>
              <a:rPr lang="en-US" dirty="0" err="1"/>
              <a:t>budgetmodel.wharton.upenn.edu</a:t>
            </a:r>
            <a:r>
              <a:rPr lang="en-US" dirty="0"/>
              <a:t>/issues/2025/4/10/economic-effects-of-president-trumps-tariffs</a:t>
            </a:r>
          </a:p>
          <a:p>
            <a:r>
              <a:rPr lang="en-US" dirty="0"/>
              <a:t>https://</a:t>
            </a:r>
            <a:r>
              <a:rPr lang="en-US" dirty="0" err="1"/>
              <a:t>budgetlab.yale.edu</a:t>
            </a:r>
            <a:r>
              <a:rPr lang="en-US" dirty="0"/>
              <a:t>/research/where-we-stand-fiscal-economic-and-distributional-effects-all-us-tariffs-enacted-2025-through-april</a:t>
            </a:r>
          </a:p>
        </p:txBody>
      </p:sp>
      <p:sp>
        <p:nvSpPr>
          <p:cNvPr id="4" name="Slide Number Placeholder 3">
            <a:extLst>
              <a:ext uri="{FF2B5EF4-FFF2-40B4-BE49-F238E27FC236}">
                <a16:creationId xmlns:a16="http://schemas.microsoft.com/office/drawing/2014/main" id="{A96A2030-04A4-F6A6-1212-37B232CE0ABB}"/>
              </a:ext>
            </a:extLst>
          </p:cNvPr>
          <p:cNvSpPr>
            <a:spLocks noGrp="1"/>
          </p:cNvSpPr>
          <p:nvPr>
            <p:ph type="sldNum" sz="quarter" idx="5"/>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38087910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01E6B-8357-1209-78B9-97BD252564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195F9A-AF10-893D-AF38-F866C40D96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B27F00-9E8D-38EE-F541-CDA45BE5E9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63ADB2-317E-5856-19D7-10E10DA2291C}"/>
              </a:ext>
            </a:extLst>
          </p:cNvPr>
          <p:cNvSpPr>
            <a:spLocks noGrp="1"/>
          </p:cNvSpPr>
          <p:nvPr>
            <p:ph type="sldNum" sz="quarter" idx="5"/>
          </p:nvPr>
        </p:nvSpPr>
        <p:spPr/>
        <p:txBody>
          <a:bodyPr/>
          <a:lstStyle/>
          <a:p>
            <a:fld id="{39F294D8-753E-E842-8CF8-893A8D4FD7E5}" type="slidenum">
              <a:rPr lang="en-US" smtClean="0"/>
              <a:t>58</a:t>
            </a:fld>
            <a:endParaRPr lang="en-US"/>
          </a:p>
        </p:txBody>
      </p:sp>
    </p:spTree>
    <p:extLst>
      <p:ext uri="{BB962C8B-B14F-4D97-AF65-F5344CB8AC3E}">
        <p14:creationId xmlns:p14="http://schemas.microsoft.com/office/powerpoint/2010/main" val="4211335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CDFF4-210C-A99B-CCBE-F67827C61DB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037F179D-1C1C-A085-EA03-96474FDB5514}"/>
              </a:ext>
            </a:extLst>
          </p:cNvPr>
          <p:cNvSpPr>
            <a:spLocks noGrp="1" noChangeArrowheads="1"/>
          </p:cNvSpPr>
          <p:nvPr>
            <p:ph type="sldNum" sz="quarter" idx="5"/>
          </p:nvPr>
        </p:nvSpPr>
        <p:spPr>
          <a:ln/>
        </p:spPr>
        <p:txBody>
          <a:bodyPr/>
          <a:lstStyle/>
          <a:p>
            <a:fld id="{73F91828-56F1-2843-AF31-96EEDEE0373A}" type="slidenum">
              <a:rPr lang="en-US"/>
              <a:pPr/>
              <a:t>9</a:t>
            </a:fld>
            <a:endParaRPr lang="en-US"/>
          </a:p>
        </p:txBody>
      </p:sp>
      <p:sp>
        <p:nvSpPr>
          <p:cNvPr id="240642" name="Rectangle 2">
            <a:extLst>
              <a:ext uri="{FF2B5EF4-FFF2-40B4-BE49-F238E27FC236}">
                <a16:creationId xmlns:a16="http://schemas.microsoft.com/office/drawing/2014/main" id="{CA6B0B4C-B549-C2B4-AFF2-864D008C3BF5}"/>
              </a:ext>
            </a:extLst>
          </p:cNvPr>
          <p:cNvSpPr>
            <a:spLocks noGrp="1" noRot="1" noChangeAspect="1" noChangeArrowheads="1" noTextEdit="1"/>
          </p:cNvSpPr>
          <p:nvPr>
            <p:ph type="sldImg"/>
          </p:nvPr>
        </p:nvSpPr>
        <p:spPr>
          <a:ln/>
        </p:spPr>
      </p:sp>
      <p:sp>
        <p:nvSpPr>
          <p:cNvPr id="240643" name="Rectangle 3">
            <a:extLst>
              <a:ext uri="{FF2B5EF4-FFF2-40B4-BE49-F238E27FC236}">
                <a16:creationId xmlns:a16="http://schemas.microsoft.com/office/drawing/2014/main" id="{745276CF-87F1-73F0-1716-A011EAA602F9}"/>
              </a:ext>
            </a:extLst>
          </p:cNvPr>
          <p:cNvSpPr>
            <a:spLocks noGrp="1" noChangeArrowheads="1"/>
          </p:cNvSpPr>
          <p:nvPr>
            <p:ph type="body" idx="1"/>
          </p:nvPr>
        </p:nvSpPr>
        <p:spPr/>
        <p:txBody>
          <a:bodyPr/>
          <a:lstStyle/>
          <a:p>
            <a:r>
              <a:rPr lang="en-US" sz="1200" b="1" i="0" u="none" strike="noStrike" kern="1200" cap="all" dirty="0">
                <a:solidFill>
                  <a:schemeClr val="tx1"/>
                </a:solidFill>
                <a:effectLst/>
                <a:latin typeface="+mn-lt"/>
                <a:ea typeface="+mn-ea"/>
                <a:cs typeface="+mn-cs"/>
                <a:hlinkClick r:id="rId3" tooltip="9:46 am"/>
              </a:rPr>
              <a:t>SEPTEMBER 18, 2019</a:t>
            </a:r>
            <a:r>
              <a:rPr lang="en-US" sz="1200" b="0" i="0" kern="1200" cap="all" dirty="0">
                <a:solidFill>
                  <a:schemeClr val="tx1"/>
                </a:solidFill>
                <a:effectLst/>
                <a:latin typeface="+mn-lt"/>
                <a:ea typeface="+mn-ea"/>
                <a:cs typeface="+mn-cs"/>
              </a:rPr>
              <a:t> | </a:t>
            </a:r>
            <a:r>
              <a:rPr lang="en-US" sz="1200" b="1" i="1" u="none" strike="noStrike" kern="1200" dirty="0">
                <a:solidFill>
                  <a:schemeClr val="tx1"/>
                </a:solidFill>
                <a:effectLst/>
                <a:latin typeface="+mn-lt"/>
                <a:ea typeface="+mn-ea"/>
                <a:cs typeface="+mn-cs"/>
                <a:hlinkClick r:id="rId4" tooltip="Posts by Yen Nee Lee, CNBC.com"/>
              </a:rPr>
              <a:t>Yen Nee Lee, CNBC.com</a:t>
            </a:r>
            <a:endParaRPr lang="en-US" dirty="0"/>
          </a:p>
          <a:p>
            <a:r>
              <a:rPr lang="en-US" dirty="0">
                <a:hlinkClick r:id="rId3"/>
              </a:rPr>
              <a:t>http://nbr.com/2019/09/18/these-4-charts-show-how-us-china-trade-has-changed-during-the-tariff-dispute/</a:t>
            </a:r>
            <a:endParaRPr lang="en-US" dirty="0"/>
          </a:p>
          <a:p>
            <a:endParaRPr lang="en-US" dirty="0"/>
          </a:p>
          <a:p>
            <a:r>
              <a:rPr lang="en-US" dirty="0"/>
              <a:t>Red: response to metal tariffs</a:t>
            </a:r>
          </a:p>
          <a:p>
            <a:r>
              <a:rPr lang="en-US" dirty="0"/>
              <a:t>Blue: unfair trade practices (3 phases – 3 shades)</a:t>
            </a:r>
          </a:p>
        </p:txBody>
      </p:sp>
    </p:spTree>
    <p:extLst>
      <p:ext uri="{BB962C8B-B14F-4D97-AF65-F5344CB8AC3E}">
        <p14:creationId xmlns:p14="http://schemas.microsoft.com/office/powerpoint/2010/main" val="3352789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057F8-6D34-2D22-C814-060C3F3B97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A78B33-8DA4-DB49-FBE9-495F7AB1C0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BBCF9-870D-9BFF-5250-D1586BD9FD31}"/>
              </a:ext>
            </a:extLst>
          </p:cNvPr>
          <p:cNvSpPr>
            <a:spLocks noGrp="1"/>
          </p:cNvSpPr>
          <p:nvPr>
            <p:ph type="body" idx="1"/>
          </p:nvPr>
        </p:nvSpPr>
        <p:spPr/>
        <p:txBody>
          <a:bodyPr/>
          <a:lstStyle/>
          <a:p>
            <a:r>
              <a:rPr lang="en-US" dirty="0"/>
              <a:t>Source: </a:t>
            </a:r>
            <a:r>
              <a:rPr lang="en-US" dirty="0" err="1"/>
              <a:t>Flaaen</a:t>
            </a:r>
            <a:r>
              <a:rPr lang="en-US" dirty="0"/>
              <a:t>, </a:t>
            </a:r>
            <a:r>
              <a:rPr lang="en-US" dirty="0" err="1"/>
              <a:t>Hortacsu</a:t>
            </a:r>
            <a:r>
              <a:rPr lang="en-US" dirty="0"/>
              <a:t> and </a:t>
            </a:r>
            <a:r>
              <a:rPr lang="en-US" dirty="0" err="1"/>
              <a:t>Tinterlnot</a:t>
            </a:r>
            <a:r>
              <a:rPr lang="en-US" dirty="0"/>
              <a:t> (2020) “The Production Relocation and Price Effects of US Trade Policy: The Case of Washing Machines”, American Economic Review, 110(7)</a:t>
            </a:r>
          </a:p>
        </p:txBody>
      </p:sp>
      <p:sp>
        <p:nvSpPr>
          <p:cNvPr id="4" name="Slide Number Placeholder 3">
            <a:extLst>
              <a:ext uri="{FF2B5EF4-FFF2-40B4-BE49-F238E27FC236}">
                <a16:creationId xmlns:a16="http://schemas.microsoft.com/office/drawing/2014/main" id="{F2F2ECE5-8122-35D0-4BDC-72BD893C3973}"/>
              </a:ext>
            </a:extLst>
          </p:cNvPr>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3001513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81732-19F6-BAEE-D1D0-E23A8B2D7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EE18EE-2241-9150-C797-7D2923BB0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122D19-ECCE-E1FB-643C-A796D3439447}"/>
              </a:ext>
            </a:extLst>
          </p:cNvPr>
          <p:cNvSpPr>
            <a:spLocks noGrp="1"/>
          </p:cNvSpPr>
          <p:nvPr>
            <p:ph type="body" idx="1"/>
          </p:nvPr>
        </p:nvSpPr>
        <p:spPr/>
        <p:txBody>
          <a:bodyPr/>
          <a:lstStyle/>
          <a:p>
            <a:r>
              <a:rPr lang="en-US" dirty="0"/>
              <a:t>https://</a:t>
            </a:r>
            <a:r>
              <a:rPr lang="en-US" dirty="0" err="1"/>
              <a:t>seia.org</a:t>
            </a:r>
            <a:r>
              <a:rPr lang="en-US" dirty="0"/>
              <a:t>/research-resources/high-cost-tariffs/</a:t>
            </a:r>
          </a:p>
          <a:p>
            <a:r>
              <a:rPr lang="en-US" dirty="0"/>
              <a:t>https://</a:t>
            </a:r>
            <a:r>
              <a:rPr lang="en-US" dirty="0" err="1"/>
              <a:t>www.nytimes.com</a:t>
            </a:r>
            <a:r>
              <a:rPr lang="en-US" dirty="0"/>
              <a:t>/2019/07/10/business/economy/companies-tariffs-</a:t>
            </a:r>
            <a:r>
              <a:rPr lang="en-US" dirty="0" err="1"/>
              <a:t>winners.html</a:t>
            </a:r>
            <a:endParaRPr lang="en-US" dirty="0"/>
          </a:p>
          <a:p>
            <a:endParaRPr lang="en-US" dirty="0"/>
          </a:p>
        </p:txBody>
      </p:sp>
      <p:sp>
        <p:nvSpPr>
          <p:cNvPr id="4" name="Slide Number Placeholder 3">
            <a:extLst>
              <a:ext uri="{FF2B5EF4-FFF2-40B4-BE49-F238E27FC236}">
                <a16:creationId xmlns:a16="http://schemas.microsoft.com/office/drawing/2014/main" id="{95779E8C-A251-9685-5AD2-01D952D696EA}"/>
              </a:ext>
            </a:extLst>
          </p:cNvPr>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122432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D3E55-CBD1-4259-8EE2-C53E5ABA08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786494-DB5A-223F-9E1E-F516DE990D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6E5372-354D-5944-32C4-95C633B29C71}"/>
              </a:ext>
            </a:extLst>
          </p:cNvPr>
          <p:cNvSpPr>
            <a:spLocks noGrp="1"/>
          </p:cNvSpPr>
          <p:nvPr>
            <p:ph type="body" idx="1"/>
          </p:nvPr>
        </p:nvSpPr>
        <p:spPr/>
        <p:txBody>
          <a:bodyPr/>
          <a:lstStyle/>
          <a:p>
            <a:r>
              <a:rPr lang="en-US" dirty="0"/>
              <a:t>https://</a:t>
            </a:r>
            <a:r>
              <a:rPr lang="en-US" dirty="0" err="1"/>
              <a:t>www.reuters.com</a:t>
            </a:r>
            <a:r>
              <a:rPr lang="en-US" dirty="0"/>
              <a:t>/graphics/TRUMP-TARIFFS/STEEL/</a:t>
            </a:r>
            <a:r>
              <a:rPr lang="en-US" dirty="0" err="1"/>
              <a:t>gdpznwgdzpw</a:t>
            </a:r>
            <a:r>
              <a:rPr lang="en-US" dirty="0"/>
              <a:t>/</a:t>
            </a:r>
          </a:p>
          <a:p>
            <a:endParaRPr lang="en-US" dirty="0"/>
          </a:p>
        </p:txBody>
      </p:sp>
      <p:sp>
        <p:nvSpPr>
          <p:cNvPr id="4" name="Slide Number Placeholder 3">
            <a:extLst>
              <a:ext uri="{FF2B5EF4-FFF2-40B4-BE49-F238E27FC236}">
                <a16:creationId xmlns:a16="http://schemas.microsoft.com/office/drawing/2014/main" id="{0C2F2026-2A23-E56B-81B4-3516851A589B}"/>
              </a:ext>
            </a:extLst>
          </p:cNvPr>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2262874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CC4EE-D79B-42CF-595A-1771D7523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560FF2-4E56-09E7-5F18-6103FA73E5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DF253A-6A11-0D4D-D8E9-8BF0C14668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9C9D59-F5B7-A82B-3CD0-D7CFFFAA35CE}"/>
              </a:ext>
            </a:extLst>
          </p:cNvPr>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3359414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8157" y="647700"/>
            <a:ext cx="10223500" cy="1754326"/>
          </a:xfrm>
        </p:spPr>
        <p:txBody>
          <a:bodyPr/>
          <a:lstStyle/>
          <a:p>
            <a:r>
              <a:rPr lang="en-US" sz="3600" dirty="0"/>
              <a:t>Tariffs: Who Wins, Who Loses and Why It Matters</a:t>
            </a:r>
          </a:p>
        </p:txBody>
      </p:sp>
      <p:sp>
        <p:nvSpPr>
          <p:cNvPr id="3" name="Subtitle 2"/>
          <p:cNvSpPr>
            <a:spLocks noGrp="1"/>
          </p:cNvSpPr>
          <p:nvPr>
            <p:ph type="subTitle" idx="1"/>
          </p:nvPr>
        </p:nvSpPr>
        <p:spPr>
          <a:xfrm>
            <a:off x="1425681" y="3224176"/>
            <a:ext cx="8940800" cy="1040285"/>
          </a:xfrm>
        </p:spPr>
        <p:txBody>
          <a:bodyPr/>
          <a:lstStyle/>
          <a:p>
            <a:pPr algn="ctr"/>
            <a:r>
              <a:rPr lang="en-US" sz="2800" dirty="0"/>
              <a:t>Adina Ardelean</a:t>
            </a:r>
          </a:p>
          <a:p>
            <a:pPr algn="ctr"/>
            <a:r>
              <a:rPr lang="en-US" sz="2800" dirty="0"/>
              <a:t>Santa Clara University</a:t>
            </a:r>
          </a:p>
        </p:txBody>
      </p:sp>
      <p:sp>
        <p:nvSpPr>
          <p:cNvPr id="4" name="Subtitle 2">
            <a:extLst>
              <a:ext uri="{FF2B5EF4-FFF2-40B4-BE49-F238E27FC236}">
                <a16:creationId xmlns:a16="http://schemas.microsoft.com/office/drawing/2014/main" id="{AE06AD7B-5060-9E40-8F85-26D4556A0282}"/>
              </a:ext>
            </a:extLst>
          </p:cNvPr>
          <p:cNvSpPr txBox="1">
            <a:spLocks/>
          </p:cNvSpPr>
          <p:nvPr/>
        </p:nvSpPr>
        <p:spPr bwMode="auto">
          <a:xfrm>
            <a:off x="1242998" y="4689416"/>
            <a:ext cx="9543239" cy="904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fontAlgn="base">
              <a:spcBef>
                <a:spcPct val="20000"/>
              </a:spcBef>
              <a:spcAft>
                <a:spcPct val="0"/>
              </a:spcAft>
              <a:buFont typeface="Arial" charset="0"/>
              <a:buNone/>
              <a:defRPr sz="3200" b="0" i="1" kern="1200">
                <a:solidFill>
                  <a:srgbClr val="002F52"/>
                </a:solidFill>
                <a:latin typeface="Palatino Linotype"/>
                <a:ea typeface="ＭＳ Ｐゴシック" charset="-128"/>
                <a:cs typeface="Palatino Linotype"/>
              </a:defRPr>
            </a:lvl1pPr>
            <a:lvl2pPr marL="457200" indent="0" algn="ctr" defTabSz="457200" rtl="0" fontAlgn="base">
              <a:spcBef>
                <a:spcPct val="20000"/>
              </a:spcBef>
              <a:spcAft>
                <a:spcPct val="0"/>
              </a:spcAft>
              <a:buFont typeface="Arial" charset="0"/>
              <a:buNone/>
              <a:defRPr sz="2800" kern="1200">
                <a:solidFill>
                  <a:schemeClr val="tx1">
                    <a:tint val="75000"/>
                  </a:schemeClr>
                </a:solidFill>
                <a:latin typeface="Palatino Linotype"/>
                <a:ea typeface="ＭＳ Ｐゴシック" charset="-128"/>
                <a:cs typeface="Palatino Linotype"/>
              </a:defRPr>
            </a:lvl2pPr>
            <a:lvl3pPr marL="914400" indent="0" algn="ctr" defTabSz="457200" rtl="0" fontAlgn="base">
              <a:spcBef>
                <a:spcPct val="20000"/>
              </a:spcBef>
              <a:spcAft>
                <a:spcPct val="0"/>
              </a:spcAft>
              <a:buFont typeface="Arial" charset="0"/>
              <a:buNone/>
              <a:defRPr sz="2400" kern="1200">
                <a:solidFill>
                  <a:schemeClr val="tx1">
                    <a:tint val="75000"/>
                  </a:schemeClr>
                </a:solidFill>
                <a:latin typeface="Palatino Linotype"/>
                <a:ea typeface="ＭＳ Ｐゴシック" charset="-128"/>
                <a:cs typeface="Palatino Linotype"/>
              </a:defRPr>
            </a:lvl3pPr>
            <a:lvl4pPr marL="1371600" indent="0" algn="ctr" defTabSz="457200" rtl="0" fontAlgn="base">
              <a:spcBef>
                <a:spcPct val="20000"/>
              </a:spcBef>
              <a:spcAft>
                <a:spcPct val="0"/>
              </a:spcAft>
              <a:buFont typeface="Arial" charset="0"/>
              <a:buNone/>
              <a:defRPr sz="2000" kern="1200">
                <a:solidFill>
                  <a:schemeClr val="tx1">
                    <a:tint val="75000"/>
                  </a:schemeClr>
                </a:solidFill>
                <a:latin typeface="Palatino Linotype"/>
                <a:ea typeface="ＭＳ Ｐゴシック" charset="-128"/>
                <a:cs typeface="Palatino Linotype"/>
              </a:defRPr>
            </a:lvl4pPr>
            <a:lvl5pPr marL="1828800" indent="0" algn="ctr" defTabSz="457200" rtl="0" fontAlgn="base">
              <a:spcBef>
                <a:spcPct val="20000"/>
              </a:spcBef>
              <a:spcAft>
                <a:spcPct val="0"/>
              </a:spcAft>
              <a:buFont typeface="Arial" charset="0"/>
              <a:buNone/>
              <a:defRPr sz="2000" kern="1200">
                <a:solidFill>
                  <a:schemeClr val="tx1">
                    <a:tint val="75000"/>
                  </a:schemeClr>
                </a:solidFill>
                <a:latin typeface="Palatino Linotype"/>
                <a:ea typeface="ＭＳ Ｐゴシック" charset="-128"/>
                <a:cs typeface="Palatino Linotype"/>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2400" i="0" dirty="0"/>
              <a:t>Presentation to OLLI SCU</a:t>
            </a:r>
          </a:p>
          <a:p>
            <a:pPr algn="ctr"/>
            <a:r>
              <a:rPr lang="en-US" sz="2400" i="0" dirty="0"/>
              <a:t>June 2, 2025</a:t>
            </a:r>
          </a:p>
        </p:txBody>
      </p:sp>
    </p:spTree>
    <p:extLst>
      <p:ext uri="{BB962C8B-B14F-4D97-AF65-F5344CB8AC3E}">
        <p14:creationId xmlns:p14="http://schemas.microsoft.com/office/powerpoint/2010/main" val="906146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DC009-2AAB-FB9D-E557-345C6540AC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A89EEE-EB38-196E-8C61-FFCA9ABECCC0}"/>
              </a:ext>
            </a:extLst>
          </p:cNvPr>
          <p:cNvSpPr>
            <a:spLocks noGrp="1"/>
          </p:cNvSpPr>
          <p:nvPr>
            <p:ph idx="1"/>
          </p:nvPr>
        </p:nvSpPr>
        <p:spPr>
          <a:xfrm>
            <a:off x="762000" y="1325562"/>
            <a:ext cx="10591800" cy="4694237"/>
          </a:xfrm>
        </p:spPr>
        <p:txBody>
          <a:bodyPr>
            <a:normAutofit lnSpcReduction="10000"/>
          </a:bodyPr>
          <a:lstStyle/>
          <a:p>
            <a:r>
              <a:rPr lang="en-US" b="0" dirty="0">
                <a:solidFill>
                  <a:schemeClr val="tx1"/>
                </a:solidFill>
              </a:rPr>
              <a:t>The </a:t>
            </a:r>
            <a:r>
              <a:rPr lang="en-US" dirty="0">
                <a:solidFill>
                  <a:schemeClr val="tx1"/>
                </a:solidFill>
              </a:rPr>
              <a:t>price of washing machines</a:t>
            </a:r>
            <a:r>
              <a:rPr lang="en-US" b="0" dirty="0">
                <a:solidFill>
                  <a:schemeClr val="tx1"/>
                </a:solidFill>
              </a:rPr>
              <a:t> increased in the U.S. by 12% the next month.</a:t>
            </a:r>
          </a:p>
          <a:p>
            <a:r>
              <a:rPr lang="en-US" b="0" dirty="0">
                <a:solidFill>
                  <a:schemeClr val="tx1"/>
                </a:solidFill>
              </a:rPr>
              <a:t>The </a:t>
            </a:r>
            <a:r>
              <a:rPr lang="en-US" dirty="0">
                <a:solidFill>
                  <a:schemeClr val="tx1"/>
                </a:solidFill>
              </a:rPr>
              <a:t>price of dryers </a:t>
            </a:r>
            <a:r>
              <a:rPr lang="en-US" b="0" dirty="0">
                <a:solidFill>
                  <a:schemeClr val="tx1"/>
                </a:solidFill>
              </a:rPr>
              <a:t>(bundled with washing machines) also increased by 12%, even if they were not subjected to tariffs.</a:t>
            </a:r>
          </a:p>
          <a:p>
            <a:r>
              <a:rPr lang="en-US" b="0" dirty="0">
                <a:solidFill>
                  <a:schemeClr val="tx1"/>
                </a:solidFill>
              </a:rPr>
              <a:t>Consumers lost $1.5 billion annually. </a:t>
            </a:r>
          </a:p>
          <a:p>
            <a:r>
              <a:rPr lang="en-US" b="0" dirty="0">
                <a:solidFill>
                  <a:schemeClr val="tx1"/>
                </a:solidFill>
              </a:rPr>
              <a:t>Annual </a:t>
            </a:r>
            <a:r>
              <a:rPr lang="en-US" dirty="0">
                <a:solidFill>
                  <a:schemeClr val="tx1"/>
                </a:solidFill>
              </a:rPr>
              <a:t>tariff revenue </a:t>
            </a:r>
            <a:r>
              <a:rPr lang="en-US" b="0" dirty="0">
                <a:solidFill>
                  <a:schemeClr val="tx1"/>
                </a:solidFill>
              </a:rPr>
              <a:t>increased by about $82 million.</a:t>
            </a:r>
          </a:p>
          <a:p>
            <a:r>
              <a:rPr lang="en-US" b="0" dirty="0">
                <a:solidFill>
                  <a:schemeClr val="tx1"/>
                </a:solidFill>
              </a:rPr>
              <a:t>1,800 </a:t>
            </a:r>
            <a:r>
              <a:rPr lang="en-US" dirty="0">
                <a:solidFill>
                  <a:schemeClr val="tx1"/>
                </a:solidFill>
              </a:rPr>
              <a:t>new jobs </a:t>
            </a:r>
            <a:r>
              <a:rPr lang="en-US" b="0" dirty="0">
                <a:solidFill>
                  <a:schemeClr val="tx1"/>
                </a:solidFill>
              </a:rPr>
              <a:t>reported </a:t>
            </a:r>
          </a:p>
          <a:p>
            <a:r>
              <a:rPr lang="en-US" b="0" dirty="0">
                <a:solidFill>
                  <a:schemeClr val="tx1"/>
                </a:solidFill>
              </a:rPr>
              <a:t>The consumer cost per job “created” was about $817,000 per year.</a:t>
            </a:r>
          </a:p>
          <a:p>
            <a:r>
              <a:rPr lang="en-US" b="0" dirty="0">
                <a:solidFill>
                  <a:schemeClr val="tx1"/>
                </a:solidFill>
              </a:rPr>
              <a:t>Coincides with LG and Samsung opening plants in the U.S.</a:t>
            </a:r>
          </a:p>
          <a:p>
            <a:pPr lvl="1"/>
            <a:r>
              <a:rPr lang="en-US" dirty="0">
                <a:solidFill>
                  <a:schemeClr val="tx1"/>
                </a:solidFill>
              </a:rPr>
              <a:t>LG: Clarksville, Tennessee in 2019: 600 new jobs</a:t>
            </a:r>
          </a:p>
          <a:p>
            <a:pPr lvl="1"/>
            <a:r>
              <a:rPr lang="en-US" b="0" dirty="0">
                <a:solidFill>
                  <a:schemeClr val="tx1"/>
                </a:solidFill>
              </a:rPr>
              <a:t>Samsung: Newberry, South Carolina, 2018: 1,500 new jobs</a:t>
            </a:r>
          </a:p>
        </p:txBody>
      </p:sp>
      <p:sp>
        <p:nvSpPr>
          <p:cNvPr id="4" name="Slide Number Placeholder 3">
            <a:extLst>
              <a:ext uri="{FF2B5EF4-FFF2-40B4-BE49-F238E27FC236}">
                <a16:creationId xmlns:a16="http://schemas.microsoft.com/office/drawing/2014/main" id="{32CA711F-D96E-471C-FBDF-521F0357FE89}"/>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5" name="Title 1">
            <a:extLst>
              <a:ext uri="{FF2B5EF4-FFF2-40B4-BE49-F238E27FC236}">
                <a16:creationId xmlns:a16="http://schemas.microsoft.com/office/drawing/2014/main" id="{A3A59E55-FB7C-0670-0529-979672C873F1}"/>
              </a:ext>
            </a:extLst>
          </p:cNvPr>
          <p:cNvSpPr>
            <a:spLocks noGrp="1"/>
          </p:cNvSpPr>
          <p:nvPr>
            <p:ph type="title"/>
          </p:nvPr>
        </p:nvSpPr>
        <p:spPr>
          <a:xfrm>
            <a:off x="838200" y="0"/>
            <a:ext cx="10515600" cy="1325563"/>
          </a:xfrm>
        </p:spPr>
        <p:txBody>
          <a:bodyPr/>
          <a:lstStyle/>
          <a:p>
            <a:r>
              <a:rPr lang="en-US" dirty="0">
                <a:solidFill>
                  <a:schemeClr val="bg1"/>
                </a:solidFill>
              </a:rPr>
              <a:t>Tar</a:t>
            </a:r>
            <a:r>
              <a:rPr lang="en-US" dirty="0">
                <a:solidFill>
                  <a:schemeClr val="accent1">
                    <a:lumMod val="75000"/>
                  </a:schemeClr>
                </a:solidFill>
              </a:rPr>
              <a:t>iffs on Washing Machines</a:t>
            </a:r>
            <a:endParaRPr lang="en-US" dirty="0"/>
          </a:p>
        </p:txBody>
      </p:sp>
    </p:spTree>
    <p:extLst>
      <p:ext uri="{BB962C8B-B14F-4D97-AF65-F5344CB8AC3E}">
        <p14:creationId xmlns:p14="http://schemas.microsoft.com/office/powerpoint/2010/main" val="107251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B69BA-FD91-7AEE-8A9E-6F09D2B01D1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C2A7FD9-A6A5-8A4A-1E9E-0B08DFEA56F7}"/>
              </a:ext>
            </a:extLst>
          </p:cNvPr>
          <p:cNvSpPr>
            <a:spLocks noGrp="1"/>
          </p:cNvSpPr>
          <p:nvPr>
            <p:ph type="title"/>
          </p:nvPr>
        </p:nvSpPr>
        <p:spPr>
          <a:xfrm>
            <a:off x="838200" y="0"/>
            <a:ext cx="10515600" cy="1325563"/>
          </a:xfrm>
        </p:spPr>
        <p:txBody>
          <a:bodyPr anchor="ctr">
            <a:normAutofit/>
          </a:bodyPr>
          <a:lstStyle/>
          <a:p>
            <a:r>
              <a:rPr lang="en-US" dirty="0">
                <a:solidFill>
                  <a:schemeClr val="bg1"/>
                </a:solidFill>
              </a:rPr>
              <a:t>Tar</a:t>
            </a:r>
            <a:r>
              <a:rPr lang="en-US" dirty="0"/>
              <a:t>iffs on Solar Panels</a:t>
            </a:r>
          </a:p>
        </p:txBody>
      </p:sp>
      <p:sp>
        <p:nvSpPr>
          <p:cNvPr id="3" name="Content Placeholder 2">
            <a:extLst>
              <a:ext uri="{FF2B5EF4-FFF2-40B4-BE49-F238E27FC236}">
                <a16:creationId xmlns:a16="http://schemas.microsoft.com/office/drawing/2014/main" id="{03CBB776-141B-BC33-E82D-93DE48280CBE}"/>
              </a:ext>
            </a:extLst>
          </p:cNvPr>
          <p:cNvSpPr>
            <a:spLocks noGrp="1"/>
          </p:cNvSpPr>
          <p:nvPr>
            <p:ph sz="half" idx="1"/>
          </p:nvPr>
        </p:nvSpPr>
        <p:spPr>
          <a:xfrm>
            <a:off x="838200" y="1334419"/>
            <a:ext cx="5257800" cy="4685381"/>
          </a:xfrm>
        </p:spPr>
        <p:txBody>
          <a:bodyPr anchor="ctr">
            <a:normAutofit fontScale="85000" lnSpcReduction="20000"/>
          </a:bodyPr>
          <a:lstStyle/>
          <a:p>
            <a:endParaRPr lang="en-US" sz="2000" b="0" dirty="0"/>
          </a:p>
          <a:p>
            <a:r>
              <a:rPr lang="en-US" sz="2100" b="0" dirty="0">
                <a:solidFill>
                  <a:schemeClr val="tx1"/>
                </a:solidFill>
              </a:rPr>
              <a:t>Consumers were hurt by higher </a:t>
            </a:r>
            <a:r>
              <a:rPr lang="en-US" sz="2100" dirty="0">
                <a:solidFill>
                  <a:schemeClr val="tx1"/>
                </a:solidFill>
              </a:rPr>
              <a:t>prices of solar panels</a:t>
            </a:r>
            <a:r>
              <a:rPr lang="en-US" sz="2100" b="0" dirty="0">
                <a:solidFill>
                  <a:schemeClr val="tx1"/>
                </a:solidFill>
              </a:rPr>
              <a:t>:</a:t>
            </a:r>
          </a:p>
          <a:p>
            <a:pPr lvl="1"/>
            <a:r>
              <a:rPr lang="en-US" sz="2100" b="0" dirty="0">
                <a:solidFill>
                  <a:schemeClr val="tx1"/>
                </a:solidFill>
              </a:rPr>
              <a:t> Solar prices increased by 43-57% </a:t>
            </a:r>
            <a:r>
              <a:rPr lang="en-US" sz="2100" dirty="0">
                <a:solidFill>
                  <a:schemeClr val="tx1"/>
                </a:solidFill>
              </a:rPr>
              <a:t>compared to the</a:t>
            </a:r>
            <a:r>
              <a:rPr lang="en-US" sz="2100" b="0" dirty="0">
                <a:solidFill>
                  <a:schemeClr val="tx1"/>
                </a:solidFill>
              </a:rPr>
              <a:t> global average.</a:t>
            </a:r>
          </a:p>
          <a:p>
            <a:r>
              <a:rPr lang="en-US" sz="2100" b="0" dirty="0">
                <a:solidFill>
                  <a:schemeClr val="tx1"/>
                </a:solidFill>
              </a:rPr>
              <a:t>U.S.-based companies that supported the tariffs:</a:t>
            </a:r>
          </a:p>
          <a:p>
            <a:pPr lvl="1"/>
            <a:r>
              <a:rPr lang="en-US" sz="2100" dirty="0">
                <a:solidFill>
                  <a:schemeClr val="tx1"/>
                </a:solidFill>
              </a:rPr>
              <a:t>First Solar (U.S.), </a:t>
            </a:r>
            <a:r>
              <a:rPr lang="en-US" sz="2100" dirty="0" err="1">
                <a:solidFill>
                  <a:schemeClr val="tx1"/>
                </a:solidFill>
              </a:rPr>
              <a:t>Suniva</a:t>
            </a:r>
            <a:r>
              <a:rPr lang="en-US" sz="2100" dirty="0">
                <a:solidFill>
                  <a:schemeClr val="tx1"/>
                </a:solidFill>
              </a:rPr>
              <a:t> (Chinese owned), </a:t>
            </a:r>
            <a:r>
              <a:rPr lang="en-US" sz="2100" dirty="0" err="1">
                <a:solidFill>
                  <a:schemeClr val="tx1"/>
                </a:solidFill>
              </a:rPr>
              <a:t>SolarWorld</a:t>
            </a:r>
            <a:r>
              <a:rPr lang="en-US" sz="2100" dirty="0">
                <a:solidFill>
                  <a:schemeClr val="tx1"/>
                </a:solidFill>
              </a:rPr>
              <a:t> Americas (acquired by SunPower, San Jose, CA)</a:t>
            </a:r>
          </a:p>
          <a:p>
            <a:r>
              <a:rPr lang="en-US" sz="2100" b="0" dirty="0">
                <a:solidFill>
                  <a:schemeClr val="tx1"/>
                </a:solidFill>
              </a:rPr>
              <a:t>According to the Solar Energy Industries Association:</a:t>
            </a:r>
          </a:p>
          <a:p>
            <a:pPr lvl="1"/>
            <a:r>
              <a:rPr lang="en-US" sz="2100" dirty="0">
                <a:solidFill>
                  <a:schemeClr val="tx1"/>
                </a:solidFill>
              </a:rPr>
              <a:t>62,000 workers were laid off or never hired</a:t>
            </a:r>
          </a:p>
          <a:p>
            <a:pPr lvl="1"/>
            <a:r>
              <a:rPr lang="en-US" sz="2100" b="0" dirty="0">
                <a:solidFill>
                  <a:schemeClr val="tx1"/>
                </a:solidFill>
              </a:rPr>
              <a:t>10.5 gigawatts of solar capacity lost</a:t>
            </a:r>
          </a:p>
          <a:p>
            <a:pPr lvl="1"/>
            <a:r>
              <a:rPr lang="en-US" sz="2100" dirty="0">
                <a:solidFill>
                  <a:schemeClr val="tx1"/>
                </a:solidFill>
              </a:rPr>
              <a:t>$19 billion in private sector investment lost</a:t>
            </a:r>
          </a:p>
          <a:p>
            <a:r>
              <a:rPr lang="en-US" sz="2100" b="0" dirty="0">
                <a:solidFill>
                  <a:schemeClr val="tx1"/>
                </a:solidFill>
              </a:rPr>
              <a:t>Foreign companies build factories in the U.S.:</a:t>
            </a:r>
          </a:p>
          <a:p>
            <a:pPr lvl="1"/>
            <a:r>
              <a:rPr lang="en-US" sz="2100" dirty="0">
                <a:solidFill>
                  <a:schemeClr val="tx1"/>
                </a:solidFill>
              </a:rPr>
              <a:t>Hanwha (South Korea) in Whitfield County, GA</a:t>
            </a:r>
          </a:p>
          <a:p>
            <a:pPr lvl="1"/>
            <a:r>
              <a:rPr lang="en-US" sz="2100" dirty="0" err="1">
                <a:solidFill>
                  <a:schemeClr val="tx1"/>
                </a:solidFill>
              </a:rPr>
              <a:t>JinkoSolar</a:t>
            </a:r>
            <a:r>
              <a:rPr lang="en-US" sz="2100" dirty="0">
                <a:solidFill>
                  <a:schemeClr val="tx1"/>
                </a:solidFill>
              </a:rPr>
              <a:t> (China) in Jacksonville, FL</a:t>
            </a:r>
          </a:p>
          <a:p>
            <a:pPr lvl="1"/>
            <a:endParaRPr lang="en-US" sz="2000" b="0" dirty="0">
              <a:solidFill>
                <a:srgbClr val="0C4C88"/>
              </a:solidFill>
            </a:endParaRPr>
          </a:p>
        </p:txBody>
      </p:sp>
      <p:pic>
        <p:nvPicPr>
          <p:cNvPr id="2" name="Picture 1" descr="A graph showing a line going up&#10;&#10;AI-generated content may be incorrect.">
            <a:extLst>
              <a:ext uri="{FF2B5EF4-FFF2-40B4-BE49-F238E27FC236}">
                <a16:creationId xmlns:a16="http://schemas.microsoft.com/office/drawing/2014/main" id="{946F2F3D-5D03-E74F-9847-9A79D5A96DBC}"/>
              </a:ext>
            </a:extLst>
          </p:cNvPr>
          <p:cNvPicPr>
            <a:picLocks noChangeAspect="1"/>
          </p:cNvPicPr>
          <p:nvPr/>
        </p:nvPicPr>
        <p:blipFill>
          <a:blip r:embed="rId3"/>
          <a:stretch>
            <a:fillRect/>
          </a:stretch>
        </p:blipFill>
        <p:spPr>
          <a:xfrm>
            <a:off x="6096000" y="1764030"/>
            <a:ext cx="6054438" cy="3329940"/>
          </a:xfrm>
          <a:prstGeom prst="rect">
            <a:avLst/>
          </a:prstGeom>
          <a:noFill/>
        </p:spPr>
      </p:pic>
      <p:sp>
        <p:nvSpPr>
          <p:cNvPr id="4" name="Slide Number Placeholder 3">
            <a:extLst>
              <a:ext uri="{FF2B5EF4-FFF2-40B4-BE49-F238E27FC236}">
                <a16:creationId xmlns:a16="http://schemas.microsoft.com/office/drawing/2014/main" id="{081261D9-A898-3F1B-8811-85AE7C1BB72B}"/>
              </a:ext>
            </a:extLst>
          </p:cNvPr>
          <p:cNvSpPr>
            <a:spLocks noGrp="1"/>
          </p:cNvSpPr>
          <p:nvPr>
            <p:ph type="sldNum" sz="quarter" idx="12"/>
          </p:nvPr>
        </p:nvSpPr>
        <p:spPr>
          <a:xfrm>
            <a:off x="9272751" y="6230226"/>
            <a:ext cx="2743200" cy="365125"/>
          </a:xfrm>
        </p:spPr>
        <p:txBody>
          <a:bodyPr anchor="ctr">
            <a:normAutofit/>
          </a:bodyPr>
          <a:lstStyle/>
          <a:p>
            <a:pPr>
              <a:spcAft>
                <a:spcPts val="600"/>
              </a:spcAft>
            </a:pPr>
            <a:fld id="{D9F085D5-EC86-4F6A-B501-C1359CB39116}" type="slidenum">
              <a:rPr lang="en-GB" smtClean="0"/>
              <a:pPr>
                <a:spcAft>
                  <a:spcPts val="600"/>
                </a:spcAft>
              </a:pPr>
              <a:t>11</a:t>
            </a:fld>
            <a:endParaRPr lang="en-GB"/>
          </a:p>
        </p:txBody>
      </p:sp>
    </p:spTree>
    <p:extLst>
      <p:ext uri="{BB962C8B-B14F-4D97-AF65-F5344CB8AC3E}">
        <p14:creationId xmlns:p14="http://schemas.microsoft.com/office/powerpoint/2010/main" val="184249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E4106-2D37-0607-4973-12A0E37BB54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2849AF-A6FD-F2AF-33C9-92DA0814B242}"/>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5" name="Title 1">
            <a:extLst>
              <a:ext uri="{FF2B5EF4-FFF2-40B4-BE49-F238E27FC236}">
                <a16:creationId xmlns:a16="http://schemas.microsoft.com/office/drawing/2014/main" id="{4182F2DA-02E6-4010-1843-4EB46577ED16}"/>
              </a:ext>
            </a:extLst>
          </p:cNvPr>
          <p:cNvSpPr>
            <a:spLocks noGrp="1"/>
          </p:cNvSpPr>
          <p:nvPr>
            <p:ph type="title"/>
          </p:nvPr>
        </p:nvSpPr>
        <p:spPr>
          <a:xfrm>
            <a:off x="838200" y="0"/>
            <a:ext cx="10515600" cy="1325563"/>
          </a:xfrm>
        </p:spPr>
        <p:txBody>
          <a:bodyPr/>
          <a:lstStyle/>
          <a:p>
            <a:r>
              <a:rPr lang="en-US" dirty="0">
                <a:solidFill>
                  <a:schemeClr val="bg1"/>
                </a:solidFill>
              </a:rPr>
              <a:t>Tar</a:t>
            </a:r>
            <a:r>
              <a:rPr lang="en-US" dirty="0">
                <a:solidFill>
                  <a:schemeClr val="accent1">
                    <a:lumMod val="75000"/>
                  </a:schemeClr>
                </a:solidFill>
              </a:rPr>
              <a:t>iffs on Metals</a:t>
            </a:r>
            <a:endParaRPr lang="en-US" dirty="0"/>
          </a:p>
        </p:txBody>
      </p:sp>
      <p:sp>
        <p:nvSpPr>
          <p:cNvPr id="6" name="TextBox 5">
            <a:extLst>
              <a:ext uri="{FF2B5EF4-FFF2-40B4-BE49-F238E27FC236}">
                <a16:creationId xmlns:a16="http://schemas.microsoft.com/office/drawing/2014/main" id="{430F9EEF-E5D4-24B3-6DB0-704EAAEEA218}"/>
              </a:ext>
            </a:extLst>
          </p:cNvPr>
          <p:cNvSpPr txBox="1"/>
          <p:nvPr/>
        </p:nvSpPr>
        <p:spPr>
          <a:xfrm>
            <a:off x="457200" y="1346345"/>
            <a:ext cx="510540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a:t>
            </a:r>
            <a:r>
              <a:rPr lang="en-US" sz="2000" b="1" dirty="0"/>
              <a:t>price of steel and aluminum </a:t>
            </a:r>
            <a:r>
              <a:rPr lang="en-US" sz="2000" dirty="0"/>
              <a:t>increased shortly after the tariff.</a:t>
            </a:r>
          </a:p>
          <a:p>
            <a:pPr marL="285750" indent="-285750">
              <a:buFont typeface="Arial" panose="020B0604020202020204" pitchFamily="34" charset="0"/>
              <a:buChar char="•"/>
            </a:pPr>
            <a:r>
              <a:rPr lang="en-US" sz="2000" dirty="0"/>
              <a:t>The </a:t>
            </a:r>
            <a:r>
              <a:rPr lang="en-US" sz="2000" b="1" dirty="0"/>
              <a:t>domestic production </a:t>
            </a:r>
            <a:r>
              <a:rPr lang="en-US" sz="2000" dirty="0"/>
              <a:t>increased (steel production increased by 6 million metric tons and aluminum by 350,000 metric tons in 2019 compared to 2017).</a:t>
            </a:r>
          </a:p>
          <a:p>
            <a:pPr marL="285750" indent="-285750">
              <a:buFont typeface="Arial" panose="020B0604020202020204" pitchFamily="34" charset="0"/>
              <a:buChar char="•"/>
            </a:pPr>
            <a:r>
              <a:rPr lang="en-US" sz="2000" dirty="0"/>
              <a:t>The </a:t>
            </a:r>
            <a:r>
              <a:rPr lang="en-US" sz="2000" b="1" dirty="0"/>
              <a:t>number of jobs </a:t>
            </a:r>
            <a:r>
              <a:rPr lang="en-US" sz="2000" dirty="0"/>
              <a:t>in iron, steel and aluminum mills rose temporarily by 6% and 5%, respectively from 2017 to 2019. </a:t>
            </a:r>
          </a:p>
          <a:p>
            <a:pPr marL="285750" indent="-285750">
              <a:buFont typeface="Arial" panose="020B0604020202020204" pitchFamily="34" charset="0"/>
              <a:buChar char="•"/>
            </a:pPr>
            <a:r>
              <a:rPr lang="en-US" sz="2000" b="1" dirty="0"/>
              <a:t>Downstream industries </a:t>
            </a:r>
            <a:r>
              <a:rPr lang="en-US" sz="2000" dirty="0"/>
              <a:t>(e.g. auto) faced higher input costs.</a:t>
            </a:r>
          </a:p>
          <a:p>
            <a:pPr marL="285750" indent="-285750">
              <a:buFont typeface="Arial" panose="020B0604020202020204" pitchFamily="34" charset="0"/>
              <a:buChar char="•"/>
            </a:pPr>
            <a:r>
              <a:rPr lang="en-US" sz="2000" dirty="0"/>
              <a:t>Several studies estimated that the increased costs driven by tariffs may have resulted in 75,000 fewer manufacturing jobs.</a:t>
            </a:r>
          </a:p>
        </p:txBody>
      </p:sp>
      <p:pic>
        <p:nvPicPr>
          <p:cNvPr id="7" name="Picture 6">
            <a:extLst>
              <a:ext uri="{FF2B5EF4-FFF2-40B4-BE49-F238E27FC236}">
                <a16:creationId xmlns:a16="http://schemas.microsoft.com/office/drawing/2014/main" id="{127F15E8-0573-1D98-AEE5-B2D8C3B68AC7}"/>
              </a:ext>
            </a:extLst>
          </p:cNvPr>
          <p:cNvPicPr>
            <a:picLocks noChangeAspect="1"/>
          </p:cNvPicPr>
          <p:nvPr/>
        </p:nvPicPr>
        <p:blipFill>
          <a:blip r:embed="rId3"/>
          <a:stretch>
            <a:fillRect/>
          </a:stretch>
        </p:blipFill>
        <p:spPr>
          <a:xfrm>
            <a:off x="5791200" y="649717"/>
            <a:ext cx="4900357" cy="3168806"/>
          </a:xfrm>
          <a:prstGeom prst="rect">
            <a:avLst/>
          </a:prstGeom>
        </p:spPr>
      </p:pic>
      <p:pic>
        <p:nvPicPr>
          <p:cNvPr id="8" name="Picture 7">
            <a:extLst>
              <a:ext uri="{FF2B5EF4-FFF2-40B4-BE49-F238E27FC236}">
                <a16:creationId xmlns:a16="http://schemas.microsoft.com/office/drawing/2014/main" id="{BCDBD523-DB52-8A09-048A-7EBDB52C12BB}"/>
              </a:ext>
            </a:extLst>
          </p:cNvPr>
          <p:cNvPicPr>
            <a:picLocks noChangeAspect="1"/>
          </p:cNvPicPr>
          <p:nvPr/>
        </p:nvPicPr>
        <p:blipFill>
          <a:blip r:embed="rId4"/>
          <a:stretch>
            <a:fillRect/>
          </a:stretch>
        </p:blipFill>
        <p:spPr>
          <a:xfrm>
            <a:off x="5791200" y="3761422"/>
            <a:ext cx="4900357" cy="2651366"/>
          </a:xfrm>
          <a:prstGeom prst="rect">
            <a:avLst/>
          </a:prstGeom>
        </p:spPr>
      </p:pic>
    </p:spTree>
    <p:extLst>
      <p:ext uri="{BB962C8B-B14F-4D97-AF65-F5344CB8AC3E}">
        <p14:creationId xmlns:p14="http://schemas.microsoft.com/office/powerpoint/2010/main" val="165811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53A86-5035-36C8-8EE2-792CCC131B0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BA3948-6F7A-7749-0662-BFBB44F39305}"/>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5" name="Title 1">
            <a:extLst>
              <a:ext uri="{FF2B5EF4-FFF2-40B4-BE49-F238E27FC236}">
                <a16:creationId xmlns:a16="http://schemas.microsoft.com/office/drawing/2014/main" id="{3C97D271-77B0-39A2-DC81-411F70FE29F5}"/>
              </a:ext>
            </a:extLst>
          </p:cNvPr>
          <p:cNvSpPr>
            <a:spLocks noGrp="1"/>
          </p:cNvSpPr>
          <p:nvPr>
            <p:ph type="title"/>
          </p:nvPr>
        </p:nvSpPr>
        <p:spPr>
          <a:xfrm>
            <a:off x="838200" y="0"/>
            <a:ext cx="10515600" cy="1325563"/>
          </a:xfrm>
        </p:spPr>
        <p:txBody>
          <a:bodyPr/>
          <a:lstStyle/>
          <a:p>
            <a:r>
              <a:rPr lang="en-US" dirty="0">
                <a:solidFill>
                  <a:schemeClr val="bg1"/>
                </a:solidFill>
              </a:rPr>
              <a:t>Tar</a:t>
            </a:r>
            <a:r>
              <a:rPr lang="en-US" dirty="0">
                <a:solidFill>
                  <a:schemeClr val="accent1">
                    <a:lumMod val="75000"/>
                  </a:schemeClr>
                </a:solidFill>
              </a:rPr>
              <a:t>iffs on Metals - Retaliation</a:t>
            </a:r>
            <a:endParaRPr lang="en-US" dirty="0"/>
          </a:p>
        </p:txBody>
      </p:sp>
      <p:sp>
        <p:nvSpPr>
          <p:cNvPr id="3" name="TextBox 2">
            <a:extLst>
              <a:ext uri="{FF2B5EF4-FFF2-40B4-BE49-F238E27FC236}">
                <a16:creationId xmlns:a16="http://schemas.microsoft.com/office/drawing/2014/main" id="{7CA86BB6-BCDE-BCE3-B821-C70546450D08}"/>
              </a:ext>
            </a:extLst>
          </p:cNvPr>
          <p:cNvSpPr txBox="1"/>
          <p:nvPr/>
        </p:nvSpPr>
        <p:spPr>
          <a:xfrm>
            <a:off x="533400" y="1290163"/>
            <a:ext cx="10287000" cy="1341008"/>
          </a:xfrm>
          <a:prstGeom prst="rect">
            <a:avLst/>
          </a:prstGeom>
          <a:noFill/>
        </p:spPr>
        <p:txBody>
          <a:bodyPr wrap="square">
            <a:spAutoFit/>
          </a:bodyPr>
          <a:lstStyle/>
          <a:p>
            <a:pPr marL="457200" lvl="0" indent="-342900" algn="l" rtl="0">
              <a:lnSpc>
                <a:spcPct val="115000"/>
              </a:lnSpc>
              <a:spcBef>
                <a:spcPts val="0"/>
              </a:spcBef>
              <a:spcAft>
                <a:spcPts val="0"/>
              </a:spcAft>
              <a:buClr>
                <a:srgbClr val="000000"/>
              </a:buClr>
              <a:buSzPts val="1800"/>
              <a:buFont typeface="Times New Roman"/>
              <a:buChar char="●"/>
            </a:pPr>
            <a:r>
              <a:rPr lang="en-US" dirty="0">
                <a:solidFill>
                  <a:srgbClr val="000000"/>
                </a:solidFill>
                <a:latin typeface="Times New Roman"/>
                <a:ea typeface="Times New Roman"/>
                <a:cs typeface="Times New Roman"/>
                <a:sym typeface="Times New Roman"/>
              </a:rPr>
              <a:t>The EU, Canada, Mexico, and China have retaliated with tariffs proportionate to their U.S. exports of steel &amp; aluminum</a:t>
            </a:r>
          </a:p>
          <a:p>
            <a:pPr marL="457200" lvl="0" indent="-342900" algn="l" rtl="0">
              <a:lnSpc>
                <a:spcPct val="115000"/>
              </a:lnSpc>
              <a:spcBef>
                <a:spcPts val="0"/>
              </a:spcBef>
              <a:spcAft>
                <a:spcPts val="0"/>
              </a:spcAft>
              <a:buClr>
                <a:srgbClr val="000000"/>
              </a:buClr>
              <a:buSzPts val="1800"/>
              <a:buFont typeface="Times New Roman"/>
              <a:buChar char="●"/>
            </a:pPr>
            <a:r>
              <a:rPr lang="en-US" dirty="0">
                <a:solidFill>
                  <a:srgbClr val="000000"/>
                </a:solidFill>
                <a:latin typeface="Times New Roman"/>
                <a:ea typeface="Times New Roman"/>
                <a:cs typeface="Times New Roman"/>
                <a:sym typeface="Times New Roman"/>
              </a:rPr>
              <a:t>US industries targeted by foreign retaliation:</a:t>
            </a:r>
          </a:p>
          <a:p>
            <a:pPr marL="457200" lvl="0" indent="0" algn="l" rtl="0">
              <a:lnSpc>
                <a:spcPct val="115000"/>
              </a:lnSpc>
              <a:spcBef>
                <a:spcPts val="0"/>
              </a:spcBef>
              <a:spcAft>
                <a:spcPts val="0"/>
              </a:spcAft>
              <a:buNone/>
            </a:pPr>
            <a:r>
              <a:rPr lang="en-US" dirty="0">
                <a:solidFill>
                  <a:srgbClr val="000000"/>
                </a:solidFill>
                <a:latin typeface="Times New Roman"/>
                <a:ea typeface="Times New Roman"/>
                <a:cs typeface="Times New Roman"/>
                <a:sym typeface="Times New Roman"/>
              </a:rPr>
              <a:t> </a:t>
            </a:r>
          </a:p>
        </p:txBody>
      </p:sp>
      <p:graphicFrame>
        <p:nvGraphicFramePr>
          <p:cNvPr id="9" name="Google Shape;134;p13">
            <a:extLst>
              <a:ext uri="{FF2B5EF4-FFF2-40B4-BE49-F238E27FC236}">
                <a16:creationId xmlns:a16="http://schemas.microsoft.com/office/drawing/2014/main" id="{1DD013AD-98E1-2ACD-4AC1-848ED8625304}"/>
              </a:ext>
            </a:extLst>
          </p:cNvPr>
          <p:cNvGraphicFramePr/>
          <p:nvPr>
            <p:extLst>
              <p:ext uri="{D42A27DB-BD31-4B8C-83A1-F6EECF244321}">
                <p14:modId xmlns:p14="http://schemas.microsoft.com/office/powerpoint/2010/main" val="2851535020"/>
              </p:ext>
            </p:extLst>
          </p:nvPr>
        </p:nvGraphicFramePr>
        <p:xfrm>
          <a:off x="2067011" y="2411898"/>
          <a:ext cx="7205740" cy="3689347"/>
        </p:xfrm>
        <a:graphic>
          <a:graphicData uri="http://schemas.openxmlformats.org/drawingml/2006/table">
            <a:tbl>
              <a:tblPr>
                <a:noFill/>
              </a:tblPr>
              <a:tblGrid>
                <a:gridCol w="4409989">
                  <a:extLst>
                    <a:ext uri="{9D8B030D-6E8A-4147-A177-3AD203B41FA5}">
                      <a16:colId xmlns:a16="http://schemas.microsoft.com/office/drawing/2014/main" val="20000"/>
                    </a:ext>
                  </a:extLst>
                </a:gridCol>
                <a:gridCol w="2795751">
                  <a:extLst>
                    <a:ext uri="{9D8B030D-6E8A-4147-A177-3AD203B41FA5}">
                      <a16:colId xmlns:a16="http://schemas.microsoft.com/office/drawing/2014/main" val="20001"/>
                    </a:ext>
                  </a:extLst>
                </a:gridCol>
              </a:tblGrid>
              <a:tr h="419994">
                <a:tc>
                  <a:txBody>
                    <a:bodyPr/>
                    <a:lstStyle/>
                    <a:p>
                      <a:pPr marL="0" lvl="0" indent="0" algn="l" rtl="0">
                        <a:spcBef>
                          <a:spcPts val="0"/>
                        </a:spcBef>
                        <a:spcAft>
                          <a:spcPts val="0"/>
                        </a:spcAft>
                        <a:buNone/>
                      </a:pPr>
                      <a:r>
                        <a:rPr lang="en" dirty="0">
                          <a:solidFill>
                            <a:schemeClr val="accent1">
                              <a:lumMod val="75000"/>
                            </a:schemeClr>
                          </a:solidFill>
                        </a:rPr>
                        <a:t>Industry</a:t>
                      </a:r>
                      <a:endParaRPr dirty="0">
                        <a:solidFill>
                          <a:schemeClr val="accent1">
                            <a:lumMod val="75000"/>
                          </a:schemeClr>
                        </a:solidFill>
                      </a:endParaRPr>
                    </a:p>
                  </a:txBody>
                  <a:tcPr marL="91425" marR="91425" marT="91425" marB="91425"/>
                </a:tc>
                <a:tc>
                  <a:txBody>
                    <a:bodyPr/>
                    <a:lstStyle/>
                    <a:p>
                      <a:pPr marL="0" lvl="0" indent="0" algn="l" rtl="0">
                        <a:spcBef>
                          <a:spcPts val="0"/>
                        </a:spcBef>
                        <a:spcAft>
                          <a:spcPts val="0"/>
                        </a:spcAft>
                        <a:buNone/>
                      </a:pPr>
                      <a:r>
                        <a:rPr lang="en" dirty="0">
                          <a:solidFill>
                            <a:schemeClr val="accent1">
                              <a:lumMod val="75000"/>
                            </a:schemeClr>
                          </a:solidFill>
                        </a:rPr>
                        <a:t>Countries</a:t>
                      </a:r>
                      <a:endParaRPr dirty="0">
                        <a:solidFill>
                          <a:schemeClr val="accent1">
                            <a:lumMod val="75000"/>
                          </a:schemeClr>
                        </a:solidFill>
                      </a:endParaRPr>
                    </a:p>
                  </a:txBody>
                  <a:tcPr marL="91425" marR="91425" marT="91425" marB="91425"/>
                </a:tc>
                <a:extLst>
                  <a:ext uri="{0D108BD9-81ED-4DB2-BD59-A6C34878D82A}">
                    <a16:rowId xmlns:a16="http://schemas.microsoft.com/office/drawing/2014/main" val="10000"/>
                  </a:ext>
                </a:extLst>
              </a:tr>
              <a:tr h="672007">
                <a:tc>
                  <a:txBody>
                    <a:bodyPr/>
                    <a:lstStyle/>
                    <a:p>
                      <a:pPr marL="0" lvl="0" indent="0" algn="l" rtl="0">
                        <a:spcBef>
                          <a:spcPts val="0"/>
                        </a:spcBef>
                        <a:spcAft>
                          <a:spcPts val="0"/>
                        </a:spcAft>
                        <a:buNone/>
                      </a:pPr>
                      <a:r>
                        <a:rPr lang="en" dirty="0"/>
                        <a:t>Pork (reliant on foreign markets)</a:t>
                      </a:r>
                      <a:endParaRPr dirty="0"/>
                    </a:p>
                  </a:txBody>
                  <a:tcPr marL="91425" marR="91425" marT="91425" marB="91425"/>
                </a:tc>
                <a:tc>
                  <a:txBody>
                    <a:bodyPr/>
                    <a:lstStyle/>
                    <a:p>
                      <a:pPr marL="0" lvl="0" indent="0" algn="l" rtl="0">
                        <a:spcBef>
                          <a:spcPts val="0"/>
                        </a:spcBef>
                        <a:spcAft>
                          <a:spcPts val="0"/>
                        </a:spcAft>
                        <a:buNone/>
                      </a:pPr>
                      <a:r>
                        <a:rPr lang="en"/>
                        <a:t>China, Mexico</a:t>
                      </a:r>
                      <a:endParaRPr/>
                    </a:p>
                  </a:txBody>
                  <a:tcPr marL="91425" marR="91425" marT="91425" marB="91425"/>
                </a:tc>
                <a:extLst>
                  <a:ext uri="{0D108BD9-81ED-4DB2-BD59-A6C34878D82A}">
                    <a16:rowId xmlns:a16="http://schemas.microsoft.com/office/drawing/2014/main" val="10001"/>
                  </a:ext>
                </a:extLst>
              </a:tr>
              <a:tr h="419994">
                <a:tc>
                  <a:txBody>
                    <a:bodyPr/>
                    <a:lstStyle/>
                    <a:p>
                      <a:pPr marL="0" lvl="0" indent="0" algn="l" rtl="0">
                        <a:spcBef>
                          <a:spcPts val="0"/>
                        </a:spcBef>
                        <a:spcAft>
                          <a:spcPts val="0"/>
                        </a:spcAft>
                        <a:buNone/>
                      </a:pPr>
                      <a:r>
                        <a:rPr lang="en"/>
                        <a:t>Apples </a:t>
                      </a:r>
                      <a:endParaRPr/>
                    </a:p>
                  </a:txBody>
                  <a:tcPr marL="91425" marR="91425" marT="91425" marB="91425"/>
                </a:tc>
                <a:tc>
                  <a:txBody>
                    <a:bodyPr/>
                    <a:lstStyle/>
                    <a:p>
                      <a:pPr marL="0" lvl="0" indent="0" algn="l" rtl="0">
                        <a:spcBef>
                          <a:spcPts val="0"/>
                        </a:spcBef>
                        <a:spcAft>
                          <a:spcPts val="0"/>
                        </a:spcAft>
                        <a:buNone/>
                      </a:pPr>
                      <a:r>
                        <a:rPr lang="en"/>
                        <a:t>China, Mexico, India</a:t>
                      </a:r>
                      <a:endParaRPr/>
                    </a:p>
                  </a:txBody>
                  <a:tcPr marL="91425" marR="91425" marT="91425" marB="91425"/>
                </a:tc>
                <a:extLst>
                  <a:ext uri="{0D108BD9-81ED-4DB2-BD59-A6C34878D82A}">
                    <a16:rowId xmlns:a16="http://schemas.microsoft.com/office/drawing/2014/main" val="10002"/>
                  </a:ext>
                </a:extLst>
              </a:tr>
              <a:tr h="419994">
                <a:tc>
                  <a:txBody>
                    <a:bodyPr/>
                    <a:lstStyle/>
                    <a:p>
                      <a:pPr marL="0" lvl="0" indent="0" algn="l" rtl="0">
                        <a:spcBef>
                          <a:spcPts val="0"/>
                        </a:spcBef>
                        <a:spcAft>
                          <a:spcPts val="0"/>
                        </a:spcAft>
                        <a:buNone/>
                      </a:pPr>
                      <a:r>
                        <a:rPr lang="en" dirty="0"/>
                        <a:t>Fruits and Nuts</a:t>
                      </a:r>
                      <a:endParaRPr dirty="0"/>
                    </a:p>
                  </a:txBody>
                  <a:tcPr marL="91425" marR="91425" marT="91425" marB="91425"/>
                </a:tc>
                <a:tc>
                  <a:txBody>
                    <a:bodyPr/>
                    <a:lstStyle/>
                    <a:p>
                      <a:pPr marL="0" lvl="0" indent="0" algn="l" rtl="0">
                        <a:spcBef>
                          <a:spcPts val="0"/>
                        </a:spcBef>
                        <a:spcAft>
                          <a:spcPts val="0"/>
                        </a:spcAft>
                        <a:buNone/>
                      </a:pPr>
                      <a:r>
                        <a:rPr lang="en"/>
                        <a:t>China, India</a:t>
                      </a:r>
                      <a:endParaRPr/>
                    </a:p>
                  </a:txBody>
                  <a:tcPr marL="91425" marR="91425" marT="91425" marB="91425"/>
                </a:tc>
                <a:extLst>
                  <a:ext uri="{0D108BD9-81ED-4DB2-BD59-A6C34878D82A}">
                    <a16:rowId xmlns:a16="http://schemas.microsoft.com/office/drawing/2014/main" val="10003"/>
                  </a:ext>
                </a:extLst>
              </a:tr>
              <a:tr h="419994">
                <a:tc>
                  <a:txBody>
                    <a:bodyPr/>
                    <a:lstStyle/>
                    <a:p>
                      <a:pPr marL="0" lvl="0" indent="0" algn="l" rtl="0">
                        <a:spcBef>
                          <a:spcPts val="0"/>
                        </a:spcBef>
                        <a:spcAft>
                          <a:spcPts val="0"/>
                        </a:spcAft>
                        <a:buNone/>
                      </a:pPr>
                      <a:r>
                        <a:rPr lang="en" dirty="0"/>
                        <a:t>Whiskies (e.g. KY bourbon)</a:t>
                      </a:r>
                      <a:endParaRPr dirty="0"/>
                    </a:p>
                  </a:txBody>
                  <a:tcPr marL="91425" marR="91425" marT="91425" marB="91425"/>
                </a:tc>
                <a:tc>
                  <a:txBody>
                    <a:bodyPr/>
                    <a:lstStyle/>
                    <a:p>
                      <a:pPr marL="0" lvl="0" indent="0" algn="l" rtl="0">
                        <a:spcBef>
                          <a:spcPts val="0"/>
                        </a:spcBef>
                        <a:spcAft>
                          <a:spcPts val="0"/>
                        </a:spcAft>
                        <a:buNone/>
                      </a:pPr>
                      <a:r>
                        <a:rPr lang="en"/>
                        <a:t>EU, Canada, Mexico</a:t>
                      </a:r>
                      <a:endParaRPr/>
                    </a:p>
                  </a:txBody>
                  <a:tcPr marL="91425" marR="91425" marT="91425" marB="91425"/>
                </a:tc>
                <a:extLst>
                  <a:ext uri="{0D108BD9-81ED-4DB2-BD59-A6C34878D82A}">
                    <a16:rowId xmlns:a16="http://schemas.microsoft.com/office/drawing/2014/main" val="10004"/>
                  </a:ext>
                </a:extLst>
              </a:tr>
              <a:tr h="419753">
                <a:tc>
                  <a:txBody>
                    <a:bodyPr/>
                    <a:lstStyle/>
                    <a:p>
                      <a:pPr marL="0" lvl="0" indent="0" algn="l" rtl="0">
                        <a:spcBef>
                          <a:spcPts val="0"/>
                        </a:spcBef>
                        <a:spcAft>
                          <a:spcPts val="0"/>
                        </a:spcAft>
                        <a:buNone/>
                      </a:pPr>
                      <a:r>
                        <a:rPr lang="en" dirty="0"/>
                        <a:t>Mineral water, coffee, ketchup</a:t>
                      </a:r>
                      <a:endParaRPr dirty="0"/>
                    </a:p>
                  </a:txBody>
                  <a:tcPr marL="91425" marR="91425" marT="91425" marB="91425"/>
                </a:tc>
                <a:tc>
                  <a:txBody>
                    <a:bodyPr/>
                    <a:lstStyle/>
                    <a:p>
                      <a:pPr marL="0" lvl="0" indent="0" algn="l" rtl="0">
                        <a:spcBef>
                          <a:spcPts val="0"/>
                        </a:spcBef>
                        <a:spcAft>
                          <a:spcPts val="0"/>
                        </a:spcAft>
                        <a:buNone/>
                      </a:pPr>
                      <a:r>
                        <a:rPr lang="en" dirty="0"/>
                        <a:t>Canada</a:t>
                      </a:r>
                      <a:endParaRPr dirty="0"/>
                    </a:p>
                  </a:txBody>
                  <a:tcPr marL="91425" marR="91425" marT="91425" marB="91425"/>
                </a:tc>
                <a:extLst>
                  <a:ext uri="{0D108BD9-81ED-4DB2-BD59-A6C34878D82A}">
                    <a16:rowId xmlns:a16="http://schemas.microsoft.com/office/drawing/2014/main" val="10005"/>
                  </a:ext>
                </a:extLst>
              </a:tr>
              <a:tr h="672007">
                <a:tc>
                  <a:txBody>
                    <a:bodyPr/>
                    <a:lstStyle/>
                    <a:p>
                      <a:pPr marL="0" lvl="0" indent="0" algn="l" rtl="0">
                        <a:spcBef>
                          <a:spcPts val="0"/>
                        </a:spcBef>
                        <a:spcAft>
                          <a:spcPts val="0"/>
                        </a:spcAft>
                        <a:buNone/>
                      </a:pPr>
                      <a:r>
                        <a:rPr lang="en-US" dirty="0"/>
                        <a:t>Motorboats, yachts, motorcycles (Harley-Davidson)</a:t>
                      </a:r>
                      <a:endParaRPr dirty="0"/>
                    </a:p>
                  </a:txBody>
                  <a:tcPr marL="91425" marR="91425" marT="91425" marB="91425"/>
                </a:tc>
                <a:tc>
                  <a:txBody>
                    <a:bodyPr/>
                    <a:lstStyle/>
                    <a:p>
                      <a:pPr marL="0" lvl="0" indent="0" algn="l" rtl="0">
                        <a:spcBef>
                          <a:spcPts val="0"/>
                        </a:spcBef>
                        <a:spcAft>
                          <a:spcPts val="0"/>
                        </a:spcAft>
                        <a:buNone/>
                      </a:pPr>
                      <a:r>
                        <a:rPr lang="en-US" dirty="0"/>
                        <a:t>EU</a:t>
                      </a:r>
                      <a:endParaRPr dirty="0"/>
                    </a:p>
                  </a:txBody>
                  <a:tcPr marL="91425" marR="91425" marT="91425" marB="91425"/>
                </a:tc>
                <a:extLst>
                  <a:ext uri="{0D108BD9-81ED-4DB2-BD59-A6C34878D82A}">
                    <a16:rowId xmlns:a16="http://schemas.microsoft.com/office/drawing/2014/main" val="231036077"/>
                  </a:ext>
                </a:extLst>
              </a:tr>
            </a:tbl>
          </a:graphicData>
        </a:graphic>
      </p:graphicFrame>
    </p:spTree>
    <p:extLst>
      <p:ext uri="{BB962C8B-B14F-4D97-AF65-F5344CB8AC3E}">
        <p14:creationId xmlns:p14="http://schemas.microsoft.com/office/powerpoint/2010/main" val="2684968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8C680-6DD3-7AE1-AB48-A2794F966E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BFB6E8-BE4F-630E-B897-6671EFA688EC}"/>
              </a:ext>
            </a:extLst>
          </p:cNvPr>
          <p:cNvSpPr>
            <a:spLocks noGrp="1"/>
          </p:cNvSpPr>
          <p:nvPr>
            <p:ph type="title"/>
          </p:nvPr>
        </p:nvSpPr>
        <p:spPr>
          <a:xfrm>
            <a:off x="838200" y="0"/>
            <a:ext cx="10515600" cy="1325563"/>
          </a:xfrm>
        </p:spPr>
        <p:txBody>
          <a:bodyPr/>
          <a:lstStyle/>
          <a:p>
            <a:r>
              <a:rPr lang="en-US" dirty="0">
                <a:solidFill>
                  <a:schemeClr val="bg1"/>
                </a:solidFill>
              </a:rPr>
              <a:t>US-</a:t>
            </a:r>
            <a:r>
              <a:rPr lang="en-US" dirty="0"/>
              <a:t>China Tariff War – Tariff Rates</a:t>
            </a:r>
          </a:p>
        </p:txBody>
      </p:sp>
      <p:pic>
        <p:nvPicPr>
          <p:cNvPr id="5" name="Picture 4">
            <a:extLst>
              <a:ext uri="{FF2B5EF4-FFF2-40B4-BE49-F238E27FC236}">
                <a16:creationId xmlns:a16="http://schemas.microsoft.com/office/drawing/2014/main" id="{B9FA9F0A-F318-C283-1289-839F55CDC078}"/>
              </a:ext>
            </a:extLst>
          </p:cNvPr>
          <p:cNvPicPr>
            <a:picLocks noChangeAspect="1"/>
          </p:cNvPicPr>
          <p:nvPr/>
        </p:nvPicPr>
        <p:blipFill>
          <a:blip r:embed="rId3"/>
          <a:stretch>
            <a:fillRect/>
          </a:stretch>
        </p:blipFill>
        <p:spPr>
          <a:xfrm>
            <a:off x="2171700" y="805934"/>
            <a:ext cx="7848600" cy="5426989"/>
          </a:xfrm>
          <a:prstGeom prst="rect">
            <a:avLst/>
          </a:prstGeom>
        </p:spPr>
      </p:pic>
      <p:sp>
        <p:nvSpPr>
          <p:cNvPr id="6" name="TextBox 5">
            <a:extLst>
              <a:ext uri="{FF2B5EF4-FFF2-40B4-BE49-F238E27FC236}">
                <a16:creationId xmlns:a16="http://schemas.microsoft.com/office/drawing/2014/main" id="{729EECD3-823E-267A-D6B4-00E432F648D7}"/>
              </a:ext>
            </a:extLst>
          </p:cNvPr>
          <p:cNvSpPr txBox="1"/>
          <p:nvPr/>
        </p:nvSpPr>
        <p:spPr>
          <a:xfrm>
            <a:off x="228600" y="5682734"/>
            <a:ext cx="2133600" cy="369332"/>
          </a:xfrm>
          <a:prstGeom prst="rect">
            <a:avLst/>
          </a:prstGeom>
          <a:noFill/>
        </p:spPr>
        <p:txBody>
          <a:bodyPr wrap="square" rtlCol="0">
            <a:spAutoFit/>
          </a:bodyPr>
          <a:lstStyle/>
          <a:p>
            <a:r>
              <a:rPr lang="en-US" dirty="0"/>
              <a:t>Source: </a:t>
            </a:r>
            <a:r>
              <a:rPr lang="en-US" dirty="0" err="1"/>
              <a:t>CNBC.com</a:t>
            </a:r>
            <a:endParaRPr lang="en-US" dirty="0"/>
          </a:p>
        </p:txBody>
      </p:sp>
    </p:spTree>
    <p:extLst>
      <p:ext uri="{BB962C8B-B14F-4D97-AF65-F5344CB8AC3E}">
        <p14:creationId xmlns:p14="http://schemas.microsoft.com/office/powerpoint/2010/main" val="627744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2EE18-09FF-6BC5-3050-22E8C0C3ACD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BB5993-7C67-9221-3E8A-15BABA4957FA}"/>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5" name="Title 1">
            <a:extLst>
              <a:ext uri="{FF2B5EF4-FFF2-40B4-BE49-F238E27FC236}">
                <a16:creationId xmlns:a16="http://schemas.microsoft.com/office/drawing/2014/main" id="{5A1623D0-B821-5CE5-1FC3-DD800E9648AC}"/>
              </a:ext>
            </a:extLst>
          </p:cNvPr>
          <p:cNvSpPr>
            <a:spLocks noGrp="1"/>
          </p:cNvSpPr>
          <p:nvPr>
            <p:ph type="title"/>
          </p:nvPr>
        </p:nvSpPr>
        <p:spPr>
          <a:xfrm>
            <a:off x="838200" y="0"/>
            <a:ext cx="10515600" cy="1325563"/>
          </a:xfrm>
        </p:spPr>
        <p:txBody>
          <a:bodyPr/>
          <a:lstStyle/>
          <a:p>
            <a:r>
              <a:rPr lang="en-US" dirty="0">
                <a:solidFill>
                  <a:schemeClr val="bg1"/>
                </a:solidFill>
              </a:rPr>
              <a:t>U.S.</a:t>
            </a:r>
            <a:r>
              <a:rPr lang="en-US" dirty="0">
                <a:solidFill>
                  <a:schemeClr val="accent1">
                    <a:lumMod val="75000"/>
                  </a:schemeClr>
                </a:solidFill>
              </a:rPr>
              <a:t>- China Trade War</a:t>
            </a:r>
            <a:endParaRPr lang="en-US" dirty="0"/>
          </a:p>
        </p:txBody>
      </p:sp>
      <p:sp>
        <p:nvSpPr>
          <p:cNvPr id="2" name="TextBox 1">
            <a:extLst>
              <a:ext uri="{FF2B5EF4-FFF2-40B4-BE49-F238E27FC236}">
                <a16:creationId xmlns:a16="http://schemas.microsoft.com/office/drawing/2014/main" id="{92D88A6B-1B0A-BFC3-4B79-F6E1D7F640E9}"/>
              </a:ext>
            </a:extLst>
          </p:cNvPr>
          <p:cNvSpPr txBox="1"/>
          <p:nvPr/>
        </p:nvSpPr>
        <p:spPr>
          <a:xfrm>
            <a:off x="814386" y="1031240"/>
            <a:ext cx="10920413" cy="5909310"/>
          </a:xfrm>
          <a:prstGeom prst="rect">
            <a:avLst/>
          </a:prstGeom>
          <a:noFill/>
        </p:spPr>
        <p:txBody>
          <a:bodyPr wrap="square" rtlCol="0">
            <a:spAutoFit/>
          </a:bodyPr>
          <a:lstStyle/>
          <a:p>
            <a:pPr marL="285750" indent="-285750">
              <a:buFont typeface="Arial" panose="020B0604020202020204" pitchFamily="34" charset="0"/>
              <a:buChar char="•"/>
            </a:pPr>
            <a:r>
              <a:rPr lang="en-US" sz="2400" dirty="0"/>
              <a:t>Tariffs were fully-passed through to US import prices, but only partially to retail prices: retail margins decreased, and American consumers still paid </a:t>
            </a:r>
            <a:r>
              <a:rPr lang="en-US" sz="2400" b="1" dirty="0"/>
              <a:t>higher prices</a:t>
            </a:r>
            <a:r>
              <a:rPr lang="en-US" sz="2400" dirty="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Net decrease in </a:t>
            </a:r>
            <a:r>
              <a:rPr lang="en-US" sz="2400" b="1" dirty="0"/>
              <a:t>manufacturing employment </a:t>
            </a:r>
            <a:r>
              <a:rPr lang="en-US" sz="2400" dirty="0"/>
              <a:t>due to tariffs (the negative effects of higher input prices and retaliatory tariffs outweighed the benefits to protected industries)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Overall lower </a:t>
            </a:r>
            <a:r>
              <a:rPr lang="en-US" sz="2400" b="1" dirty="0"/>
              <a:t>aggregate real income </a:t>
            </a:r>
            <a:r>
              <a:rPr lang="en-US" sz="2400" dirty="0"/>
              <a:t>in both U.S. and China (small magnitudes relative to GDP)</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 2024 study found that the tariffs failed to provide economic help to the heartland: import tariffs had “ neither a sizable nor a significant effect on US employment in regions with newly-protected sectors” and foreign retaliation “by contrast had clear negative employment impacts, particularly agriculture.”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3335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62F63-7BFB-5C31-A697-405DB8975FC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E5B7CC-A4D1-4AA1-0F38-BD48582A6FB3}"/>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5" name="Title 1">
            <a:extLst>
              <a:ext uri="{FF2B5EF4-FFF2-40B4-BE49-F238E27FC236}">
                <a16:creationId xmlns:a16="http://schemas.microsoft.com/office/drawing/2014/main" id="{FF0B02E2-8768-C9BA-63D1-F7B21C5AF0CC}"/>
              </a:ext>
            </a:extLst>
          </p:cNvPr>
          <p:cNvSpPr>
            <a:spLocks noGrp="1"/>
          </p:cNvSpPr>
          <p:nvPr>
            <p:ph type="title"/>
          </p:nvPr>
        </p:nvSpPr>
        <p:spPr>
          <a:xfrm>
            <a:off x="838200" y="0"/>
            <a:ext cx="10515600" cy="1325563"/>
          </a:xfrm>
        </p:spPr>
        <p:txBody>
          <a:bodyPr/>
          <a:lstStyle/>
          <a:p>
            <a:r>
              <a:rPr lang="en-US" dirty="0" err="1">
                <a:solidFill>
                  <a:schemeClr val="bg1"/>
                </a:solidFill>
              </a:rPr>
              <a:t>U.S.</a:t>
            </a:r>
            <a:r>
              <a:rPr lang="en-US" dirty="0" err="1">
                <a:solidFill>
                  <a:schemeClr val="accent1">
                    <a:lumMod val="75000"/>
                  </a:schemeClr>
                </a:solidFill>
              </a:rPr>
              <a:t>Manufacturing</a:t>
            </a:r>
            <a:r>
              <a:rPr lang="en-US" dirty="0">
                <a:solidFill>
                  <a:schemeClr val="accent1">
                    <a:lumMod val="75000"/>
                  </a:schemeClr>
                </a:solidFill>
              </a:rPr>
              <a:t> Production</a:t>
            </a:r>
            <a:endParaRPr lang="en-US" dirty="0"/>
          </a:p>
        </p:txBody>
      </p:sp>
      <p:pic>
        <p:nvPicPr>
          <p:cNvPr id="3" name="Picture 2">
            <a:extLst>
              <a:ext uri="{FF2B5EF4-FFF2-40B4-BE49-F238E27FC236}">
                <a16:creationId xmlns:a16="http://schemas.microsoft.com/office/drawing/2014/main" id="{BEDA7A07-F605-4201-00D4-D969D5DEFE8F}"/>
              </a:ext>
            </a:extLst>
          </p:cNvPr>
          <p:cNvPicPr>
            <a:picLocks noChangeAspect="1"/>
          </p:cNvPicPr>
          <p:nvPr/>
        </p:nvPicPr>
        <p:blipFill>
          <a:blip r:embed="rId3"/>
          <a:stretch>
            <a:fillRect/>
          </a:stretch>
        </p:blipFill>
        <p:spPr>
          <a:xfrm>
            <a:off x="1981200" y="1066800"/>
            <a:ext cx="7772400" cy="4968503"/>
          </a:xfrm>
          <a:prstGeom prst="rect">
            <a:avLst/>
          </a:prstGeom>
        </p:spPr>
      </p:pic>
    </p:spTree>
    <p:extLst>
      <p:ext uri="{BB962C8B-B14F-4D97-AF65-F5344CB8AC3E}">
        <p14:creationId xmlns:p14="http://schemas.microsoft.com/office/powerpoint/2010/main" val="2435455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30A22-87EC-8FA0-7E93-F446E9B9FE1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E19B68-684C-E81A-5971-747A332236C8}"/>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5" name="Title 1">
            <a:extLst>
              <a:ext uri="{FF2B5EF4-FFF2-40B4-BE49-F238E27FC236}">
                <a16:creationId xmlns:a16="http://schemas.microsoft.com/office/drawing/2014/main" id="{A384817D-9F4E-1145-3770-6982D3317640}"/>
              </a:ext>
            </a:extLst>
          </p:cNvPr>
          <p:cNvSpPr>
            <a:spLocks noGrp="1"/>
          </p:cNvSpPr>
          <p:nvPr>
            <p:ph type="title"/>
          </p:nvPr>
        </p:nvSpPr>
        <p:spPr>
          <a:xfrm>
            <a:off x="838200" y="0"/>
            <a:ext cx="10515600" cy="1325563"/>
          </a:xfrm>
        </p:spPr>
        <p:txBody>
          <a:bodyPr/>
          <a:lstStyle/>
          <a:p>
            <a:r>
              <a:rPr lang="en-US" dirty="0">
                <a:solidFill>
                  <a:schemeClr val="bg1"/>
                </a:solidFill>
              </a:rPr>
              <a:t>Sub</a:t>
            </a:r>
            <a:r>
              <a:rPr lang="en-US" dirty="0">
                <a:solidFill>
                  <a:schemeClr val="accent1">
                    <a:lumMod val="75000"/>
                  </a:schemeClr>
                </a:solidFill>
              </a:rPr>
              <a:t>sidies to American Farmers</a:t>
            </a:r>
            <a:endParaRPr lang="en-US" dirty="0"/>
          </a:p>
        </p:txBody>
      </p:sp>
      <p:pic>
        <p:nvPicPr>
          <p:cNvPr id="2" name="Picture 1">
            <a:extLst>
              <a:ext uri="{FF2B5EF4-FFF2-40B4-BE49-F238E27FC236}">
                <a16:creationId xmlns:a16="http://schemas.microsoft.com/office/drawing/2014/main" id="{28263259-5296-BB3C-9BD4-ABF26E76A98B}"/>
              </a:ext>
            </a:extLst>
          </p:cNvPr>
          <p:cNvPicPr>
            <a:picLocks noChangeAspect="1"/>
          </p:cNvPicPr>
          <p:nvPr/>
        </p:nvPicPr>
        <p:blipFill>
          <a:blip r:embed="rId3"/>
          <a:stretch>
            <a:fillRect/>
          </a:stretch>
        </p:blipFill>
        <p:spPr>
          <a:xfrm>
            <a:off x="1219200" y="1325563"/>
            <a:ext cx="7772400" cy="3689497"/>
          </a:xfrm>
          <a:prstGeom prst="rect">
            <a:avLst/>
          </a:prstGeom>
        </p:spPr>
      </p:pic>
      <p:sp>
        <p:nvSpPr>
          <p:cNvPr id="3" name="TextBox 2">
            <a:extLst>
              <a:ext uri="{FF2B5EF4-FFF2-40B4-BE49-F238E27FC236}">
                <a16:creationId xmlns:a16="http://schemas.microsoft.com/office/drawing/2014/main" id="{46D37895-5ADA-2F26-C073-384D453F3E51}"/>
              </a:ext>
            </a:extLst>
          </p:cNvPr>
          <p:cNvSpPr txBox="1"/>
          <p:nvPr/>
        </p:nvSpPr>
        <p:spPr>
          <a:xfrm>
            <a:off x="990600" y="5163105"/>
            <a:ext cx="975360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$12 billion subsidy to help American farmers for their lost export sales.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694623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65977-1051-464B-1135-53BF9140DE9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C3CD1D-0418-ABCF-02F2-EC778CC19975}"/>
              </a:ext>
            </a:extLst>
          </p:cNvPr>
          <p:cNvSpPr>
            <a:spLocks noGrp="1"/>
          </p:cNvSpPr>
          <p:nvPr>
            <p:ph idx="1"/>
          </p:nvPr>
        </p:nvSpPr>
        <p:spPr/>
        <p:txBody>
          <a:bodyPr/>
          <a:lstStyle/>
          <a:p>
            <a:r>
              <a:rPr lang="en-US" dirty="0"/>
              <a:t>Both the metals tariffs and the China tariffs permitted certain products and product categories to be exempted, through an application process to Commerce (metals) and USTR (China), if certain criteria are satisfied.</a:t>
            </a:r>
          </a:p>
          <a:p>
            <a:pPr lvl="1"/>
            <a:r>
              <a:rPr lang="en-US" dirty="0"/>
              <a:t>Whether tariffs would impose significant harm on American business interests</a:t>
            </a:r>
          </a:p>
          <a:p>
            <a:pPr lvl="1"/>
            <a:r>
              <a:rPr lang="en-US" dirty="0"/>
              <a:t>Whether substitute products were available outside China</a:t>
            </a:r>
          </a:p>
          <a:p>
            <a:pPr lvl="1"/>
            <a:r>
              <a:rPr lang="en-US" dirty="0"/>
              <a:t>Whether the products were “strategically important” to China”</a:t>
            </a:r>
          </a:p>
        </p:txBody>
      </p:sp>
      <p:sp>
        <p:nvSpPr>
          <p:cNvPr id="4" name="Slide Number Placeholder 3">
            <a:extLst>
              <a:ext uri="{FF2B5EF4-FFF2-40B4-BE49-F238E27FC236}">
                <a16:creationId xmlns:a16="http://schemas.microsoft.com/office/drawing/2014/main" id="{AFF88F17-EC4E-2DE0-5531-EEA4C83D10D6}"/>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5" name="Title 1">
            <a:extLst>
              <a:ext uri="{FF2B5EF4-FFF2-40B4-BE49-F238E27FC236}">
                <a16:creationId xmlns:a16="http://schemas.microsoft.com/office/drawing/2014/main" id="{1E6E8963-8A72-3E4E-3F4B-83AF2320B645}"/>
              </a:ext>
            </a:extLst>
          </p:cNvPr>
          <p:cNvSpPr>
            <a:spLocks noGrp="1"/>
          </p:cNvSpPr>
          <p:nvPr>
            <p:ph type="title"/>
          </p:nvPr>
        </p:nvSpPr>
        <p:spPr>
          <a:xfrm>
            <a:off x="838200" y="0"/>
            <a:ext cx="10515600" cy="1325563"/>
          </a:xfrm>
        </p:spPr>
        <p:txBody>
          <a:bodyPr/>
          <a:lstStyle/>
          <a:p>
            <a:r>
              <a:rPr lang="en-US" dirty="0">
                <a:solidFill>
                  <a:schemeClr val="bg1"/>
                </a:solidFill>
              </a:rPr>
              <a:t>Tru</a:t>
            </a:r>
            <a:r>
              <a:rPr lang="en-US" dirty="0"/>
              <a:t>mp Tariff Exemptions</a:t>
            </a:r>
          </a:p>
        </p:txBody>
      </p:sp>
    </p:spTree>
    <p:extLst>
      <p:ext uri="{BB962C8B-B14F-4D97-AF65-F5344CB8AC3E}">
        <p14:creationId xmlns:p14="http://schemas.microsoft.com/office/powerpoint/2010/main" val="70258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32536-CB66-50FC-34F5-006427F4F6D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A5A290-711A-EA31-A206-EA97EDA4E83C}"/>
              </a:ext>
            </a:extLst>
          </p:cNvPr>
          <p:cNvSpPr>
            <a:spLocks noGrp="1"/>
          </p:cNvSpPr>
          <p:nvPr>
            <p:ph idx="1"/>
          </p:nvPr>
        </p:nvSpPr>
        <p:spPr/>
        <p:txBody>
          <a:bodyPr>
            <a:normAutofit/>
          </a:bodyPr>
          <a:lstStyle/>
          <a:p>
            <a:r>
              <a:rPr lang="en-US" dirty="0"/>
              <a:t>Requests for exemption</a:t>
            </a:r>
          </a:p>
          <a:p>
            <a:pPr lvl="1"/>
            <a:r>
              <a:rPr lang="en-US" dirty="0"/>
              <a:t>Metals tariffs:  “Commerce Department received nearly 500,000 exclusion requests”</a:t>
            </a:r>
          </a:p>
          <a:p>
            <a:pPr lvl="1"/>
            <a:r>
              <a:rPr lang="en-US" dirty="0"/>
              <a:t>China tariffs:  USTR “fielded more than 50,000 requests”</a:t>
            </a:r>
          </a:p>
          <a:p>
            <a:r>
              <a:rPr lang="en-US" dirty="0"/>
              <a:t>Lobbying Congress on trade issues increased once Mr. Trump took office </a:t>
            </a:r>
          </a:p>
          <a:p>
            <a:r>
              <a:rPr lang="en-US" dirty="0"/>
              <a:t>Biden maintained Trump’s tariffs, but it</a:t>
            </a:r>
          </a:p>
          <a:p>
            <a:pPr lvl="1"/>
            <a:r>
              <a:rPr lang="en-US" dirty="0"/>
              <a:t>gradually wound down the exclusions for China tariffs</a:t>
            </a:r>
          </a:p>
          <a:p>
            <a:pPr lvl="1"/>
            <a:r>
              <a:rPr lang="en-US" dirty="0"/>
              <a:t>continued to grant them for tariffs on steel and aluminum.</a:t>
            </a:r>
          </a:p>
        </p:txBody>
      </p:sp>
      <p:sp>
        <p:nvSpPr>
          <p:cNvPr id="4" name="Slide Number Placeholder 3">
            <a:extLst>
              <a:ext uri="{FF2B5EF4-FFF2-40B4-BE49-F238E27FC236}">
                <a16:creationId xmlns:a16="http://schemas.microsoft.com/office/drawing/2014/main" id="{941BDD00-AC05-93D6-6EBE-9CE8AC298067}"/>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5" name="Title 1">
            <a:extLst>
              <a:ext uri="{FF2B5EF4-FFF2-40B4-BE49-F238E27FC236}">
                <a16:creationId xmlns:a16="http://schemas.microsoft.com/office/drawing/2014/main" id="{610A5907-A8FE-517E-8CA7-200945F605C0}"/>
              </a:ext>
            </a:extLst>
          </p:cNvPr>
          <p:cNvSpPr>
            <a:spLocks noGrp="1"/>
          </p:cNvSpPr>
          <p:nvPr>
            <p:ph type="title"/>
          </p:nvPr>
        </p:nvSpPr>
        <p:spPr>
          <a:xfrm>
            <a:off x="838200" y="0"/>
            <a:ext cx="10515600" cy="1325563"/>
          </a:xfrm>
        </p:spPr>
        <p:txBody>
          <a:bodyPr/>
          <a:lstStyle/>
          <a:p>
            <a:r>
              <a:rPr lang="en-US" dirty="0">
                <a:solidFill>
                  <a:schemeClr val="bg1"/>
                </a:solidFill>
              </a:rPr>
              <a:t>Tru</a:t>
            </a:r>
            <a:r>
              <a:rPr lang="en-US" dirty="0"/>
              <a:t>mp Tariff Exemptions</a:t>
            </a:r>
          </a:p>
        </p:txBody>
      </p:sp>
    </p:spTree>
    <p:extLst>
      <p:ext uri="{BB962C8B-B14F-4D97-AF65-F5344CB8AC3E}">
        <p14:creationId xmlns:p14="http://schemas.microsoft.com/office/powerpoint/2010/main" val="2653336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21200-42A6-45F5-6BF3-E94522B23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61F62-A2EA-D3F0-EC1B-077BCDDE502F}"/>
              </a:ext>
            </a:extLst>
          </p:cNvPr>
          <p:cNvSpPr>
            <a:spLocks noGrp="1"/>
          </p:cNvSpPr>
          <p:nvPr>
            <p:ph type="title"/>
          </p:nvPr>
        </p:nvSpPr>
        <p:spPr>
          <a:xfrm>
            <a:off x="685800" y="32951"/>
            <a:ext cx="9652000" cy="1127125"/>
          </a:xfrm>
        </p:spPr>
        <p:txBody>
          <a:bodyPr/>
          <a:lstStyle/>
          <a:p>
            <a:r>
              <a:rPr lang="en-US" dirty="0"/>
              <a:t> </a:t>
            </a:r>
            <a:r>
              <a:rPr lang="en-US" dirty="0">
                <a:solidFill>
                  <a:schemeClr val="bg1"/>
                </a:solidFill>
              </a:rPr>
              <a:t>Wh</a:t>
            </a:r>
            <a:r>
              <a:rPr lang="en-US" dirty="0"/>
              <a:t>at Is a Tariff?</a:t>
            </a:r>
          </a:p>
        </p:txBody>
      </p:sp>
      <p:sp>
        <p:nvSpPr>
          <p:cNvPr id="4" name="Slide Number Placeholder 3">
            <a:extLst>
              <a:ext uri="{FF2B5EF4-FFF2-40B4-BE49-F238E27FC236}">
                <a16:creationId xmlns:a16="http://schemas.microsoft.com/office/drawing/2014/main" id="{DB4582BF-645A-C427-0648-08806B8ECFCC}"/>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2</a:t>
            </a:fld>
            <a:endParaRPr lang="en-US"/>
          </a:p>
        </p:txBody>
      </p:sp>
      <p:sp>
        <p:nvSpPr>
          <p:cNvPr id="6" name="Content Placeholder 5">
            <a:extLst>
              <a:ext uri="{FF2B5EF4-FFF2-40B4-BE49-F238E27FC236}">
                <a16:creationId xmlns:a16="http://schemas.microsoft.com/office/drawing/2014/main" id="{CC26070B-2333-C173-2D64-70A813957C4B}"/>
              </a:ext>
            </a:extLst>
          </p:cNvPr>
          <p:cNvSpPr>
            <a:spLocks noGrp="1"/>
          </p:cNvSpPr>
          <p:nvPr>
            <p:ph idx="1"/>
          </p:nvPr>
        </p:nvSpPr>
        <p:spPr/>
        <p:txBody>
          <a:bodyPr>
            <a:normAutofit/>
          </a:bodyPr>
          <a:lstStyle/>
          <a:p>
            <a:r>
              <a:rPr lang="en-US" dirty="0"/>
              <a:t>A tariff is a tax on imports.</a:t>
            </a:r>
          </a:p>
          <a:p>
            <a:r>
              <a:rPr lang="en-US" dirty="0"/>
              <a:t>A 10% tariff on all imports would mean that</a:t>
            </a:r>
          </a:p>
          <a:p>
            <a:pPr lvl="1"/>
            <a:r>
              <a:rPr lang="en-US" dirty="0"/>
              <a:t>Whatever the foreign exporter charges for a product,</a:t>
            </a:r>
          </a:p>
          <a:p>
            <a:pPr lvl="1"/>
            <a:r>
              <a:rPr lang="en-US" dirty="0"/>
              <a:t>US buyers will pay an extra 10% to the US government.</a:t>
            </a:r>
          </a:p>
          <a:p>
            <a:r>
              <a:rPr lang="en-US" dirty="0"/>
              <a:t>Might the seller charge a lower price because of the tariff?</a:t>
            </a:r>
          </a:p>
          <a:p>
            <a:pPr lvl="1"/>
            <a:r>
              <a:rPr lang="en-US" dirty="0"/>
              <a:t>Perhaps, but when Trump used tariffs in 2018 on steel and China, they did not.</a:t>
            </a:r>
          </a:p>
        </p:txBody>
      </p:sp>
    </p:spTree>
    <p:extLst>
      <p:ext uri="{BB962C8B-B14F-4D97-AF65-F5344CB8AC3E}">
        <p14:creationId xmlns:p14="http://schemas.microsoft.com/office/powerpoint/2010/main" val="2548761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7D2E2-D622-F709-7AA0-37776703B9F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8EF454-6DE7-5407-7304-D626529348B5}"/>
              </a:ext>
            </a:extLst>
          </p:cNvPr>
          <p:cNvSpPr>
            <a:spLocks noGrp="1"/>
          </p:cNvSpPr>
          <p:nvPr>
            <p:ph idx="1"/>
          </p:nvPr>
        </p:nvSpPr>
        <p:spPr/>
        <p:txBody>
          <a:bodyPr>
            <a:normAutofit/>
          </a:bodyPr>
          <a:lstStyle/>
          <a:p>
            <a:r>
              <a:rPr lang="en-US" dirty="0"/>
              <a:t>Trump administration’s decisions on exclusions were mysterious and arbitrary. </a:t>
            </a:r>
          </a:p>
          <a:p>
            <a:pPr lvl="1"/>
            <a:r>
              <a:rPr lang="en-US" dirty="0"/>
              <a:t>“Tariff exemptions were given </a:t>
            </a:r>
          </a:p>
          <a:p>
            <a:pPr lvl="2"/>
            <a:r>
              <a:rPr lang="en-US" dirty="0"/>
              <a:t>to Bibles but not to textbooks, </a:t>
            </a:r>
          </a:p>
          <a:p>
            <a:pPr lvl="2"/>
            <a:r>
              <a:rPr lang="en-US" dirty="0"/>
              <a:t>to salmon but not to pollock, </a:t>
            </a:r>
          </a:p>
          <a:p>
            <a:pPr lvl="2"/>
            <a:r>
              <a:rPr lang="en-US" dirty="0"/>
              <a:t>to children’s car seats but not to baby cribs. </a:t>
            </a:r>
          </a:p>
          <a:p>
            <a:pPr lvl="1"/>
            <a:r>
              <a:rPr lang="en-US" dirty="0"/>
              <a:t>The decisions were not subject to appeal.”</a:t>
            </a:r>
          </a:p>
        </p:txBody>
      </p:sp>
      <p:sp>
        <p:nvSpPr>
          <p:cNvPr id="4" name="Slide Number Placeholder 3">
            <a:extLst>
              <a:ext uri="{FF2B5EF4-FFF2-40B4-BE49-F238E27FC236}">
                <a16:creationId xmlns:a16="http://schemas.microsoft.com/office/drawing/2014/main" id="{7CA25438-2104-E62C-FFC0-19B80F0590F0}"/>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5" name="Title 1">
            <a:extLst>
              <a:ext uri="{FF2B5EF4-FFF2-40B4-BE49-F238E27FC236}">
                <a16:creationId xmlns:a16="http://schemas.microsoft.com/office/drawing/2014/main" id="{7A1AB210-6316-EBB0-021D-63788F037D42}"/>
              </a:ext>
            </a:extLst>
          </p:cNvPr>
          <p:cNvSpPr>
            <a:spLocks noGrp="1"/>
          </p:cNvSpPr>
          <p:nvPr>
            <p:ph type="title"/>
          </p:nvPr>
        </p:nvSpPr>
        <p:spPr>
          <a:xfrm>
            <a:off x="838200" y="0"/>
            <a:ext cx="10515600" cy="1325563"/>
          </a:xfrm>
        </p:spPr>
        <p:txBody>
          <a:bodyPr/>
          <a:lstStyle/>
          <a:p>
            <a:r>
              <a:rPr lang="en-US" dirty="0">
                <a:solidFill>
                  <a:schemeClr val="bg1"/>
                </a:solidFill>
              </a:rPr>
              <a:t>Tru</a:t>
            </a:r>
            <a:r>
              <a:rPr lang="en-US" dirty="0"/>
              <a:t>mp Tariff Exemptions</a:t>
            </a:r>
          </a:p>
        </p:txBody>
      </p:sp>
    </p:spTree>
    <p:extLst>
      <p:ext uri="{BB962C8B-B14F-4D97-AF65-F5344CB8AC3E}">
        <p14:creationId xmlns:p14="http://schemas.microsoft.com/office/powerpoint/2010/main" val="3660926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04FBF-DC34-F0A4-D08E-B65D1F94355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6AD7F1-171B-2D29-8BFB-5081A7FCCF37}"/>
              </a:ext>
            </a:extLst>
          </p:cNvPr>
          <p:cNvSpPr>
            <a:spLocks noGrp="1"/>
          </p:cNvSpPr>
          <p:nvPr>
            <p:ph idx="1"/>
          </p:nvPr>
        </p:nvSpPr>
        <p:spPr/>
        <p:txBody>
          <a:bodyPr/>
          <a:lstStyle/>
          <a:p>
            <a:r>
              <a:rPr lang="en-US" dirty="0"/>
              <a:t>Issues with the exemptions</a:t>
            </a:r>
          </a:p>
          <a:p>
            <a:pPr lvl="1"/>
            <a:r>
              <a:rPr lang="en-US" dirty="0"/>
              <a:t>“Firms hiring lobbyists were less likely to have steel tariff exemptions approved.”</a:t>
            </a:r>
          </a:p>
          <a:p>
            <a:pPr lvl="1"/>
            <a:r>
              <a:rPr lang="en-US" dirty="0"/>
              <a:t>Study found:</a:t>
            </a:r>
          </a:p>
          <a:p>
            <a:pPr lvl="2"/>
            <a:r>
              <a:rPr lang="en-US" dirty="0"/>
              <a:t>Contributions to Republicans made China exemptions more likely</a:t>
            </a:r>
          </a:p>
          <a:p>
            <a:pPr lvl="2"/>
            <a:r>
              <a:rPr lang="en-US" dirty="0"/>
              <a:t>Contributions to Democrats made China exemptions less likely</a:t>
            </a:r>
          </a:p>
          <a:p>
            <a:pPr lvl="2"/>
            <a:r>
              <a:rPr lang="en-US" dirty="0"/>
              <a:t>Author quoted as saying the exclusion process was “a very effective spoils system”</a:t>
            </a:r>
          </a:p>
          <a:p>
            <a:pPr lvl="1"/>
            <a:r>
              <a:rPr lang="en-US" dirty="0"/>
              <a:t>Renewal of exemptions were uncertain and came late enough to create uncertainty.</a:t>
            </a:r>
          </a:p>
        </p:txBody>
      </p:sp>
      <p:sp>
        <p:nvSpPr>
          <p:cNvPr id="4" name="Slide Number Placeholder 3">
            <a:extLst>
              <a:ext uri="{FF2B5EF4-FFF2-40B4-BE49-F238E27FC236}">
                <a16:creationId xmlns:a16="http://schemas.microsoft.com/office/drawing/2014/main" id="{482C042C-3B61-5283-9DF0-47F57E7E87F1}"/>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itle 1">
            <a:extLst>
              <a:ext uri="{FF2B5EF4-FFF2-40B4-BE49-F238E27FC236}">
                <a16:creationId xmlns:a16="http://schemas.microsoft.com/office/drawing/2014/main" id="{1D9F00CF-C1E4-DB3D-8392-6F9B71334E3B}"/>
              </a:ext>
            </a:extLst>
          </p:cNvPr>
          <p:cNvSpPr>
            <a:spLocks noGrp="1"/>
          </p:cNvSpPr>
          <p:nvPr>
            <p:ph type="title"/>
          </p:nvPr>
        </p:nvSpPr>
        <p:spPr>
          <a:xfrm>
            <a:off x="838200" y="0"/>
            <a:ext cx="10515600" cy="1325563"/>
          </a:xfrm>
        </p:spPr>
        <p:txBody>
          <a:bodyPr/>
          <a:lstStyle/>
          <a:p>
            <a:r>
              <a:rPr lang="en-US" dirty="0">
                <a:solidFill>
                  <a:schemeClr val="bg1"/>
                </a:solidFill>
              </a:rPr>
              <a:t>Tru</a:t>
            </a:r>
            <a:r>
              <a:rPr lang="en-US" dirty="0"/>
              <a:t>mp Tariff Exemptions</a:t>
            </a:r>
          </a:p>
        </p:txBody>
      </p:sp>
    </p:spTree>
    <p:extLst>
      <p:ext uri="{BB962C8B-B14F-4D97-AF65-F5344CB8AC3E}">
        <p14:creationId xmlns:p14="http://schemas.microsoft.com/office/powerpoint/2010/main" val="1916301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58BD1-7B7E-F208-EFC7-585294DBDE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37352B-3773-E9D7-E823-4E306F1104E3}"/>
              </a:ext>
            </a:extLst>
          </p:cNvPr>
          <p:cNvSpPr>
            <a:spLocks noGrp="1"/>
          </p:cNvSpPr>
          <p:nvPr>
            <p:ph type="title"/>
          </p:nvPr>
        </p:nvSpPr>
        <p:spPr>
          <a:xfrm>
            <a:off x="838200" y="2133601"/>
            <a:ext cx="10503074" cy="1661460"/>
          </a:xfrm>
        </p:spPr>
        <p:txBody>
          <a:bodyPr>
            <a:normAutofit/>
          </a:bodyPr>
          <a:lstStyle/>
          <a:p>
            <a:pPr algn="ctr"/>
            <a:r>
              <a:rPr lang="en-US" sz="9600" dirty="0"/>
              <a:t>Tariff Effects</a:t>
            </a:r>
            <a:endParaRPr lang="en-US" sz="6000" dirty="0"/>
          </a:p>
        </p:txBody>
      </p:sp>
    </p:spTree>
    <p:extLst>
      <p:ext uri="{BB962C8B-B14F-4D97-AF65-F5344CB8AC3E}">
        <p14:creationId xmlns:p14="http://schemas.microsoft.com/office/powerpoint/2010/main" val="2912717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9765FC-1089-9F4E-A280-F3A5D1F708F3}"/>
              </a:ext>
            </a:extLst>
          </p:cNvPr>
          <p:cNvSpPr>
            <a:spLocks noGrp="1"/>
          </p:cNvSpPr>
          <p:nvPr>
            <p:ph idx="1"/>
          </p:nvPr>
        </p:nvSpPr>
        <p:spPr/>
        <p:txBody>
          <a:bodyPr>
            <a:normAutofit lnSpcReduction="10000"/>
          </a:bodyPr>
          <a:lstStyle/>
          <a:p>
            <a:r>
              <a:rPr lang="en-US" dirty="0"/>
              <a:t>A tariff is a tax on imports.  It causes</a:t>
            </a:r>
          </a:p>
          <a:p>
            <a:pPr lvl="1"/>
            <a:r>
              <a:rPr lang="en-US" dirty="0"/>
              <a:t>A rise in the price of the imported good in the importing country</a:t>
            </a:r>
          </a:p>
          <a:p>
            <a:pPr lvl="1"/>
            <a:r>
              <a:rPr lang="en-US" dirty="0"/>
              <a:t>A fall in the price of the imported good in the exporting country</a:t>
            </a:r>
          </a:p>
          <a:p>
            <a:pPr lvl="1"/>
            <a:r>
              <a:rPr lang="en-US" dirty="0"/>
              <a:t>The quantity imported to fall</a:t>
            </a:r>
          </a:p>
          <a:p>
            <a:pPr lvl="1"/>
            <a:r>
              <a:rPr lang="en-US" dirty="0"/>
              <a:t>Revenue for the tariff-levying government</a:t>
            </a:r>
          </a:p>
          <a:p>
            <a:r>
              <a:rPr lang="en-US" dirty="0"/>
              <a:t>Almost always:  the </a:t>
            </a:r>
            <a:r>
              <a:rPr lang="en-US" u="sng" dirty="0"/>
              <a:t>rise</a:t>
            </a:r>
            <a:r>
              <a:rPr lang="en-US" dirty="0"/>
              <a:t> at home is much larger than the </a:t>
            </a:r>
            <a:r>
              <a:rPr lang="en-US" u="sng" dirty="0"/>
              <a:t>fall</a:t>
            </a:r>
            <a:r>
              <a:rPr lang="en-US" dirty="0"/>
              <a:t> abroad</a:t>
            </a:r>
          </a:p>
          <a:p>
            <a:pPr lvl="1"/>
            <a:r>
              <a:rPr lang="en-US" dirty="0"/>
              <a:t>That’s especially true if importing country is small</a:t>
            </a:r>
          </a:p>
          <a:p>
            <a:pPr lvl="1"/>
            <a:r>
              <a:rPr lang="en-US" dirty="0"/>
              <a:t>But it’s also true if importing country is as large as the U.S.</a:t>
            </a:r>
          </a:p>
          <a:p>
            <a:pPr lvl="2"/>
            <a:r>
              <a:rPr lang="en-US" dirty="0"/>
              <a:t>We learned this from Trump’s tariffs in 2018.</a:t>
            </a:r>
          </a:p>
          <a:p>
            <a:pPr lvl="2"/>
            <a:r>
              <a:rPr lang="en-US" dirty="0"/>
              <a:t>Example:  Trump’s tariffs caused US prices to rise, with hardly any perceptible fall in prices abroad.</a:t>
            </a:r>
          </a:p>
          <a:p>
            <a:pPr lvl="1"/>
            <a:endParaRPr lang="en-US" dirty="0"/>
          </a:p>
        </p:txBody>
      </p:sp>
      <p:sp>
        <p:nvSpPr>
          <p:cNvPr id="4" name="Slide Number Placeholder 3">
            <a:extLst>
              <a:ext uri="{FF2B5EF4-FFF2-40B4-BE49-F238E27FC236}">
                <a16:creationId xmlns:a16="http://schemas.microsoft.com/office/drawing/2014/main" id="{63691171-BA8C-B24C-A13C-1FA4DD90063D}"/>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5" name="Title 1">
            <a:extLst>
              <a:ext uri="{FF2B5EF4-FFF2-40B4-BE49-F238E27FC236}">
                <a16:creationId xmlns:a16="http://schemas.microsoft.com/office/drawing/2014/main" id="{43EF8498-8E28-3848-BE2E-142C1EBAFDA3}"/>
              </a:ext>
            </a:extLst>
          </p:cNvPr>
          <p:cNvSpPr>
            <a:spLocks noGrp="1"/>
          </p:cNvSpPr>
          <p:nvPr>
            <p:ph type="title"/>
          </p:nvPr>
        </p:nvSpPr>
        <p:spPr>
          <a:xfrm>
            <a:off x="685800" y="135447"/>
            <a:ext cx="9652000" cy="1127125"/>
          </a:xfrm>
        </p:spPr>
        <p:txBody>
          <a:bodyPr/>
          <a:lstStyle/>
          <a:p>
            <a:r>
              <a:rPr lang="en-US" dirty="0">
                <a:solidFill>
                  <a:schemeClr val="bg1"/>
                </a:solidFill>
              </a:rPr>
              <a:t> Eco</a:t>
            </a:r>
            <a:r>
              <a:rPr lang="en-US" dirty="0"/>
              <a:t>nomic Effects of a Tariff</a:t>
            </a:r>
          </a:p>
        </p:txBody>
      </p:sp>
    </p:spTree>
    <p:extLst>
      <p:ext uri="{BB962C8B-B14F-4D97-AF65-F5344CB8AC3E}">
        <p14:creationId xmlns:p14="http://schemas.microsoft.com/office/powerpoint/2010/main" val="368431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00679-2AC9-653E-086B-FB36008A34C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E223AA-DA2F-EB45-DE5C-09A9ED15F3A8}"/>
              </a:ext>
            </a:extLst>
          </p:cNvPr>
          <p:cNvSpPr>
            <a:spLocks noGrp="1"/>
          </p:cNvSpPr>
          <p:nvPr>
            <p:ph idx="1"/>
          </p:nvPr>
        </p:nvSpPr>
        <p:spPr/>
        <p:txBody>
          <a:bodyPr>
            <a:normAutofit/>
          </a:bodyPr>
          <a:lstStyle/>
          <a:p>
            <a:r>
              <a:rPr lang="en-US" dirty="0"/>
              <a:t>The rise in price in the importing country causes</a:t>
            </a:r>
          </a:p>
          <a:p>
            <a:pPr lvl="1"/>
            <a:r>
              <a:rPr lang="en-US" dirty="0"/>
              <a:t>A rise in price of competing goods produced there</a:t>
            </a:r>
          </a:p>
          <a:p>
            <a:pPr lvl="1"/>
            <a:r>
              <a:rPr lang="en-US" dirty="0"/>
              <a:t>Benefits to those producers</a:t>
            </a:r>
          </a:p>
          <a:p>
            <a:pPr lvl="1"/>
            <a:r>
              <a:rPr lang="en-US" dirty="0"/>
              <a:t>Harm to buyers of </a:t>
            </a:r>
            <a:r>
              <a:rPr lang="en-US" u="sng" dirty="0"/>
              <a:t>both</a:t>
            </a:r>
            <a:r>
              <a:rPr lang="en-US" dirty="0"/>
              <a:t> the import and the competing goods</a:t>
            </a:r>
          </a:p>
          <a:p>
            <a:pPr lvl="2"/>
            <a:r>
              <a:rPr lang="en-US" dirty="0"/>
              <a:t>Including producers that use the higher-priced goods as inputs</a:t>
            </a:r>
          </a:p>
          <a:p>
            <a:pPr lvl="3"/>
            <a:r>
              <a:rPr lang="en-US" sz="2200" dirty="0"/>
              <a:t>Their prices also rise, hurting </a:t>
            </a:r>
            <a:r>
              <a:rPr lang="en-US" sz="2200" u="sng" dirty="0"/>
              <a:t>their</a:t>
            </a:r>
            <a:r>
              <a:rPr lang="en-US" sz="2200" dirty="0"/>
              <a:t> buyers</a:t>
            </a:r>
          </a:p>
          <a:p>
            <a:pPr lvl="1"/>
            <a:r>
              <a:rPr lang="en-US" dirty="0"/>
              <a:t>Employment changes:</a:t>
            </a:r>
          </a:p>
          <a:p>
            <a:pPr lvl="2"/>
            <a:r>
              <a:rPr lang="en-US" dirty="0"/>
              <a:t>Increase in the protected industry</a:t>
            </a:r>
          </a:p>
          <a:p>
            <a:pPr lvl="2"/>
            <a:r>
              <a:rPr lang="en-US" dirty="0"/>
              <a:t>Decrease in industries that use the protected product as inputs	</a:t>
            </a:r>
          </a:p>
        </p:txBody>
      </p:sp>
      <p:sp>
        <p:nvSpPr>
          <p:cNvPr id="4" name="Slide Number Placeholder 3">
            <a:extLst>
              <a:ext uri="{FF2B5EF4-FFF2-40B4-BE49-F238E27FC236}">
                <a16:creationId xmlns:a16="http://schemas.microsoft.com/office/drawing/2014/main" id="{E3E495A4-B5E6-13FF-8150-43BC16930725}"/>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Title 1">
            <a:extLst>
              <a:ext uri="{FF2B5EF4-FFF2-40B4-BE49-F238E27FC236}">
                <a16:creationId xmlns:a16="http://schemas.microsoft.com/office/drawing/2014/main" id="{7DE66B89-5B63-09BE-E423-0F1252A750DC}"/>
              </a:ext>
            </a:extLst>
          </p:cNvPr>
          <p:cNvSpPr>
            <a:spLocks noGrp="1"/>
          </p:cNvSpPr>
          <p:nvPr>
            <p:ph type="title"/>
          </p:nvPr>
        </p:nvSpPr>
        <p:spPr>
          <a:xfrm>
            <a:off x="821029" y="96837"/>
            <a:ext cx="9652000" cy="1127125"/>
          </a:xfrm>
        </p:spPr>
        <p:txBody>
          <a:bodyPr/>
          <a:lstStyle/>
          <a:p>
            <a:r>
              <a:rPr lang="en-US" dirty="0">
                <a:solidFill>
                  <a:schemeClr val="bg1"/>
                </a:solidFill>
              </a:rPr>
              <a:t> Eff</a:t>
            </a:r>
            <a:r>
              <a:rPr lang="en-US" dirty="0"/>
              <a:t>ects of a Tariff</a:t>
            </a:r>
          </a:p>
        </p:txBody>
      </p:sp>
    </p:spTree>
    <p:extLst>
      <p:ext uri="{BB962C8B-B14F-4D97-AF65-F5344CB8AC3E}">
        <p14:creationId xmlns:p14="http://schemas.microsoft.com/office/powerpoint/2010/main" val="426664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4909A-6F21-773E-A164-01230DDE95B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C09EF2-C36E-8402-E442-EB878556DC2F}"/>
              </a:ext>
            </a:extLst>
          </p:cNvPr>
          <p:cNvSpPr>
            <a:spLocks noGrp="1"/>
          </p:cNvSpPr>
          <p:nvPr>
            <p:ph idx="1"/>
          </p:nvPr>
        </p:nvSpPr>
        <p:spPr/>
        <p:txBody>
          <a:bodyPr>
            <a:normAutofit fontScale="92500"/>
          </a:bodyPr>
          <a:lstStyle/>
          <a:p>
            <a:r>
              <a:rPr lang="en-US" dirty="0"/>
              <a:t>Economists’ cost-benefit analysis quantifies these and shows that</a:t>
            </a:r>
          </a:p>
          <a:p>
            <a:pPr lvl="1"/>
            <a:r>
              <a:rPr lang="en-US" dirty="0"/>
              <a:t>Unless there are market distortions, the costs of a tariff </a:t>
            </a:r>
            <a:r>
              <a:rPr lang="en-US" u="sng" dirty="0"/>
              <a:t>always</a:t>
            </a:r>
            <a:r>
              <a:rPr lang="en-US" dirty="0"/>
              <a:t> exceed the benefits</a:t>
            </a:r>
          </a:p>
          <a:p>
            <a:pPr lvl="1"/>
            <a:r>
              <a:rPr lang="en-US" dirty="0"/>
              <a:t>Even when distortions give </a:t>
            </a:r>
            <a:r>
              <a:rPr lang="en-US" u="sng" dirty="0"/>
              <a:t>potential</a:t>
            </a:r>
            <a:r>
              <a:rPr lang="en-US" dirty="0"/>
              <a:t> for tariff to be net beneficial</a:t>
            </a:r>
          </a:p>
          <a:p>
            <a:pPr lvl="2"/>
            <a:r>
              <a:rPr lang="en-US" dirty="0"/>
              <a:t>It </a:t>
            </a:r>
            <a:r>
              <a:rPr lang="en-US" u="sng" dirty="0"/>
              <a:t>is just as likely</a:t>
            </a:r>
            <a:r>
              <a:rPr lang="en-US" dirty="0"/>
              <a:t> to be net harmful</a:t>
            </a:r>
          </a:p>
          <a:p>
            <a:pPr lvl="2"/>
            <a:r>
              <a:rPr lang="en-US" dirty="0"/>
              <a:t>And there </a:t>
            </a:r>
            <a:r>
              <a:rPr lang="en-US" u="sng" dirty="0"/>
              <a:t>does</a:t>
            </a:r>
            <a:r>
              <a:rPr lang="en-US" dirty="0"/>
              <a:t> exist another policy, not a tariff, that would be better</a:t>
            </a:r>
          </a:p>
          <a:p>
            <a:pPr lvl="1"/>
            <a:r>
              <a:rPr lang="en-US" dirty="0"/>
              <a:t>But </a:t>
            </a:r>
          </a:p>
          <a:p>
            <a:pPr lvl="2"/>
            <a:r>
              <a:rPr lang="en-US" dirty="0"/>
              <a:t>Costs of tariffs are spread over many buyers, and are small for each</a:t>
            </a:r>
          </a:p>
          <a:p>
            <a:pPr lvl="2"/>
            <a:r>
              <a:rPr lang="en-US" dirty="0"/>
              <a:t>Benefits of tariffs are concentrated for domestic producers and are large for each</a:t>
            </a:r>
          </a:p>
          <a:p>
            <a:pPr lvl="2"/>
            <a:r>
              <a:rPr lang="en-US" dirty="0"/>
              <a:t>That’s often why we </a:t>
            </a:r>
          </a:p>
          <a:p>
            <a:pPr lvl="3"/>
            <a:r>
              <a:rPr lang="en-US" dirty="0"/>
              <a:t>Get tariffs</a:t>
            </a:r>
          </a:p>
          <a:p>
            <a:pPr lvl="3"/>
            <a:r>
              <a:rPr lang="en-US" dirty="0"/>
              <a:t>Find them very hard to remove</a:t>
            </a:r>
          </a:p>
        </p:txBody>
      </p:sp>
      <p:sp>
        <p:nvSpPr>
          <p:cNvPr id="4" name="Slide Number Placeholder 3">
            <a:extLst>
              <a:ext uri="{FF2B5EF4-FFF2-40B4-BE49-F238E27FC236}">
                <a16:creationId xmlns:a16="http://schemas.microsoft.com/office/drawing/2014/main" id="{941B99A4-B032-2820-7889-34342942DAA0}"/>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itle 1">
            <a:extLst>
              <a:ext uri="{FF2B5EF4-FFF2-40B4-BE49-F238E27FC236}">
                <a16:creationId xmlns:a16="http://schemas.microsoft.com/office/drawing/2014/main" id="{60F0E047-B33D-2700-B0B4-435A3CC48BC6}"/>
              </a:ext>
            </a:extLst>
          </p:cNvPr>
          <p:cNvSpPr>
            <a:spLocks noGrp="1"/>
          </p:cNvSpPr>
          <p:nvPr>
            <p:ph type="title"/>
          </p:nvPr>
        </p:nvSpPr>
        <p:spPr>
          <a:xfrm>
            <a:off x="821029" y="96837"/>
            <a:ext cx="9652000" cy="1127125"/>
          </a:xfrm>
        </p:spPr>
        <p:txBody>
          <a:bodyPr/>
          <a:lstStyle/>
          <a:p>
            <a:r>
              <a:rPr lang="en-US" dirty="0">
                <a:solidFill>
                  <a:schemeClr val="bg1"/>
                </a:solidFill>
              </a:rPr>
              <a:t> Eff</a:t>
            </a:r>
            <a:r>
              <a:rPr lang="en-US" dirty="0"/>
              <a:t>ects of a Tariff</a:t>
            </a:r>
          </a:p>
        </p:txBody>
      </p:sp>
    </p:spTree>
    <p:extLst>
      <p:ext uri="{BB962C8B-B14F-4D97-AF65-F5344CB8AC3E}">
        <p14:creationId xmlns:p14="http://schemas.microsoft.com/office/powerpoint/2010/main" val="47377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C92EB-D19B-1507-61C0-ACAB291AFEED}"/>
              </a:ext>
            </a:extLst>
          </p:cNvPr>
          <p:cNvSpPr>
            <a:spLocks noGrp="1"/>
          </p:cNvSpPr>
          <p:nvPr>
            <p:ph type="title"/>
          </p:nvPr>
        </p:nvSpPr>
        <p:spPr/>
        <p:txBody>
          <a:bodyPr/>
          <a:lstStyle/>
          <a:p>
            <a:r>
              <a:rPr lang="en-US" dirty="0">
                <a:solidFill>
                  <a:schemeClr val="bg1"/>
                </a:solidFill>
              </a:rPr>
              <a:t>Pos</a:t>
            </a:r>
            <a:r>
              <a:rPr lang="en-US" dirty="0"/>
              <a:t>sible Economic Arguments for Tariffs</a:t>
            </a:r>
          </a:p>
        </p:txBody>
      </p:sp>
      <p:sp>
        <p:nvSpPr>
          <p:cNvPr id="3" name="Content Placeholder 2">
            <a:extLst>
              <a:ext uri="{FF2B5EF4-FFF2-40B4-BE49-F238E27FC236}">
                <a16:creationId xmlns:a16="http://schemas.microsoft.com/office/drawing/2014/main" id="{26528552-D03C-5EF2-5D7A-069C7A57779B}"/>
              </a:ext>
            </a:extLst>
          </p:cNvPr>
          <p:cNvSpPr>
            <a:spLocks noGrp="1"/>
          </p:cNvSpPr>
          <p:nvPr>
            <p:ph idx="1"/>
          </p:nvPr>
        </p:nvSpPr>
        <p:spPr/>
        <p:txBody>
          <a:bodyPr/>
          <a:lstStyle/>
          <a:p>
            <a:r>
              <a:rPr lang="en-US" dirty="0"/>
              <a:t>Possible arguments for tariffs</a:t>
            </a:r>
          </a:p>
          <a:p>
            <a:pPr lvl="1"/>
            <a:r>
              <a:rPr lang="en-US" dirty="0"/>
              <a:t>National Defense – strategic resource.  Do we need the capacity to make our own computer chips, just in case?</a:t>
            </a:r>
          </a:p>
          <a:p>
            <a:pPr lvl="1"/>
            <a:r>
              <a:rPr lang="en-US" dirty="0"/>
              <a:t>“Infant” Industry</a:t>
            </a:r>
          </a:p>
          <a:p>
            <a:pPr lvl="1"/>
            <a:r>
              <a:rPr lang="en-US" dirty="0"/>
              <a:t>Unfair trade practices of exporting countries</a:t>
            </a:r>
          </a:p>
          <a:p>
            <a:pPr marL="0" indent="0">
              <a:buNone/>
            </a:pPr>
            <a:endParaRPr lang="en-US" dirty="0"/>
          </a:p>
        </p:txBody>
      </p:sp>
      <p:sp>
        <p:nvSpPr>
          <p:cNvPr id="4" name="Slide Number Placeholder 3">
            <a:extLst>
              <a:ext uri="{FF2B5EF4-FFF2-40B4-BE49-F238E27FC236}">
                <a16:creationId xmlns:a16="http://schemas.microsoft.com/office/drawing/2014/main" id="{5DB3878C-063E-E7F6-34E2-9375B3AC1D1A}"/>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1730923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3D21D-4527-E067-F139-F22304452EC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FAF413-B473-740C-8B37-AC4E8A94F6D3}"/>
              </a:ext>
            </a:extLst>
          </p:cNvPr>
          <p:cNvSpPr>
            <a:spLocks noGrp="1"/>
          </p:cNvSpPr>
          <p:nvPr>
            <p:ph idx="1"/>
          </p:nvPr>
        </p:nvSpPr>
        <p:spPr/>
        <p:txBody>
          <a:bodyPr>
            <a:normAutofit/>
          </a:bodyPr>
          <a:lstStyle/>
          <a:p>
            <a:r>
              <a:rPr lang="en-US" dirty="0"/>
              <a:t>Politics of tariffs</a:t>
            </a:r>
          </a:p>
          <a:p>
            <a:pPr lvl="1"/>
            <a:r>
              <a:rPr lang="en-US" dirty="0"/>
              <a:t>Political forces favor tariffs</a:t>
            </a:r>
          </a:p>
          <a:p>
            <a:pPr lvl="1"/>
            <a:r>
              <a:rPr lang="en-US" dirty="0"/>
              <a:t>Tariffs were reduced during 1934-1995 only by slow reciprocal negotiation among countries</a:t>
            </a:r>
          </a:p>
          <a:p>
            <a:pPr lvl="2"/>
            <a:endParaRPr lang="en-US" dirty="0"/>
          </a:p>
          <a:p>
            <a:pPr lvl="2"/>
            <a:endParaRPr lang="en-US" dirty="0"/>
          </a:p>
        </p:txBody>
      </p:sp>
      <p:sp>
        <p:nvSpPr>
          <p:cNvPr id="4" name="Slide Number Placeholder 3">
            <a:extLst>
              <a:ext uri="{FF2B5EF4-FFF2-40B4-BE49-F238E27FC236}">
                <a16:creationId xmlns:a16="http://schemas.microsoft.com/office/drawing/2014/main" id="{8ECBBCCD-8FD9-E346-1D20-B364CF390E53}"/>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Title 1">
            <a:extLst>
              <a:ext uri="{FF2B5EF4-FFF2-40B4-BE49-F238E27FC236}">
                <a16:creationId xmlns:a16="http://schemas.microsoft.com/office/drawing/2014/main" id="{FC373C03-7FB1-C335-27DF-BA4C5673C98F}"/>
              </a:ext>
            </a:extLst>
          </p:cNvPr>
          <p:cNvSpPr>
            <a:spLocks noGrp="1"/>
          </p:cNvSpPr>
          <p:nvPr>
            <p:ph type="title"/>
          </p:nvPr>
        </p:nvSpPr>
        <p:spPr>
          <a:xfrm>
            <a:off x="821029" y="96837"/>
            <a:ext cx="9652000" cy="1127125"/>
          </a:xfrm>
        </p:spPr>
        <p:txBody>
          <a:bodyPr/>
          <a:lstStyle/>
          <a:p>
            <a:r>
              <a:rPr lang="en-US" dirty="0">
                <a:solidFill>
                  <a:schemeClr val="bg1"/>
                </a:solidFill>
              </a:rPr>
              <a:t> Eff</a:t>
            </a:r>
            <a:r>
              <a:rPr lang="en-US" dirty="0"/>
              <a:t>ects of a Tariff</a:t>
            </a:r>
          </a:p>
        </p:txBody>
      </p:sp>
    </p:spTree>
    <p:extLst>
      <p:ext uri="{BB962C8B-B14F-4D97-AF65-F5344CB8AC3E}">
        <p14:creationId xmlns:p14="http://schemas.microsoft.com/office/powerpoint/2010/main" val="160344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8D1E1-ACD2-ECFC-5202-B578A315E4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8AC9C2-B3A7-E6BE-F1B5-3B200DF2C266}"/>
              </a:ext>
            </a:extLst>
          </p:cNvPr>
          <p:cNvSpPr>
            <a:spLocks noGrp="1"/>
          </p:cNvSpPr>
          <p:nvPr>
            <p:ph idx="1"/>
          </p:nvPr>
        </p:nvSpPr>
        <p:spPr/>
        <p:txBody>
          <a:bodyPr>
            <a:normAutofit/>
          </a:bodyPr>
          <a:lstStyle/>
          <a:p>
            <a:r>
              <a:rPr lang="en-US" dirty="0"/>
              <a:t>If a tariff is on exports of only one country (e.g., China), then</a:t>
            </a:r>
          </a:p>
          <a:p>
            <a:pPr lvl="1"/>
            <a:r>
              <a:rPr lang="en-US" dirty="0"/>
              <a:t>Some imports shift to another country</a:t>
            </a:r>
          </a:p>
          <a:p>
            <a:pPr lvl="1"/>
            <a:r>
              <a:rPr lang="en-US" dirty="0"/>
              <a:t>Price rises by less, to that other country’s higher cost</a:t>
            </a:r>
          </a:p>
          <a:p>
            <a:pPr marL="457200" lvl="1" indent="0">
              <a:buNone/>
            </a:pPr>
            <a:endParaRPr lang="en-US" dirty="0"/>
          </a:p>
          <a:p>
            <a:pPr lvl="1"/>
            <a:endParaRPr lang="en-US" dirty="0"/>
          </a:p>
          <a:p>
            <a:pPr lvl="2"/>
            <a:endParaRPr lang="en-US" dirty="0"/>
          </a:p>
        </p:txBody>
      </p:sp>
      <p:sp>
        <p:nvSpPr>
          <p:cNvPr id="4" name="Slide Number Placeholder 3">
            <a:extLst>
              <a:ext uri="{FF2B5EF4-FFF2-40B4-BE49-F238E27FC236}">
                <a16:creationId xmlns:a16="http://schemas.microsoft.com/office/drawing/2014/main" id="{D48AE93F-D544-BD0B-9946-DB70668503C5}"/>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Title 1">
            <a:extLst>
              <a:ext uri="{FF2B5EF4-FFF2-40B4-BE49-F238E27FC236}">
                <a16:creationId xmlns:a16="http://schemas.microsoft.com/office/drawing/2014/main" id="{5E3677C3-D8FC-F3EB-AD6C-BDA264E14D72}"/>
              </a:ext>
            </a:extLst>
          </p:cNvPr>
          <p:cNvSpPr>
            <a:spLocks noGrp="1"/>
          </p:cNvSpPr>
          <p:nvPr>
            <p:ph type="title"/>
          </p:nvPr>
        </p:nvSpPr>
        <p:spPr>
          <a:xfrm>
            <a:off x="821029" y="96837"/>
            <a:ext cx="9652000" cy="1127125"/>
          </a:xfrm>
        </p:spPr>
        <p:txBody>
          <a:bodyPr/>
          <a:lstStyle/>
          <a:p>
            <a:r>
              <a:rPr lang="en-US" dirty="0">
                <a:solidFill>
                  <a:schemeClr val="bg1"/>
                </a:solidFill>
              </a:rPr>
              <a:t> Eff</a:t>
            </a:r>
            <a:r>
              <a:rPr lang="en-US" dirty="0"/>
              <a:t>ects of a Tariff</a:t>
            </a:r>
          </a:p>
        </p:txBody>
      </p:sp>
    </p:spTree>
    <p:extLst>
      <p:ext uri="{BB962C8B-B14F-4D97-AF65-F5344CB8AC3E}">
        <p14:creationId xmlns:p14="http://schemas.microsoft.com/office/powerpoint/2010/main" val="174237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2CE2F-0BA3-9049-3343-58C54C859A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15B6AE-56D7-4016-F964-418EBE41BD6E}"/>
              </a:ext>
            </a:extLst>
          </p:cNvPr>
          <p:cNvSpPr>
            <a:spLocks noGrp="1"/>
          </p:cNvSpPr>
          <p:nvPr>
            <p:ph idx="1"/>
          </p:nvPr>
        </p:nvSpPr>
        <p:spPr/>
        <p:txBody>
          <a:bodyPr>
            <a:normAutofit fontScale="92500"/>
          </a:bodyPr>
          <a:lstStyle/>
          <a:p>
            <a:r>
              <a:rPr lang="en-US" dirty="0"/>
              <a:t>Income distribution</a:t>
            </a:r>
          </a:p>
          <a:p>
            <a:pPr lvl="1"/>
            <a:r>
              <a:rPr lang="en-US" dirty="0"/>
              <a:t>Tariffs, especially on China, raise prices of the products disproportionately bought by low-income consumers, hurting them more than high-income consumers</a:t>
            </a:r>
          </a:p>
          <a:p>
            <a:r>
              <a:rPr lang="en-US" dirty="0"/>
              <a:t>Retaliation</a:t>
            </a:r>
          </a:p>
          <a:p>
            <a:pPr lvl="1"/>
            <a:r>
              <a:rPr lang="en-US" dirty="0"/>
              <a:t>Other countries place tariffs on US exports</a:t>
            </a:r>
          </a:p>
          <a:p>
            <a:pPr lvl="1"/>
            <a:r>
              <a:rPr lang="en-US" dirty="0"/>
              <a:t>Trade war that started in 2018 continues and gets worse</a:t>
            </a:r>
          </a:p>
          <a:p>
            <a:r>
              <a:rPr lang="en-US" dirty="0"/>
              <a:t>Corruption</a:t>
            </a:r>
          </a:p>
          <a:p>
            <a:pPr lvl="1"/>
            <a:r>
              <a:rPr lang="en-US" dirty="0"/>
              <a:t>Historically, tariffs prompted both smuggling and bribes to customs officers</a:t>
            </a:r>
          </a:p>
          <a:p>
            <a:pPr lvl="1"/>
            <a:r>
              <a:rPr lang="en-US" dirty="0"/>
              <a:t>Today, in the US, those are less likely.</a:t>
            </a:r>
          </a:p>
          <a:p>
            <a:pPr lvl="1"/>
            <a:r>
              <a:rPr lang="en-US" dirty="0"/>
              <a:t>But requests for exemptions from tariffs may be accompanied by favors or political contributions</a:t>
            </a:r>
          </a:p>
          <a:p>
            <a:pPr lvl="1"/>
            <a:endParaRPr lang="en-US" dirty="0"/>
          </a:p>
        </p:txBody>
      </p:sp>
      <p:sp>
        <p:nvSpPr>
          <p:cNvPr id="4" name="Slide Number Placeholder 3">
            <a:extLst>
              <a:ext uri="{FF2B5EF4-FFF2-40B4-BE49-F238E27FC236}">
                <a16:creationId xmlns:a16="http://schemas.microsoft.com/office/drawing/2014/main" id="{F04BA1D9-8F29-EFCD-8F93-486C32985F25}"/>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itle 1">
            <a:extLst>
              <a:ext uri="{FF2B5EF4-FFF2-40B4-BE49-F238E27FC236}">
                <a16:creationId xmlns:a16="http://schemas.microsoft.com/office/drawing/2014/main" id="{FF80AC1A-80E2-F531-8C90-D15C9E3E66D8}"/>
              </a:ext>
            </a:extLst>
          </p:cNvPr>
          <p:cNvSpPr>
            <a:spLocks noGrp="1"/>
          </p:cNvSpPr>
          <p:nvPr>
            <p:ph type="title"/>
          </p:nvPr>
        </p:nvSpPr>
        <p:spPr>
          <a:xfrm>
            <a:off x="685800" y="135447"/>
            <a:ext cx="9652000" cy="1127125"/>
          </a:xfrm>
        </p:spPr>
        <p:txBody>
          <a:bodyPr/>
          <a:lstStyle/>
          <a:p>
            <a:r>
              <a:rPr lang="en-US" dirty="0">
                <a:solidFill>
                  <a:schemeClr val="bg1"/>
                </a:solidFill>
              </a:rPr>
              <a:t> Oth</a:t>
            </a:r>
            <a:r>
              <a:rPr lang="en-US" dirty="0"/>
              <a:t>er effects of a Tariff</a:t>
            </a:r>
          </a:p>
        </p:txBody>
      </p:sp>
    </p:spTree>
    <p:extLst>
      <p:ext uri="{BB962C8B-B14F-4D97-AF65-F5344CB8AC3E}">
        <p14:creationId xmlns:p14="http://schemas.microsoft.com/office/powerpoint/2010/main" val="255753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821029" y="96837"/>
            <a:ext cx="9652000" cy="1127125"/>
          </a:xfrm>
        </p:spPr>
        <p:txBody>
          <a:bodyPr/>
          <a:lstStyle/>
          <a:p>
            <a:r>
              <a:rPr lang="en-US" dirty="0"/>
              <a:t> </a:t>
            </a:r>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18971" y="990600"/>
            <a:ext cx="8310271" cy="4638693"/>
          </a:xfrm>
        </p:spPr>
        <p:txBody>
          <a:bodyPr/>
          <a:lstStyle/>
          <a:p>
            <a:r>
              <a:rPr lang="en-US" dirty="0"/>
              <a:t>US Tariff History</a:t>
            </a:r>
          </a:p>
          <a:p>
            <a:r>
              <a:rPr lang="en-US" dirty="0"/>
              <a:t>Trump I Tariffs</a:t>
            </a:r>
          </a:p>
          <a:p>
            <a:r>
              <a:rPr lang="en-US" dirty="0"/>
              <a:t>Tariff Effects in General</a:t>
            </a:r>
          </a:p>
          <a:p>
            <a:r>
              <a:rPr lang="en-US" dirty="0"/>
              <a:t>Trump II Tariff Actions </a:t>
            </a:r>
          </a:p>
          <a:p>
            <a:r>
              <a:rPr lang="en-US" dirty="0"/>
              <a:t>Effects of Trump II Tariffs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3</a:t>
            </a:fld>
            <a:endParaRPr lang="en-US"/>
          </a:p>
        </p:txBody>
      </p:sp>
    </p:spTree>
    <p:extLst>
      <p:ext uri="{BB962C8B-B14F-4D97-AF65-F5344CB8AC3E}">
        <p14:creationId xmlns:p14="http://schemas.microsoft.com/office/powerpoint/2010/main" val="1226012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8FC1A-1BEA-5CDB-F2CA-B7A6812CE5D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6452153-3C72-363A-FD66-57747319B76B}"/>
              </a:ext>
            </a:extLst>
          </p:cNvPr>
          <p:cNvPicPr>
            <a:picLocks noChangeAspect="1"/>
          </p:cNvPicPr>
          <p:nvPr/>
        </p:nvPicPr>
        <p:blipFill>
          <a:blip r:embed="rId3"/>
          <a:stretch>
            <a:fillRect/>
          </a:stretch>
        </p:blipFill>
        <p:spPr>
          <a:xfrm>
            <a:off x="-6096" y="1575679"/>
            <a:ext cx="12184140" cy="4072209"/>
          </a:xfrm>
          <a:prstGeom prst="rect">
            <a:avLst/>
          </a:prstGeom>
        </p:spPr>
      </p:pic>
      <p:sp>
        <p:nvSpPr>
          <p:cNvPr id="2" name="Title 1">
            <a:extLst>
              <a:ext uri="{FF2B5EF4-FFF2-40B4-BE49-F238E27FC236}">
                <a16:creationId xmlns:a16="http://schemas.microsoft.com/office/drawing/2014/main" id="{F24079CE-EFE1-BE0D-EC0A-497BDB98EB4B}"/>
              </a:ext>
            </a:extLst>
          </p:cNvPr>
          <p:cNvSpPr>
            <a:spLocks noGrp="1"/>
          </p:cNvSpPr>
          <p:nvPr>
            <p:ph type="title"/>
          </p:nvPr>
        </p:nvSpPr>
        <p:spPr/>
        <p:txBody>
          <a:bodyPr/>
          <a:lstStyle/>
          <a:p>
            <a:r>
              <a:rPr lang="en-US" dirty="0">
                <a:solidFill>
                  <a:schemeClr val="bg1"/>
                </a:solidFill>
              </a:rPr>
              <a:t>US </a:t>
            </a:r>
            <a:r>
              <a:rPr lang="en-US" dirty="0"/>
              <a:t>Trade Balance = Exports minus Imports</a:t>
            </a:r>
          </a:p>
        </p:txBody>
      </p:sp>
      <p:sp>
        <p:nvSpPr>
          <p:cNvPr id="4" name="Slide Number Placeholder 3">
            <a:extLst>
              <a:ext uri="{FF2B5EF4-FFF2-40B4-BE49-F238E27FC236}">
                <a16:creationId xmlns:a16="http://schemas.microsoft.com/office/drawing/2014/main" id="{842E2E2C-06A2-7796-8C89-B57C00D27D90}"/>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7" name="TextBox 6">
            <a:extLst>
              <a:ext uri="{FF2B5EF4-FFF2-40B4-BE49-F238E27FC236}">
                <a16:creationId xmlns:a16="http://schemas.microsoft.com/office/drawing/2014/main" id="{179FD5BE-2F6B-F69D-DABC-1BF1B188FFAD}"/>
              </a:ext>
            </a:extLst>
          </p:cNvPr>
          <p:cNvSpPr txBox="1"/>
          <p:nvPr/>
        </p:nvSpPr>
        <p:spPr>
          <a:xfrm>
            <a:off x="1547649" y="2757098"/>
            <a:ext cx="2431089" cy="2677656"/>
          </a:xfrm>
          <a:prstGeom prst="rect">
            <a:avLst/>
          </a:prstGeom>
          <a:noFill/>
        </p:spPr>
        <p:txBody>
          <a:bodyPr wrap="square" rtlCol="0">
            <a:spAutoFit/>
          </a:bodyPr>
          <a:lstStyle/>
          <a:p>
            <a:r>
              <a:rPr lang="en-US" sz="2400" dirty="0">
                <a:solidFill>
                  <a:srgbClr val="FF0000"/>
                </a:solidFill>
              </a:rPr>
              <a:t>Note the zero.  This whole thing is negative – a </a:t>
            </a:r>
            <a:r>
              <a:rPr lang="en-US" sz="2400" u="sng" dirty="0">
                <a:solidFill>
                  <a:srgbClr val="FF0000"/>
                </a:solidFill>
              </a:rPr>
              <a:t>trade deficit! </a:t>
            </a:r>
            <a:r>
              <a:rPr lang="en-US" sz="2400" dirty="0">
                <a:solidFill>
                  <a:srgbClr val="FF0000"/>
                </a:solidFill>
              </a:rPr>
              <a:t>– and getting mostly larger since 1992.</a:t>
            </a:r>
          </a:p>
        </p:txBody>
      </p:sp>
      <p:cxnSp>
        <p:nvCxnSpPr>
          <p:cNvPr id="8" name="Straight Connector 7">
            <a:extLst>
              <a:ext uri="{FF2B5EF4-FFF2-40B4-BE49-F238E27FC236}">
                <a16:creationId xmlns:a16="http://schemas.microsoft.com/office/drawing/2014/main" id="{62F51217-563C-11EC-E6DC-D7B61F9A9AA7}"/>
              </a:ext>
            </a:extLst>
          </p:cNvPr>
          <p:cNvCxnSpPr>
            <a:cxnSpLocks/>
          </p:cNvCxnSpPr>
          <p:nvPr/>
        </p:nvCxnSpPr>
        <p:spPr>
          <a:xfrm>
            <a:off x="9525000" y="1575679"/>
            <a:ext cx="0" cy="367318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DC71EDF-CA6A-71F6-CE69-EDF13431AE7A}"/>
              </a:ext>
            </a:extLst>
          </p:cNvPr>
          <p:cNvSpPr txBox="1"/>
          <p:nvPr/>
        </p:nvSpPr>
        <p:spPr>
          <a:xfrm>
            <a:off x="8871069" y="1131364"/>
            <a:ext cx="1257822" cy="461665"/>
          </a:xfrm>
          <a:prstGeom prst="rect">
            <a:avLst/>
          </a:prstGeom>
          <a:noFill/>
        </p:spPr>
        <p:txBody>
          <a:bodyPr wrap="square" rtlCol="0">
            <a:spAutoFit/>
          </a:bodyPr>
          <a:lstStyle/>
          <a:p>
            <a:pPr algn="ctr"/>
            <a:r>
              <a:rPr lang="en-US" sz="2400" dirty="0"/>
              <a:t>Trump</a:t>
            </a:r>
          </a:p>
        </p:txBody>
      </p:sp>
      <p:cxnSp>
        <p:nvCxnSpPr>
          <p:cNvPr id="13" name="Straight Connector 12">
            <a:extLst>
              <a:ext uri="{FF2B5EF4-FFF2-40B4-BE49-F238E27FC236}">
                <a16:creationId xmlns:a16="http://schemas.microsoft.com/office/drawing/2014/main" id="{39662ADB-A670-8DCD-FE95-952D2AAB7DAC}"/>
              </a:ext>
            </a:extLst>
          </p:cNvPr>
          <p:cNvCxnSpPr>
            <a:cxnSpLocks/>
          </p:cNvCxnSpPr>
          <p:nvPr/>
        </p:nvCxnSpPr>
        <p:spPr>
          <a:xfrm>
            <a:off x="10896600" y="1575679"/>
            <a:ext cx="0" cy="364837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C0D88AAB-1690-BC47-0C81-68D2BC732BD1}"/>
              </a:ext>
            </a:extLst>
          </p:cNvPr>
          <p:cNvSpPr txBox="1"/>
          <p:nvPr/>
        </p:nvSpPr>
        <p:spPr>
          <a:xfrm>
            <a:off x="10280023" y="1142776"/>
            <a:ext cx="1257822" cy="461665"/>
          </a:xfrm>
          <a:prstGeom prst="rect">
            <a:avLst/>
          </a:prstGeom>
          <a:solidFill>
            <a:schemeClr val="bg1"/>
          </a:solidFill>
        </p:spPr>
        <p:txBody>
          <a:bodyPr wrap="square" rtlCol="0">
            <a:spAutoFit/>
          </a:bodyPr>
          <a:lstStyle/>
          <a:p>
            <a:pPr algn="ctr"/>
            <a:r>
              <a:rPr lang="en-US" sz="2400" dirty="0"/>
              <a:t>Biden</a:t>
            </a:r>
          </a:p>
        </p:txBody>
      </p:sp>
      <p:cxnSp>
        <p:nvCxnSpPr>
          <p:cNvPr id="16" name="Straight Connector 15">
            <a:extLst>
              <a:ext uri="{FF2B5EF4-FFF2-40B4-BE49-F238E27FC236}">
                <a16:creationId xmlns:a16="http://schemas.microsoft.com/office/drawing/2014/main" id="{04DA87DB-600F-6823-925C-2A752E9843D0}"/>
              </a:ext>
            </a:extLst>
          </p:cNvPr>
          <p:cNvCxnSpPr>
            <a:cxnSpLocks/>
          </p:cNvCxnSpPr>
          <p:nvPr/>
        </p:nvCxnSpPr>
        <p:spPr>
          <a:xfrm>
            <a:off x="6781800" y="1575679"/>
            <a:ext cx="0" cy="373383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AD62B6F-6230-87D5-E9C5-E54980ED9278}"/>
              </a:ext>
            </a:extLst>
          </p:cNvPr>
          <p:cNvSpPr txBox="1"/>
          <p:nvPr/>
        </p:nvSpPr>
        <p:spPr>
          <a:xfrm>
            <a:off x="6141810" y="1121117"/>
            <a:ext cx="1257822" cy="461665"/>
          </a:xfrm>
          <a:prstGeom prst="rect">
            <a:avLst/>
          </a:prstGeom>
          <a:noFill/>
        </p:spPr>
        <p:txBody>
          <a:bodyPr wrap="square" rtlCol="0">
            <a:spAutoFit/>
          </a:bodyPr>
          <a:lstStyle/>
          <a:p>
            <a:pPr algn="ctr"/>
            <a:r>
              <a:rPr lang="en-US" sz="2400" dirty="0"/>
              <a:t>Obama</a:t>
            </a:r>
          </a:p>
        </p:txBody>
      </p:sp>
      <p:cxnSp>
        <p:nvCxnSpPr>
          <p:cNvPr id="18" name="Straight Connector 17">
            <a:extLst>
              <a:ext uri="{FF2B5EF4-FFF2-40B4-BE49-F238E27FC236}">
                <a16:creationId xmlns:a16="http://schemas.microsoft.com/office/drawing/2014/main" id="{94633059-C037-E6C5-921F-9C95667DB754}"/>
              </a:ext>
            </a:extLst>
          </p:cNvPr>
          <p:cNvCxnSpPr>
            <a:cxnSpLocks/>
          </p:cNvCxnSpPr>
          <p:nvPr/>
        </p:nvCxnSpPr>
        <p:spPr>
          <a:xfrm>
            <a:off x="4191000" y="1575679"/>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4C4434EA-B8FB-7DC6-00E4-9390CA01955E}"/>
              </a:ext>
            </a:extLst>
          </p:cNvPr>
          <p:cNvSpPr txBox="1"/>
          <p:nvPr/>
        </p:nvSpPr>
        <p:spPr>
          <a:xfrm>
            <a:off x="3370217" y="1097235"/>
            <a:ext cx="1498977" cy="461665"/>
          </a:xfrm>
          <a:prstGeom prst="rect">
            <a:avLst/>
          </a:prstGeom>
          <a:solidFill>
            <a:schemeClr val="bg1"/>
          </a:solidFill>
        </p:spPr>
        <p:txBody>
          <a:bodyPr wrap="square" rtlCol="0">
            <a:spAutoFit/>
          </a:bodyPr>
          <a:lstStyle/>
          <a:p>
            <a:pPr algn="ctr"/>
            <a:r>
              <a:rPr lang="en-US" sz="2400" dirty="0"/>
              <a:t>Bush</a:t>
            </a:r>
          </a:p>
        </p:txBody>
      </p:sp>
      <p:cxnSp>
        <p:nvCxnSpPr>
          <p:cNvPr id="20" name="Straight Connector 19">
            <a:extLst>
              <a:ext uri="{FF2B5EF4-FFF2-40B4-BE49-F238E27FC236}">
                <a16:creationId xmlns:a16="http://schemas.microsoft.com/office/drawing/2014/main" id="{4DA949C8-96AA-D9BC-73E4-B1AF21DA5EBD}"/>
              </a:ext>
            </a:extLst>
          </p:cNvPr>
          <p:cNvCxnSpPr>
            <a:cxnSpLocks/>
          </p:cNvCxnSpPr>
          <p:nvPr/>
        </p:nvCxnSpPr>
        <p:spPr>
          <a:xfrm>
            <a:off x="1371600" y="1575679"/>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6439FF5C-0434-2EB3-B685-A1F172918F64}"/>
              </a:ext>
            </a:extLst>
          </p:cNvPr>
          <p:cNvSpPr txBox="1"/>
          <p:nvPr/>
        </p:nvSpPr>
        <p:spPr>
          <a:xfrm>
            <a:off x="69554" y="1071071"/>
            <a:ext cx="2243202" cy="461665"/>
          </a:xfrm>
          <a:prstGeom prst="rect">
            <a:avLst/>
          </a:prstGeom>
          <a:solidFill>
            <a:schemeClr val="bg1"/>
          </a:solidFill>
        </p:spPr>
        <p:txBody>
          <a:bodyPr wrap="square" rtlCol="0">
            <a:spAutoFit/>
          </a:bodyPr>
          <a:lstStyle/>
          <a:p>
            <a:pPr algn="ctr"/>
            <a:r>
              <a:rPr lang="en-US" sz="2400" dirty="0"/>
              <a:t> Clinton</a:t>
            </a:r>
          </a:p>
        </p:txBody>
      </p:sp>
      <p:sp>
        <p:nvSpPr>
          <p:cNvPr id="6" name="Oval 5">
            <a:extLst>
              <a:ext uri="{FF2B5EF4-FFF2-40B4-BE49-F238E27FC236}">
                <a16:creationId xmlns:a16="http://schemas.microsoft.com/office/drawing/2014/main" id="{8839F96C-8488-03DF-CB2A-1D723FF600F0}"/>
              </a:ext>
            </a:extLst>
          </p:cNvPr>
          <p:cNvSpPr/>
          <p:nvPr/>
        </p:nvSpPr>
        <p:spPr>
          <a:xfrm>
            <a:off x="762000" y="1905000"/>
            <a:ext cx="271637" cy="2286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a:extLst>
              <a:ext uri="{FF2B5EF4-FFF2-40B4-BE49-F238E27FC236}">
                <a16:creationId xmlns:a16="http://schemas.microsoft.com/office/drawing/2014/main" id="{AE65B3A6-D5AC-03D9-328D-F8B19194D09F}"/>
              </a:ext>
            </a:extLst>
          </p:cNvPr>
          <p:cNvCxnSpPr>
            <a:cxnSpLocks/>
          </p:cNvCxnSpPr>
          <p:nvPr/>
        </p:nvCxnSpPr>
        <p:spPr>
          <a:xfrm flipH="1" flipV="1">
            <a:off x="956491" y="2150379"/>
            <a:ext cx="643710" cy="76709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62913EB6-113B-DF33-D752-E9A9CC4D856B}"/>
              </a:ext>
            </a:extLst>
          </p:cNvPr>
          <p:cNvGrpSpPr/>
          <p:nvPr/>
        </p:nvGrpSpPr>
        <p:grpSpPr>
          <a:xfrm>
            <a:off x="4395951" y="4452396"/>
            <a:ext cx="6248400" cy="1595064"/>
            <a:chOff x="4495800" y="4419600"/>
            <a:chExt cx="6248400" cy="1595064"/>
          </a:xfrm>
        </p:grpSpPr>
        <p:sp>
          <p:nvSpPr>
            <p:cNvPr id="3" name="TextBox 2">
              <a:extLst>
                <a:ext uri="{FF2B5EF4-FFF2-40B4-BE49-F238E27FC236}">
                  <a16:creationId xmlns:a16="http://schemas.microsoft.com/office/drawing/2014/main" id="{A64DC288-CECE-3E26-CA49-44E9738610E1}"/>
                </a:ext>
              </a:extLst>
            </p:cNvPr>
            <p:cNvSpPr txBox="1"/>
            <p:nvPr/>
          </p:nvSpPr>
          <p:spPr>
            <a:xfrm>
              <a:off x="7308128" y="5614554"/>
              <a:ext cx="1351598"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10" name="Curved Connector 9">
              <a:extLst>
                <a:ext uri="{FF2B5EF4-FFF2-40B4-BE49-F238E27FC236}">
                  <a16:creationId xmlns:a16="http://schemas.microsoft.com/office/drawing/2014/main" id="{EA442A6E-928D-738F-F604-27FE3DFAE152}"/>
                </a:ext>
              </a:extLst>
            </p:cNvPr>
            <p:cNvCxnSpPr>
              <a:cxnSpLocks/>
            </p:cNvCxnSpPr>
            <p:nvPr/>
          </p:nvCxnSpPr>
          <p:spPr>
            <a:xfrm rot="10800000">
              <a:off x="4495800" y="4419600"/>
              <a:ext cx="2812330" cy="1194958"/>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6E48820D-3913-81F9-4FB5-7F538B2EE8D5}"/>
                </a:ext>
              </a:extLst>
            </p:cNvPr>
            <p:cNvCxnSpPr>
              <a:cxnSpLocks/>
              <a:stCxn id="3" idx="0"/>
            </p:cNvCxnSpPr>
            <p:nvPr/>
          </p:nvCxnSpPr>
          <p:spPr>
            <a:xfrm rot="16200000" flipV="1">
              <a:off x="6937787" y="4568413"/>
              <a:ext cx="1194954" cy="897327"/>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4442776E-1BD2-5836-7445-B0DD0ED6D4B0}"/>
                </a:ext>
              </a:extLst>
            </p:cNvPr>
            <p:cNvCxnSpPr>
              <a:cxnSpLocks/>
            </p:cNvCxnSpPr>
            <p:nvPr/>
          </p:nvCxnSpPr>
          <p:spPr>
            <a:xfrm flipV="1">
              <a:off x="8677890" y="4419600"/>
              <a:ext cx="2066310" cy="119495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836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4" grpId="0" animBg="1"/>
      <p:bldP spid="17" grpId="0"/>
      <p:bldP spid="19" grpId="0" animBg="1"/>
      <p:bldP spid="21" grpId="0" animBg="1"/>
      <p:bldP spid="6" grpId="0" animBg="1"/>
      <p:bldP spid="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5328-C192-299C-2C98-637A728E23A5}"/>
              </a:ext>
            </a:extLst>
          </p:cNvPr>
          <p:cNvSpPr>
            <a:spLocks noGrp="1"/>
          </p:cNvSpPr>
          <p:nvPr>
            <p:ph type="title"/>
          </p:nvPr>
        </p:nvSpPr>
        <p:spPr/>
        <p:txBody>
          <a:bodyPr/>
          <a:lstStyle/>
          <a:p>
            <a:r>
              <a:rPr lang="en-US" dirty="0">
                <a:solidFill>
                  <a:schemeClr val="bg1"/>
                </a:solidFill>
              </a:rPr>
              <a:t>His</a:t>
            </a:r>
            <a:r>
              <a:rPr lang="en-US" dirty="0"/>
              <a:t>tory of Saving, Investment and Trade Balance</a:t>
            </a:r>
          </a:p>
        </p:txBody>
      </p:sp>
      <p:pic>
        <p:nvPicPr>
          <p:cNvPr id="6" name="Content Placeholder 5">
            <a:extLst>
              <a:ext uri="{FF2B5EF4-FFF2-40B4-BE49-F238E27FC236}">
                <a16:creationId xmlns:a16="http://schemas.microsoft.com/office/drawing/2014/main" id="{17D6E7A3-01DF-79C3-91BB-09F4EC41E6B0}"/>
              </a:ext>
            </a:extLst>
          </p:cNvPr>
          <p:cNvPicPr>
            <a:picLocks noGrp="1" noChangeAspect="1"/>
          </p:cNvPicPr>
          <p:nvPr>
            <p:ph idx="1"/>
          </p:nvPr>
        </p:nvPicPr>
        <p:blipFill>
          <a:blip r:embed="rId2"/>
          <a:stretch>
            <a:fillRect/>
          </a:stretch>
        </p:blipFill>
        <p:spPr>
          <a:xfrm>
            <a:off x="1136073" y="1226240"/>
            <a:ext cx="9753600" cy="4572000"/>
          </a:xfrm>
        </p:spPr>
      </p:pic>
      <p:sp>
        <p:nvSpPr>
          <p:cNvPr id="4" name="Slide Number Placeholder 3">
            <a:extLst>
              <a:ext uri="{FF2B5EF4-FFF2-40B4-BE49-F238E27FC236}">
                <a16:creationId xmlns:a16="http://schemas.microsoft.com/office/drawing/2014/main" id="{A17F21B0-BC3F-C165-0EA8-F24335E95166}"/>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7" name="TextBox 6">
            <a:extLst>
              <a:ext uri="{FF2B5EF4-FFF2-40B4-BE49-F238E27FC236}">
                <a16:creationId xmlns:a16="http://schemas.microsoft.com/office/drawing/2014/main" id="{82D90390-3D93-164F-CE95-F490F701A93B}"/>
              </a:ext>
            </a:extLst>
          </p:cNvPr>
          <p:cNvSpPr txBox="1"/>
          <p:nvPr/>
        </p:nvSpPr>
        <p:spPr>
          <a:xfrm>
            <a:off x="4108862" y="5890161"/>
            <a:ext cx="5450774" cy="400110"/>
          </a:xfrm>
          <a:prstGeom prst="rect">
            <a:avLst/>
          </a:prstGeom>
          <a:noFill/>
        </p:spPr>
        <p:txBody>
          <a:bodyPr wrap="square" rtlCol="0">
            <a:spAutoFit/>
          </a:bodyPr>
          <a:lstStyle/>
          <a:p>
            <a:r>
              <a:rPr lang="en-US" sz="2000" dirty="0"/>
              <a:t>Persistent Trade Deficits Start in the 1980s</a:t>
            </a:r>
          </a:p>
        </p:txBody>
      </p:sp>
    </p:spTree>
    <p:extLst>
      <p:ext uri="{BB962C8B-B14F-4D97-AF65-F5344CB8AC3E}">
        <p14:creationId xmlns:p14="http://schemas.microsoft.com/office/powerpoint/2010/main" val="277219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AB867D-ABFA-930A-4056-9E8BEEB51079}"/>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5" name="Picture 4">
            <a:extLst>
              <a:ext uri="{FF2B5EF4-FFF2-40B4-BE49-F238E27FC236}">
                <a16:creationId xmlns:a16="http://schemas.microsoft.com/office/drawing/2014/main" id="{A0851690-E7B7-DB4F-4514-CDA1CDF72371}"/>
              </a:ext>
            </a:extLst>
          </p:cNvPr>
          <p:cNvPicPr>
            <a:picLocks noChangeAspect="1"/>
          </p:cNvPicPr>
          <p:nvPr/>
        </p:nvPicPr>
        <p:blipFill>
          <a:blip r:embed="rId3"/>
          <a:stretch>
            <a:fillRect/>
          </a:stretch>
        </p:blipFill>
        <p:spPr>
          <a:xfrm>
            <a:off x="2209800" y="987641"/>
            <a:ext cx="7772400" cy="5211693"/>
          </a:xfrm>
          <a:prstGeom prst="rect">
            <a:avLst/>
          </a:prstGeom>
        </p:spPr>
      </p:pic>
      <p:sp>
        <p:nvSpPr>
          <p:cNvPr id="6" name="TextBox 5">
            <a:extLst>
              <a:ext uri="{FF2B5EF4-FFF2-40B4-BE49-F238E27FC236}">
                <a16:creationId xmlns:a16="http://schemas.microsoft.com/office/drawing/2014/main" id="{930B3DED-710F-3D27-77F3-300FC16603B4}"/>
              </a:ext>
            </a:extLst>
          </p:cNvPr>
          <p:cNvSpPr txBox="1"/>
          <p:nvPr/>
        </p:nvSpPr>
        <p:spPr>
          <a:xfrm>
            <a:off x="228600" y="4953000"/>
            <a:ext cx="1295400" cy="646331"/>
          </a:xfrm>
          <a:prstGeom prst="rect">
            <a:avLst/>
          </a:prstGeom>
          <a:noFill/>
        </p:spPr>
        <p:txBody>
          <a:bodyPr wrap="square" rtlCol="0">
            <a:spAutoFit/>
          </a:bodyPr>
          <a:lstStyle/>
          <a:p>
            <a:r>
              <a:rPr lang="en-US" dirty="0"/>
              <a:t>Source:  </a:t>
            </a:r>
          </a:p>
          <a:p>
            <a:r>
              <a:rPr lang="en-US" dirty="0"/>
              <a:t>FT 1/4/25</a:t>
            </a:r>
          </a:p>
        </p:txBody>
      </p:sp>
      <p:sp>
        <p:nvSpPr>
          <p:cNvPr id="2" name="Title 1">
            <a:extLst>
              <a:ext uri="{FF2B5EF4-FFF2-40B4-BE49-F238E27FC236}">
                <a16:creationId xmlns:a16="http://schemas.microsoft.com/office/drawing/2014/main" id="{AF4DBD85-B4B2-FFF8-3526-4AC7263006D6}"/>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with China and the World</a:t>
            </a:r>
          </a:p>
        </p:txBody>
      </p:sp>
      <p:sp>
        <p:nvSpPr>
          <p:cNvPr id="3" name="Left Brace 2">
            <a:extLst>
              <a:ext uri="{FF2B5EF4-FFF2-40B4-BE49-F238E27FC236}">
                <a16:creationId xmlns:a16="http://schemas.microsoft.com/office/drawing/2014/main" id="{35F89D72-7826-78CA-844B-FC505296CD10}"/>
              </a:ext>
            </a:extLst>
          </p:cNvPr>
          <p:cNvSpPr/>
          <p:nvPr/>
        </p:nvSpPr>
        <p:spPr>
          <a:xfrm>
            <a:off x="1752600" y="3200400"/>
            <a:ext cx="304800" cy="2667000"/>
          </a:xfrm>
          <a:prstGeom prst="leftBrace">
            <a:avLst>
              <a:gd name="adj1" fmla="val 31499"/>
              <a:gd name="adj2" fmla="val 24517"/>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947F548B-E9EF-5BD9-0C6F-927503E4CCA2}"/>
              </a:ext>
            </a:extLst>
          </p:cNvPr>
          <p:cNvSpPr txBox="1"/>
          <p:nvPr/>
        </p:nvSpPr>
        <p:spPr>
          <a:xfrm>
            <a:off x="630195" y="3593487"/>
            <a:ext cx="1143000" cy="523220"/>
          </a:xfrm>
          <a:prstGeom prst="rect">
            <a:avLst/>
          </a:prstGeom>
          <a:noFill/>
        </p:spPr>
        <p:txBody>
          <a:bodyPr wrap="square" rtlCol="0">
            <a:spAutoFit/>
          </a:bodyPr>
          <a:lstStyle/>
          <a:p>
            <a:r>
              <a:rPr lang="en-US" sz="2800" dirty="0">
                <a:solidFill>
                  <a:srgbClr val="FF0000"/>
                </a:solidFill>
              </a:rPr>
              <a:t>Deficit</a:t>
            </a:r>
          </a:p>
        </p:txBody>
      </p:sp>
    </p:spTree>
    <p:extLst>
      <p:ext uri="{BB962C8B-B14F-4D97-AF65-F5344CB8AC3E}">
        <p14:creationId xmlns:p14="http://schemas.microsoft.com/office/powerpoint/2010/main" val="2396234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56C63-6B02-D9FF-EA10-85454BE378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38E3E9-BD55-1228-9AF6-525917388D60}"/>
              </a:ext>
            </a:extLst>
          </p:cNvPr>
          <p:cNvSpPr>
            <a:spLocks noGrp="1"/>
          </p:cNvSpPr>
          <p:nvPr>
            <p:ph type="title"/>
          </p:nvPr>
        </p:nvSpPr>
        <p:spPr/>
        <p:txBody>
          <a:bodyPr/>
          <a:lstStyle/>
          <a:p>
            <a:r>
              <a:rPr lang="en-US" dirty="0">
                <a:solidFill>
                  <a:schemeClr val="bg1"/>
                </a:solidFill>
              </a:rPr>
              <a:t>US </a:t>
            </a:r>
            <a:r>
              <a:rPr lang="en-US" dirty="0"/>
              <a:t>Trade Balance with Vietnam</a:t>
            </a:r>
          </a:p>
        </p:txBody>
      </p:sp>
      <p:pic>
        <p:nvPicPr>
          <p:cNvPr id="9" name="Picture 8">
            <a:extLst>
              <a:ext uri="{FF2B5EF4-FFF2-40B4-BE49-F238E27FC236}">
                <a16:creationId xmlns:a16="http://schemas.microsoft.com/office/drawing/2014/main" id="{7B56B1E5-90AE-051E-BFC5-B887F8EC3C99}"/>
              </a:ext>
            </a:extLst>
          </p:cNvPr>
          <p:cNvPicPr>
            <a:picLocks noChangeAspect="1"/>
          </p:cNvPicPr>
          <p:nvPr/>
        </p:nvPicPr>
        <p:blipFill>
          <a:blip r:embed="rId3"/>
          <a:stretch>
            <a:fillRect/>
          </a:stretch>
        </p:blipFill>
        <p:spPr>
          <a:xfrm>
            <a:off x="2438400" y="947156"/>
            <a:ext cx="6950377" cy="5148844"/>
          </a:xfrm>
          <a:prstGeom prst="rect">
            <a:avLst/>
          </a:prstGeom>
        </p:spPr>
      </p:pic>
    </p:spTree>
    <p:extLst>
      <p:ext uri="{BB962C8B-B14F-4D97-AF65-F5344CB8AC3E}">
        <p14:creationId xmlns:p14="http://schemas.microsoft.com/office/powerpoint/2010/main" val="1650337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CA5D1-501C-0076-8BDC-4A0A8FB570A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E5C30-D163-9458-936E-D4A3D927F81A}"/>
              </a:ext>
            </a:extLst>
          </p:cNvPr>
          <p:cNvSpPr>
            <a:spLocks noGrp="1"/>
          </p:cNvSpPr>
          <p:nvPr>
            <p:ph idx="1"/>
          </p:nvPr>
        </p:nvSpPr>
        <p:spPr>
          <a:xfrm>
            <a:off x="838200" y="1570730"/>
            <a:ext cx="5257800" cy="4220470"/>
          </a:xfrm>
        </p:spPr>
        <p:txBody>
          <a:bodyPr>
            <a:normAutofit fontScale="92500" lnSpcReduction="20000"/>
          </a:bodyPr>
          <a:lstStyle/>
          <a:p>
            <a:pPr marL="457200" lvl="1" indent="0">
              <a:buNone/>
            </a:pPr>
            <a:endParaRPr lang="en-US" dirty="0"/>
          </a:p>
          <a:p>
            <a:r>
              <a:rPr lang="en-US" dirty="0"/>
              <a:t>Do tariffs reduce a trade deficit?</a:t>
            </a:r>
          </a:p>
          <a:p>
            <a:pPr lvl="1"/>
            <a:r>
              <a:rPr lang="en-US" dirty="0"/>
              <a:t>Trump thinks so, but the US deficit grew under him (see above)</a:t>
            </a:r>
          </a:p>
          <a:p>
            <a:pPr lvl="1"/>
            <a:r>
              <a:rPr lang="en-US" dirty="0"/>
              <a:t>A trade deficit equals </a:t>
            </a:r>
            <a:r>
              <a:rPr lang="en-US" b="1" dirty="0"/>
              <a:t>Expenditure minus Income or Savings minus Domestic Investment</a:t>
            </a:r>
          </a:p>
          <a:p>
            <a:pPr lvl="1"/>
            <a:r>
              <a:rPr lang="en-US" dirty="0"/>
              <a:t>There is no reason for tariffs to reduce expenditure</a:t>
            </a:r>
          </a:p>
          <a:p>
            <a:pPr lvl="1"/>
            <a:r>
              <a:rPr lang="en-US" dirty="0"/>
              <a:t>And unless in a recession, also no reason for tariffs to raise income</a:t>
            </a:r>
          </a:p>
          <a:p>
            <a:pPr lvl="1"/>
            <a:r>
              <a:rPr lang="en-US" dirty="0"/>
              <a:t>Tariffs reduce imports but also reduce exports.</a:t>
            </a:r>
          </a:p>
          <a:p>
            <a:pPr lvl="1"/>
            <a:r>
              <a:rPr lang="en-US" dirty="0"/>
              <a:t>So NO!</a:t>
            </a:r>
          </a:p>
          <a:p>
            <a:pPr lvl="1"/>
            <a:endParaRPr lang="en-US" dirty="0"/>
          </a:p>
          <a:p>
            <a:pPr lvl="2"/>
            <a:endParaRPr lang="en-US" dirty="0"/>
          </a:p>
        </p:txBody>
      </p:sp>
      <p:sp>
        <p:nvSpPr>
          <p:cNvPr id="4" name="Slide Number Placeholder 3">
            <a:extLst>
              <a:ext uri="{FF2B5EF4-FFF2-40B4-BE49-F238E27FC236}">
                <a16:creationId xmlns:a16="http://schemas.microsoft.com/office/drawing/2014/main" id="{91AF9379-290F-067B-AA9F-3635D7095011}"/>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5" name="Title 1">
            <a:extLst>
              <a:ext uri="{FF2B5EF4-FFF2-40B4-BE49-F238E27FC236}">
                <a16:creationId xmlns:a16="http://schemas.microsoft.com/office/drawing/2014/main" id="{DF4ED415-87FC-78C9-37D1-5D11136AA7BF}"/>
              </a:ext>
            </a:extLst>
          </p:cNvPr>
          <p:cNvSpPr>
            <a:spLocks noGrp="1"/>
          </p:cNvSpPr>
          <p:nvPr>
            <p:ph type="title"/>
          </p:nvPr>
        </p:nvSpPr>
        <p:spPr>
          <a:xfrm>
            <a:off x="821029" y="96837"/>
            <a:ext cx="9652000" cy="1127125"/>
          </a:xfrm>
        </p:spPr>
        <p:txBody>
          <a:bodyPr/>
          <a:lstStyle/>
          <a:p>
            <a:r>
              <a:rPr lang="en-US" dirty="0">
                <a:solidFill>
                  <a:schemeClr val="bg1"/>
                </a:solidFill>
              </a:rPr>
              <a:t> Eff</a:t>
            </a:r>
            <a:r>
              <a:rPr lang="en-US" dirty="0"/>
              <a:t>ects of a Tariff</a:t>
            </a:r>
          </a:p>
        </p:txBody>
      </p:sp>
      <p:pic>
        <p:nvPicPr>
          <p:cNvPr id="2" name="Picture 1">
            <a:extLst>
              <a:ext uri="{FF2B5EF4-FFF2-40B4-BE49-F238E27FC236}">
                <a16:creationId xmlns:a16="http://schemas.microsoft.com/office/drawing/2014/main" id="{CD8FA825-DF85-BC72-6639-61BF40C9B3CF}"/>
              </a:ext>
            </a:extLst>
          </p:cNvPr>
          <p:cNvPicPr>
            <a:picLocks noChangeAspect="1"/>
          </p:cNvPicPr>
          <p:nvPr/>
        </p:nvPicPr>
        <p:blipFill>
          <a:blip r:embed="rId3"/>
          <a:stretch>
            <a:fillRect/>
          </a:stretch>
        </p:blipFill>
        <p:spPr>
          <a:xfrm>
            <a:off x="6314646" y="1351512"/>
            <a:ext cx="4329705" cy="4658906"/>
          </a:xfrm>
          <a:prstGeom prst="rect">
            <a:avLst/>
          </a:prstGeom>
        </p:spPr>
      </p:pic>
      <p:sp>
        <p:nvSpPr>
          <p:cNvPr id="6" name="TextBox 5">
            <a:extLst>
              <a:ext uri="{FF2B5EF4-FFF2-40B4-BE49-F238E27FC236}">
                <a16:creationId xmlns:a16="http://schemas.microsoft.com/office/drawing/2014/main" id="{C60B4666-27B7-9F81-4277-B8C8AD99554A}"/>
              </a:ext>
            </a:extLst>
          </p:cNvPr>
          <p:cNvSpPr txBox="1"/>
          <p:nvPr/>
        </p:nvSpPr>
        <p:spPr>
          <a:xfrm>
            <a:off x="5523151" y="6464026"/>
            <a:ext cx="5754449" cy="369332"/>
          </a:xfrm>
          <a:prstGeom prst="rect">
            <a:avLst/>
          </a:prstGeom>
          <a:noFill/>
        </p:spPr>
        <p:txBody>
          <a:bodyPr wrap="square" rtlCol="0">
            <a:spAutoFit/>
          </a:bodyPr>
          <a:lstStyle/>
          <a:p>
            <a:r>
              <a:rPr lang="en-US" dirty="0"/>
              <a:t>Source: Peterson Institute for International Economics (PIIE)</a:t>
            </a:r>
          </a:p>
        </p:txBody>
      </p:sp>
    </p:spTree>
    <p:extLst>
      <p:ext uri="{BB962C8B-B14F-4D97-AF65-F5344CB8AC3E}">
        <p14:creationId xmlns:p14="http://schemas.microsoft.com/office/powerpoint/2010/main" val="3138232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5B275-9EFD-21A7-4C37-33E4C2BA8C9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D4A788-77AF-6B0F-044F-261BFEADD265}"/>
              </a:ext>
            </a:extLst>
          </p:cNvPr>
          <p:cNvSpPr>
            <a:spLocks noGrp="1"/>
          </p:cNvSpPr>
          <p:nvPr>
            <p:ph idx="1"/>
          </p:nvPr>
        </p:nvSpPr>
        <p:spPr/>
        <p:txBody>
          <a:bodyPr/>
          <a:lstStyle/>
          <a:p>
            <a:r>
              <a:rPr lang="en-US" dirty="0"/>
              <a:t>Summary</a:t>
            </a:r>
          </a:p>
          <a:p>
            <a:pPr lvl="1"/>
            <a:r>
              <a:rPr lang="en-US" dirty="0"/>
              <a:t>Trump placed tariffs of 25% on steel and 10% on aluminum</a:t>
            </a:r>
          </a:p>
          <a:p>
            <a:pPr lvl="1"/>
            <a:r>
              <a:rPr lang="en-US" dirty="0"/>
              <a:t>Trump placed multiple tariffs on China exports, covering at least ¾ of their exports to US</a:t>
            </a:r>
          </a:p>
          <a:p>
            <a:pPr lvl="1"/>
            <a:r>
              <a:rPr lang="en-US" dirty="0"/>
              <a:t>On request, he exempted some products and firms</a:t>
            </a:r>
          </a:p>
          <a:p>
            <a:pPr lvl="1"/>
            <a:r>
              <a:rPr lang="en-US" dirty="0"/>
              <a:t>Imports from China fell while imports from others rose</a:t>
            </a:r>
          </a:p>
          <a:p>
            <a:pPr lvl="1"/>
            <a:r>
              <a:rPr lang="en-US" dirty="0"/>
              <a:t>US trade deficit did not shrink</a:t>
            </a:r>
          </a:p>
          <a:p>
            <a:pPr lvl="1"/>
            <a:r>
              <a:rPr lang="en-US" dirty="0"/>
              <a:t>Data show no fall in foreign export prices, so tariffs were paid by US buyers</a:t>
            </a:r>
          </a:p>
        </p:txBody>
      </p:sp>
      <p:sp>
        <p:nvSpPr>
          <p:cNvPr id="4" name="Slide Number Placeholder 3">
            <a:extLst>
              <a:ext uri="{FF2B5EF4-FFF2-40B4-BE49-F238E27FC236}">
                <a16:creationId xmlns:a16="http://schemas.microsoft.com/office/drawing/2014/main" id="{EE91D895-2A0C-B1D5-2D2C-D43497D90B25}"/>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itle 1">
            <a:extLst>
              <a:ext uri="{FF2B5EF4-FFF2-40B4-BE49-F238E27FC236}">
                <a16:creationId xmlns:a16="http://schemas.microsoft.com/office/drawing/2014/main" id="{5A351E2F-29BB-0F9A-0210-E9118C556ED8}"/>
              </a:ext>
            </a:extLst>
          </p:cNvPr>
          <p:cNvSpPr>
            <a:spLocks noGrp="1"/>
          </p:cNvSpPr>
          <p:nvPr>
            <p:ph type="title"/>
          </p:nvPr>
        </p:nvSpPr>
        <p:spPr>
          <a:xfrm>
            <a:off x="838200" y="0"/>
            <a:ext cx="10515600" cy="1325563"/>
          </a:xfrm>
        </p:spPr>
        <p:txBody>
          <a:bodyPr/>
          <a:lstStyle/>
          <a:p>
            <a:r>
              <a:rPr lang="en-US" dirty="0">
                <a:solidFill>
                  <a:schemeClr val="bg1"/>
                </a:solidFill>
              </a:rPr>
              <a:t>Tru</a:t>
            </a:r>
            <a:r>
              <a:rPr lang="en-US" dirty="0"/>
              <a:t>mp I Tariffs &amp; Trade War</a:t>
            </a:r>
          </a:p>
        </p:txBody>
      </p:sp>
    </p:spTree>
    <p:extLst>
      <p:ext uri="{BB962C8B-B14F-4D97-AF65-F5344CB8AC3E}">
        <p14:creationId xmlns:p14="http://schemas.microsoft.com/office/powerpoint/2010/main" val="1354890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9735-0076-014D-B112-BD207DA7017B}"/>
              </a:ext>
            </a:extLst>
          </p:cNvPr>
          <p:cNvSpPr>
            <a:spLocks noGrp="1"/>
          </p:cNvSpPr>
          <p:nvPr>
            <p:ph type="title"/>
          </p:nvPr>
        </p:nvSpPr>
        <p:spPr>
          <a:xfrm>
            <a:off x="825674" y="2469497"/>
            <a:ext cx="10515600" cy="1325563"/>
          </a:xfrm>
        </p:spPr>
        <p:txBody>
          <a:bodyPr>
            <a:normAutofit fontScale="90000"/>
          </a:bodyPr>
          <a:lstStyle/>
          <a:p>
            <a:pPr algn="ctr"/>
            <a:r>
              <a:rPr lang="en-US" sz="9600" dirty="0"/>
              <a:t>Trump II Tariffs</a:t>
            </a:r>
            <a:endParaRPr lang="en-US" sz="6000" dirty="0"/>
          </a:p>
        </p:txBody>
      </p:sp>
    </p:spTree>
    <p:extLst>
      <p:ext uri="{BB962C8B-B14F-4D97-AF65-F5344CB8AC3E}">
        <p14:creationId xmlns:p14="http://schemas.microsoft.com/office/powerpoint/2010/main" val="3342727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96B25-9F7F-BFF2-A303-270B3D92D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92423-B00A-5F7B-DB65-1F5257129233}"/>
              </a:ext>
            </a:extLst>
          </p:cNvPr>
          <p:cNvSpPr>
            <a:spLocks noGrp="1"/>
          </p:cNvSpPr>
          <p:nvPr>
            <p:ph type="title"/>
          </p:nvPr>
        </p:nvSpPr>
        <p:spPr>
          <a:xfrm>
            <a:off x="838200" y="0"/>
            <a:ext cx="10515600" cy="1325563"/>
          </a:xfrm>
        </p:spPr>
        <p:txBody>
          <a:bodyPr/>
          <a:lstStyle/>
          <a:p>
            <a:r>
              <a:rPr lang="en-US" dirty="0">
                <a:solidFill>
                  <a:schemeClr val="bg1"/>
                </a:solidFill>
              </a:rPr>
              <a:t>Tru</a:t>
            </a:r>
            <a:r>
              <a:rPr lang="en-US" dirty="0"/>
              <a:t>mp II Tariff Actions and Plans</a:t>
            </a:r>
          </a:p>
        </p:txBody>
      </p:sp>
      <p:sp>
        <p:nvSpPr>
          <p:cNvPr id="3" name="Content Placeholder 2">
            <a:extLst>
              <a:ext uri="{FF2B5EF4-FFF2-40B4-BE49-F238E27FC236}">
                <a16:creationId xmlns:a16="http://schemas.microsoft.com/office/drawing/2014/main" id="{838F891E-1E84-719B-4FE0-209645819108}"/>
              </a:ext>
            </a:extLst>
          </p:cNvPr>
          <p:cNvSpPr>
            <a:spLocks noGrp="1"/>
          </p:cNvSpPr>
          <p:nvPr>
            <p:ph idx="1"/>
          </p:nvPr>
        </p:nvSpPr>
        <p:spPr>
          <a:xfrm>
            <a:off x="838200" y="1325563"/>
            <a:ext cx="10210800" cy="4724399"/>
          </a:xfrm>
        </p:spPr>
        <p:txBody>
          <a:bodyPr>
            <a:normAutofit fontScale="92500" lnSpcReduction="10000"/>
          </a:bodyPr>
          <a:lstStyle/>
          <a:p>
            <a:r>
              <a:rPr lang="en-US" dirty="0"/>
              <a:t>“To me the most beautiful word in the dictionary is ‘tariff’”</a:t>
            </a:r>
          </a:p>
          <a:p>
            <a:r>
              <a:rPr lang="en-US" b="0" dirty="0">
                <a:solidFill>
                  <a:schemeClr val="tx1"/>
                </a:solidFill>
              </a:rPr>
              <a:t>Fentanyl and Immigration (action on China, Canada, and Mexico)</a:t>
            </a:r>
          </a:p>
          <a:p>
            <a:r>
              <a:rPr lang="en-US" b="0" dirty="0">
                <a:solidFill>
                  <a:schemeClr val="tx1"/>
                </a:solidFill>
              </a:rPr>
              <a:t>Steel and Aluminum (action on all countries)</a:t>
            </a:r>
          </a:p>
          <a:p>
            <a:r>
              <a:rPr lang="en-US" b="0" dirty="0">
                <a:solidFill>
                  <a:schemeClr val="tx1"/>
                </a:solidFill>
              </a:rPr>
              <a:t>Copper (national security investigation)</a:t>
            </a:r>
          </a:p>
          <a:p>
            <a:r>
              <a:rPr lang="en-US" b="0" dirty="0">
                <a:solidFill>
                  <a:schemeClr val="tx1"/>
                </a:solidFill>
              </a:rPr>
              <a:t>Lumber ( national security investigation, biggest exporter is Canada)</a:t>
            </a:r>
          </a:p>
          <a:p>
            <a:r>
              <a:rPr lang="en-US" b="0" dirty="0">
                <a:solidFill>
                  <a:schemeClr val="tx1"/>
                </a:solidFill>
              </a:rPr>
              <a:t>Reciprocal Trade and Tariffs (all countries)</a:t>
            </a:r>
          </a:p>
          <a:p>
            <a:r>
              <a:rPr lang="en-US" b="0" dirty="0">
                <a:solidFill>
                  <a:schemeClr val="tx1"/>
                </a:solidFill>
              </a:rPr>
              <a:t>Tariffs on countries that impose digital services tax on American companies (targets EU countries, Turkey, UK, Canada)</a:t>
            </a:r>
          </a:p>
          <a:p>
            <a:r>
              <a:rPr lang="en-US" b="0" dirty="0">
                <a:solidFill>
                  <a:schemeClr val="tx1"/>
                </a:solidFill>
              </a:rPr>
              <a:t>Autos and auto parts</a:t>
            </a:r>
          </a:p>
          <a:p>
            <a:r>
              <a:rPr lang="en-US" b="0" dirty="0">
                <a:solidFill>
                  <a:schemeClr val="tx1"/>
                </a:solidFill>
              </a:rPr>
              <a:t>Pharmaceuticals, Semiconductors, Critical minerals, Trucks, Aircraft (national security investigations)</a:t>
            </a:r>
          </a:p>
          <a:p>
            <a:pPr marL="0" indent="0">
              <a:buNone/>
            </a:pPr>
            <a:endParaRPr lang="en-US" dirty="0"/>
          </a:p>
        </p:txBody>
      </p:sp>
      <p:sp>
        <p:nvSpPr>
          <p:cNvPr id="4" name="Slide Number Placeholder 3">
            <a:extLst>
              <a:ext uri="{FF2B5EF4-FFF2-40B4-BE49-F238E27FC236}">
                <a16:creationId xmlns:a16="http://schemas.microsoft.com/office/drawing/2014/main" id="{3CD8FF68-A1A7-D18C-53EF-3C7FB48BB052}"/>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7407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57C20-E237-FE54-4615-FA7FDD82A0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72396E-B0F5-E763-5914-C00388861F8C}"/>
              </a:ext>
            </a:extLst>
          </p:cNvPr>
          <p:cNvSpPr>
            <a:spLocks noGrp="1"/>
          </p:cNvSpPr>
          <p:nvPr>
            <p:ph type="title"/>
          </p:nvPr>
        </p:nvSpPr>
        <p:spPr>
          <a:xfrm>
            <a:off x="838200" y="0"/>
            <a:ext cx="10515600" cy="1325563"/>
          </a:xfrm>
        </p:spPr>
        <p:txBody>
          <a:bodyPr/>
          <a:lstStyle/>
          <a:p>
            <a:r>
              <a:rPr lang="en-US" dirty="0">
                <a:solidFill>
                  <a:schemeClr val="bg1"/>
                </a:solidFill>
              </a:rPr>
              <a:t>Fen</a:t>
            </a:r>
            <a:r>
              <a:rPr lang="en-US" dirty="0"/>
              <a:t>tanyl and Immigration </a:t>
            </a:r>
          </a:p>
        </p:txBody>
      </p:sp>
      <p:sp>
        <p:nvSpPr>
          <p:cNvPr id="3" name="Content Placeholder 2">
            <a:extLst>
              <a:ext uri="{FF2B5EF4-FFF2-40B4-BE49-F238E27FC236}">
                <a16:creationId xmlns:a16="http://schemas.microsoft.com/office/drawing/2014/main" id="{EEF6039F-09FC-94EE-62F0-D8943E46209D}"/>
              </a:ext>
            </a:extLst>
          </p:cNvPr>
          <p:cNvSpPr>
            <a:spLocks noGrp="1"/>
          </p:cNvSpPr>
          <p:nvPr>
            <p:ph idx="1"/>
          </p:nvPr>
        </p:nvSpPr>
        <p:spPr>
          <a:xfrm>
            <a:off x="838200" y="1143000"/>
            <a:ext cx="10515600" cy="5087226"/>
          </a:xfrm>
        </p:spPr>
        <p:txBody>
          <a:bodyPr>
            <a:normAutofit fontScale="92500" lnSpcReduction="20000"/>
          </a:bodyPr>
          <a:lstStyle/>
          <a:p>
            <a:pPr marL="457200" lvl="1" indent="0">
              <a:buNone/>
            </a:pPr>
            <a:r>
              <a:rPr lang="en-US" dirty="0"/>
              <a:t>Use of International Emergency Economic Powers Act </a:t>
            </a:r>
          </a:p>
          <a:p>
            <a:pPr marL="457200" lvl="1" indent="0">
              <a:buNone/>
            </a:pPr>
            <a:endParaRPr lang="en-US" b="1" dirty="0"/>
          </a:p>
          <a:p>
            <a:pPr marL="457200" lvl="1" indent="0">
              <a:buNone/>
            </a:pPr>
            <a:r>
              <a:rPr lang="en-US" b="1" dirty="0"/>
              <a:t>Feb 1:  </a:t>
            </a:r>
            <a:r>
              <a:rPr lang="en-US" dirty="0"/>
              <a:t>Announced tariffs of 25% on Canada and Mexico and 10% on China if they didn’t stop flows of illegal people and drugs across the borders</a:t>
            </a:r>
          </a:p>
          <a:p>
            <a:pPr lvl="2"/>
            <a:r>
              <a:rPr lang="en-US" dirty="0"/>
              <a:t>After talks with leaders, he postponed the tariffs on Canada and Mexico for one month</a:t>
            </a:r>
          </a:p>
          <a:p>
            <a:pPr lvl="3"/>
            <a:r>
              <a:rPr lang="en-US" dirty="0"/>
              <a:t>On Feb 24 “he said he is ‘going forward’ with the tariffs next week. </a:t>
            </a:r>
          </a:p>
          <a:p>
            <a:pPr lvl="2"/>
            <a:r>
              <a:rPr lang="en-US" dirty="0"/>
              <a:t>The 10% additional tariff on China</a:t>
            </a:r>
          </a:p>
          <a:p>
            <a:pPr lvl="3"/>
            <a:r>
              <a:rPr lang="en-US" dirty="0"/>
              <a:t>Went into effect Feb 4</a:t>
            </a:r>
          </a:p>
          <a:p>
            <a:pPr lvl="3"/>
            <a:r>
              <a:rPr lang="en-US" dirty="0"/>
              <a:t>China retaliated with more tariffs, export controls on US (took effect on Feb.10)</a:t>
            </a:r>
          </a:p>
          <a:p>
            <a:pPr marL="457200" lvl="1" indent="0">
              <a:buNone/>
            </a:pPr>
            <a:r>
              <a:rPr lang="en-US" b="1" dirty="0"/>
              <a:t>Feb 1:   </a:t>
            </a:r>
            <a:r>
              <a:rPr lang="en-US" dirty="0"/>
              <a:t>Announced repeal of “de minimis” tariff-free policy on imports from China</a:t>
            </a:r>
          </a:p>
          <a:p>
            <a:pPr lvl="2"/>
            <a:r>
              <a:rPr lang="en-US" sz="1800" dirty="0"/>
              <a:t>For years, imports under $800 have entered US tariff free</a:t>
            </a:r>
          </a:p>
          <a:p>
            <a:pPr lvl="2"/>
            <a:r>
              <a:rPr lang="en-US" sz="1800" dirty="0"/>
              <a:t>Feb 5:  Paused the repeal as packages piled up at customs</a:t>
            </a:r>
          </a:p>
          <a:p>
            <a:pPr lvl="2"/>
            <a:r>
              <a:rPr lang="en-US" sz="1800" dirty="0"/>
              <a:t>May 2: Reinstated.</a:t>
            </a:r>
          </a:p>
          <a:p>
            <a:pPr marL="457200" lvl="1" indent="0">
              <a:buNone/>
            </a:pPr>
            <a:r>
              <a:rPr lang="en-US" b="1" dirty="0"/>
              <a:t>Mar 4: </a:t>
            </a:r>
            <a:r>
              <a:rPr lang="en-US" dirty="0"/>
              <a:t>US tariffs go into effect on Mexico and Canada and are raised on Chinese imports to 20%</a:t>
            </a:r>
          </a:p>
          <a:p>
            <a:pPr marL="457200" lvl="1" indent="0">
              <a:buNone/>
            </a:pPr>
            <a:r>
              <a:rPr lang="en-US" b="1" dirty="0"/>
              <a:t>Mar 6</a:t>
            </a:r>
            <a:r>
              <a:rPr lang="en-US" dirty="0"/>
              <a:t>:  US exempts imports from Canada and Mexico under USMCA.</a:t>
            </a:r>
          </a:p>
          <a:p>
            <a:pPr marL="457200" lvl="1" indent="0">
              <a:buNone/>
            </a:pPr>
            <a:endParaRPr lang="en-US" dirty="0"/>
          </a:p>
        </p:txBody>
      </p:sp>
      <p:sp>
        <p:nvSpPr>
          <p:cNvPr id="4" name="Slide Number Placeholder 3">
            <a:extLst>
              <a:ext uri="{FF2B5EF4-FFF2-40B4-BE49-F238E27FC236}">
                <a16:creationId xmlns:a16="http://schemas.microsoft.com/office/drawing/2014/main" id="{982D155E-DAB4-702D-E0DD-5DF542DD3073}"/>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02873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7E71B-E41F-AB31-2B9F-358DD9E7A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464F3C-1159-1C7B-5761-BE7C6B2A6BD0}"/>
              </a:ext>
            </a:extLst>
          </p:cNvPr>
          <p:cNvSpPr>
            <a:spLocks noGrp="1"/>
          </p:cNvSpPr>
          <p:nvPr>
            <p:ph type="title"/>
          </p:nvPr>
        </p:nvSpPr>
        <p:spPr>
          <a:xfrm>
            <a:off x="838200" y="0"/>
            <a:ext cx="10515600" cy="1325563"/>
          </a:xfrm>
        </p:spPr>
        <p:txBody>
          <a:bodyPr/>
          <a:lstStyle/>
          <a:p>
            <a:r>
              <a:rPr lang="en-US" dirty="0">
                <a:solidFill>
                  <a:schemeClr val="bg1"/>
                </a:solidFill>
              </a:rPr>
              <a:t>Ste</a:t>
            </a:r>
            <a:r>
              <a:rPr lang="en-US" dirty="0">
                <a:solidFill>
                  <a:schemeClr val="accent1">
                    <a:lumMod val="75000"/>
                  </a:schemeClr>
                </a:solidFill>
              </a:rPr>
              <a:t>el and Aluminum</a:t>
            </a:r>
          </a:p>
        </p:txBody>
      </p:sp>
      <p:sp>
        <p:nvSpPr>
          <p:cNvPr id="3" name="Content Placeholder 2">
            <a:extLst>
              <a:ext uri="{FF2B5EF4-FFF2-40B4-BE49-F238E27FC236}">
                <a16:creationId xmlns:a16="http://schemas.microsoft.com/office/drawing/2014/main" id="{5753D9BB-CE32-6EC4-A938-B199ECEE6E12}"/>
              </a:ext>
            </a:extLst>
          </p:cNvPr>
          <p:cNvSpPr>
            <a:spLocks noGrp="1"/>
          </p:cNvSpPr>
          <p:nvPr>
            <p:ph idx="1"/>
          </p:nvPr>
        </p:nvSpPr>
        <p:spPr>
          <a:xfrm>
            <a:off x="838200" y="1325564"/>
            <a:ext cx="9677400" cy="4541836"/>
          </a:xfrm>
        </p:spPr>
        <p:txBody>
          <a:bodyPr>
            <a:normAutofit lnSpcReduction="10000"/>
          </a:bodyPr>
          <a:lstStyle/>
          <a:p>
            <a:pPr marL="457200" lvl="1" indent="0">
              <a:buNone/>
            </a:pPr>
            <a:r>
              <a:rPr lang="en-US" dirty="0"/>
              <a:t>Section 232 tariffs</a:t>
            </a:r>
          </a:p>
          <a:p>
            <a:pPr marL="457200" lvl="1" indent="0">
              <a:buNone/>
            </a:pPr>
            <a:r>
              <a:rPr lang="en-US" b="1" dirty="0"/>
              <a:t>Feb 10:  </a:t>
            </a:r>
            <a:r>
              <a:rPr lang="en-US" dirty="0"/>
              <a:t>Trump announced new 25% tariffs on steel and aluminum from all countries, to take effect on March 12.</a:t>
            </a:r>
          </a:p>
          <a:p>
            <a:pPr marL="457200" lvl="1" indent="0">
              <a:buNone/>
            </a:pPr>
            <a:r>
              <a:rPr lang="en-US" b="1" dirty="0"/>
              <a:t>Mar. 12: </a:t>
            </a:r>
            <a:r>
              <a:rPr lang="en-US" dirty="0"/>
              <a:t>The tariff on steel and aluminum goes into effect.</a:t>
            </a:r>
          </a:p>
          <a:p>
            <a:pPr marL="457200" lvl="1" indent="0">
              <a:buNone/>
            </a:pPr>
            <a:r>
              <a:rPr lang="en-US" b="1" dirty="0"/>
              <a:t>Mar. 12: </a:t>
            </a:r>
            <a:r>
              <a:rPr lang="en-US" dirty="0"/>
              <a:t>Canada announces plans to retaliate on Mar. 13 by imposing 25% tariffs on C$29.8 bn of US goods such as steel and aluminum products, tools, computer, display monitors, sport equipment, and cast-iron products.</a:t>
            </a:r>
          </a:p>
          <a:p>
            <a:pPr marL="457200" lvl="1" indent="0">
              <a:buNone/>
            </a:pPr>
            <a:r>
              <a:rPr lang="en-US" b="1" dirty="0"/>
              <a:t>Mar. 12: </a:t>
            </a:r>
            <a:r>
              <a:rPr lang="en-US" dirty="0"/>
              <a:t>EU also announces plans to retaliate on $28bn worth of US goods such as whiskey, motorcycles, motorboats in the first phase and beer, poultry, beef, soybeans and produce in the second phase. Delayed to mid-April.</a:t>
            </a:r>
          </a:p>
          <a:p>
            <a:pPr marL="457200" lvl="1" indent="0">
              <a:buNone/>
            </a:pPr>
            <a:r>
              <a:rPr lang="en-US" b="1" dirty="0"/>
              <a:t>Apr. 9: </a:t>
            </a:r>
            <a:r>
              <a:rPr lang="en-US" dirty="0"/>
              <a:t>EU member states agree on retaliatory tariffs but put on hold for 90 days.</a:t>
            </a:r>
          </a:p>
          <a:p>
            <a:pPr marL="457200" lvl="1" indent="0">
              <a:buNone/>
            </a:pPr>
            <a:endParaRPr lang="en-US" dirty="0"/>
          </a:p>
        </p:txBody>
      </p:sp>
      <p:sp>
        <p:nvSpPr>
          <p:cNvPr id="4" name="Slide Number Placeholder 3">
            <a:extLst>
              <a:ext uri="{FF2B5EF4-FFF2-40B4-BE49-F238E27FC236}">
                <a16:creationId xmlns:a16="http://schemas.microsoft.com/office/drawing/2014/main" id="{9345B45B-C0BE-01D9-26B6-4FEE1DCD9DAB}"/>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191760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AE00A-AE0B-5D1F-B8A9-1ECE0D6286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E2FFE0-9735-EB6C-5DA0-945334778BCB}"/>
              </a:ext>
            </a:extLst>
          </p:cNvPr>
          <p:cNvSpPr>
            <a:spLocks noGrp="1"/>
          </p:cNvSpPr>
          <p:nvPr>
            <p:ph type="title"/>
          </p:nvPr>
        </p:nvSpPr>
        <p:spPr>
          <a:xfrm>
            <a:off x="825674" y="2469497"/>
            <a:ext cx="10515600" cy="1325563"/>
          </a:xfrm>
        </p:spPr>
        <p:txBody>
          <a:bodyPr>
            <a:normAutofit fontScale="90000"/>
          </a:bodyPr>
          <a:lstStyle/>
          <a:p>
            <a:pPr algn="ctr"/>
            <a:r>
              <a:rPr lang="en-US" sz="9600" dirty="0"/>
              <a:t>US Tariff History</a:t>
            </a:r>
            <a:endParaRPr lang="en-US" sz="6000" dirty="0"/>
          </a:p>
        </p:txBody>
      </p:sp>
    </p:spTree>
    <p:extLst>
      <p:ext uri="{BB962C8B-B14F-4D97-AF65-F5344CB8AC3E}">
        <p14:creationId xmlns:p14="http://schemas.microsoft.com/office/powerpoint/2010/main" val="1787321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0CED2-E0D1-A92B-6082-C0C9E2A610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B7A8AB-66CE-5714-AC3B-960A6E45897E}"/>
              </a:ext>
            </a:extLst>
          </p:cNvPr>
          <p:cNvSpPr>
            <a:spLocks noGrp="1"/>
          </p:cNvSpPr>
          <p:nvPr>
            <p:ph type="title"/>
          </p:nvPr>
        </p:nvSpPr>
        <p:spPr>
          <a:xfrm>
            <a:off x="838200" y="0"/>
            <a:ext cx="10515600" cy="1325563"/>
          </a:xfrm>
        </p:spPr>
        <p:txBody>
          <a:bodyPr/>
          <a:lstStyle/>
          <a:p>
            <a:r>
              <a:rPr lang="en-US" dirty="0">
                <a:solidFill>
                  <a:schemeClr val="bg1"/>
                </a:solidFill>
              </a:rPr>
              <a:t> Re</a:t>
            </a:r>
            <a:r>
              <a:rPr lang="en-US" dirty="0">
                <a:solidFill>
                  <a:schemeClr val="accent1">
                    <a:lumMod val="75000"/>
                  </a:schemeClr>
                </a:solidFill>
              </a:rPr>
              <a:t>ciprocal Trade and Tariffs</a:t>
            </a:r>
          </a:p>
        </p:txBody>
      </p:sp>
      <p:sp>
        <p:nvSpPr>
          <p:cNvPr id="4" name="Slide Number Placeholder 3">
            <a:extLst>
              <a:ext uri="{FF2B5EF4-FFF2-40B4-BE49-F238E27FC236}">
                <a16:creationId xmlns:a16="http://schemas.microsoft.com/office/drawing/2014/main" id="{A69ADB02-0887-548A-7BC3-DAA85EEBEEC6}"/>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5" name="TextBox 4">
            <a:extLst>
              <a:ext uri="{FF2B5EF4-FFF2-40B4-BE49-F238E27FC236}">
                <a16:creationId xmlns:a16="http://schemas.microsoft.com/office/drawing/2014/main" id="{CBEC31B5-35FE-7222-7193-AA76A9072098}"/>
              </a:ext>
            </a:extLst>
          </p:cNvPr>
          <p:cNvSpPr txBox="1"/>
          <p:nvPr/>
        </p:nvSpPr>
        <p:spPr>
          <a:xfrm>
            <a:off x="685800" y="990600"/>
            <a:ext cx="10515600" cy="6001643"/>
          </a:xfrm>
          <a:prstGeom prst="rect">
            <a:avLst/>
          </a:prstGeom>
          <a:noFill/>
        </p:spPr>
        <p:txBody>
          <a:bodyPr wrap="square" rtlCol="0">
            <a:spAutoFit/>
          </a:bodyPr>
          <a:lstStyle/>
          <a:p>
            <a:r>
              <a:rPr lang="en-US" sz="2400" b="1" dirty="0"/>
              <a:t>Apr. 2: </a:t>
            </a:r>
            <a:r>
              <a:rPr lang="en-US" sz="2400" dirty="0"/>
              <a:t>US announces to impose baseline 10% tariff on all countries and additional “reciprocal” tariffs on countries that contribute to large, persistent US trade deficits.</a:t>
            </a:r>
          </a:p>
          <a:p>
            <a:r>
              <a:rPr lang="en-US" sz="2400" b="1" dirty="0"/>
              <a:t>Apr. 4: </a:t>
            </a:r>
            <a:r>
              <a:rPr lang="en-US" sz="2400" dirty="0"/>
              <a:t>China announces a 34% retaliatory tariff and other measures.</a:t>
            </a:r>
            <a:endParaRPr lang="en-US" sz="2400" b="1" dirty="0"/>
          </a:p>
          <a:p>
            <a:r>
              <a:rPr lang="en-US" sz="2400" b="1" dirty="0"/>
              <a:t>Apr. 5: </a:t>
            </a:r>
            <a:r>
              <a:rPr lang="en-US" sz="2400" dirty="0"/>
              <a:t>US imposes 10% tariffs on imports from nearly all countries.</a:t>
            </a:r>
          </a:p>
          <a:p>
            <a:r>
              <a:rPr lang="en-US" sz="2400" b="1" dirty="0"/>
              <a:t>Apr. 8: </a:t>
            </a:r>
            <a:r>
              <a:rPr lang="en-US" sz="2400" dirty="0"/>
              <a:t>US announces an additional 50% tariffs on Chinese imports (84% + 20%)</a:t>
            </a:r>
          </a:p>
          <a:p>
            <a:r>
              <a:rPr lang="en-US" sz="2400" b="1" dirty="0"/>
              <a:t>Apr. 9: </a:t>
            </a:r>
          </a:p>
          <a:p>
            <a:pPr marL="800100" lvl="1" indent="-342900">
              <a:buFont typeface="Courier New" panose="02070309020205020404" pitchFamily="49" charset="0"/>
              <a:buChar char="o"/>
            </a:pPr>
            <a:r>
              <a:rPr lang="en-US" sz="2400" b="1" dirty="0"/>
              <a:t>	</a:t>
            </a:r>
            <a:r>
              <a:rPr lang="en-US" sz="2400" dirty="0"/>
              <a:t>US imposes the additional country-specific tariffs (1-74%)</a:t>
            </a:r>
          </a:p>
          <a:p>
            <a:pPr marL="800100" lvl="1" indent="-342900">
              <a:buFont typeface="Courier New" panose="02070309020205020404" pitchFamily="49" charset="0"/>
              <a:buChar char="o"/>
            </a:pPr>
            <a:r>
              <a:rPr lang="en-US" sz="2400" dirty="0"/>
              <a:t>	China announces additional 50% tariff </a:t>
            </a:r>
          </a:p>
          <a:p>
            <a:pPr marL="800100" lvl="1" indent="-342900">
              <a:buFont typeface="Courier New" panose="02070309020205020404" pitchFamily="49" charset="0"/>
              <a:buChar char="o"/>
            </a:pPr>
            <a:r>
              <a:rPr lang="en-US" sz="2400" dirty="0"/>
              <a:t>	US pauses the country-specific tariffs for 90 days, increased tariffs on Chinese imports to 125%</a:t>
            </a:r>
          </a:p>
          <a:p>
            <a:r>
              <a:rPr lang="en-US" sz="2400" b="1" dirty="0"/>
              <a:t>Apr 11: </a:t>
            </a:r>
            <a:r>
              <a:rPr lang="en-US" sz="2400" dirty="0"/>
              <a:t>Semiconductors, smartphones and consumer electronics are exempted.</a:t>
            </a:r>
          </a:p>
          <a:p>
            <a:r>
              <a:rPr lang="en-US" sz="2400" b="1" dirty="0"/>
              <a:t>Apr. 12: </a:t>
            </a:r>
            <a:r>
              <a:rPr lang="en-US" sz="2400" dirty="0"/>
              <a:t>China increases its tariffs on American imports to 125%.</a:t>
            </a:r>
          </a:p>
          <a:p>
            <a:r>
              <a:rPr lang="en-US" sz="2400" b="1" dirty="0"/>
              <a:t>May 8  &amp; 12: </a:t>
            </a:r>
            <a:r>
              <a:rPr lang="en-US" sz="2400" dirty="0"/>
              <a:t>US-UK trade deal and a reduction of Chinese tariffs announced</a:t>
            </a:r>
          </a:p>
          <a:p>
            <a:endParaRPr lang="en-US" sz="2400" b="1" dirty="0"/>
          </a:p>
          <a:p>
            <a:endParaRPr lang="en-US" sz="2400" b="1" dirty="0"/>
          </a:p>
        </p:txBody>
      </p:sp>
      <p:sp>
        <p:nvSpPr>
          <p:cNvPr id="6" name="TextBox 5">
            <a:extLst>
              <a:ext uri="{FF2B5EF4-FFF2-40B4-BE49-F238E27FC236}">
                <a16:creationId xmlns:a16="http://schemas.microsoft.com/office/drawing/2014/main" id="{CCF4600B-AD62-5BEE-7B20-A63B7E820CE0}"/>
              </a:ext>
            </a:extLst>
          </p:cNvPr>
          <p:cNvSpPr txBox="1"/>
          <p:nvPr/>
        </p:nvSpPr>
        <p:spPr>
          <a:xfrm>
            <a:off x="8077200" y="6400800"/>
            <a:ext cx="3124200" cy="369332"/>
          </a:xfrm>
          <a:prstGeom prst="rect">
            <a:avLst/>
          </a:prstGeom>
          <a:noFill/>
        </p:spPr>
        <p:txBody>
          <a:bodyPr wrap="square" rtlCol="0">
            <a:spAutoFit/>
          </a:bodyPr>
          <a:lstStyle/>
          <a:p>
            <a:r>
              <a:rPr lang="en-US" dirty="0"/>
              <a:t>To be Continued …</a:t>
            </a:r>
          </a:p>
        </p:txBody>
      </p:sp>
    </p:spTree>
    <p:extLst>
      <p:ext uri="{BB962C8B-B14F-4D97-AF65-F5344CB8AC3E}">
        <p14:creationId xmlns:p14="http://schemas.microsoft.com/office/powerpoint/2010/main" val="1951444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3DBC5-DD31-56E4-272C-7B41E8595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617D16-2015-B6A3-C821-5826AF0FC24B}"/>
              </a:ext>
            </a:extLst>
          </p:cNvPr>
          <p:cNvSpPr>
            <a:spLocks noGrp="1"/>
          </p:cNvSpPr>
          <p:nvPr>
            <p:ph type="title"/>
          </p:nvPr>
        </p:nvSpPr>
        <p:spPr>
          <a:xfrm>
            <a:off x="838200" y="0"/>
            <a:ext cx="10515600" cy="1325563"/>
          </a:xfrm>
        </p:spPr>
        <p:txBody>
          <a:bodyPr anchor="ctr">
            <a:normAutofit/>
          </a:bodyPr>
          <a:lstStyle/>
          <a:p>
            <a:r>
              <a:rPr lang="en-US" dirty="0"/>
              <a:t> </a:t>
            </a:r>
            <a:r>
              <a:rPr lang="en-US" dirty="0">
                <a:solidFill>
                  <a:schemeClr val="bg1"/>
                </a:solidFill>
              </a:rPr>
              <a:t>Re</a:t>
            </a:r>
            <a:r>
              <a:rPr lang="en-US" dirty="0"/>
              <a:t>ciprocal Trade and Tariffs</a:t>
            </a:r>
          </a:p>
        </p:txBody>
      </p:sp>
      <p:pic>
        <p:nvPicPr>
          <p:cNvPr id="3" name="Picture 2" descr="A graph with different colored bars&#10;&#10;AI-generated content may be incorrect.">
            <a:extLst>
              <a:ext uri="{FF2B5EF4-FFF2-40B4-BE49-F238E27FC236}">
                <a16:creationId xmlns:a16="http://schemas.microsoft.com/office/drawing/2014/main" id="{66838CBA-53F4-1C4E-22C9-6F11BBD8F111}"/>
              </a:ext>
            </a:extLst>
          </p:cNvPr>
          <p:cNvPicPr>
            <a:picLocks noChangeAspect="1"/>
          </p:cNvPicPr>
          <p:nvPr/>
        </p:nvPicPr>
        <p:blipFill>
          <a:blip r:embed="rId3"/>
          <a:stretch>
            <a:fillRect/>
          </a:stretch>
        </p:blipFill>
        <p:spPr>
          <a:xfrm>
            <a:off x="2600948" y="1570730"/>
            <a:ext cx="6990103" cy="4351338"/>
          </a:xfrm>
          <a:prstGeom prst="rect">
            <a:avLst/>
          </a:prstGeom>
          <a:noFill/>
        </p:spPr>
      </p:pic>
      <p:sp>
        <p:nvSpPr>
          <p:cNvPr id="4" name="Slide Number Placeholder 3">
            <a:extLst>
              <a:ext uri="{FF2B5EF4-FFF2-40B4-BE49-F238E27FC236}">
                <a16:creationId xmlns:a16="http://schemas.microsoft.com/office/drawing/2014/main" id="{CFD3F685-CDEA-B438-65F4-BE74E5030719}"/>
              </a:ext>
            </a:extLst>
          </p:cNvPr>
          <p:cNvSpPr>
            <a:spLocks noGrp="1"/>
          </p:cNvSpPr>
          <p:nvPr>
            <p:ph type="sldNum" sz="quarter" idx="12"/>
          </p:nvPr>
        </p:nvSpPr>
        <p:spPr>
          <a:xfrm>
            <a:off x="9272751" y="6230226"/>
            <a:ext cx="2743200" cy="365125"/>
          </a:xfrm>
        </p:spPr>
        <p:txBody>
          <a:bodyPr anchor="ctr">
            <a:normAutofit/>
          </a:bodyPr>
          <a:lstStyle/>
          <a:p>
            <a:pPr>
              <a:spcAft>
                <a:spcPts val="600"/>
              </a:spcAft>
            </a:pPr>
            <a:fld id="{D9F085D5-EC86-4F6A-B501-C1359CB39116}" type="slidenum">
              <a:rPr lang="en-GB" smtClean="0"/>
              <a:pPr>
                <a:spcAft>
                  <a:spcPts val="600"/>
                </a:spcAft>
              </a:pPr>
              <a:t>41</a:t>
            </a:fld>
            <a:endParaRPr lang="en-GB"/>
          </a:p>
        </p:txBody>
      </p:sp>
    </p:spTree>
    <p:extLst>
      <p:ext uri="{BB962C8B-B14F-4D97-AF65-F5344CB8AC3E}">
        <p14:creationId xmlns:p14="http://schemas.microsoft.com/office/powerpoint/2010/main" val="2343634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43A99-6609-BDE3-D50E-7785383BD7D9}"/>
              </a:ext>
            </a:extLst>
          </p:cNvPr>
          <p:cNvSpPr>
            <a:spLocks noGrp="1"/>
          </p:cNvSpPr>
          <p:nvPr>
            <p:ph type="title"/>
          </p:nvPr>
        </p:nvSpPr>
        <p:spPr/>
        <p:txBody>
          <a:bodyPr/>
          <a:lstStyle/>
          <a:p>
            <a:r>
              <a:rPr lang="en-US" dirty="0">
                <a:solidFill>
                  <a:schemeClr val="bg1"/>
                </a:solidFill>
              </a:rPr>
              <a:t>Exa</a:t>
            </a:r>
            <a:r>
              <a:rPr lang="en-US" dirty="0">
                <a:solidFill>
                  <a:schemeClr val="accent5">
                    <a:lumMod val="50000"/>
                  </a:schemeClr>
                </a:solidFill>
              </a:rPr>
              <a:t>mple, Lesotho (2022 data)</a:t>
            </a:r>
            <a:endParaRPr lang="en-US" dirty="0">
              <a:solidFill>
                <a:schemeClr val="bg1"/>
              </a:solidFill>
            </a:endParaRPr>
          </a:p>
        </p:txBody>
      </p:sp>
      <p:sp>
        <p:nvSpPr>
          <p:cNvPr id="3" name="Content Placeholder 2">
            <a:extLst>
              <a:ext uri="{FF2B5EF4-FFF2-40B4-BE49-F238E27FC236}">
                <a16:creationId xmlns:a16="http://schemas.microsoft.com/office/drawing/2014/main" id="{6082A795-3B99-96C6-79FE-E154FEDF024F}"/>
              </a:ext>
            </a:extLst>
          </p:cNvPr>
          <p:cNvSpPr>
            <a:spLocks noGrp="1"/>
          </p:cNvSpPr>
          <p:nvPr>
            <p:ph idx="1"/>
          </p:nvPr>
        </p:nvSpPr>
        <p:spPr>
          <a:xfrm>
            <a:off x="5621722" y="1572659"/>
            <a:ext cx="6570278" cy="1699118"/>
          </a:xfrm>
        </p:spPr>
        <p:txBody>
          <a:bodyPr>
            <a:normAutofit fontScale="92500" lnSpcReduction="10000"/>
          </a:bodyPr>
          <a:lstStyle/>
          <a:p>
            <a:pPr marL="0" indent="0">
              <a:buNone/>
            </a:pPr>
            <a:r>
              <a:rPr lang="en-US" b="0" dirty="0">
                <a:solidFill>
                  <a:schemeClr val="tx1"/>
                </a:solidFill>
              </a:rPr>
              <a:t>(EX-IM)/EX=</a:t>
            </a:r>
            <a:br>
              <a:rPr lang="en-US" b="0" dirty="0">
                <a:solidFill>
                  <a:schemeClr val="tx1"/>
                </a:solidFill>
              </a:rPr>
            </a:br>
            <a:r>
              <a:rPr lang="en-US" b="0" dirty="0">
                <a:solidFill>
                  <a:schemeClr val="tx1"/>
                </a:solidFill>
              </a:rPr>
              <a:t>($236m-$7m)/$236m=0.97</a:t>
            </a:r>
          </a:p>
          <a:p>
            <a:pPr marL="0" indent="0">
              <a:buNone/>
            </a:pPr>
            <a:r>
              <a:rPr lang="en-US" b="0" dirty="0">
                <a:solidFill>
                  <a:schemeClr val="tx1"/>
                </a:solidFill>
              </a:rPr>
              <a:t>“Reciprocal” Tariff = 0.5(.97)= .485,</a:t>
            </a:r>
          </a:p>
          <a:p>
            <a:pPr marL="0" indent="0">
              <a:buNone/>
            </a:pPr>
            <a:r>
              <a:rPr lang="en-US" b="0" dirty="0">
                <a:solidFill>
                  <a:schemeClr val="tx1"/>
                </a:solidFill>
              </a:rPr>
              <a:t>49% tariff rate  (actually, 50%)</a:t>
            </a:r>
          </a:p>
        </p:txBody>
      </p:sp>
      <p:sp>
        <p:nvSpPr>
          <p:cNvPr id="4" name="Slide Number Placeholder 3">
            <a:extLst>
              <a:ext uri="{FF2B5EF4-FFF2-40B4-BE49-F238E27FC236}">
                <a16:creationId xmlns:a16="http://schemas.microsoft.com/office/drawing/2014/main" id="{1F357D6F-E093-E95F-A78F-EB2869B3ED5B}"/>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5" name="Picture 2">
            <a:extLst>
              <a:ext uri="{FF2B5EF4-FFF2-40B4-BE49-F238E27FC236}">
                <a16:creationId xmlns:a16="http://schemas.microsoft.com/office/drawing/2014/main" id="{5833A2AB-0D0B-97F9-F74F-6E85AAE40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848" y="1898202"/>
            <a:ext cx="5367790" cy="330607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29F9D986-72E7-EB48-B86D-A6E7CB519A27}"/>
              </a:ext>
            </a:extLst>
          </p:cNvPr>
          <p:cNvSpPr txBox="1">
            <a:spLocks/>
          </p:cNvSpPr>
          <p:nvPr/>
        </p:nvSpPr>
        <p:spPr>
          <a:xfrm>
            <a:off x="5715000" y="3258064"/>
            <a:ext cx="5897378" cy="2561864"/>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Facts about Lesotho:</a:t>
            </a:r>
          </a:p>
          <a:p>
            <a:pPr marL="0" indent="0">
              <a:buNone/>
            </a:pPr>
            <a:r>
              <a:rPr lang="en-US" b="0" dirty="0">
                <a:solidFill>
                  <a:schemeClr val="tx1"/>
                </a:solidFill>
              </a:rPr>
              <a:t>GDP per capita =$1,073;</a:t>
            </a:r>
          </a:p>
          <a:p>
            <a:pPr marL="0" indent="0">
              <a:buNone/>
            </a:pPr>
            <a:r>
              <a:rPr lang="en-US" b="0" dirty="0">
                <a:solidFill>
                  <a:schemeClr val="tx1"/>
                </a:solidFill>
              </a:rPr>
              <a:t>Population= 2.1 million</a:t>
            </a:r>
          </a:p>
          <a:p>
            <a:pPr marL="0" indent="0">
              <a:buNone/>
            </a:pPr>
            <a:r>
              <a:rPr lang="en-US" b="0" dirty="0">
                <a:solidFill>
                  <a:schemeClr val="tx1"/>
                </a:solidFill>
              </a:rPr>
              <a:t>Trade balance= -$349 million</a:t>
            </a:r>
          </a:p>
          <a:p>
            <a:pPr marL="0" indent="0">
              <a:buNone/>
            </a:pPr>
            <a:r>
              <a:rPr lang="en-US" b="0" dirty="0">
                <a:solidFill>
                  <a:schemeClr val="tx1"/>
                </a:solidFill>
              </a:rPr>
              <a:t>Average eff. tariff rate against US = 10%</a:t>
            </a:r>
          </a:p>
        </p:txBody>
      </p:sp>
      <p:sp>
        <p:nvSpPr>
          <p:cNvPr id="11" name="TextBox 10">
            <a:extLst>
              <a:ext uri="{FF2B5EF4-FFF2-40B4-BE49-F238E27FC236}">
                <a16:creationId xmlns:a16="http://schemas.microsoft.com/office/drawing/2014/main" id="{C6253CBD-A77C-888C-AC26-1A0AAD17CB85}"/>
              </a:ext>
            </a:extLst>
          </p:cNvPr>
          <p:cNvSpPr txBox="1"/>
          <p:nvPr/>
        </p:nvSpPr>
        <p:spPr>
          <a:xfrm>
            <a:off x="3372557" y="6047553"/>
            <a:ext cx="6096964" cy="369332"/>
          </a:xfrm>
          <a:prstGeom prst="rect">
            <a:avLst/>
          </a:prstGeom>
          <a:noFill/>
        </p:spPr>
        <p:txBody>
          <a:bodyPr wrap="square">
            <a:spAutoFit/>
          </a:bodyPr>
          <a:lstStyle/>
          <a:p>
            <a:r>
              <a:rPr lang="en-US" dirty="0"/>
              <a:t>https://wits.worldbank.org/CountryProfile/en/USA</a:t>
            </a:r>
          </a:p>
        </p:txBody>
      </p:sp>
      <p:sp>
        <p:nvSpPr>
          <p:cNvPr id="13" name="TextBox 12">
            <a:extLst>
              <a:ext uri="{FF2B5EF4-FFF2-40B4-BE49-F238E27FC236}">
                <a16:creationId xmlns:a16="http://schemas.microsoft.com/office/drawing/2014/main" id="{B1EEDC88-1CB9-1437-7BAC-2212270F31D4}"/>
              </a:ext>
            </a:extLst>
          </p:cNvPr>
          <p:cNvSpPr txBox="1"/>
          <p:nvPr/>
        </p:nvSpPr>
        <p:spPr>
          <a:xfrm>
            <a:off x="3418871" y="6440800"/>
            <a:ext cx="8126875" cy="369332"/>
          </a:xfrm>
          <a:prstGeom prst="rect">
            <a:avLst/>
          </a:prstGeom>
          <a:noFill/>
        </p:spPr>
        <p:txBody>
          <a:bodyPr wrap="square">
            <a:spAutoFit/>
          </a:bodyPr>
          <a:lstStyle/>
          <a:p>
            <a:r>
              <a:rPr lang="en-US" dirty="0"/>
              <a:t>https://www.imf.org/en/Publications/WEO/weo-database/2024/October</a:t>
            </a:r>
          </a:p>
        </p:txBody>
      </p:sp>
    </p:spTree>
    <p:extLst>
      <p:ext uri="{BB962C8B-B14F-4D97-AF65-F5344CB8AC3E}">
        <p14:creationId xmlns:p14="http://schemas.microsoft.com/office/powerpoint/2010/main" val="250844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1"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C3F2-90E4-421D-A0C1-FEDEC1CD0A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3E138-DC5D-72D5-E885-A5DB6C676B1F}"/>
              </a:ext>
            </a:extLst>
          </p:cNvPr>
          <p:cNvSpPr>
            <a:spLocks noGrp="1"/>
          </p:cNvSpPr>
          <p:nvPr>
            <p:ph type="title"/>
          </p:nvPr>
        </p:nvSpPr>
        <p:spPr>
          <a:xfrm>
            <a:off x="838200" y="0"/>
            <a:ext cx="10515600" cy="1325563"/>
          </a:xfrm>
        </p:spPr>
        <p:txBody>
          <a:bodyPr/>
          <a:lstStyle/>
          <a:p>
            <a:r>
              <a:rPr lang="en-US" dirty="0">
                <a:solidFill>
                  <a:schemeClr val="bg1"/>
                </a:solidFill>
              </a:rPr>
              <a:t> Au</a:t>
            </a:r>
            <a:r>
              <a:rPr lang="en-US" dirty="0">
                <a:solidFill>
                  <a:schemeClr val="accent1">
                    <a:lumMod val="75000"/>
                  </a:schemeClr>
                </a:solidFill>
              </a:rPr>
              <a:t>to Tariffs</a:t>
            </a:r>
          </a:p>
        </p:txBody>
      </p:sp>
      <p:sp>
        <p:nvSpPr>
          <p:cNvPr id="4" name="Slide Number Placeholder 3">
            <a:extLst>
              <a:ext uri="{FF2B5EF4-FFF2-40B4-BE49-F238E27FC236}">
                <a16:creationId xmlns:a16="http://schemas.microsoft.com/office/drawing/2014/main" id="{5600EB79-6446-EF49-DCA4-BF1BAA775031}"/>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3" name="TextBox 2">
            <a:extLst>
              <a:ext uri="{FF2B5EF4-FFF2-40B4-BE49-F238E27FC236}">
                <a16:creationId xmlns:a16="http://schemas.microsoft.com/office/drawing/2014/main" id="{AE31D558-175D-B877-C2D9-60C0BE5923CA}"/>
              </a:ext>
            </a:extLst>
          </p:cNvPr>
          <p:cNvSpPr txBox="1"/>
          <p:nvPr/>
        </p:nvSpPr>
        <p:spPr>
          <a:xfrm>
            <a:off x="762000" y="1676400"/>
            <a:ext cx="10896600" cy="3416320"/>
          </a:xfrm>
          <a:prstGeom prst="rect">
            <a:avLst/>
          </a:prstGeom>
          <a:noFill/>
        </p:spPr>
        <p:txBody>
          <a:bodyPr wrap="square" rtlCol="0">
            <a:spAutoFit/>
          </a:bodyPr>
          <a:lstStyle/>
          <a:p>
            <a:r>
              <a:rPr lang="en-US" sz="2400" b="1" dirty="0"/>
              <a:t>Mar 26:  </a:t>
            </a:r>
            <a:r>
              <a:rPr lang="en-US" sz="2400" dirty="0"/>
              <a:t>US announces 25% tariffs (under section 232) on automobiles and certain auto parts (exemptions for USMCA-compliant auto and auto parts)</a:t>
            </a:r>
          </a:p>
          <a:p>
            <a:endParaRPr lang="en-US" sz="2400" b="1" dirty="0"/>
          </a:p>
          <a:p>
            <a:r>
              <a:rPr lang="en-US" sz="2400" b="1" dirty="0"/>
              <a:t>Apr. 3:  </a:t>
            </a:r>
            <a:r>
              <a:rPr lang="en-US" sz="2400" dirty="0"/>
              <a:t>The auto tariffs go into effect, but the auto part tariffs are delayed. </a:t>
            </a:r>
          </a:p>
          <a:p>
            <a:endParaRPr lang="en-US" sz="2400" b="1" dirty="0"/>
          </a:p>
          <a:p>
            <a:r>
              <a:rPr lang="en-US" sz="2400" b="1" dirty="0"/>
              <a:t>Apr. 3: </a:t>
            </a:r>
            <a:r>
              <a:rPr lang="en-US" sz="2400" dirty="0"/>
              <a:t>Canada announces retaliations on non-USMCA compliant vehicles from the US and non-Canadian and non-Mexican content in the USMCA compliant vehicles.</a:t>
            </a:r>
          </a:p>
          <a:p>
            <a:endParaRPr lang="en-US" sz="2400" b="1" dirty="0"/>
          </a:p>
          <a:p>
            <a:r>
              <a:rPr lang="en-US" sz="2400" b="1" dirty="0"/>
              <a:t>Apr. 9: </a:t>
            </a:r>
            <a:r>
              <a:rPr lang="en-US" sz="2400" dirty="0"/>
              <a:t>Canadian tariffs go into effect.</a:t>
            </a:r>
          </a:p>
        </p:txBody>
      </p:sp>
    </p:spTree>
    <p:extLst>
      <p:ext uri="{BB962C8B-B14F-4D97-AF65-F5344CB8AC3E}">
        <p14:creationId xmlns:p14="http://schemas.microsoft.com/office/powerpoint/2010/main" val="1874645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CA46A-1496-3C80-EB2F-5E77D77489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E7C3DE-5DBD-D9DE-12F8-ABA1F355969F}"/>
              </a:ext>
            </a:extLst>
          </p:cNvPr>
          <p:cNvSpPr>
            <a:spLocks noGrp="1"/>
          </p:cNvSpPr>
          <p:nvPr>
            <p:ph type="title"/>
          </p:nvPr>
        </p:nvSpPr>
        <p:spPr>
          <a:xfrm>
            <a:off x="838200" y="0"/>
            <a:ext cx="10515600" cy="1325563"/>
          </a:xfrm>
        </p:spPr>
        <p:txBody>
          <a:bodyPr/>
          <a:lstStyle/>
          <a:p>
            <a:r>
              <a:rPr lang="en-US" dirty="0">
                <a:solidFill>
                  <a:schemeClr val="bg1"/>
                </a:solidFill>
              </a:rPr>
              <a:t> US</a:t>
            </a:r>
            <a:r>
              <a:rPr lang="en-US" dirty="0">
                <a:solidFill>
                  <a:schemeClr val="accent1">
                    <a:lumMod val="75000"/>
                  </a:schemeClr>
                </a:solidFill>
              </a:rPr>
              <a:t> Tariff Level </a:t>
            </a:r>
          </a:p>
        </p:txBody>
      </p:sp>
      <p:sp>
        <p:nvSpPr>
          <p:cNvPr id="4" name="Slide Number Placeholder 3">
            <a:extLst>
              <a:ext uri="{FF2B5EF4-FFF2-40B4-BE49-F238E27FC236}">
                <a16:creationId xmlns:a16="http://schemas.microsoft.com/office/drawing/2014/main" id="{70DBA5BC-D3DC-57BE-5168-ED3091FECE96}"/>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5" name="Picture 4">
            <a:extLst>
              <a:ext uri="{FF2B5EF4-FFF2-40B4-BE49-F238E27FC236}">
                <a16:creationId xmlns:a16="http://schemas.microsoft.com/office/drawing/2014/main" id="{02B96D78-E3B9-C399-5274-66421C95685B}"/>
              </a:ext>
            </a:extLst>
          </p:cNvPr>
          <p:cNvPicPr>
            <a:picLocks noChangeAspect="1"/>
          </p:cNvPicPr>
          <p:nvPr/>
        </p:nvPicPr>
        <p:blipFill>
          <a:blip r:embed="rId3"/>
          <a:stretch>
            <a:fillRect/>
          </a:stretch>
        </p:blipFill>
        <p:spPr>
          <a:xfrm>
            <a:off x="3585882" y="908639"/>
            <a:ext cx="7772400" cy="5504149"/>
          </a:xfrm>
          <a:prstGeom prst="rect">
            <a:avLst/>
          </a:prstGeom>
        </p:spPr>
      </p:pic>
    </p:spTree>
    <p:extLst>
      <p:ext uri="{BB962C8B-B14F-4D97-AF65-F5344CB8AC3E}">
        <p14:creationId xmlns:p14="http://schemas.microsoft.com/office/powerpoint/2010/main" val="287819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80B33-5174-AE6D-1687-F267AB74D98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73E15B-51BD-1FEE-B965-C061E7A3F3B7}"/>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5" name="Picture 4">
            <a:extLst>
              <a:ext uri="{FF2B5EF4-FFF2-40B4-BE49-F238E27FC236}">
                <a16:creationId xmlns:a16="http://schemas.microsoft.com/office/drawing/2014/main" id="{8CA547F4-0547-FDD3-2AE3-A4865CB16317}"/>
              </a:ext>
            </a:extLst>
          </p:cNvPr>
          <p:cNvPicPr>
            <a:picLocks noChangeAspect="1"/>
          </p:cNvPicPr>
          <p:nvPr/>
        </p:nvPicPr>
        <p:blipFill>
          <a:blip r:embed="rId3"/>
          <a:stretch>
            <a:fillRect/>
          </a:stretch>
        </p:blipFill>
        <p:spPr>
          <a:xfrm>
            <a:off x="229881" y="222730"/>
            <a:ext cx="5754450" cy="5943120"/>
          </a:xfrm>
          <a:prstGeom prst="rect">
            <a:avLst/>
          </a:prstGeom>
        </p:spPr>
      </p:pic>
      <p:pic>
        <p:nvPicPr>
          <p:cNvPr id="8" name="Picture 7">
            <a:extLst>
              <a:ext uri="{FF2B5EF4-FFF2-40B4-BE49-F238E27FC236}">
                <a16:creationId xmlns:a16="http://schemas.microsoft.com/office/drawing/2014/main" id="{161A8E72-51F0-5B91-2D9B-526887C27C86}"/>
              </a:ext>
            </a:extLst>
          </p:cNvPr>
          <p:cNvPicPr>
            <a:picLocks noChangeAspect="1"/>
          </p:cNvPicPr>
          <p:nvPr/>
        </p:nvPicPr>
        <p:blipFill>
          <a:blip r:embed="rId4"/>
          <a:stretch>
            <a:fillRect/>
          </a:stretch>
        </p:blipFill>
        <p:spPr>
          <a:xfrm>
            <a:off x="5984331" y="627774"/>
            <a:ext cx="6176293" cy="5538076"/>
          </a:xfrm>
          <a:prstGeom prst="rect">
            <a:avLst/>
          </a:prstGeom>
        </p:spPr>
      </p:pic>
      <p:sp>
        <p:nvSpPr>
          <p:cNvPr id="9" name="TextBox 8">
            <a:extLst>
              <a:ext uri="{FF2B5EF4-FFF2-40B4-BE49-F238E27FC236}">
                <a16:creationId xmlns:a16="http://schemas.microsoft.com/office/drawing/2014/main" id="{E1B5577C-CE28-91A1-53B6-885E15E99F13}"/>
              </a:ext>
            </a:extLst>
          </p:cNvPr>
          <p:cNvSpPr txBox="1"/>
          <p:nvPr/>
        </p:nvSpPr>
        <p:spPr>
          <a:xfrm>
            <a:off x="5523151" y="6464026"/>
            <a:ext cx="5754449" cy="369332"/>
          </a:xfrm>
          <a:prstGeom prst="rect">
            <a:avLst/>
          </a:prstGeom>
          <a:noFill/>
        </p:spPr>
        <p:txBody>
          <a:bodyPr wrap="square" rtlCol="0">
            <a:spAutoFit/>
          </a:bodyPr>
          <a:lstStyle/>
          <a:p>
            <a:r>
              <a:rPr lang="en-US" dirty="0"/>
              <a:t>Source: Peterson Institute for International Economics (PIIE)</a:t>
            </a:r>
          </a:p>
        </p:txBody>
      </p:sp>
    </p:spTree>
    <p:extLst>
      <p:ext uri="{BB962C8B-B14F-4D97-AF65-F5344CB8AC3E}">
        <p14:creationId xmlns:p14="http://schemas.microsoft.com/office/powerpoint/2010/main" val="600166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39DDC-8D28-4AE7-109E-B73DDC7DDF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47610E-559B-ADB6-EEC1-87E8C23A4218}"/>
              </a:ext>
            </a:extLst>
          </p:cNvPr>
          <p:cNvSpPr>
            <a:spLocks noGrp="1"/>
          </p:cNvSpPr>
          <p:nvPr>
            <p:ph type="title"/>
          </p:nvPr>
        </p:nvSpPr>
        <p:spPr>
          <a:xfrm>
            <a:off x="838200" y="0"/>
            <a:ext cx="10515600" cy="1325563"/>
          </a:xfrm>
        </p:spPr>
        <p:txBody>
          <a:bodyPr/>
          <a:lstStyle/>
          <a:p>
            <a:r>
              <a:rPr lang="en-US" dirty="0">
                <a:solidFill>
                  <a:schemeClr val="bg1"/>
                </a:solidFill>
              </a:rPr>
              <a:t> Ta</a:t>
            </a:r>
            <a:r>
              <a:rPr lang="en-US" dirty="0">
                <a:solidFill>
                  <a:schemeClr val="accent1">
                    <a:lumMod val="75000"/>
                  </a:schemeClr>
                </a:solidFill>
              </a:rPr>
              <a:t>riff Level Since January 20, 2025</a:t>
            </a:r>
          </a:p>
        </p:txBody>
      </p:sp>
      <p:sp>
        <p:nvSpPr>
          <p:cNvPr id="4" name="Slide Number Placeholder 3">
            <a:extLst>
              <a:ext uri="{FF2B5EF4-FFF2-40B4-BE49-F238E27FC236}">
                <a16:creationId xmlns:a16="http://schemas.microsoft.com/office/drawing/2014/main" id="{8F804779-8A7A-A718-F580-03E2BF857063}"/>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3" name="TextBox 2">
            <a:extLst>
              <a:ext uri="{FF2B5EF4-FFF2-40B4-BE49-F238E27FC236}">
                <a16:creationId xmlns:a16="http://schemas.microsoft.com/office/drawing/2014/main" id="{1AF98392-42A3-78A8-B3AA-4B2BB0977C86}"/>
              </a:ext>
            </a:extLst>
          </p:cNvPr>
          <p:cNvSpPr txBox="1"/>
          <p:nvPr/>
        </p:nvSpPr>
        <p:spPr>
          <a:xfrm>
            <a:off x="838200" y="1676400"/>
            <a:ext cx="10820400" cy="3970318"/>
          </a:xfrm>
          <a:prstGeom prst="rect">
            <a:avLst/>
          </a:prstGeom>
          <a:noFill/>
        </p:spPr>
        <p:txBody>
          <a:bodyPr wrap="square" rtlCol="0">
            <a:spAutoFit/>
          </a:bodyPr>
          <a:lstStyle/>
          <a:p>
            <a:r>
              <a:rPr lang="en-US" sz="2800" b="1" dirty="0"/>
              <a:t>US tariffs on </a:t>
            </a:r>
          </a:p>
          <a:p>
            <a:endParaRPr lang="en-US" sz="2400" dirty="0"/>
          </a:p>
          <a:p>
            <a:pPr marL="800100" lvl="1" indent="-342900">
              <a:buFont typeface="Courier New" panose="02070309020205020404" pitchFamily="49" charset="0"/>
              <a:buChar char="o"/>
            </a:pPr>
            <a:r>
              <a:rPr lang="en-US" sz="2400" dirty="0"/>
              <a:t>Chinese imports increased 1.5 times, a jump of 30.4 percentage points.</a:t>
            </a:r>
          </a:p>
          <a:p>
            <a:pPr marL="800100" lvl="1" indent="-342900">
              <a:buFont typeface="Courier New" panose="02070309020205020404" pitchFamily="49" charset="0"/>
              <a:buChar char="o"/>
            </a:pPr>
            <a:r>
              <a:rPr lang="en-US" sz="2400" dirty="0"/>
              <a:t>All goods imported from the rest of the world increased from 3% to 11.7%</a:t>
            </a:r>
          </a:p>
          <a:p>
            <a:pPr marL="800100" lvl="1" indent="-342900">
              <a:buFont typeface="Courier New" panose="02070309020205020404" pitchFamily="49" charset="0"/>
              <a:buChar char="o"/>
            </a:pPr>
            <a:r>
              <a:rPr lang="en-US" sz="2400" dirty="0"/>
              <a:t>This is the highest average tariff level since the Great Depression of the 1930s.</a:t>
            </a:r>
          </a:p>
          <a:p>
            <a:endParaRPr lang="en-US" sz="2400" dirty="0"/>
          </a:p>
          <a:p>
            <a:r>
              <a:rPr lang="en-US" sz="2800" b="1" dirty="0"/>
              <a:t>Chinese tariffs on </a:t>
            </a:r>
          </a:p>
          <a:p>
            <a:endParaRPr lang="en-US" sz="2800" b="1" dirty="0"/>
          </a:p>
          <a:p>
            <a:pPr marL="800100" lvl="1" indent="-342900">
              <a:buFont typeface="Courier New" panose="02070309020205020404" pitchFamily="49" charset="0"/>
              <a:buChar char="o"/>
            </a:pPr>
            <a:r>
              <a:rPr lang="en-US" sz="2400" dirty="0"/>
              <a:t>US imports increased by more than 50%,  by 11.4 percentage points.</a:t>
            </a:r>
          </a:p>
          <a:p>
            <a:pPr marL="800100" lvl="1" indent="-342900">
              <a:buFont typeface="Courier New" panose="02070309020205020404" pitchFamily="49" charset="0"/>
              <a:buChar char="o"/>
            </a:pPr>
            <a:r>
              <a:rPr lang="en-US" sz="2400" dirty="0"/>
              <a:t>All goods from the rest of the world  are 6.5%. </a:t>
            </a:r>
          </a:p>
        </p:txBody>
      </p:sp>
    </p:spTree>
    <p:extLst>
      <p:ext uri="{BB962C8B-B14F-4D97-AF65-F5344CB8AC3E}">
        <p14:creationId xmlns:p14="http://schemas.microsoft.com/office/powerpoint/2010/main" val="1280547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3136F-E909-9F25-82BB-F1D0609F45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B6EA06-91AF-31DF-0FCD-2AF8ACB5B13D}"/>
              </a:ext>
            </a:extLst>
          </p:cNvPr>
          <p:cNvSpPr>
            <a:spLocks noGrp="1"/>
          </p:cNvSpPr>
          <p:nvPr>
            <p:ph type="title"/>
          </p:nvPr>
        </p:nvSpPr>
        <p:spPr>
          <a:xfrm>
            <a:off x="838200" y="216007"/>
            <a:ext cx="10515600" cy="1325563"/>
          </a:xfrm>
        </p:spPr>
        <p:txBody>
          <a:bodyPr anchor="t">
            <a:normAutofit/>
          </a:bodyPr>
          <a:lstStyle/>
          <a:p>
            <a:r>
              <a:rPr lang="en-US" dirty="0"/>
              <a:t> </a:t>
            </a:r>
            <a:r>
              <a:rPr lang="en-US" dirty="0">
                <a:solidFill>
                  <a:schemeClr val="bg1"/>
                </a:solidFill>
              </a:rPr>
              <a:t>US</a:t>
            </a:r>
            <a:r>
              <a:rPr lang="en-US" dirty="0"/>
              <a:t> Trade Deficit</a:t>
            </a:r>
          </a:p>
        </p:txBody>
      </p:sp>
      <p:pic>
        <p:nvPicPr>
          <p:cNvPr id="5" name="Picture 4" descr="A graph with blue lines&#10;&#10;AI-generated content may be incorrect.">
            <a:extLst>
              <a:ext uri="{FF2B5EF4-FFF2-40B4-BE49-F238E27FC236}">
                <a16:creationId xmlns:a16="http://schemas.microsoft.com/office/drawing/2014/main" id="{CB659A9A-CEA1-511D-D426-BF1B51A5D683}"/>
              </a:ext>
            </a:extLst>
          </p:cNvPr>
          <p:cNvPicPr>
            <a:picLocks noChangeAspect="1"/>
          </p:cNvPicPr>
          <p:nvPr/>
        </p:nvPicPr>
        <p:blipFill>
          <a:blip r:embed="rId3"/>
          <a:stretch>
            <a:fillRect/>
          </a:stretch>
        </p:blipFill>
        <p:spPr>
          <a:xfrm>
            <a:off x="2799531" y="1570730"/>
            <a:ext cx="6592938" cy="4351338"/>
          </a:xfrm>
          <a:prstGeom prst="rect">
            <a:avLst/>
          </a:prstGeom>
          <a:noFill/>
        </p:spPr>
      </p:pic>
      <p:sp>
        <p:nvSpPr>
          <p:cNvPr id="4" name="Slide Number Placeholder 3">
            <a:extLst>
              <a:ext uri="{FF2B5EF4-FFF2-40B4-BE49-F238E27FC236}">
                <a16:creationId xmlns:a16="http://schemas.microsoft.com/office/drawing/2014/main" id="{81799FBB-86E2-495A-3B24-7C92EEC28668}"/>
              </a:ext>
            </a:extLst>
          </p:cNvPr>
          <p:cNvSpPr>
            <a:spLocks noGrp="1"/>
          </p:cNvSpPr>
          <p:nvPr>
            <p:ph type="sldNum" sz="quarter" idx="12"/>
          </p:nvPr>
        </p:nvSpPr>
        <p:spPr>
          <a:xfrm>
            <a:off x="9272751" y="6230226"/>
            <a:ext cx="2743200" cy="365125"/>
          </a:xfrm>
        </p:spPr>
        <p:txBody>
          <a:bodyPr anchor="ctr">
            <a:normAutofit/>
          </a:bodyPr>
          <a:lstStyle/>
          <a:p>
            <a:pPr>
              <a:spcAft>
                <a:spcPts val="600"/>
              </a:spcAft>
            </a:pPr>
            <a:fld id="{D9F085D5-EC86-4F6A-B501-C1359CB39116}" type="slidenum">
              <a:rPr lang="en-GB" smtClean="0"/>
              <a:pPr>
                <a:spcAft>
                  <a:spcPts val="600"/>
                </a:spcAft>
              </a:pPr>
              <a:t>47</a:t>
            </a:fld>
            <a:endParaRPr lang="en-GB"/>
          </a:p>
        </p:txBody>
      </p:sp>
    </p:spTree>
    <p:extLst>
      <p:ext uri="{BB962C8B-B14F-4D97-AF65-F5344CB8AC3E}">
        <p14:creationId xmlns:p14="http://schemas.microsoft.com/office/powerpoint/2010/main" val="662158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DBFA8-B8F9-A779-68E1-EB2A8AF4CC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D7BF37-80CF-AED8-9D8B-127E31B1E7F1}"/>
              </a:ext>
            </a:extLst>
          </p:cNvPr>
          <p:cNvSpPr>
            <a:spLocks noGrp="1"/>
          </p:cNvSpPr>
          <p:nvPr>
            <p:ph type="title"/>
          </p:nvPr>
        </p:nvSpPr>
        <p:spPr>
          <a:xfrm>
            <a:off x="838200" y="216007"/>
            <a:ext cx="10515600" cy="1325563"/>
          </a:xfrm>
        </p:spPr>
        <p:txBody>
          <a:bodyPr anchor="t">
            <a:normAutofit/>
          </a:bodyPr>
          <a:lstStyle/>
          <a:p>
            <a:r>
              <a:rPr lang="en-US" dirty="0"/>
              <a:t> </a:t>
            </a:r>
            <a:r>
              <a:rPr lang="en-US" dirty="0">
                <a:solidFill>
                  <a:schemeClr val="bg1"/>
                </a:solidFill>
              </a:rPr>
              <a:t>US</a:t>
            </a:r>
            <a:r>
              <a:rPr lang="en-US" dirty="0"/>
              <a:t> Stock Market Volatility</a:t>
            </a:r>
          </a:p>
        </p:txBody>
      </p:sp>
      <p:sp>
        <p:nvSpPr>
          <p:cNvPr id="4" name="Slide Number Placeholder 3">
            <a:extLst>
              <a:ext uri="{FF2B5EF4-FFF2-40B4-BE49-F238E27FC236}">
                <a16:creationId xmlns:a16="http://schemas.microsoft.com/office/drawing/2014/main" id="{57DCBBBB-0AF3-C691-D3BA-5245A3D814C5}"/>
              </a:ext>
            </a:extLst>
          </p:cNvPr>
          <p:cNvSpPr>
            <a:spLocks noGrp="1"/>
          </p:cNvSpPr>
          <p:nvPr>
            <p:ph type="sldNum" sz="quarter" idx="12"/>
          </p:nvPr>
        </p:nvSpPr>
        <p:spPr>
          <a:xfrm>
            <a:off x="9272751" y="6230226"/>
            <a:ext cx="2743200" cy="365125"/>
          </a:xfrm>
        </p:spPr>
        <p:txBody>
          <a:bodyPr anchor="ctr">
            <a:normAutofit/>
          </a:bodyPr>
          <a:lstStyle/>
          <a:p>
            <a:pPr>
              <a:spcAft>
                <a:spcPts val="600"/>
              </a:spcAft>
            </a:pPr>
            <a:fld id="{D9F085D5-EC86-4F6A-B501-C1359CB39116}" type="slidenum">
              <a:rPr lang="en-GB" smtClean="0"/>
              <a:pPr>
                <a:spcAft>
                  <a:spcPts val="600"/>
                </a:spcAft>
              </a:pPr>
              <a:t>48</a:t>
            </a:fld>
            <a:endParaRPr lang="en-GB"/>
          </a:p>
        </p:txBody>
      </p:sp>
      <p:pic>
        <p:nvPicPr>
          <p:cNvPr id="3" name="Picture 2">
            <a:extLst>
              <a:ext uri="{FF2B5EF4-FFF2-40B4-BE49-F238E27FC236}">
                <a16:creationId xmlns:a16="http://schemas.microsoft.com/office/drawing/2014/main" id="{A5EE1BEE-DE1F-EB65-3E78-0949D35E2B13}"/>
              </a:ext>
            </a:extLst>
          </p:cNvPr>
          <p:cNvPicPr>
            <a:picLocks noChangeAspect="1"/>
          </p:cNvPicPr>
          <p:nvPr/>
        </p:nvPicPr>
        <p:blipFill>
          <a:blip r:embed="rId3"/>
          <a:stretch>
            <a:fillRect/>
          </a:stretch>
        </p:blipFill>
        <p:spPr>
          <a:xfrm>
            <a:off x="2209800" y="921700"/>
            <a:ext cx="7772400" cy="5308526"/>
          </a:xfrm>
          <a:prstGeom prst="rect">
            <a:avLst/>
          </a:prstGeom>
        </p:spPr>
      </p:pic>
    </p:spTree>
    <p:extLst>
      <p:ext uri="{BB962C8B-B14F-4D97-AF65-F5344CB8AC3E}">
        <p14:creationId xmlns:p14="http://schemas.microsoft.com/office/powerpoint/2010/main" val="4174620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BE802-D6C5-45A0-A995-701C57A582C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4B635E-1B40-15DC-1C05-BC0AF27E1D05}"/>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5" name="Title 1">
            <a:extLst>
              <a:ext uri="{FF2B5EF4-FFF2-40B4-BE49-F238E27FC236}">
                <a16:creationId xmlns:a16="http://schemas.microsoft.com/office/drawing/2014/main" id="{B72665E3-762B-9DA5-8B93-41B0410B685B}"/>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Countries will Be Hurt?</a:t>
            </a:r>
          </a:p>
        </p:txBody>
      </p:sp>
      <p:pic>
        <p:nvPicPr>
          <p:cNvPr id="6" name="Picture 5">
            <a:extLst>
              <a:ext uri="{FF2B5EF4-FFF2-40B4-BE49-F238E27FC236}">
                <a16:creationId xmlns:a16="http://schemas.microsoft.com/office/drawing/2014/main" id="{9AB3D267-C4CE-D67A-584A-EEE316720A05}"/>
              </a:ext>
            </a:extLst>
          </p:cNvPr>
          <p:cNvPicPr>
            <a:picLocks noChangeAspect="1"/>
          </p:cNvPicPr>
          <p:nvPr/>
        </p:nvPicPr>
        <p:blipFill>
          <a:blip r:embed="rId3"/>
          <a:stretch>
            <a:fillRect/>
          </a:stretch>
        </p:blipFill>
        <p:spPr>
          <a:xfrm>
            <a:off x="2209800" y="910453"/>
            <a:ext cx="7772400" cy="5289293"/>
          </a:xfrm>
          <a:prstGeom prst="rect">
            <a:avLst/>
          </a:prstGeom>
        </p:spPr>
      </p:pic>
      <p:sp>
        <p:nvSpPr>
          <p:cNvPr id="7" name="TextBox 6">
            <a:extLst>
              <a:ext uri="{FF2B5EF4-FFF2-40B4-BE49-F238E27FC236}">
                <a16:creationId xmlns:a16="http://schemas.microsoft.com/office/drawing/2014/main" id="{D3E7D0B8-8A36-88A7-D260-78E4DCE7E1BE}"/>
              </a:ext>
            </a:extLst>
          </p:cNvPr>
          <p:cNvSpPr txBox="1"/>
          <p:nvPr/>
        </p:nvSpPr>
        <p:spPr>
          <a:xfrm>
            <a:off x="304800" y="5105400"/>
            <a:ext cx="1219200" cy="923330"/>
          </a:xfrm>
          <a:prstGeom prst="rect">
            <a:avLst/>
          </a:prstGeom>
          <a:noFill/>
        </p:spPr>
        <p:txBody>
          <a:bodyPr wrap="square" rtlCol="0">
            <a:spAutoFit/>
          </a:bodyPr>
          <a:lstStyle/>
          <a:p>
            <a:r>
              <a:rPr lang="en-US" dirty="0"/>
              <a:t>Source:</a:t>
            </a:r>
          </a:p>
          <a:p>
            <a:r>
              <a:rPr lang="en-US" dirty="0"/>
              <a:t>Keynes, FT, 11/15/24</a:t>
            </a:r>
          </a:p>
        </p:txBody>
      </p:sp>
    </p:spTree>
    <p:extLst>
      <p:ext uri="{BB962C8B-B14F-4D97-AF65-F5344CB8AC3E}">
        <p14:creationId xmlns:p14="http://schemas.microsoft.com/office/powerpoint/2010/main" val="40904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C949C-B28C-2915-856F-363318FE70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A2FB48-CA7D-4F52-5405-5D8460B6F3F3}"/>
              </a:ext>
            </a:extLst>
          </p:cNvPr>
          <p:cNvSpPr>
            <a:spLocks noGrp="1"/>
          </p:cNvSpPr>
          <p:nvPr>
            <p:ph type="title"/>
          </p:nvPr>
        </p:nvSpPr>
        <p:spPr>
          <a:xfrm>
            <a:off x="838200" y="0"/>
            <a:ext cx="10515600" cy="1325563"/>
          </a:xfrm>
        </p:spPr>
        <p:txBody>
          <a:bodyPr anchor="ctr">
            <a:normAutofit/>
          </a:bodyPr>
          <a:lstStyle/>
          <a:p>
            <a:r>
              <a:rPr lang="en-US" dirty="0">
                <a:solidFill>
                  <a:schemeClr val="bg1"/>
                </a:solidFill>
              </a:rPr>
              <a:t>US</a:t>
            </a:r>
            <a:r>
              <a:rPr lang="en-US" dirty="0"/>
              <a:t> Tariff History, 1860-2020</a:t>
            </a:r>
          </a:p>
        </p:txBody>
      </p:sp>
      <p:pic>
        <p:nvPicPr>
          <p:cNvPr id="5" name="Google Shape;91;p6" descr="A graph showing the world war i and the us&#10;&#10;AI-generated content may be incorrect.">
            <a:extLst>
              <a:ext uri="{FF2B5EF4-FFF2-40B4-BE49-F238E27FC236}">
                <a16:creationId xmlns:a16="http://schemas.microsoft.com/office/drawing/2014/main" id="{B4F48362-47BE-0643-600B-DEB8358F9FA2}"/>
              </a:ext>
            </a:extLst>
          </p:cNvPr>
          <p:cNvPicPr preferRelativeResize="0"/>
          <p:nvPr/>
        </p:nvPicPr>
        <p:blipFill>
          <a:blip r:embed="rId3"/>
          <a:stretch>
            <a:fillRect/>
          </a:stretch>
        </p:blipFill>
        <p:spPr>
          <a:xfrm>
            <a:off x="1654550" y="1253331"/>
            <a:ext cx="7375150" cy="4351338"/>
          </a:xfrm>
          <a:prstGeom prst="rect">
            <a:avLst/>
          </a:prstGeom>
          <a:noFill/>
          <a:ln>
            <a:noFill/>
          </a:ln>
        </p:spPr>
      </p:pic>
      <p:sp>
        <p:nvSpPr>
          <p:cNvPr id="10" name="Slide Number Placeholder 3">
            <a:extLst>
              <a:ext uri="{FF2B5EF4-FFF2-40B4-BE49-F238E27FC236}">
                <a16:creationId xmlns:a16="http://schemas.microsoft.com/office/drawing/2014/main" id="{60DBB6A1-85A7-C776-D232-9DD13B9895DA}"/>
              </a:ext>
            </a:extLst>
          </p:cNvPr>
          <p:cNvSpPr>
            <a:spLocks noGrp="1"/>
          </p:cNvSpPr>
          <p:nvPr>
            <p:ph type="sldNum" sz="quarter" idx="12"/>
          </p:nvPr>
        </p:nvSpPr>
        <p:spPr>
          <a:xfrm>
            <a:off x="9272751" y="6230226"/>
            <a:ext cx="2743200" cy="365125"/>
          </a:xfrm>
        </p:spPr>
        <p:txBody>
          <a:bodyPr/>
          <a:lstStyle/>
          <a:p>
            <a:pPr>
              <a:spcAft>
                <a:spcPts val="600"/>
              </a:spcAft>
            </a:pPr>
            <a:fld id="{D9F085D5-EC86-4F6A-B501-C1359CB39116}" type="slidenum">
              <a:rPr lang="en-GB" smtClean="0"/>
              <a:pPr>
                <a:spcAft>
                  <a:spcPts val="600"/>
                </a:spcAft>
              </a:pPr>
              <a:t>5</a:t>
            </a:fld>
            <a:endParaRPr lang="en-GB"/>
          </a:p>
        </p:txBody>
      </p:sp>
      <p:sp>
        <p:nvSpPr>
          <p:cNvPr id="6" name="TextBox 5">
            <a:extLst>
              <a:ext uri="{FF2B5EF4-FFF2-40B4-BE49-F238E27FC236}">
                <a16:creationId xmlns:a16="http://schemas.microsoft.com/office/drawing/2014/main" id="{8FAFEF45-B451-3C23-2505-FC58106D5604}"/>
              </a:ext>
            </a:extLst>
          </p:cNvPr>
          <p:cNvSpPr txBox="1"/>
          <p:nvPr/>
        </p:nvSpPr>
        <p:spPr>
          <a:xfrm>
            <a:off x="6705600" y="6475401"/>
            <a:ext cx="4648200" cy="369332"/>
          </a:xfrm>
          <a:prstGeom prst="rect">
            <a:avLst/>
          </a:prstGeom>
          <a:noFill/>
        </p:spPr>
        <p:txBody>
          <a:bodyPr wrap="square" rtlCol="0">
            <a:spAutoFit/>
          </a:bodyPr>
          <a:lstStyle/>
          <a:p>
            <a:r>
              <a:rPr lang="en-US" dirty="0"/>
              <a:t>Source: Feenstra/Taylor, International Trade, 5e</a:t>
            </a:r>
          </a:p>
        </p:txBody>
      </p:sp>
    </p:spTree>
    <p:extLst>
      <p:ext uri="{BB962C8B-B14F-4D97-AF65-F5344CB8AC3E}">
        <p14:creationId xmlns:p14="http://schemas.microsoft.com/office/powerpoint/2010/main" val="2071372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BBD51-E051-DAA7-8089-7DCCCFF5383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92ADFC-4ED8-18E1-DEC2-5129DB781D57}"/>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5" name="Title 1">
            <a:extLst>
              <a:ext uri="{FF2B5EF4-FFF2-40B4-BE49-F238E27FC236}">
                <a16:creationId xmlns:a16="http://schemas.microsoft.com/office/drawing/2014/main" id="{1A3BD39A-D85B-0224-8293-C1B16164E7F5}"/>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a:t>
            </a:r>
            <a:r>
              <a:rPr lang="en-US" dirty="0">
                <a:solidFill>
                  <a:schemeClr val="accent1">
                    <a:lumMod val="60000"/>
                    <a:lumOff val="40000"/>
                  </a:schemeClr>
                </a:solidFill>
              </a:rPr>
              <a:t>10% Tariff on All US Imports</a:t>
            </a:r>
          </a:p>
        </p:txBody>
      </p:sp>
      <p:pic>
        <p:nvPicPr>
          <p:cNvPr id="8" name="Picture 7">
            <a:extLst>
              <a:ext uri="{FF2B5EF4-FFF2-40B4-BE49-F238E27FC236}">
                <a16:creationId xmlns:a16="http://schemas.microsoft.com/office/drawing/2014/main" id="{8C3AA837-ECBA-68BE-4948-DD84088FD2F6}"/>
              </a:ext>
            </a:extLst>
          </p:cNvPr>
          <p:cNvPicPr>
            <a:picLocks noChangeAspect="1"/>
          </p:cNvPicPr>
          <p:nvPr/>
        </p:nvPicPr>
        <p:blipFill>
          <a:blip r:embed="rId3"/>
          <a:stretch>
            <a:fillRect/>
          </a:stretch>
        </p:blipFill>
        <p:spPr>
          <a:xfrm>
            <a:off x="2209800" y="1457919"/>
            <a:ext cx="7772400" cy="3942161"/>
          </a:xfrm>
          <a:prstGeom prst="rect">
            <a:avLst/>
          </a:prstGeom>
        </p:spPr>
      </p:pic>
      <p:sp>
        <p:nvSpPr>
          <p:cNvPr id="9" name="TextBox 8">
            <a:extLst>
              <a:ext uri="{FF2B5EF4-FFF2-40B4-BE49-F238E27FC236}">
                <a16:creationId xmlns:a16="http://schemas.microsoft.com/office/drawing/2014/main" id="{46BD784F-922B-5D39-A8D5-F951E060D0B6}"/>
              </a:ext>
            </a:extLst>
          </p:cNvPr>
          <p:cNvSpPr txBox="1"/>
          <p:nvPr/>
        </p:nvSpPr>
        <p:spPr>
          <a:xfrm>
            <a:off x="1981200" y="914400"/>
            <a:ext cx="3276600" cy="646331"/>
          </a:xfrm>
          <a:prstGeom prst="rect">
            <a:avLst/>
          </a:prstGeom>
          <a:noFill/>
        </p:spPr>
        <p:txBody>
          <a:bodyPr wrap="square" rtlCol="0">
            <a:spAutoFit/>
          </a:bodyPr>
          <a:lstStyle/>
          <a:p>
            <a:r>
              <a:rPr lang="en-US" sz="3600" dirty="0"/>
              <a:t>Real GDP</a:t>
            </a:r>
          </a:p>
        </p:txBody>
      </p:sp>
    </p:spTree>
    <p:extLst>
      <p:ext uri="{BB962C8B-B14F-4D97-AF65-F5344CB8AC3E}">
        <p14:creationId xmlns:p14="http://schemas.microsoft.com/office/powerpoint/2010/main" val="38098280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3783E-5A9B-FC21-08FF-BDC90AF8993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F01DAE-D6C9-92D0-EC1A-07AF975D0405}"/>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5" name="Title 1">
            <a:extLst>
              <a:ext uri="{FF2B5EF4-FFF2-40B4-BE49-F238E27FC236}">
                <a16:creationId xmlns:a16="http://schemas.microsoft.com/office/drawing/2014/main" id="{365352DA-9834-6A2D-C0DB-EA74D267FCC4}"/>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a:t>
            </a:r>
            <a:r>
              <a:rPr lang="en-US" dirty="0">
                <a:solidFill>
                  <a:schemeClr val="accent1">
                    <a:lumMod val="60000"/>
                    <a:lumOff val="40000"/>
                  </a:schemeClr>
                </a:solidFill>
              </a:rPr>
              <a:t>10% Tariff on All US Imports</a:t>
            </a:r>
          </a:p>
        </p:txBody>
      </p:sp>
      <p:sp>
        <p:nvSpPr>
          <p:cNvPr id="9" name="TextBox 8">
            <a:extLst>
              <a:ext uri="{FF2B5EF4-FFF2-40B4-BE49-F238E27FC236}">
                <a16:creationId xmlns:a16="http://schemas.microsoft.com/office/drawing/2014/main" id="{6F247D29-B76D-1B11-414B-712E62D634DD}"/>
              </a:ext>
            </a:extLst>
          </p:cNvPr>
          <p:cNvSpPr txBox="1"/>
          <p:nvPr/>
        </p:nvSpPr>
        <p:spPr>
          <a:xfrm>
            <a:off x="1981200" y="914400"/>
            <a:ext cx="8001000" cy="646331"/>
          </a:xfrm>
          <a:prstGeom prst="rect">
            <a:avLst/>
          </a:prstGeom>
          <a:noFill/>
        </p:spPr>
        <p:txBody>
          <a:bodyPr wrap="square" rtlCol="0">
            <a:spAutoFit/>
          </a:bodyPr>
          <a:lstStyle/>
          <a:p>
            <a:r>
              <a:rPr lang="en-US" sz="3600" dirty="0"/>
              <a:t>US GDP with and without Retaliation</a:t>
            </a:r>
          </a:p>
        </p:txBody>
      </p:sp>
      <p:pic>
        <p:nvPicPr>
          <p:cNvPr id="2" name="Picture 1">
            <a:extLst>
              <a:ext uri="{FF2B5EF4-FFF2-40B4-BE49-F238E27FC236}">
                <a16:creationId xmlns:a16="http://schemas.microsoft.com/office/drawing/2014/main" id="{4912F42A-337A-336A-BB99-618D72B9BD14}"/>
              </a:ext>
            </a:extLst>
          </p:cNvPr>
          <p:cNvPicPr>
            <a:picLocks noChangeAspect="1"/>
          </p:cNvPicPr>
          <p:nvPr/>
        </p:nvPicPr>
        <p:blipFill>
          <a:blip r:embed="rId3"/>
          <a:stretch>
            <a:fillRect/>
          </a:stretch>
        </p:blipFill>
        <p:spPr>
          <a:xfrm>
            <a:off x="2209800" y="1613652"/>
            <a:ext cx="7772400" cy="4265493"/>
          </a:xfrm>
          <a:prstGeom prst="rect">
            <a:avLst/>
          </a:prstGeom>
        </p:spPr>
      </p:pic>
    </p:spTree>
    <p:extLst>
      <p:ext uri="{BB962C8B-B14F-4D97-AF65-F5344CB8AC3E}">
        <p14:creationId xmlns:p14="http://schemas.microsoft.com/office/powerpoint/2010/main" val="2559704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11F7B-83C9-2439-C0EC-EA1F62F753A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EEC99B-1FE7-07D2-48C9-98E14524008B}"/>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5" name="Title 1">
            <a:extLst>
              <a:ext uri="{FF2B5EF4-FFF2-40B4-BE49-F238E27FC236}">
                <a16:creationId xmlns:a16="http://schemas.microsoft.com/office/drawing/2014/main" id="{36815CEB-5F01-806D-F1DD-AFF0147F8001}"/>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a:t>
            </a:r>
            <a:r>
              <a:rPr lang="en-US" dirty="0">
                <a:solidFill>
                  <a:schemeClr val="accent1">
                    <a:lumMod val="60000"/>
                    <a:lumOff val="40000"/>
                  </a:schemeClr>
                </a:solidFill>
              </a:rPr>
              <a:t>10% Tariff on All US Imports</a:t>
            </a:r>
          </a:p>
        </p:txBody>
      </p:sp>
      <p:sp>
        <p:nvSpPr>
          <p:cNvPr id="9" name="TextBox 8">
            <a:extLst>
              <a:ext uri="{FF2B5EF4-FFF2-40B4-BE49-F238E27FC236}">
                <a16:creationId xmlns:a16="http://schemas.microsoft.com/office/drawing/2014/main" id="{3B21C4FC-4A71-34DC-D999-A4157D57BA63}"/>
              </a:ext>
            </a:extLst>
          </p:cNvPr>
          <p:cNvSpPr txBox="1"/>
          <p:nvPr/>
        </p:nvSpPr>
        <p:spPr>
          <a:xfrm>
            <a:off x="1981200" y="914400"/>
            <a:ext cx="3276600" cy="646331"/>
          </a:xfrm>
          <a:prstGeom prst="rect">
            <a:avLst/>
          </a:prstGeom>
          <a:noFill/>
        </p:spPr>
        <p:txBody>
          <a:bodyPr wrap="square" rtlCol="0">
            <a:spAutoFit/>
          </a:bodyPr>
          <a:lstStyle/>
          <a:p>
            <a:r>
              <a:rPr lang="en-US" sz="3600" dirty="0"/>
              <a:t>Employment</a:t>
            </a:r>
          </a:p>
        </p:txBody>
      </p:sp>
      <p:pic>
        <p:nvPicPr>
          <p:cNvPr id="2" name="Picture 1">
            <a:extLst>
              <a:ext uri="{FF2B5EF4-FFF2-40B4-BE49-F238E27FC236}">
                <a16:creationId xmlns:a16="http://schemas.microsoft.com/office/drawing/2014/main" id="{4DB579CE-E06F-F3B3-7BD6-0DE2D73092EE}"/>
              </a:ext>
            </a:extLst>
          </p:cNvPr>
          <p:cNvPicPr>
            <a:picLocks noChangeAspect="1"/>
          </p:cNvPicPr>
          <p:nvPr/>
        </p:nvPicPr>
        <p:blipFill>
          <a:blip r:embed="rId3"/>
          <a:stretch>
            <a:fillRect/>
          </a:stretch>
        </p:blipFill>
        <p:spPr>
          <a:xfrm>
            <a:off x="1994646" y="1574799"/>
            <a:ext cx="7987553" cy="4434155"/>
          </a:xfrm>
          <a:prstGeom prst="rect">
            <a:avLst/>
          </a:prstGeom>
        </p:spPr>
      </p:pic>
    </p:spTree>
    <p:extLst>
      <p:ext uri="{BB962C8B-B14F-4D97-AF65-F5344CB8AC3E}">
        <p14:creationId xmlns:p14="http://schemas.microsoft.com/office/powerpoint/2010/main" val="2643464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8A338-B64E-0F91-1524-8CF7421A06E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BE70CB-38A9-D98E-B985-C7CDB7A5273F}"/>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5" name="Title 1">
            <a:extLst>
              <a:ext uri="{FF2B5EF4-FFF2-40B4-BE49-F238E27FC236}">
                <a16:creationId xmlns:a16="http://schemas.microsoft.com/office/drawing/2014/main" id="{6610023B-568B-B602-9A53-193440902963}"/>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a:t>
            </a:r>
            <a:r>
              <a:rPr lang="en-US" dirty="0">
                <a:solidFill>
                  <a:schemeClr val="accent1">
                    <a:lumMod val="60000"/>
                    <a:lumOff val="40000"/>
                  </a:schemeClr>
                </a:solidFill>
              </a:rPr>
              <a:t>10% Tariff on All US Imports</a:t>
            </a:r>
          </a:p>
        </p:txBody>
      </p:sp>
      <p:sp>
        <p:nvSpPr>
          <p:cNvPr id="9" name="TextBox 8">
            <a:extLst>
              <a:ext uri="{FF2B5EF4-FFF2-40B4-BE49-F238E27FC236}">
                <a16:creationId xmlns:a16="http://schemas.microsoft.com/office/drawing/2014/main" id="{E8091A4E-37A4-9117-F543-F867BC19DA9F}"/>
              </a:ext>
            </a:extLst>
          </p:cNvPr>
          <p:cNvSpPr txBox="1"/>
          <p:nvPr/>
        </p:nvSpPr>
        <p:spPr>
          <a:xfrm>
            <a:off x="1981200" y="914400"/>
            <a:ext cx="3276600" cy="646331"/>
          </a:xfrm>
          <a:prstGeom prst="rect">
            <a:avLst/>
          </a:prstGeom>
          <a:noFill/>
        </p:spPr>
        <p:txBody>
          <a:bodyPr wrap="square" rtlCol="0">
            <a:spAutoFit/>
          </a:bodyPr>
          <a:lstStyle/>
          <a:p>
            <a:r>
              <a:rPr lang="en-US" sz="3600" dirty="0"/>
              <a:t>Inflation</a:t>
            </a:r>
          </a:p>
        </p:txBody>
      </p:sp>
      <p:pic>
        <p:nvPicPr>
          <p:cNvPr id="3" name="Picture 2">
            <a:extLst>
              <a:ext uri="{FF2B5EF4-FFF2-40B4-BE49-F238E27FC236}">
                <a16:creationId xmlns:a16="http://schemas.microsoft.com/office/drawing/2014/main" id="{9AB45930-C6BC-0745-B6BC-916E0AD816C2}"/>
              </a:ext>
            </a:extLst>
          </p:cNvPr>
          <p:cNvPicPr>
            <a:picLocks noChangeAspect="1"/>
          </p:cNvPicPr>
          <p:nvPr/>
        </p:nvPicPr>
        <p:blipFill>
          <a:blip r:embed="rId3"/>
          <a:stretch>
            <a:fillRect/>
          </a:stretch>
        </p:blipFill>
        <p:spPr>
          <a:xfrm>
            <a:off x="2209800" y="1407751"/>
            <a:ext cx="7327410" cy="4731084"/>
          </a:xfrm>
          <a:prstGeom prst="rect">
            <a:avLst/>
          </a:prstGeom>
        </p:spPr>
      </p:pic>
    </p:spTree>
    <p:extLst>
      <p:ext uri="{BB962C8B-B14F-4D97-AF65-F5344CB8AC3E}">
        <p14:creationId xmlns:p14="http://schemas.microsoft.com/office/powerpoint/2010/main" val="6859227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3FF45-63B7-7E73-975F-A8FEDB44A3A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F7A1A0-83F6-A9A4-917A-5768AFE84F0C}"/>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5" name="Title 1">
            <a:extLst>
              <a:ext uri="{FF2B5EF4-FFF2-40B4-BE49-F238E27FC236}">
                <a16:creationId xmlns:a16="http://schemas.microsoft.com/office/drawing/2014/main" id="{17EF7531-49EF-F22B-2E72-AA63673FB577}"/>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a:t>
            </a:r>
            <a:r>
              <a:rPr lang="en-US" dirty="0">
                <a:solidFill>
                  <a:schemeClr val="accent1">
                    <a:lumMod val="60000"/>
                    <a:lumOff val="40000"/>
                  </a:schemeClr>
                </a:solidFill>
              </a:rPr>
              <a:t>10% Tariff on All US Imports</a:t>
            </a:r>
          </a:p>
        </p:txBody>
      </p:sp>
      <p:sp>
        <p:nvSpPr>
          <p:cNvPr id="9" name="TextBox 8">
            <a:extLst>
              <a:ext uri="{FF2B5EF4-FFF2-40B4-BE49-F238E27FC236}">
                <a16:creationId xmlns:a16="http://schemas.microsoft.com/office/drawing/2014/main" id="{735A30E2-CCF0-94AA-6DB6-D0676C1B8DE6}"/>
              </a:ext>
            </a:extLst>
          </p:cNvPr>
          <p:cNvSpPr txBox="1"/>
          <p:nvPr/>
        </p:nvSpPr>
        <p:spPr>
          <a:xfrm>
            <a:off x="1981200" y="914400"/>
            <a:ext cx="4495800" cy="646331"/>
          </a:xfrm>
          <a:prstGeom prst="rect">
            <a:avLst/>
          </a:prstGeom>
          <a:noFill/>
        </p:spPr>
        <p:txBody>
          <a:bodyPr wrap="square" rtlCol="0">
            <a:spAutoFit/>
          </a:bodyPr>
          <a:lstStyle/>
          <a:p>
            <a:r>
              <a:rPr lang="en-US" sz="3600" dirty="0"/>
              <a:t>Sectoral Production</a:t>
            </a:r>
          </a:p>
        </p:txBody>
      </p:sp>
      <p:pic>
        <p:nvPicPr>
          <p:cNvPr id="2" name="Picture 1">
            <a:extLst>
              <a:ext uri="{FF2B5EF4-FFF2-40B4-BE49-F238E27FC236}">
                <a16:creationId xmlns:a16="http://schemas.microsoft.com/office/drawing/2014/main" id="{17FD60E1-B910-E102-26AB-1F687C64B854}"/>
              </a:ext>
            </a:extLst>
          </p:cNvPr>
          <p:cNvPicPr>
            <a:picLocks noChangeAspect="1"/>
          </p:cNvPicPr>
          <p:nvPr/>
        </p:nvPicPr>
        <p:blipFill>
          <a:blip r:embed="rId3"/>
          <a:stretch>
            <a:fillRect/>
          </a:stretch>
        </p:blipFill>
        <p:spPr>
          <a:xfrm>
            <a:off x="1981200" y="1560730"/>
            <a:ext cx="7543800" cy="4314669"/>
          </a:xfrm>
          <a:prstGeom prst="rect">
            <a:avLst/>
          </a:prstGeom>
        </p:spPr>
      </p:pic>
    </p:spTree>
    <p:extLst>
      <p:ext uri="{BB962C8B-B14F-4D97-AF65-F5344CB8AC3E}">
        <p14:creationId xmlns:p14="http://schemas.microsoft.com/office/powerpoint/2010/main" val="1900066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5DF10-FB2A-C67F-B563-D38BB193313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D73E90-E136-BCC6-ABCF-1A8287CCD8A4}"/>
              </a:ext>
            </a:extLst>
          </p:cNvPr>
          <p:cNvSpPr>
            <a:spLocks noGrp="1"/>
          </p:cNvSpPr>
          <p:nvPr>
            <p:ph type="sldNum" sz="quarter" idx="12"/>
          </p:nvPr>
        </p:nvSpPr>
        <p:spPr>
          <a:xfrm>
            <a:off x="9272751" y="6230226"/>
            <a:ext cx="2743200" cy="365125"/>
          </a:xfrm>
        </p:spPr>
        <p:txBody>
          <a:bodyPr anchor="ctr">
            <a:normAutofit/>
          </a:bodyPr>
          <a:lstStyle/>
          <a:p>
            <a:pPr>
              <a:spcAft>
                <a:spcPts val="600"/>
              </a:spcAft>
            </a:pPr>
            <a:fld id="{D9F085D5-EC86-4F6A-B501-C1359CB39116}" type="slidenum">
              <a:rPr lang="en-GB" smtClean="0"/>
              <a:pPr>
                <a:spcAft>
                  <a:spcPts val="600"/>
                </a:spcAft>
              </a:pPr>
              <a:t>55</a:t>
            </a:fld>
            <a:endParaRPr lang="en-GB"/>
          </a:p>
        </p:txBody>
      </p:sp>
      <p:sp>
        <p:nvSpPr>
          <p:cNvPr id="5" name="Title 1">
            <a:extLst>
              <a:ext uri="{FF2B5EF4-FFF2-40B4-BE49-F238E27FC236}">
                <a16:creationId xmlns:a16="http://schemas.microsoft.com/office/drawing/2014/main" id="{9783D42B-79DA-72B8-0D4F-7DB429AA9B12}"/>
              </a:ext>
            </a:extLst>
          </p:cNvPr>
          <p:cNvSpPr>
            <a:spLocks noGrp="1"/>
          </p:cNvSpPr>
          <p:nvPr>
            <p:ph type="title"/>
          </p:nvPr>
        </p:nvSpPr>
        <p:spPr>
          <a:xfrm>
            <a:off x="838200" y="216007"/>
            <a:ext cx="10515600" cy="1325563"/>
          </a:xfrm>
        </p:spPr>
        <p:txBody>
          <a:bodyPr anchor="t">
            <a:normAutofit/>
          </a:bodyPr>
          <a:lstStyle/>
          <a:p>
            <a:r>
              <a:rPr lang="en-US" dirty="0">
                <a:solidFill>
                  <a:schemeClr val="bg1"/>
                </a:solidFill>
              </a:rPr>
              <a:t> Eff</a:t>
            </a:r>
            <a:r>
              <a:rPr lang="en-US" dirty="0"/>
              <a:t>ects of Tariffs on Households</a:t>
            </a:r>
          </a:p>
        </p:txBody>
      </p:sp>
      <p:pic>
        <p:nvPicPr>
          <p:cNvPr id="7" name="Picture 6">
            <a:extLst>
              <a:ext uri="{FF2B5EF4-FFF2-40B4-BE49-F238E27FC236}">
                <a16:creationId xmlns:a16="http://schemas.microsoft.com/office/drawing/2014/main" id="{CCAC8FA7-5FA8-D235-9207-A87E79DF8F31}"/>
              </a:ext>
            </a:extLst>
          </p:cNvPr>
          <p:cNvPicPr>
            <a:picLocks noChangeAspect="1"/>
          </p:cNvPicPr>
          <p:nvPr/>
        </p:nvPicPr>
        <p:blipFill>
          <a:blip r:embed="rId3"/>
          <a:stretch>
            <a:fillRect/>
          </a:stretch>
        </p:blipFill>
        <p:spPr>
          <a:xfrm>
            <a:off x="304800" y="1717994"/>
            <a:ext cx="5662743" cy="3974002"/>
          </a:xfrm>
          <a:prstGeom prst="rect">
            <a:avLst/>
          </a:prstGeom>
        </p:spPr>
      </p:pic>
      <p:pic>
        <p:nvPicPr>
          <p:cNvPr id="8" name="Picture 7">
            <a:extLst>
              <a:ext uri="{FF2B5EF4-FFF2-40B4-BE49-F238E27FC236}">
                <a16:creationId xmlns:a16="http://schemas.microsoft.com/office/drawing/2014/main" id="{505B3B74-E7A3-0B5B-46C5-DBEDCC7227FC}"/>
              </a:ext>
            </a:extLst>
          </p:cNvPr>
          <p:cNvPicPr>
            <a:picLocks noChangeAspect="1"/>
          </p:cNvPicPr>
          <p:nvPr/>
        </p:nvPicPr>
        <p:blipFill>
          <a:blip r:embed="rId4"/>
          <a:stretch>
            <a:fillRect/>
          </a:stretch>
        </p:blipFill>
        <p:spPr>
          <a:xfrm>
            <a:off x="5791200" y="1717994"/>
            <a:ext cx="5562600" cy="4074137"/>
          </a:xfrm>
          <a:prstGeom prst="rect">
            <a:avLst/>
          </a:prstGeom>
        </p:spPr>
      </p:pic>
    </p:spTree>
    <p:extLst>
      <p:ext uri="{BB962C8B-B14F-4D97-AF65-F5344CB8AC3E}">
        <p14:creationId xmlns:p14="http://schemas.microsoft.com/office/powerpoint/2010/main" val="33844293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5C536-C67D-8938-DEC8-98793AC4CB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D1E4F9-FE18-181B-18F4-A3E1F2393B67}"/>
              </a:ext>
            </a:extLst>
          </p:cNvPr>
          <p:cNvSpPr>
            <a:spLocks noGrp="1"/>
          </p:cNvSpPr>
          <p:nvPr>
            <p:ph idx="1"/>
          </p:nvPr>
        </p:nvSpPr>
        <p:spPr/>
        <p:txBody>
          <a:bodyPr>
            <a:normAutofit/>
          </a:bodyPr>
          <a:lstStyle/>
          <a:p>
            <a:pPr marL="457200" lvl="1" indent="0">
              <a:buNone/>
            </a:pPr>
            <a:endParaRPr lang="en-US" dirty="0"/>
          </a:p>
          <a:p>
            <a:r>
              <a:rPr lang="en-US" dirty="0"/>
              <a:t>Government revenue</a:t>
            </a:r>
          </a:p>
          <a:p>
            <a:pPr lvl="1"/>
            <a:r>
              <a:rPr lang="en-US" dirty="0"/>
              <a:t>Could Trump’s proposed tariffs replace the US income tax?  </a:t>
            </a:r>
          </a:p>
          <a:p>
            <a:pPr lvl="1"/>
            <a:r>
              <a:rPr lang="en-US" dirty="0"/>
              <a:t>NO!</a:t>
            </a:r>
          </a:p>
          <a:p>
            <a:pPr lvl="1"/>
            <a:r>
              <a:rPr lang="en-US" dirty="0"/>
              <a:t>Researchers estimates that all 2025 tariffs to date would raise between $3.1tr – $4.5 tr over 10 years if they stayed into effect.</a:t>
            </a:r>
          </a:p>
          <a:p>
            <a:pPr lvl="1"/>
            <a:r>
              <a:rPr lang="en-US" dirty="0"/>
              <a:t>US federal income tax revenue in 2023 was $2.18tr</a:t>
            </a:r>
          </a:p>
          <a:p>
            <a:pPr lvl="1"/>
            <a:r>
              <a:rPr lang="en-US" dirty="0"/>
              <a:t>So his tariffs would collect MUCH less than the income tax.</a:t>
            </a:r>
          </a:p>
          <a:p>
            <a:pPr lvl="1"/>
            <a:r>
              <a:rPr lang="en-US" dirty="0"/>
              <a:t>Tariff revenue can lower the budget deficit, raising national savings rate.</a:t>
            </a:r>
          </a:p>
          <a:p>
            <a:pPr lvl="2"/>
            <a:endParaRPr lang="en-US" dirty="0"/>
          </a:p>
        </p:txBody>
      </p:sp>
      <p:sp>
        <p:nvSpPr>
          <p:cNvPr id="4" name="Slide Number Placeholder 3">
            <a:extLst>
              <a:ext uri="{FF2B5EF4-FFF2-40B4-BE49-F238E27FC236}">
                <a16:creationId xmlns:a16="http://schemas.microsoft.com/office/drawing/2014/main" id="{594190C7-70EA-DB0E-624F-97FE47355872}"/>
              </a:ext>
            </a:extLst>
          </p:cNvPr>
          <p:cNvSpPr>
            <a:spLocks noGrp="1"/>
          </p:cNvSpPr>
          <p:nvPr>
            <p:ph type="sldNum" sz="quarter" idx="12"/>
          </p:nvPr>
        </p:nvSpPr>
        <p:spPr/>
        <p:txBody>
          <a:bodyPr/>
          <a:lstStyle/>
          <a:p>
            <a:fld id="{D9F085D5-EC86-4F6A-B501-C1359CB39116}" type="slidenum">
              <a:rPr lang="en-GB" smtClean="0"/>
              <a:t>56</a:t>
            </a:fld>
            <a:endParaRPr lang="en-GB"/>
          </a:p>
        </p:txBody>
      </p:sp>
      <p:sp>
        <p:nvSpPr>
          <p:cNvPr id="5" name="Title 1">
            <a:extLst>
              <a:ext uri="{FF2B5EF4-FFF2-40B4-BE49-F238E27FC236}">
                <a16:creationId xmlns:a16="http://schemas.microsoft.com/office/drawing/2014/main" id="{14535BA5-36F4-1D36-B16B-163F06ECA242}"/>
              </a:ext>
            </a:extLst>
          </p:cNvPr>
          <p:cNvSpPr>
            <a:spLocks noGrp="1"/>
          </p:cNvSpPr>
          <p:nvPr>
            <p:ph type="title"/>
          </p:nvPr>
        </p:nvSpPr>
        <p:spPr>
          <a:xfrm>
            <a:off x="821029" y="96837"/>
            <a:ext cx="9652000" cy="1127125"/>
          </a:xfrm>
        </p:spPr>
        <p:txBody>
          <a:bodyPr/>
          <a:lstStyle/>
          <a:p>
            <a:r>
              <a:rPr lang="en-US" dirty="0">
                <a:solidFill>
                  <a:schemeClr val="bg1"/>
                </a:solidFill>
              </a:rPr>
              <a:t> Eff</a:t>
            </a:r>
            <a:r>
              <a:rPr lang="en-US" dirty="0"/>
              <a:t>ects of a Tariff</a:t>
            </a:r>
          </a:p>
        </p:txBody>
      </p:sp>
    </p:spTree>
    <p:extLst>
      <p:ext uri="{BB962C8B-B14F-4D97-AF65-F5344CB8AC3E}">
        <p14:creationId xmlns:p14="http://schemas.microsoft.com/office/powerpoint/2010/main" val="26936462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Federal taxes by type.pdf">
            <a:extLst>
              <a:ext uri="{FF2B5EF4-FFF2-40B4-BE49-F238E27FC236}">
                <a16:creationId xmlns:a16="http://schemas.microsoft.com/office/drawing/2014/main" id="{AE6EA075-3314-64F5-1D0D-EF766208B3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758194"/>
            <a:ext cx="10241280" cy="25603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B41DA0F-10D3-5201-0D42-7BB2FBCF2876}"/>
              </a:ext>
            </a:extLst>
          </p:cNvPr>
          <p:cNvSpPr>
            <a:spLocks noGrp="1"/>
          </p:cNvSpPr>
          <p:nvPr>
            <p:ph type="title"/>
          </p:nvPr>
        </p:nvSpPr>
        <p:spPr/>
        <p:txBody>
          <a:bodyPr/>
          <a:lstStyle/>
          <a:p>
            <a:r>
              <a:rPr lang="en-US" dirty="0">
                <a:solidFill>
                  <a:schemeClr val="bg1"/>
                </a:solidFill>
              </a:rPr>
              <a:t>His</a:t>
            </a:r>
            <a:r>
              <a:rPr lang="en-US" dirty="0"/>
              <a:t>tory of the Source of Federal Revenues</a:t>
            </a:r>
          </a:p>
        </p:txBody>
      </p:sp>
      <p:sp>
        <p:nvSpPr>
          <p:cNvPr id="4" name="Slide Number Placeholder 3">
            <a:extLst>
              <a:ext uri="{FF2B5EF4-FFF2-40B4-BE49-F238E27FC236}">
                <a16:creationId xmlns:a16="http://schemas.microsoft.com/office/drawing/2014/main" id="{FEA3E014-0396-C931-FE28-0D9AD74851B1}"/>
              </a:ext>
            </a:extLst>
          </p:cNvPr>
          <p:cNvSpPr>
            <a:spLocks noGrp="1"/>
          </p:cNvSpPr>
          <p:nvPr>
            <p:ph type="sldNum" sz="quarter" idx="12"/>
          </p:nvPr>
        </p:nvSpPr>
        <p:spPr/>
        <p:txBody>
          <a:bodyPr/>
          <a:lstStyle/>
          <a:p>
            <a:fld id="{D9F085D5-EC86-4F6A-B501-C1359CB39116}" type="slidenum">
              <a:rPr lang="en-GB" smtClean="0"/>
              <a:t>57</a:t>
            </a:fld>
            <a:endParaRPr lang="en-GB"/>
          </a:p>
        </p:txBody>
      </p:sp>
      <p:sp>
        <p:nvSpPr>
          <p:cNvPr id="6" name="TextBox 5">
            <a:extLst>
              <a:ext uri="{FF2B5EF4-FFF2-40B4-BE49-F238E27FC236}">
                <a16:creationId xmlns:a16="http://schemas.microsoft.com/office/drawing/2014/main" id="{F87BEFCF-2CDE-9DF4-232B-339CBEDDDF1F}"/>
              </a:ext>
            </a:extLst>
          </p:cNvPr>
          <p:cNvSpPr txBox="1"/>
          <p:nvPr/>
        </p:nvSpPr>
        <p:spPr>
          <a:xfrm>
            <a:off x="5255822" y="6043456"/>
            <a:ext cx="6097978" cy="369332"/>
          </a:xfrm>
          <a:prstGeom prst="rect">
            <a:avLst/>
          </a:prstGeom>
          <a:noFill/>
        </p:spPr>
        <p:txBody>
          <a:bodyPr wrap="square">
            <a:spAutoFit/>
          </a:bodyPr>
          <a:lstStyle/>
          <a:p>
            <a:r>
              <a:rPr lang="en-US" dirty="0"/>
              <a:t>https://en.wikipedia.org/wiki/File:Federal_taxes_by_type.pdf</a:t>
            </a:r>
          </a:p>
        </p:txBody>
      </p:sp>
      <p:sp>
        <p:nvSpPr>
          <p:cNvPr id="7" name="TextBox 6">
            <a:extLst>
              <a:ext uri="{FF2B5EF4-FFF2-40B4-BE49-F238E27FC236}">
                <a16:creationId xmlns:a16="http://schemas.microsoft.com/office/drawing/2014/main" id="{4155D68D-8AD6-959A-2490-3B12BB90795C}"/>
              </a:ext>
            </a:extLst>
          </p:cNvPr>
          <p:cNvSpPr txBox="1"/>
          <p:nvPr/>
        </p:nvSpPr>
        <p:spPr>
          <a:xfrm>
            <a:off x="534390" y="4751145"/>
            <a:ext cx="10682250" cy="1200329"/>
          </a:xfrm>
          <a:prstGeom prst="rect">
            <a:avLst/>
          </a:prstGeom>
          <a:noFill/>
        </p:spPr>
        <p:txBody>
          <a:bodyPr wrap="square" rtlCol="0">
            <a:spAutoFit/>
          </a:bodyPr>
          <a:lstStyle/>
          <a:p>
            <a:r>
              <a:rPr lang="en-US" b="0" i="0" dirty="0">
                <a:solidFill>
                  <a:srgbClr val="202122"/>
                </a:solidFill>
                <a:effectLst/>
                <a:latin typeface="Arial" panose="020B0604020202020204" pitchFamily="34" charset="0"/>
              </a:rPr>
              <a:t>1913;  Sixteenth Amendment. The Congress shall have the power to lay and collect taxes on incomes, from whatever source derived…</a:t>
            </a:r>
          </a:p>
          <a:p>
            <a:r>
              <a:rPr lang="en-US" dirty="0">
                <a:solidFill>
                  <a:srgbClr val="202122"/>
                </a:solidFill>
                <a:latin typeface="Arial" panose="020B0604020202020204" pitchFamily="34" charset="0"/>
              </a:rPr>
              <a:t>1930;  Smoot Hawley Tariff.</a:t>
            </a:r>
          </a:p>
          <a:p>
            <a:r>
              <a:rPr lang="en-US" dirty="0">
                <a:solidFill>
                  <a:srgbClr val="202122"/>
                </a:solidFill>
                <a:latin typeface="Arial" panose="020B0604020202020204" pitchFamily="34" charset="0"/>
              </a:rPr>
              <a:t>1935;  Social Security and Payroll taxes.</a:t>
            </a:r>
            <a:endParaRPr lang="en-US" dirty="0"/>
          </a:p>
        </p:txBody>
      </p:sp>
    </p:spTree>
    <p:extLst>
      <p:ext uri="{BB962C8B-B14F-4D97-AF65-F5344CB8AC3E}">
        <p14:creationId xmlns:p14="http://schemas.microsoft.com/office/powerpoint/2010/main" val="306326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6F001-F61C-342D-43A9-079D5EA9D8E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0C6A41-6AF4-5E4C-EE6E-CA72E5E46491}"/>
              </a:ext>
            </a:extLst>
          </p:cNvPr>
          <p:cNvSpPr>
            <a:spLocks noGrp="1"/>
          </p:cNvSpPr>
          <p:nvPr>
            <p:ph idx="1"/>
          </p:nvPr>
        </p:nvSpPr>
        <p:spPr/>
        <p:txBody>
          <a:bodyPr>
            <a:normAutofit/>
          </a:bodyPr>
          <a:lstStyle/>
          <a:p>
            <a:pPr marL="457200" lvl="1" indent="0">
              <a:buNone/>
            </a:pPr>
            <a:endParaRPr lang="en-US" dirty="0"/>
          </a:p>
          <a:p>
            <a:pPr lvl="2"/>
            <a:endParaRPr lang="en-US" dirty="0"/>
          </a:p>
        </p:txBody>
      </p:sp>
      <p:sp>
        <p:nvSpPr>
          <p:cNvPr id="4" name="Slide Number Placeholder 3">
            <a:extLst>
              <a:ext uri="{FF2B5EF4-FFF2-40B4-BE49-F238E27FC236}">
                <a16:creationId xmlns:a16="http://schemas.microsoft.com/office/drawing/2014/main" id="{D3FC0D58-1863-2F88-9EB9-8CF388282032}"/>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5" name="Title 1">
            <a:extLst>
              <a:ext uri="{FF2B5EF4-FFF2-40B4-BE49-F238E27FC236}">
                <a16:creationId xmlns:a16="http://schemas.microsoft.com/office/drawing/2014/main" id="{5E893450-2164-CAF7-8378-941DBFBC03C8}"/>
              </a:ext>
            </a:extLst>
          </p:cNvPr>
          <p:cNvSpPr>
            <a:spLocks noGrp="1"/>
          </p:cNvSpPr>
          <p:nvPr>
            <p:ph type="title"/>
          </p:nvPr>
        </p:nvSpPr>
        <p:spPr>
          <a:xfrm>
            <a:off x="821029" y="96837"/>
            <a:ext cx="9652000" cy="1127125"/>
          </a:xfrm>
        </p:spPr>
        <p:txBody>
          <a:bodyPr/>
          <a:lstStyle/>
          <a:p>
            <a:r>
              <a:rPr lang="en-US" dirty="0">
                <a:solidFill>
                  <a:schemeClr val="bg1"/>
                </a:solidFill>
              </a:rPr>
              <a:t>  </a:t>
            </a:r>
            <a:r>
              <a:rPr lang="en-US" dirty="0" err="1">
                <a:solidFill>
                  <a:schemeClr val="bg1"/>
                </a:solidFill>
              </a:rPr>
              <a:t>Su</a:t>
            </a:r>
            <a:r>
              <a:rPr lang="en-US" dirty="0" err="1">
                <a:solidFill>
                  <a:schemeClr val="accent5">
                    <a:lumMod val="50000"/>
                  </a:schemeClr>
                </a:solidFill>
              </a:rPr>
              <a:t>mmary</a:t>
            </a:r>
            <a:r>
              <a:rPr lang="en-US" dirty="0" err="1">
                <a:solidFill>
                  <a:schemeClr val="bg1"/>
                </a:solidFill>
              </a:rPr>
              <a:t>y</a:t>
            </a:r>
            <a:endParaRPr lang="en-US" dirty="0"/>
          </a:p>
        </p:txBody>
      </p:sp>
      <p:sp>
        <p:nvSpPr>
          <p:cNvPr id="6" name="TextBox 5">
            <a:extLst>
              <a:ext uri="{FF2B5EF4-FFF2-40B4-BE49-F238E27FC236}">
                <a16:creationId xmlns:a16="http://schemas.microsoft.com/office/drawing/2014/main" id="{76D46E07-C615-8592-0D48-C5CA1F423BF1}"/>
              </a:ext>
            </a:extLst>
          </p:cNvPr>
          <p:cNvSpPr txBox="1"/>
          <p:nvPr/>
        </p:nvSpPr>
        <p:spPr>
          <a:xfrm>
            <a:off x="838200" y="1371600"/>
            <a:ext cx="9982200" cy="4862870"/>
          </a:xfrm>
          <a:prstGeom prst="rect">
            <a:avLst/>
          </a:prstGeom>
          <a:noFill/>
        </p:spPr>
        <p:txBody>
          <a:bodyPr wrap="square" rtlCol="0">
            <a:spAutoFit/>
          </a:bodyPr>
          <a:lstStyle/>
          <a:p>
            <a:r>
              <a:rPr lang="en-US" sz="2800" b="1" dirty="0">
                <a:solidFill>
                  <a:srgbClr val="0C4C88"/>
                </a:solidFill>
              </a:rPr>
              <a:t>Tariffs will:</a:t>
            </a:r>
          </a:p>
          <a:p>
            <a:endParaRPr lang="en-US" sz="2400" dirty="0"/>
          </a:p>
          <a:p>
            <a:pPr marL="342900" indent="-342900">
              <a:buFont typeface="Courier New" panose="02070309020205020404" pitchFamily="49" charset="0"/>
              <a:buChar char="o"/>
            </a:pPr>
            <a:r>
              <a:rPr lang="en-US" sz="2400" dirty="0"/>
              <a:t>not eliminate the US trade deficit. Increase in national savings could reduce the trade deficit.</a:t>
            </a:r>
          </a:p>
          <a:p>
            <a:endParaRPr lang="en-US" sz="2400" dirty="0"/>
          </a:p>
          <a:p>
            <a:pPr marL="342900" indent="-342900">
              <a:buFont typeface="Courier New" panose="02070309020205020404" pitchFamily="49" charset="0"/>
              <a:buChar char="o"/>
            </a:pPr>
            <a:r>
              <a:rPr lang="en-US" sz="2400" dirty="0"/>
              <a:t>decrease US manufacturing production and employment.</a:t>
            </a:r>
          </a:p>
          <a:p>
            <a:pPr marL="342900" indent="-342900">
              <a:buFont typeface="Courier New" panose="02070309020205020404" pitchFamily="49" charset="0"/>
              <a:buChar char="o"/>
            </a:pPr>
            <a:endParaRPr lang="en-US" sz="2400" dirty="0"/>
          </a:p>
          <a:p>
            <a:pPr marL="342900" indent="-342900">
              <a:buFont typeface="Courier New" panose="02070309020205020404" pitchFamily="49" charset="0"/>
              <a:buChar char="o"/>
            </a:pPr>
            <a:r>
              <a:rPr lang="en-US" sz="2400" dirty="0"/>
              <a:t>Increase in prices for households, hurting the poor relatively the most.</a:t>
            </a:r>
          </a:p>
          <a:p>
            <a:endParaRPr lang="en-US" sz="2400" dirty="0"/>
          </a:p>
          <a:p>
            <a:pPr marL="342900" indent="-342900">
              <a:buFont typeface="Courier New" panose="02070309020205020404" pitchFamily="49" charset="0"/>
              <a:buChar char="o"/>
            </a:pPr>
            <a:r>
              <a:rPr lang="en-US" sz="2400" dirty="0"/>
              <a:t>increase US government revenue, but not enough to offset other tax cuts.</a:t>
            </a:r>
          </a:p>
          <a:p>
            <a:endParaRPr lang="en-US" sz="2400" dirty="0"/>
          </a:p>
          <a:p>
            <a:pPr marL="342900" indent="-342900">
              <a:buFont typeface="Courier New" panose="02070309020205020404" pitchFamily="49" charset="0"/>
              <a:buChar char="o"/>
            </a:pPr>
            <a:r>
              <a:rPr lang="en-US" sz="2400" dirty="0"/>
              <a:t>negatively impact US economic growth</a:t>
            </a:r>
          </a:p>
          <a:p>
            <a:endParaRPr lang="en-US" dirty="0"/>
          </a:p>
        </p:txBody>
      </p:sp>
    </p:spTree>
    <p:extLst>
      <p:ext uri="{BB962C8B-B14F-4D97-AF65-F5344CB8AC3E}">
        <p14:creationId xmlns:p14="http://schemas.microsoft.com/office/powerpoint/2010/main" val="9669232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a:bodyPr>
          <a:lstStyle/>
          <a:p>
            <a:pPr marL="0" indent="0" algn="ctr">
              <a:buNone/>
            </a:pPr>
            <a:endParaRPr lang="en-US" sz="6000" dirty="0"/>
          </a:p>
          <a:p>
            <a:pPr marL="0" indent="0" algn="ctr">
              <a:buNone/>
            </a:pPr>
            <a:r>
              <a:rPr lang="en-US" sz="6500" dirty="0"/>
              <a:t>Questions?</a:t>
            </a:r>
          </a:p>
          <a:p>
            <a:pPr marL="0" indent="0" algn="ctr">
              <a:buNone/>
            </a:pPr>
            <a:endParaRPr lang="en-US" sz="65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59</a:t>
            </a:fld>
            <a:endParaRPr lang="en-GB" dirty="0"/>
          </a:p>
        </p:txBody>
      </p:sp>
    </p:spTree>
    <p:extLst>
      <p:ext uri="{BB962C8B-B14F-4D97-AF65-F5344CB8AC3E}">
        <p14:creationId xmlns:p14="http://schemas.microsoft.com/office/powerpoint/2010/main" val="133817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9735-0076-014D-B112-BD207DA7017B}"/>
              </a:ext>
            </a:extLst>
          </p:cNvPr>
          <p:cNvSpPr>
            <a:spLocks noGrp="1"/>
          </p:cNvSpPr>
          <p:nvPr>
            <p:ph type="title"/>
          </p:nvPr>
        </p:nvSpPr>
        <p:spPr>
          <a:xfrm>
            <a:off x="825674" y="2469497"/>
            <a:ext cx="10515600" cy="1325563"/>
          </a:xfrm>
        </p:spPr>
        <p:txBody>
          <a:bodyPr>
            <a:normAutofit fontScale="90000"/>
          </a:bodyPr>
          <a:lstStyle/>
          <a:p>
            <a:pPr algn="ctr"/>
            <a:r>
              <a:rPr lang="en-US" sz="9600" dirty="0"/>
              <a:t>Trump I Tariffs </a:t>
            </a:r>
            <a:br>
              <a:rPr lang="en-US" sz="9600" dirty="0"/>
            </a:br>
            <a:r>
              <a:rPr lang="en-US" sz="9600" dirty="0"/>
              <a:t>and the Trade War</a:t>
            </a:r>
            <a:endParaRPr lang="en-US" sz="6000" dirty="0"/>
          </a:p>
        </p:txBody>
      </p:sp>
    </p:spTree>
    <p:extLst>
      <p:ext uri="{BB962C8B-B14F-4D97-AF65-F5344CB8AC3E}">
        <p14:creationId xmlns:p14="http://schemas.microsoft.com/office/powerpoint/2010/main" val="3601856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1F486-ED73-622F-CB20-A7F86749FA1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B6B2B1F-D1C7-2056-D365-7C9388E04CCF}"/>
              </a:ext>
            </a:extLst>
          </p:cNvPr>
          <p:cNvSpPr>
            <a:spLocks noGrp="1"/>
          </p:cNvSpPr>
          <p:nvPr>
            <p:ph type="title"/>
          </p:nvPr>
        </p:nvSpPr>
        <p:spPr>
          <a:xfrm>
            <a:off x="838200" y="217469"/>
            <a:ext cx="10515600" cy="1325563"/>
          </a:xfrm>
        </p:spPr>
        <p:txBody>
          <a:bodyPr anchor="t">
            <a:normAutofit/>
          </a:bodyPr>
          <a:lstStyle/>
          <a:p>
            <a:r>
              <a:rPr lang="en-US" dirty="0">
                <a:solidFill>
                  <a:schemeClr val="bg1"/>
                </a:solidFill>
              </a:rPr>
              <a:t>Tru</a:t>
            </a:r>
            <a:r>
              <a:rPr lang="en-US" dirty="0"/>
              <a:t>mp I Tariffs &amp; Trade War</a:t>
            </a:r>
          </a:p>
        </p:txBody>
      </p:sp>
      <p:pic>
        <p:nvPicPr>
          <p:cNvPr id="10" name="Picture 9" descr="A blue line with black text&#10;&#10;AI-generated content may be incorrect.">
            <a:extLst>
              <a:ext uri="{FF2B5EF4-FFF2-40B4-BE49-F238E27FC236}">
                <a16:creationId xmlns:a16="http://schemas.microsoft.com/office/drawing/2014/main" id="{8DA5A2CD-3BA4-3D45-C747-1C1C35389E90}"/>
              </a:ext>
            </a:extLst>
          </p:cNvPr>
          <p:cNvPicPr>
            <a:picLocks noChangeAspect="1"/>
          </p:cNvPicPr>
          <p:nvPr/>
        </p:nvPicPr>
        <p:blipFill>
          <a:blip r:embed="rId3"/>
          <a:stretch>
            <a:fillRect/>
          </a:stretch>
        </p:blipFill>
        <p:spPr>
          <a:xfrm>
            <a:off x="838200" y="2103336"/>
            <a:ext cx="10515600" cy="3286125"/>
          </a:xfrm>
          <a:prstGeom prst="rect">
            <a:avLst/>
          </a:prstGeom>
          <a:noFill/>
        </p:spPr>
      </p:pic>
      <p:sp>
        <p:nvSpPr>
          <p:cNvPr id="4" name="Slide Number Placeholder 3">
            <a:extLst>
              <a:ext uri="{FF2B5EF4-FFF2-40B4-BE49-F238E27FC236}">
                <a16:creationId xmlns:a16="http://schemas.microsoft.com/office/drawing/2014/main" id="{2BE7B129-37DA-D733-FB89-724F498EF44A}"/>
              </a:ext>
            </a:extLst>
          </p:cNvPr>
          <p:cNvSpPr>
            <a:spLocks noGrp="1"/>
          </p:cNvSpPr>
          <p:nvPr>
            <p:ph type="sldNum" sz="quarter" idx="12"/>
          </p:nvPr>
        </p:nvSpPr>
        <p:spPr>
          <a:xfrm>
            <a:off x="9272751" y="6230226"/>
            <a:ext cx="2743200" cy="365125"/>
          </a:xfrm>
        </p:spPr>
        <p:txBody>
          <a:bodyPr anchor="ctr">
            <a:normAutofit/>
          </a:bodyPr>
          <a:lstStyle/>
          <a:p>
            <a:pPr>
              <a:spcAft>
                <a:spcPts val="600"/>
              </a:spcAft>
            </a:pPr>
            <a:fld id="{D9F085D5-EC86-4F6A-B501-C1359CB39116}" type="slidenum">
              <a:rPr lang="en-GB" smtClean="0"/>
              <a:pPr>
                <a:spcAft>
                  <a:spcPts val="600"/>
                </a:spcAft>
              </a:pPr>
              <a:t>7</a:t>
            </a:fld>
            <a:endParaRPr lang="en-GB"/>
          </a:p>
        </p:txBody>
      </p:sp>
    </p:spTree>
    <p:extLst>
      <p:ext uri="{BB962C8B-B14F-4D97-AF65-F5344CB8AC3E}">
        <p14:creationId xmlns:p14="http://schemas.microsoft.com/office/powerpoint/2010/main" val="228790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5A1F3-81A0-7137-9F31-1F5EF93CB6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5FBA4-1ECA-1FF2-EC20-51D78A7C7B65}"/>
              </a:ext>
            </a:extLst>
          </p:cNvPr>
          <p:cNvSpPr>
            <a:spLocks noGrp="1"/>
          </p:cNvSpPr>
          <p:nvPr>
            <p:ph type="title"/>
          </p:nvPr>
        </p:nvSpPr>
        <p:spPr>
          <a:xfrm>
            <a:off x="838200" y="0"/>
            <a:ext cx="10515600" cy="1325563"/>
          </a:xfrm>
        </p:spPr>
        <p:txBody>
          <a:bodyPr/>
          <a:lstStyle/>
          <a:p>
            <a:r>
              <a:rPr lang="en-US" dirty="0">
                <a:solidFill>
                  <a:schemeClr val="bg1"/>
                </a:solidFill>
              </a:rPr>
              <a:t>Tru</a:t>
            </a:r>
            <a:r>
              <a:rPr lang="en-US" dirty="0"/>
              <a:t>mp I Tariffs - US Imports Covered</a:t>
            </a:r>
          </a:p>
        </p:txBody>
      </p:sp>
      <p:pic>
        <p:nvPicPr>
          <p:cNvPr id="3" name="Picture 2">
            <a:extLst>
              <a:ext uri="{FF2B5EF4-FFF2-40B4-BE49-F238E27FC236}">
                <a16:creationId xmlns:a16="http://schemas.microsoft.com/office/drawing/2014/main" id="{CC3BE672-B987-1D99-A348-956921A91584}"/>
              </a:ext>
            </a:extLst>
          </p:cNvPr>
          <p:cNvPicPr>
            <a:picLocks noChangeAspect="1"/>
          </p:cNvPicPr>
          <p:nvPr/>
        </p:nvPicPr>
        <p:blipFill>
          <a:blip r:embed="rId3"/>
          <a:stretch>
            <a:fillRect/>
          </a:stretch>
        </p:blipFill>
        <p:spPr>
          <a:xfrm>
            <a:off x="2209800" y="1277173"/>
            <a:ext cx="7772400" cy="4303654"/>
          </a:xfrm>
          <a:prstGeom prst="rect">
            <a:avLst/>
          </a:prstGeom>
        </p:spPr>
      </p:pic>
      <p:sp>
        <p:nvSpPr>
          <p:cNvPr id="4" name="TextBox 3">
            <a:extLst>
              <a:ext uri="{FF2B5EF4-FFF2-40B4-BE49-F238E27FC236}">
                <a16:creationId xmlns:a16="http://schemas.microsoft.com/office/drawing/2014/main" id="{AFB251B6-2EFC-FFF0-6A3C-510BC2FB5F40}"/>
              </a:ext>
            </a:extLst>
          </p:cNvPr>
          <p:cNvSpPr txBox="1"/>
          <p:nvPr/>
        </p:nvSpPr>
        <p:spPr>
          <a:xfrm>
            <a:off x="403698" y="1163400"/>
            <a:ext cx="1653702" cy="1477328"/>
          </a:xfrm>
          <a:prstGeom prst="rect">
            <a:avLst/>
          </a:prstGeom>
          <a:noFill/>
        </p:spPr>
        <p:txBody>
          <a:bodyPr wrap="square" rtlCol="0">
            <a:spAutoFit/>
          </a:bodyPr>
          <a:lstStyle/>
          <a:p>
            <a:r>
              <a:rPr lang="en-US" dirty="0">
                <a:ln>
                  <a:solidFill>
                    <a:srgbClr val="FF0000"/>
                  </a:solidFill>
                </a:ln>
              </a:rPr>
              <a:t>US imports from China in 2017, per World Bank:</a:t>
            </a:r>
          </a:p>
          <a:p>
            <a:r>
              <a:rPr lang="en-US" dirty="0">
                <a:ln>
                  <a:solidFill>
                    <a:srgbClr val="FF0000"/>
                  </a:solidFill>
                </a:ln>
              </a:rPr>
              <a:t>$480 billion</a:t>
            </a:r>
          </a:p>
        </p:txBody>
      </p:sp>
      <p:sp>
        <p:nvSpPr>
          <p:cNvPr id="7" name="TextBox 6">
            <a:extLst>
              <a:ext uri="{FF2B5EF4-FFF2-40B4-BE49-F238E27FC236}">
                <a16:creationId xmlns:a16="http://schemas.microsoft.com/office/drawing/2014/main" id="{3414FA60-AFE1-898F-A8AE-1524FD8EDBA9}"/>
              </a:ext>
            </a:extLst>
          </p:cNvPr>
          <p:cNvSpPr txBox="1"/>
          <p:nvPr/>
        </p:nvSpPr>
        <p:spPr>
          <a:xfrm>
            <a:off x="373662" y="4980662"/>
            <a:ext cx="1191126" cy="1200329"/>
          </a:xfrm>
          <a:prstGeom prst="rect">
            <a:avLst/>
          </a:prstGeom>
          <a:noFill/>
        </p:spPr>
        <p:txBody>
          <a:bodyPr wrap="square" rtlCol="0">
            <a:spAutoFit/>
          </a:bodyPr>
          <a:lstStyle/>
          <a:p>
            <a:r>
              <a:rPr lang="en-US" dirty="0"/>
              <a:t>Source: </a:t>
            </a:r>
            <a:r>
              <a:rPr lang="en-US" dirty="0" err="1"/>
              <a:t>Flaaen</a:t>
            </a:r>
            <a:r>
              <a:rPr lang="en-US" dirty="0"/>
              <a:t> &amp; Pierce 2020</a:t>
            </a:r>
          </a:p>
        </p:txBody>
      </p:sp>
      <p:cxnSp>
        <p:nvCxnSpPr>
          <p:cNvPr id="8" name="Straight Arrow Connector 7">
            <a:extLst>
              <a:ext uri="{FF2B5EF4-FFF2-40B4-BE49-F238E27FC236}">
                <a16:creationId xmlns:a16="http://schemas.microsoft.com/office/drawing/2014/main" id="{30870F20-B636-E6C2-7CA7-3557D3C0B02E}"/>
              </a:ext>
            </a:extLst>
          </p:cNvPr>
          <p:cNvCxnSpPr>
            <a:cxnSpLocks/>
          </p:cNvCxnSpPr>
          <p:nvPr/>
        </p:nvCxnSpPr>
        <p:spPr>
          <a:xfrm flipV="1">
            <a:off x="1676400" y="838200"/>
            <a:ext cx="8153400" cy="16764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6856EE9-E48F-F349-E897-0C551908A4D9}"/>
              </a:ext>
            </a:extLst>
          </p:cNvPr>
          <p:cNvCxnSpPr/>
          <p:nvPr/>
        </p:nvCxnSpPr>
        <p:spPr>
          <a:xfrm flipV="1">
            <a:off x="9906000" y="631371"/>
            <a:ext cx="0" cy="4648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DE6BE3-9287-17BA-98F0-EFBDA1622E3C}"/>
              </a:ext>
            </a:extLst>
          </p:cNvPr>
          <p:cNvCxnSpPr>
            <a:cxnSpLocks/>
          </p:cNvCxnSpPr>
          <p:nvPr/>
        </p:nvCxnSpPr>
        <p:spPr>
          <a:xfrm>
            <a:off x="9906000" y="8382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C4455D3-5E08-7FE1-FFCA-E58A1ED1CEB8}"/>
              </a:ext>
            </a:extLst>
          </p:cNvPr>
          <p:cNvSpPr txBox="1"/>
          <p:nvPr/>
        </p:nvSpPr>
        <p:spPr>
          <a:xfrm>
            <a:off x="9947729" y="666410"/>
            <a:ext cx="53340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480</a:t>
            </a:r>
          </a:p>
        </p:txBody>
      </p:sp>
    </p:spTree>
    <p:extLst>
      <p:ext uri="{BB962C8B-B14F-4D97-AF65-F5344CB8AC3E}">
        <p14:creationId xmlns:p14="http://schemas.microsoft.com/office/powerpoint/2010/main" val="285125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C01D1-3067-C917-0776-E70C9AF4CD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5414C8-CB05-E6DD-A84F-2CF1B731D038}"/>
              </a:ext>
            </a:extLst>
          </p:cNvPr>
          <p:cNvSpPr>
            <a:spLocks noGrp="1"/>
          </p:cNvSpPr>
          <p:nvPr>
            <p:ph type="title"/>
          </p:nvPr>
        </p:nvSpPr>
        <p:spPr>
          <a:xfrm>
            <a:off x="838200" y="0"/>
            <a:ext cx="10515600" cy="1325563"/>
          </a:xfrm>
        </p:spPr>
        <p:txBody>
          <a:bodyPr/>
          <a:lstStyle/>
          <a:p>
            <a:r>
              <a:rPr lang="en-US" dirty="0">
                <a:solidFill>
                  <a:schemeClr val="bg1"/>
                </a:solidFill>
              </a:rPr>
              <a:t>Tru</a:t>
            </a:r>
            <a:r>
              <a:rPr lang="en-US" dirty="0"/>
              <a:t>mp I Tariff Retaliation - US Exports Covered</a:t>
            </a:r>
          </a:p>
        </p:txBody>
      </p:sp>
      <p:sp>
        <p:nvSpPr>
          <p:cNvPr id="7" name="TextBox 6">
            <a:extLst>
              <a:ext uri="{FF2B5EF4-FFF2-40B4-BE49-F238E27FC236}">
                <a16:creationId xmlns:a16="http://schemas.microsoft.com/office/drawing/2014/main" id="{E549DBF2-61B3-45AB-DC4C-D69B527FD95F}"/>
              </a:ext>
            </a:extLst>
          </p:cNvPr>
          <p:cNvSpPr txBox="1"/>
          <p:nvPr/>
        </p:nvSpPr>
        <p:spPr>
          <a:xfrm>
            <a:off x="373662" y="4980662"/>
            <a:ext cx="1191126" cy="1200329"/>
          </a:xfrm>
          <a:prstGeom prst="rect">
            <a:avLst/>
          </a:prstGeom>
          <a:noFill/>
        </p:spPr>
        <p:txBody>
          <a:bodyPr wrap="square" rtlCol="0">
            <a:spAutoFit/>
          </a:bodyPr>
          <a:lstStyle/>
          <a:p>
            <a:r>
              <a:rPr lang="en-US" dirty="0"/>
              <a:t>Source: </a:t>
            </a:r>
            <a:r>
              <a:rPr lang="en-US" dirty="0" err="1"/>
              <a:t>Flaaen</a:t>
            </a:r>
            <a:r>
              <a:rPr lang="en-US" dirty="0"/>
              <a:t> &amp; Pierce 2020</a:t>
            </a:r>
          </a:p>
        </p:txBody>
      </p:sp>
      <p:pic>
        <p:nvPicPr>
          <p:cNvPr id="6" name="Picture 5">
            <a:extLst>
              <a:ext uri="{FF2B5EF4-FFF2-40B4-BE49-F238E27FC236}">
                <a16:creationId xmlns:a16="http://schemas.microsoft.com/office/drawing/2014/main" id="{0B8FA5CC-F89F-591F-DC6E-7A93CC604CC5}"/>
              </a:ext>
            </a:extLst>
          </p:cNvPr>
          <p:cNvPicPr>
            <a:picLocks noChangeAspect="1"/>
          </p:cNvPicPr>
          <p:nvPr/>
        </p:nvPicPr>
        <p:blipFill>
          <a:blip r:embed="rId3"/>
          <a:stretch>
            <a:fillRect/>
          </a:stretch>
        </p:blipFill>
        <p:spPr>
          <a:xfrm>
            <a:off x="2209800" y="1676400"/>
            <a:ext cx="7772400" cy="3939638"/>
          </a:xfrm>
          <a:prstGeom prst="rect">
            <a:avLst/>
          </a:prstGeom>
        </p:spPr>
      </p:pic>
      <p:sp>
        <p:nvSpPr>
          <p:cNvPr id="9" name="TextBox 8">
            <a:extLst>
              <a:ext uri="{FF2B5EF4-FFF2-40B4-BE49-F238E27FC236}">
                <a16:creationId xmlns:a16="http://schemas.microsoft.com/office/drawing/2014/main" id="{D19133EE-CDEA-9506-CFF7-A6377753CA93}"/>
              </a:ext>
            </a:extLst>
          </p:cNvPr>
          <p:cNvSpPr txBox="1"/>
          <p:nvPr/>
        </p:nvSpPr>
        <p:spPr>
          <a:xfrm>
            <a:off x="403698" y="1163400"/>
            <a:ext cx="1653702" cy="1477328"/>
          </a:xfrm>
          <a:prstGeom prst="rect">
            <a:avLst/>
          </a:prstGeom>
          <a:noFill/>
        </p:spPr>
        <p:txBody>
          <a:bodyPr wrap="square" rtlCol="0">
            <a:spAutoFit/>
          </a:bodyPr>
          <a:lstStyle/>
          <a:p>
            <a:r>
              <a:rPr lang="en-US" dirty="0">
                <a:ln>
                  <a:solidFill>
                    <a:srgbClr val="FF0000"/>
                  </a:solidFill>
                </a:ln>
              </a:rPr>
              <a:t>US exports to China in 2017, per World Bank:</a:t>
            </a:r>
          </a:p>
          <a:p>
            <a:r>
              <a:rPr lang="en-US" dirty="0">
                <a:ln>
                  <a:solidFill>
                    <a:srgbClr val="FF0000"/>
                  </a:solidFill>
                </a:ln>
              </a:rPr>
              <a:t>$154 billion</a:t>
            </a:r>
          </a:p>
        </p:txBody>
      </p:sp>
      <p:cxnSp>
        <p:nvCxnSpPr>
          <p:cNvPr id="11" name="Straight Arrow Connector 10">
            <a:extLst>
              <a:ext uri="{FF2B5EF4-FFF2-40B4-BE49-F238E27FC236}">
                <a16:creationId xmlns:a16="http://schemas.microsoft.com/office/drawing/2014/main" id="{E4830CBE-881A-F4A8-E355-A2BD41393560}"/>
              </a:ext>
            </a:extLst>
          </p:cNvPr>
          <p:cNvCxnSpPr>
            <a:cxnSpLocks/>
          </p:cNvCxnSpPr>
          <p:nvPr/>
        </p:nvCxnSpPr>
        <p:spPr>
          <a:xfrm>
            <a:off x="1676400" y="2514600"/>
            <a:ext cx="8153400" cy="11430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4AFBAD36-0619-AA53-AB89-79E8D2DC964B}"/>
              </a:ext>
            </a:extLst>
          </p:cNvPr>
          <p:cNvCxnSpPr>
            <a:cxnSpLocks/>
          </p:cNvCxnSpPr>
          <p:nvPr/>
        </p:nvCxnSpPr>
        <p:spPr>
          <a:xfrm flipV="1">
            <a:off x="9906000" y="3429000"/>
            <a:ext cx="0" cy="18505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99E6DB5-A1CB-1AB4-F7E3-C0152E7E2D42}"/>
              </a:ext>
            </a:extLst>
          </p:cNvPr>
          <p:cNvCxnSpPr>
            <a:cxnSpLocks/>
          </p:cNvCxnSpPr>
          <p:nvPr/>
        </p:nvCxnSpPr>
        <p:spPr>
          <a:xfrm>
            <a:off x="9913444" y="3675501"/>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814E5BB-C680-F484-4FED-6C5AB326BCC2}"/>
              </a:ext>
            </a:extLst>
          </p:cNvPr>
          <p:cNvSpPr txBox="1"/>
          <p:nvPr/>
        </p:nvSpPr>
        <p:spPr>
          <a:xfrm>
            <a:off x="9955173" y="3503711"/>
            <a:ext cx="53340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154</a:t>
            </a:r>
          </a:p>
        </p:txBody>
      </p:sp>
    </p:spTree>
    <p:extLst>
      <p:ext uri="{BB962C8B-B14F-4D97-AF65-F5344CB8AC3E}">
        <p14:creationId xmlns:p14="http://schemas.microsoft.com/office/powerpoint/2010/main" val="191038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171962</TotalTime>
  <Words>4747</Words>
  <Application>Microsoft Macintosh PowerPoint</Application>
  <PresentationFormat>Widescreen</PresentationFormat>
  <Paragraphs>564</Paragraphs>
  <Slides>59</Slides>
  <Notes>45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Arial</vt:lpstr>
      <vt:lpstr>Calibri</vt:lpstr>
      <vt:lpstr>Courier New</vt:lpstr>
      <vt:lpstr>Google Sans</vt:lpstr>
      <vt:lpstr>Helvetica Neue</vt:lpstr>
      <vt:lpstr>nyt-cheltenham-cond</vt:lpstr>
      <vt:lpstr>Retina Narrow</vt:lpstr>
      <vt:lpstr>Times New Roman</vt:lpstr>
      <vt:lpstr>var(--ds-type-system-serif-lining)</vt:lpstr>
      <vt:lpstr>Custom Design</vt:lpstr>
      <vt:lpstr>Tariffs: Who Wins, Who Loses and Why It Matters</vt:lpstr>
      <vt:lpstr> What Is a Tariff?</vt:lpstr>
      <vt:lpstr> Outline</vt:lpstr>
      <vt:lpstr>US Tariff History</vt:lpstr>
      <vt:lpstr>US Tariff History, 1860-2020</vt:lpstr>
      <vt:lpstr>Trump I Tariffs  and the Trade War</vt:lpstr>
      <vt:lpstr>Trump I Tariffs &amp; Trade War</vt:lpstr>
      <vt:lpstr>Trump I Tariffs - US Imports Covered</vt:lpstr>
      <vt:lpstr>Trump I Tariff Retaliation - US Exports Covered</vt:lpstr>
      <vt:lpstr>Tariffs on Washing Machines</vt:lpstr>
      <vt:lpstr>Tariffs on Solar Panels</vt:lpstr>
      <vt:lpstr>Tariffs on Metals</vt:lpstr>
      <vt:lpstr>Tariffs on Metals - Retaliation</vt:lpstr>
      <vt:lpstr>US-China Tariff War – Tariff Rates</vt:lpstr>
      <vt:lpstr>U.S.- China Trade War</vt:lpstr>
      <vt:lpstr>U.S.Manufacturing Production</vt:lpstr>
      <vt:lpstr>Subsidies to American Farmers</vt:lpstr>
      <vt:lpstr>Trump Tariff Exemptions</vt:lpstr>
      <vt:lpstr>Trump Tariff Exemptions</vt:lpstr>
      <vt:lpstr>Trump Tariff Exemptions</vt:lpstr>
      <vt:lpstr>Trump Tariff Exemptions</vt:lpstr>
      <vt:lpstr>Tariff Effects</vt:lpstr>
      <vt:lpstr> Economic Effects of a Tariff</vt:lpstr>
      <vt:lpstr> Effects of a Tariff</vt:lpstr>
      <vt:lpstr> Effects of a Tariff</vt:lpstr>
      <vt:lpstr>Possible Economic Arguments for Tariffs</vt:lpstr>
      <vt:lpstr> Effects of a Tariff</vt:lpstr>
      <vt:lpstr> Effects of a Tariff</vt:lpstr>
      <vt:lpstr> Other effects of a Tariff</vt:lpstr>
      <vt:lpstr>US Trade Balance = Exports minus Imports</vt:lpstr>
      <vt:lpstr>History of Saving, Investment and Trade Balance</vt:lpstr>
      <vt:lpstr>US Trade Balance with China and the World</vt:lpstr>
      <vt:lpstr>US Trade Balance with Vietnam</vt:lpstr>
      <vt:lpstr> Effects of a Tariff</vt:lpstr>
      <vt:lpstr>Trump I Tariffs &amp; Trade War</vt:lpstr>
      <vt:lpstr>Trump II Tariffs</vt:lpstr>
      <vt:lpstr>Trump II Tariff Actions and Plans</vt:lpstr>
      <vt:lpstr>Fentanyl and Immigration </vt:lpstr>
      <vt:lpstr>Steel and Aluminum</vt:lpstr>
      <vt:lpstr> Reciprocal Trade and Tariffs</vt:lpstr>
      <vt:lpstr> Reciprocal Trade and Tariffs</vt:lpstr>
      <vt:lpstr>Example, Lesotho (2022 data)</vt:lpstr>
      <vt:lpstr> Auto Tariffs</vt:lpstr>
      <vt:lpstr> US Tariff Level </vt:lpstr>
      <vt:lpstr>PowerPoint Presentation</vt:lpstr>
      <vt:lpstr> Tariff Level Since January 20, 2025</vt:lpstr>
      <vt:lpstr> US Trade Deficit</vt:lpstr>
      <vt:lpstr> US Stock Market Volatility</vt:lpstr>
      <vt:lpstr>What Countries will Be Hurt?</vt:lpstr>
      <vt:lpstr> Effects of 10% Tariff on All US Imports</vt:lpstr>
      <vt:lpstr> Effects of 10% Tariff on All US Imports</vt:lpstr>
      <vt:lpstr> Effects of 10% Tariff on All US Imports</vt:lpstr>
      <vt:lpstr> Effects of 10% Tariff on All US Imports</vt:lpstr>
      <vt:lpstr> Effects of 10% Tariff on All US Imports</vt:lpstr>
      <vt:lpstr> Effects of Tariffs on Households</vt:lpstr>
      <vt:lpstr> Effects of a Tariff</vt:lpstr>
      <vt:lpstr>History of the Source of Federal Revenues</vt:lpstr>
      <vt:lpstr>  Summaryy</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390</cp:revision>
  <cp:lastPrinted>2025-06-01T19:39:37Z</cp:lastPrinted>
  <dcterms:created xsi:type="dcterms:W3CDTF">2017-05-03T22:30:38Z</dcterms:created>
  <dcterms:modified xsi:type="dcterms:W3CDTF">2025-06-04T01:01:08Z</dcterms:modified>
</cp:coreProperties>
</file>