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1"/>
  </p:notesMasterIdLst>
  <p:sldIdLst>
    <p:sldId id="1181" r:id="rId2"/>
    <p:sldId id="4639" r:id="rId3"/>
    <p:sldId id="4128" r:id="rId4"/>
    <p:sldId id="4550" r:id="rId5"/>
    <p:sldId id="4551" r:id="rId6"/>
    <p:sldId id="4820" r:id="rId7"/>
    <p:sldId id="4692" r:id="rId8"/>
    <p:sldId id="4694" r:id="rId9"/>
    <p:sldId id="4695" r:id="rId10"/>
    <p:sldId id="4704" r:id="rId11"/>
    <p:sldId id="4712" r:id="rId12"/>
    <p:sldId id="4813" r:id="rId13"/>
    <p:sldId id="4821" r:id="rId14"/>
    <p:sldId id="4829" r:id="rId15"/>
    <p:sldId id="4822" r:id="rId16"/>
    <p:sldId id="4847" r:id="rId17"/>
    <p:sldId id="4415" r:id="rId18"/>
    <p:sldId id="4703" r:id="rId19"/>
    <p:sldId id="505" r:id="rId20"/>
    <p:sldId id="4693" r:id="rId21"/>
    <p:sldId id="4818" r:id="rId22"/>
    <p:sldId id="4691" r:id="rId23"/>
    <p:sldId id="455" r:id="rId24"/>
    <p:sldId id="4684" r:id="rId25"/>
    <p:sldId id="4685" r:id="rId26"/>
    <p:sldId id="4686" r:id="rId27"/>
    <p:sldId id="4687" r:id="rId28"/>
    <p:sldId id="4696" r:id="rId29"/>
    <p:sldId id="4590" r:id="rId30"/>
    <p:sldId id="4633" r:id="rId31"/>
    <p:sldId id="4419" r:id="rId32"/>
    <p:sldId id="4682" r:id="rId33"/>
    <p:sldId id="4546" r:id="rId34"/>
    <p:sldId id="4710" r:id="rId35"/>
    <p:sldId id="4842" r:id="rId36"/>
    <p:sldId id="4835" r:id="rId37"/>
    <p:sldId id="4836" r:id="rId38"/>
    <p:sldId id="4711" r:id="rId39"/>
    <p:sldId id="349" r:id="rId40"/>
    <p:sldId id="4714" r:id="rId41"/>
    <p:sldId id="4837" r:id="rId42"/>
    <p:sldId id="4840" r:id="rId43"/>
    <p:sldId id="4838" r:id="rId44"/>
    <p:sldId id="4832" r:id="rId45"/>
    <p:sldId id="4846" r:id="rId46"/>
    <p:sldId id="4707" r:id="rId47"/>
    <p:sldId id="4845" r:id="rId48"/>
    <p:sldId id="4819" r:id="rId49"/>
    <p:sldId id="115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FAF7F0"/>
    <a:srgbClr val="2B4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38" autoAdjust="0"/>
    <p:restoredTop sz="86986"/>
  </p:normalViewPr>
  <p:slideViewPr>
    <p:cSldViewPr snapToObjects="1">
      <p:cViewPr varScale="1">
        <p:scale>
          <a:sx n="110" d="100"/>
          <a:sy n="110" d="100"/>
        </p:scale>
        <p:origin x="240" y="16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11/24/25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a:t>
            </a:fld>
            <a:endParaRPr lang="en-US"/>
          </a:p>
        </p:txBody>
      </p:sp>
    </p:spTree>
    <p:extLst>
      <p:ext uri="{BB962C8B-B14F-4D97-AF65-F5344CB8AC3E}">
        <p14:creationId xmlns:p14="http://schemas.microsoft.com/office/powerpoint/2010/main" val="15508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25% on steel</a:t>
            </a:r>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4202481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9B4EB-8AC2-F3AF-8AE4-B99460D1D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0977C-E3E7-13E3-2F93-0CB380EFB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7C21D-809D-A68C-044E-FDBD383A99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C2BE5E-46FD-32CA-ABBE-4112AD1CDC4C}"/>
              </a:ext>
            </a:extLst>
          </p:cNvPr>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1522126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057F8-6D34-2D22-C814-060C3F3B9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78B33-8DA4-DB49-FBE9-495F7AB1C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BBCF9-870D-9BFF-5250-D1586BD9FD31}"/>
              </a:ext>
            </a:extLst>
          </p:cNvPr>
          <p:cNvSpPr>
            <a:spLocks noGrp="1"/>
          </p:cNvSpPr>
          <p:nvPr>
            <p:ph type="body" idx="1"/>
          </p:nvPr>
        </p:nvSpPr>
        <p:spPr/>
        <p:txBody>
          <a:bodyPr/>
          <a:lstStyle/>
          <a:p>
            <a:r>
              <a:rPr lang="en-US" dirty="0"/>
              <a:t>Source: </a:t>
            </a:r>
            <a:r>
              <a:rPr lang="en-US" dirty="0" err="1"/>
              <a:t>Flaaen</a:t>
            </a:r>
            <a:r>
              <a:rPr lang="en-US" dirty="0"/>
              <a:t>, </a:t>
            </a:r>
            <a:r>
              <a:rPr lang="en-US" dirty="0" err="1"/>
              <a:t>Hortacsu</a:t>
            </a:r>
            <a:r>
              <a:rPr lang="en-US" dirty="0"/>
              <a:t> and </a:t>
            </a:r>
            <a:r>
              <a:rPr lang="en-US" dirty="0" err="1"/>
              <a:t>Tinterlnot</a:t>
            </a:r>
            <a:r>
              <a:rPr lang="en-US" dirty="0"/>
              <a:t> (2020) “The Production Relocation and Price Effects of US Trade Policy: The Case of Washing Machines”, American Economic Review, 110(7)</a:t>
            </a:r>
          </a:p>
        </p:txBody>
      </p:sp>
      <p:sp>
        <p:nvSpPr>
          <p:cNvPr id="4" name="Slide Number Placeholder 3">
            <a:extLst>
              <a:ext uri="{FF2B5EF4-FFF2-40B4-BE49-F238E27FC236}">
                <a16:creationId xmlns:a16="http://schemas.microsoft.com/office/drawing/2014/main" id="{F2F2ECE5-8122-35D0-4BDC-72BD893C3973}"/>
              </a:ext>
            </a:extLst>
          </p:cNvPr>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3951295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1732-19F6-BAEE-D1D0-E23A8B2D7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E18EE-2241-9150-C797-7D2923BB0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22D19-ECCE-E1FB-643C-A796D3439447}"/>
              </a:ext>
            </a:extLst>
          </p:cNvPr>
          <p:cNvSpPr>
            <a:spLocks noGrp="1"/>
          </p:cNvSpPr>
          <p:nvPr>
            <p:ph type="body" idx="1"/>
          </p:nvPr>
        </p:nvSpPr>
        <p:spPr/>
        <p:txBody>
          <a:bodyPr/>
          <a:lstStyle/>
          <a:p>
            <a:r>
              <a:rPr lang="en-US" dirty="0"/>
              <a:t>https://</a:t>
            </a:r>
            <a:r>
              <a:rPr lang="en-US" dirty="0" err="1"/>
              <a:t>seia.org</a:t>
            </a:r>
            <a:r>
              <a:rPr lang="en-US" dirty="0"/>
              <a:t>/research-resources/high-cost-tariffs/</a:t>
            </a:r>
          </a:p>
          <a:p>
            <a:r>
              <a:rPr lang="en-US" dirty="0"/>
              <a:t>https://</a:t>
            </a:r>
            <a:r>
              <a:rPr lang="en-US" dirty="0" err="1"/>
              <a:t>www.nytimes.com</a:t>
            </a:r>
            <a:r>
              <a:rPr lang="en-US" dirty="0"/>
              <a:t>/2019/07/10/business/economy/companies-tariffs-</a:t>
            </a:r>
            <a:r>
              <a:rPr lang="en-US" dirty="0" err="1"/>
              <a:t>winners.html</a:t>
            </a:r>
            <a:endParaRPr lang="en-US" dirty="0"/>
          </a:p>
          <a:p>
            <a:endParaRPr lang="en-US" dirty="0"/>
          </a:p>
        </p:txBody>
      </p:sp>
      <p:sp>
        <p:nvSpPr>
          <p:cNvPr id="4" name="Slide Number Placeholder 3">
            <a:extLst>
              <a:ext uri="{FF2B5EF4-FFF2-40B4-BE49-F238E27FC236}">
                <a16:creationId xmlns:a16="http://schemas.microsoft.com/office/drawing/2014/main" id="{95779E8C-A251-9685-5AD2-01D952D696EA}"/>
              </a:ext>
            </a:extLst>
          </p:cNvPr>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819695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D3E55-CBD1-4259-8EE2-C53E5ABA0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86494-DB5A-223F-9E1E-F516DE990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E5372-354D-5944-32C4-95C633B29C71}"/>
              </a:ext>
            </a:extLst>
          </p:cNvPr>
          <p:cNvSpPr>
            <a:spLocks noGrp="1"/>
          </p:cNvSpPr>
          <p:nvPr>
            <p:ph type="body" idx="1"/>
          </p:nvPr>
        </p:nvSpPr>
        <p:spPr/>
        <p:txBody>
          <a:bodyPr/>
          <a:lstStyle/>
          <a:p>
            <a:r>
              <a:rPr lang="en-US" dirty="0"/>
              <a:t>https://</a:t>
            </a:r>
            <a:r>
              <a:rPr lang="en-US" dirty="0" err="1"/>
              <a:t>www.reuters.com</a:t>
            </a:r>
            <a:r>
              <a:rPr lang="en-US" dirty="0"/>
              <a:t>/graphics/TRUMP-TARIFFS/STEEL/</a:t>
            </a:r>
            <a:r>
              <a:rPr lang="en-US" dirty="0" err="1"/>
              <a:t>gdpznwgdzpw</a:t>
            </a:r>
            <a:r>
              <a:rPr lang="en-US" dirty="0"/>
              <a:t>/</a:t>
            </a:r>
          </a:p>
          <a:p>
            <a:endParaRPr lang="en-US" dirty="0"/>
          </a:p>
        </p:txBody>
      </p:sp>
      <p:sp>
        <p:nvSpPr>
          <p:cNvPr id="4" name="Slide Number Placeholder 3">
            <a:extLst>
              <a:ext uri="{FF2B5EF4-FFF2-40B4-BE49-F238E27FC236}">
                <a16:creationId xmlns:a16="http://schemas.microsoft.com/office/drawing/2014/main" id="{0C2F2026-2A23-E56B-81B4-3516851A589B}"/>
              </a:ext>
            </a:extLst>
          </p:cNvPr>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1679780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C4EE-D79B-42CF-595A-1771D7523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60FF2-4E56-09E7-5F18-6103FA73E5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F253A-6A11-0D4D-D8E9-8BF0C14668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9C9D59-F5B7-A82B-3CD0-D7CFFFAA35CE}"/>
              </a:ext>
            </a:extLst>
          </p:cNvPr>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3696234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C9C0C-BD23-3BF9-2F3B-B335A9256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460DA-B495-C0C6-CA2E-EF817AD12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C885F-FF9F-91A9-2373-D569C4F4008A}"/>
              </a:ext>
            </a:extLst>
          </p:cNvPr>
          <p:cNvSpPr>
            <a:spLocks noGrp="1"/>
          </p:cNvSpPr>
          <p:nvPr>
            <p:ph type="body" idx="1"/>
          </p:nvPr>
        </p:nvSpPr>
        <p:spPr/>
        <p:txBody>
          <a:bodyPr/>
          <a:lstStyle/>
          <a:p>
            <a:r>
              <a:rPr lang="en-US" dirty="0"/>
              <a:t>https://</a:t>
            </a:r>
            <a:r>
              <a:rPr lang="en-US" dirty="0" err="1"/>
              <a:t>www.piie.com</a:t>
            </a:r>
            <a:r>
              <a:rPr lang="en-US" dirty="0"/>
              <a:t>/blogs/trade-and-investment-policy-watch/2018/first-tariffs-then-subsidies-soybeans-illustrate</a:t>
            </a:r>
          </a:p>
        </p:txBody>
      </p:sp>
      <p:sp>
        <p:nvSpPr>
          <p:cNvPr id="4" name="Slide Number Placeholder 3">
            <a:extLst>
              <a:ext uri="{FF2B5EF4-FFF2-40B4-BE49-F238E27FC236}">
                <a16:creationId xmlns:a16="http://schemas.microsoft.com/office/drawing/2014/main" id="{FEC913A3-BBB1-5652-3A56-518455F54E82}"/>
              </a:ext>
            </a:extLst>
          </p:cNvPr>
          <p:cNvSpPr>
            <a:spLocks noGrp="1"/>
          </p:cNvSpPr>
          <p:nvPr>
            <p:ph type="sldNum" sz="quarter" idx="5"/>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3187717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6CDDD-1C7D-43E3-C66D-3A62EBC7E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D276F-B7DF-98FB-4B8B-E9646853B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7BC54-81A0-C6AE-710A-5F0A7522E538}"/>
              </a:ext>
            </a:extLst>
          </p:cNvPr>
          <p:cNvSpPr>
            <a:spLocks noGrp="1"/>
          </p:cNvSpPr>
          <p:nvPr>
            <p:ph type="body" idx="1"/>
          </p:nvPr>
        </p:nvSpPr>
        <p:spPr/>
        <p:txBody>
          <a:bodyPr/>
          <a:lstStyle/>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dirty="0"/>
          </a:p>
        </p:txBody>
      </p:sp>
      <p:sp>
        <p:nvSpPr>
          <p:cNvPr id="4" name="Slide Number Placeholder 3">
            <a:extLst>
              <a:ext uri="{FF2B5EF4-FFF2-40B4-BE49-F238E27FC236}">
                <a16:creationId xmlns:a16="http://schemas.microsoft.com/office/drawing/2014/main" id="{8C8F6826-E5B3-3B44-6268-228ED48BAB67}"/>
              </a:ext>
            </a:extLst>
          </p:cNvPr>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1808297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CC43-70B4-DA71-B5C3-3D06EF732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33389-DEAB-58F3-2E71-DCFDC9D318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259CD-12A7-1C0F-DEFB-8B45AE21021C}"/>
              </a:ext>
            </a:extLst>
          </p:cNvPr>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r>
              <a:rPr lang="en-US" dirty="0"/>
              <a:t>Sep 30, 2024</a:t>
            </a:r>
          </a:p>
        </p:txBody>
      </p:sp>
      <p:sp>
        <p:nvSpPr>
          <p:cNvPr id="4" name="Slide Number Placeholder 3">
            <a:extLst>
              <a:ext uri="{FF2B5EF4-FFF2-40B4-BE49-F238E27FC236}">
                <a16:creationId xmlns:a16="http://schemas.microsoft.com/office/drawing/2014/main" id="{4279CC73-4AA8-FCFB-94BD-8B81408CBC44}"/>
              </a:ext>
            </a:extLst>
          </p:cNvPr>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3202085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25F7E-7B9B-54EE-5D86-D207BF02C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2933A-6C2A-2EC5-6326-C74681A3D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07A6A-D8F7-8C17-2CDB-B55FBE0EAE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C31B5D-04C8-9D99-6D0A-3E42238DCC66}"/>
              </a:ext>
            </a:extLst>
          </p:cNvPr>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1389360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C0436-CBBB-046D-AE7E-49F7375DC00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42628CA-71A1-97A7-578F-4CC1E37F6833}"/>
              </a:ext>
            </a:extLst>
          </p:cNvPr>
          <p:cNvSpPr>
            <a:spLocks noGrp="1" noChangeArrowheads="1"/>
          </p:cNvSpPr>
          <p:nvPr>
            <p:ph type="sldNum" sz="quarter" idx="5"/>
          </p:nvPr>
        </p:nvSpPr>
        <p:spPr>
          <a:ln/>
        </p:spPr>
        <p:txBody>
          <a:bodyPr/>
          <a:lstStyle/>
          <a:p>
            <a:fld id="{73F91828-56F1-2843-AF31-96EEDEE0373A}" type="slidenum">
              <a:rPr lang="en-US"/>
              <a:pPr/>
              <a:t>5</a:t>
            </a:fld>
            <a:endParaRPr lang="en-US"/>
          </a:p>
        </p:txBody>
      </p:sp>
      <p:sp>
        <p:nvSpPr>
          <p:cNvPr id="240642" name="Rectangle 2">
            <a:extLst>
              <a:ext uri="{FF2B5EF4-FFF2-40B4-BE49-F238E27FC236}">
                <a16:creationId xmlns:a16="http://schemas.microsoft.com/office/drawing/2014/main" id="{C1C9FA73-C9BB-2B7C-2B30-9CE8CE500E7D}"/>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B475EC3B-90CA-0548-98CE-8FBF69BDEEBA}"/>
              </a:ext>
            </a:extLst>
          </p:cNvPr>
          <p:cNvSpPr>
            <a:spLocks noGrp="1" noChangeArrowheads="1"/>
          </p:cNvSpPr>
          <p:nvPr>
            <p:ph type="body" idx="1"/>
          </p:nvPr>
        </p:nvSpPr>
        <p:spPr/>
        <p:txBody>
          <a:bodyPr/>
          <a:lstStyle/>
          <a:p>
            <a:r>
              <a:rPr lang="en-US" dirty="0"/>
              <a:t>Late 1800s: growing influence of free trade advocates.</a:t>
            </a:r>
          </a:p>
          <a:p>
            <a:r>
              <a:rPr lang="en-US" dirty="0"/>
              <a:t>1913: Underwood-Simmons Tariff Act lowered tariffs and introduced the income tax, a more reliable source of revenue, reducing the government’s reliance on tariff revenue. </a:t>
            </a:r>
          </a:p>
          <a:p>
            <a:r>
              <a:rPr lang="en-US" dirty="0"/>
              <a:t>1930: The Smoot-Hawley Tariff Act, aimed to protect farmers and business from foreign competition,  significantly raised tariffs on importing goods leading to retaliatory tariffs from other countries and a collapse in global trade and a worsening of the Great Depression. </a:t>
            </a:r>
          </a:p>
          <a:p>
            <a:r>
              <a:rPr lang="en-US" dirty="0"/>
              <a:t>1934: Reciprocal Trade Agreements Act empowered the President to negotiate trade agreements with other countries, allowing for reciprocal tariff reductions and promoting a shift towards freer trade. </a:t>
            </a:r>
          </a:p>
          <a:p>
            <a:r>
              <a:rPr lang="en-US" dirty="0"/>
              <a:t>1947: GATT</a:t>
            </a:r>
          </a:p>
          <a:p>
            <a:r>
              <a:rPr lang="en-US" dirty="0"/>
              <a:t>1995: WTO</a:t>
            </a:r>
          </a:p>
          <a:p>
            <a:endParaRPr lang="en-US" dirty="0"/>
          </a:p>
        </p:txBody>
      </p:sp>
    </p:spTree>
    <p:extLst>
      <p:ext uri="{BB962C8B-B14F-4D97-AF65-F5344CB8AC3E}">
        <p14:creationId xmlns:p14="http://schemas.microsoft.com/office/powerpoint/2010/main" val="3976261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52F7A-FA27-C24A-DCE9-6A04C41D4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AC2DF-45C9-F905-EC91-DECB18520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3D900-A804-9794-6D9A-0F62C3888FD4}"/>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p:txBody>
      </p:sp>
      <p:sp>
        <p:nvSpPr>
          <p:cNvPr id="4" name="Slide Number Placeholder 3">
            <a:extLst>
              <a:ext uri="{FF2B5EF4-FFF2-40B4-BE49-F238E27FC236}">
                <a16:creationId xmlns:a16="http://schemas.microsoft.com/office/drawing/2014/main" id="{E0C41623-2FEC-8439-E60F-CB0142B1C883}"/>
              </a:ext>
            </a:extLst>
          </p:cNvPr>
          <p:cNvSpPr>
            <a:spLocks noGrp="1"/>
          </p:cNvSpPr>
          <p:nvPr>
            <p:ph type="sldNum" sz="quarter" idx="5"/>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1741788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AEB64-0C3F-E35C-FDBF-57317076E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9E6A1-75AF-57FD-FC66-7D34271AB1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2C49F-97EA-A7FF-F720-B72D87DE0575}"/>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p:txBody>
      </p:sp>
      <p:sp>
        <p:nvSpPr>
          <p:cNvPr id="4" name="Slide Number Placeholder 3">
            <a:extLst>
              <a:ext uri="{FF2B5EF4-FFF2-40B4-BE49-F238E27FC236}">
                <a16:creationId xmlns:a16="http://schemas.microsoft.com/office/drawing/2014/main" id="{09897710-13DD-A32D-8918-87CCB8F43486}"/>
              </a:ext>
            </a:extLst>
          </p:cNvPr>
          <p:cNvSpPr>
            <a:spLocks noGrp="1"/>
          </p:cNvSpPr>
          <p:nvPr>
            <p:ph type="sldNum" sz="quarter" idx="5"/>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3723553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AAC35-932F-4564-A134-888335CF8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6232C-68BF-612C-D335-C91746614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65A98-51FE-D829-FDD0-AF262E1593A3}"/>
              </a:ext>
            </a:extLst>
          </p:cNvPr>
          <p:cNvSpPr>
            <a:spLocks noGrp="1"/>
          </p:cNvSpPr>
          <p:nvPr>
            <p:ph type="body" idx="1"/>
          </p:nvPr>
        </p:nvSpPr>
        <p:spPr/>
        <p:txBody>
          <a:bodyPr/>
          <a:lstStyle/>
          <a:p>
            <a:r>
              <a:rPr lang="en-US" dirty="0"/>
              <a:t>https://</a:t>
            </a:r>
            <a:r>
              <a:rPr lang="en-US" dirty="0" err="1"/>
              <a:t>www.nber.org</a:t>
            </a:r>
            <a:r>
              <a:rPr lang="en-US" dirty="0"/>
              <a:t>/system/files/</a:t>
            </a:r>
            <a:r>
              <a:rPr lang="en-US" dirty="0" err="1"/>
              <a:t>working_papers</a:t>
            </a:r>
            <a:r>
              <a:rPr lang="en-US" dirty="0"/>
              <a:t>/w25638/w25638.pdf</a:t>
            </a:r>
          </a:p>
          <a:p>
            <a:endParaRPr lang="en-US" dirty="0"/>
          </a:p>
          <a:p>
            <a:r>
              <a:rPr lang="en-US" dirty="0"/>
              <a:t>https://</a:t>
            </a:r>
            <a:r>
              <a:rPr lang="en-US" dirty="0" err="1"/>
              <a:t>www.nber.org</a:t>
            </a:r>
            <a:r>
              <a:rPr lang="en-US" dirty="0"/>
              <a:t>/papers/w26396</a:t>
            </a:r>
          </a:p>
          <a:p>
            <a:endParaRPr lang="en-US" dirty="0"/>
          </a:p>
          <a:p>
            <a:r>
              <a:rPr lang="en-US" dirty="0"/>
              <a:t>https://</a:t>
            </a:r>
            <a:r>
              <a:rPr lang="en-US" dirty="0" err="1"/>
              <a:t>www.federalreserve.gov</a:t>
            </a:r>
            <a:r>
              <a:rPr lang="en-US" dirty="0"/>
              <a:t>/</a:t>
            </a:r>
            <a:r>
              <a:rPr lang="en-US" dirty="0" err="1"/>
              <a:t>econres</a:t>
            </a:r>
            <a:r>
              <a:rPr lang="en-US" dirty="0"/>
              <a:t>/feds/files/2019086pap.pdf</a:t>
            </a:r>
          </a:p>
          <a:p>
            <a:endParaRPr lang="en-US" dirty="0"/>
          </a:p>
          <a:p>
            <a:r>
              <a:rPr lang="en-US" dirty="0"/>
              <a:t>https://</a:t>
            </a:r>
            <a:r>
              <a:rPr lang="en-US" dirty="0" err="1"/>
              <a:t>www.nber.org</a:t>
            </a:r>
            <a:r>
              <a:rPr lang="en-US" dirty="0"/>
              <a:t>/papers/w32082#fromrss</a:t>
            </a:r>
          </a:p>
          <a:p>
            <a:endParaRPr lang="en-US" dirty="0"/>
          </a:p>
          <a:p>
            <a:r>
              <a:rPr lang="en-US" dirty="0"/>
              <a:t>https://</a:t>
            </a:r>
            <a:r>
              <a:rPr lang="en-US" dirty="0" err="1"/>
              <a:t>taxfoundation.org</a:t>
            </a:r>
            <a:r>
              <a:rPr lang="en-US" dirty="0"/>
              <a:t>/research/all/federal/trump-tariffs-trade-war/#:~:text=A%20March%202019%20National%20Bureau,of%20higher%20after%2Dduty%20prices.</a:t>
            </a:r>
          </a:p>
        </p:txBody>
      </p:sp>
      <p:sp>
        <p:nvSpPr>
          <p:cNvPr id="4" name="Slide Number Placeholder 3">
            <a:extLst>
              <a:ext uri="{FF2B5EF4-FFF2-40B4-BE49-F238E27FC236}">
                <a16:creationId xmlns:a16="http://schemas.microsoft.com/office/drawing/2014/main" id="{89529C49-8933-190A-71BF-A2244C059026}"/>
              </a:ext>
            </a:extLst>
          </p:cNvPr>
          <p:cNvSpPr>
            <a:spLocks noGrp="1"/>
          </p:cNvSpPr>
          <p:nvPr>
            <p:ph type="sldNum" sz="quarter" idx="5"/>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1627631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877C0-7B1D-EA9A-C67A-358CA18B1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F775C-F6BE-53E2-1C71-250C85D34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9ECC6-006A-0DD5-40F8-73E67418ECB1}"/>
              </a:ext>
            </a:extLst>
          </p:cNvPr>
          <p:cNvSpPr>
            <a:spLocks noGrp="1"/>
          </p:cNvSpPr>
          <p:nvPr>
            <p:ph type="body" idx="1"/>
          </p:nvPr>
        </p:nvSpPr>
        <p:spPr/>
        <p:txBody>
          <a:bodyPr/>
          <a:lstStyle/>
          <a:p>
            <a:r>
              <a:rPr lang="en-US" dirty="0"/>
              <a:t>https://</a:t>
            </a:r>
            <a:r>
              <a:rPr lang="en-US" dirty="0" err="1"/>
              <a:t>budgetlab.yale.edu</a:t>
            </a:r>
            <a:r>
              <a:rPr lang="en-US" dirty="0"/>
              <a:t>/research/where-we-stand-fiscal-economic-and-distributional-effects-all-us-tariffs-enacted-2025-through-April</a:t>
            </a:r>
          </a:p>
          <a:p>
            <a:endParaRPr lang="en-US" dirty="0"/>
          </a:p>
          <a:p>
            <a:r>
              <a:rPr lang="en-US" dirty="0"/>
              <a:t>Price increase of 2.3% in the short-run. </a:t>
            </a:r>
          </a:p>
        </p:txBody>
      </p:sp>
      <p:sp>
        <p:nvSpPr>
          <p:cNvPr id="4" name="Slide Number Placeholder 3">
            <a:extLst>
              <a:ext uri="{FF2B5EF4-FFF2-40B4-BE49-F238E27FC236}">
                <a16:creationId xmlns:a16="http://schemas.microsoft.com/office/drawing/2014/main" id="{083F2FFD-9DCA-45F4-FE8B-F7002E40DA82}"/>
              </a:ext>
            </a:extLst>
          </p:cNvPr>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304719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1B6CE-B3A4-E9C4-30AF-580273EE7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509BC-5AFD-D56C-5251-3FA1230F6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8BC71-0537-8B41-73C4-19FA4F4D5F95}"/>
              </a:ext>
            </a:extLst>
          </p:cNvPr>
          <p:cNvSpPr>
            <a:spLocks noGrp="1"/>
          </p:cNvSpPr>
          <p:nvPr>
            <p:ph type="body" idx="1"/>
          </p:nvPr>
        </p:nvSpPr>
        <p:spPr/>
        <p:txBody>
          <a:bodyPr/>
          <a:lstStyle/>
          <a:p>
            <a:r>
              <a:rPr lang="en-US" dirty="0"/>
              <a:t>McCormick, “Trump Calls Tariffs the ‘Most Beautiful Word’,” WSJ, 10/14/24</a:t>
            </a:r>
          </a:p>
          <a:p>
            <a:r>
              <a:rPr lang="en-US" dirty="0"/>
              <a:t>https://</a:t>
            </a:r>
            <a:r>
              <a:rPr lang="en-US" dirty="0" err="1"/>
              <a:t>www.wsj.com</a:t>
            </a:r>
            <a:r>
              <a:rPr lang="en-US" dirty="0"/>
              <a:t>/</a:t>
            </a:r>
            <a:r>
              <a:rPr lang="en-US" dirty="0" err="1"/>
              <a:t>livecoverage</a:t>
            </a:r>
            <a:r>
              <a:rPr lang="en-US" dirty="0"/>
              <a:t>/harris-trump-election-10-16-2024/card/trump-calls-tariffs-the-most-beautiful-word--YMVPAupw4EjBRp6yobOy</a:t>
            </a:r>
          </a:p>
          <a:p>
            <a:endParaRPr lang="en-US" dirty="0"/>
          </a:p>
          <a:p>
            <a:r>
              <a:rPr lang="en-US" dirty="0"/>
              <a:t>Swanson, “Harris and Trump Embrace Tariffs, Though Their Approaches Differ,” </a:t>
            </a:r>
            <a:r>
              <a:rPr lang="en-US" i="1" dirty="0"/>
              <a:t>New York Times</a:t>
            </a:r>
            <a:r>
              <a:rPr lang="en-US" i="0" dirty="0"/>
              <a:t>, Aug 27, 2024.</a:t>
            </a:r>
          </a:p>
          <a:p>
            <a:r>
              <a:rPr lang="en-US" dirty="0"/>
              <a:t>https://</a:t>
            </a:r>
            <a:r>
              <a:rPr lang="en-US" dirty="0" err="1"/>
              <a:t>www.nytimes.com</a:t>
            </a:r>
            <a:r>
              <a:rPr lang="en-US" dirty="0"/>
              <a:t>/2024/08/27/us/politics/trump-</a:t>
            </a:r>
            <a:r>
              <a:rPr lang="en-US" dirty="0" err="1"/>
              <a:t>harris</a:t>
            </a:r>
            <a:r>
              <a:rPr lang="en-US" dirty="0"/>
              <a:t>-</a:t>
            </a:r>
            <a:r>
              <a:rPr lang="en-US" dirty="0" err="1"/>
              <a:t>tariffs.html</a:t>
            </a:r>
            <a:endParaRPr lang="en-US" dirty="0"/>
          </a:p>
          <a:p>
            <a:endParaRPr lang="en-US" dirty="0"/>
          </a:p>
          <a:p>
            <a:r>
              <a:rPr lang="en-US" b="0" i="0" dirty="0">
                <a:solidFill>
                  <a:srgbClr val="222222"/>
                </a:solidFill>
                <a:effectLst/>
                <a:latin typeface="Retina Narrow"/>
              </a:rPr>
              <a:t>Toomey, “About Trump’s ‘Reciprocal’ Tariffs,” WSJ, 10/27/24</a:t>
            </a:r>
          </a:p>
          <a:p>
            <a:r>
              <a:rPr lang="en-US" dirty="0"/>
              <a:t>https://</a:t>
            </a:r>
            <a:r>
              <a:rPr lang="en-US" dirty="0" err="1"/>
              <a:t>www.wsj.com</a:t>
            </a:r>
            <a:r>
              <a:rPr lang="en-US" dirty="0"/>
              <a:t>/opinion/about-trumps-reciprocal-tariffs-he-wants-to-raise-taxes-and-thinks-im-the-stupid-one-5dc3c56c?mod=</a:t>
            </a:r>
            <a:r>
              <a:rPr lang="en-US" dirty="0" err="1"/>
              <a:t>itp_wsj</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Krugman, “</a:t>
            </a:r>
            <a:r>
              <a:rPr lang="en-US" b="1" i="0" dirty="0">
                <a:effectLst/>
                <a:latin typeface="nyt-cheltenham-cond"/>
              </a:rPr>
              <a:t>Donald Trump on the Dollar, in His Own Words. NYT, 9/9/24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www.nytimes.com</a:t>
            </a:r>
            <a:r>
              <a:rPr lang="en-US" dirty="0"/>
              <a:t>/2024/09/09/opinion/trump-tariffs-reserve-</a:t>
            </a:r>
            <a:r>
              <a:rPr lang="en-US" dirty="0" err="1"/>
              <a:t>currency.html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Economist, “</a:t>
            </a:r>
            <a:r>
              <a:rPr lang="en-US" b="0" i="0" dirty="0">
                <a:solidFill>
                  <a:srgbClr val="0D0D0D"/>
                </a:solidFill>
                <a:effectLst/>
                <a:latin typeface="var(--ds-type-system-serif-lining)"/>
              </a:rPr>
              <a:t>Donald Trump is poised to smash Mexico with tariffs,” 11/7/24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var(--ds-type-system-serif-lining)"/>
              </a:rPr>
              <a:t>https://</a:t>
            </a:r>
            <a:r>
              <a:rPr lang="en-US" b="0" i="0" dirty="0" err="1">
                <a:solidFill>
                  <a:srgbClr val="0D0D0D"/>
                </a:solidFill>
                <a:effectLst/>
                <a:latin typeface="var(--ds-type-system-serif-lining)"/>
              </a:rPr>
              <a:t>www.economist.com</a:t>
            </a:r>
            <a:r>
              <a:rPr lang="en-US" b="0" i="0" dirty="0">
                <a:solidFill>
                  <a:srgbClr val="0D0D0D"/>
                </a:solidFill>
                <a:effectLst/>
                <a:latin typeface="var(--ds-type-system-serif-lining)"/>
              </a:rPr>
              <a:t>/the-</a:t>
            </a:r>
            <a:r>
              <a:rPr lang="en-US" b="0" i="0" dirty="0" err="1">
                <a:solidFill>
                  <a:srgbClr val="0D0D0D"/>
                </a:solidFill>
                <a:effectLst/>
                <a:latin typeface="var(--ds-type-system-serif-lining)"/>
              </a:rPr>
              <a:t>americas</a:t>
            </a:r>
            <a:r>
              <a:rPr lang="en-US" b="0" i="0" dirty="0">
                <a:solidFill>
                  <a:srgbClr val="0D0D0D"/>
                </a:solidFill>
                <a:effectLst/>
                <a:latin typeface="var(--ds-type-system-serif-lining)"/>
              </a:rPr>
              <a:t>/2024/11/07/</a:t>
            </a:r>
            <a:r>
              <a:rPr lang="en-US" b="0" i="0" dirty="0" err="1">
                <a:solidFill>
                  <a:srgbClr val="0D0D0D"/>
                </a:solidFill>
                <a:effectLst/>
                <a:latin typeface="var(--ds-type-system-serif-lining)"/>
              </a:rPr>
              <a:t>donald</a:t>
            </a:r>
            <a:r>
              <a:rPr lang="en-US" b="0" i="0" dirty="0">
                <a:solidFill>
                  <a:srgbClr val="0D0D0D"/>
                </a:solidFill>
                <a:effectLst/>
                <a:latin typeface="var(--ds-type-system-serif-lining)"/>
              </a:rPr>
              <a:t>-trump-is-poised-to-smash-</a:t>
            </a:r>
            <a:r>
              <a:rPr lang="en-US" b="0" i="0" dirty="0" err="1">
                <a:solidFill>
                  <a:srgbClr val="0D0D0D"/>
                </a:solidFill>
                <a:effectLst/>
                <a:latin typeface="var(--ds-type-system-serif-lining)"/>
              </a:rPr>
              <a:t>mexico</a:t>
            </a:r>
            <a:r>
              <a:rPr lang="en-US" b="0" i="0" dirty="0">
                <a:solidFill>
                  <a:srgbClr val="0D0D0D"/>
                </a:solidFill>
                <a:effectLst/>
                <a:latin typeface="var(--ds-type-system-serif-lining)"/>
              </a:rPr>
              <a:t>-with-tariffs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var(--ds-type-system-serif-lining)"/>
            </a:endParaRPr>
          </a:p>
          <a:p>
            <a:r>
              <a:rPr lang="en-US" dirty="0"/>
              <a:t>Ewing, “Trump’s Tariffs Could Deal a Blow to Mexico’s Car Factories,” NYT, 11/12/24</a:t>
            </a:r>
          </a:p>
          <a:p>
            <a:r>
              <a:rPr lang="en-US" dirty="0"/>
              <a:t>https://</a:t>
            </a:r>
            <a:r>
              <a:rPr lang="en-US" dirty="0" err="1"/>
              <a:t>www.nytimes.com</a:t>
            </a:r>
            <a:r>
              <a:rPr lang="en-US" dirty="0"/>
              <a:t>/2024/11/12/business/economy/trump-</a:t>
            </a:r>
            <a:r>
              <a:rPr lang="en-US" dirty="0" err="1"/>
              <a:t>mexico</a:t>
            </a:r>
            <a:r>
              <a:rPr lang="en-US" dirty="0"/>
              <a:t>-trade-tariffs-car-</a:t>
            </a:r>
            <a:r>
              <a:rPr lang="en-US" dirty="0" err="1"/>
              <a:t>factories.html</a:t>
            </a:r>
            <a:endParaRPr lang="en-US" dirty="0"/>
          </a:p>
          <a:p>
            <a:endParaRPr lang="en-US" dirty="0"/>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D2AB52A3-2BEB-9175-9C87-CA0EB2013D22}"/>
              </a:ext>
            </a:extLst>
          </p:cNvPr>
          <p:cNvSpPr>
            <a:spLocks noGrp="1"/>
          </p:cNvSpPr>
          <p:nvPr>
            <p:ph type="sldNum" sz="quarter" idx="5"/>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334390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6E217-3CA7-1FBE-32A9-84BEA975D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1A0D6-A751-FCDF-C7BE-F297DFF102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73696-827C-92EE-C306-1B9BA98412EC}"/>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BE454C01-1B1E-7F8A-8601-2812A0E303FF}"/>
              </a:ext>
            </a:extLst>
          </p:cNvPr>
          <p:cNvSpPr>
            <a:spLocks noGrp="1"/>
          </p:cNvSpPr>
          <p:nvPr>
            <p:ph type="sldNum" sz="quarter" idx="5"/>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365149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3329-5EA9-074F-1B99-3617CDAA1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ED061-152F-650F-8BB1-AAB6AC628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A3301-A43B-F4C5-D0F7-8E4D415B3B45}"/>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0A184A8B-1173-5AD5-6581-D0EB17F54774}"/>
              </a:ext>
            </a:extLst>
          </p:cNvPr>
          <p:cNvSpPr>
            <a:spLocks noGrp="1"/>
          </p:cNvSpPr>
          <p:nvPr>
            <p:ph type="sldNum" sz="quarter" idx="5"/>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166324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906A1-8A0B-2838-E504-169C995B3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780B8-D85B-4863-BCC0-0DD57E46F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8C139-8810-EEF5-335C-7AAD4F062659}"/>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r>
              <a:rPr lang="en-US" dirty="0"/>
              <a:t>US-UK trade deal: </a:t>
            </a:r>
            <a:r>
              <a:rPr lang="en-US" sz="1200" b="0" i="0" kern="1200" dirty="0">
                <a:solidFill>
                  <a:schemeClr val="tx1"/>
                </a:solidFill>
                <a:effectLst/>
                <a:latin typeface="+mn-lt"/>
                <a:ea typeface="+mn-ea"/>
                <a:cs typeface="+mn-cs"/>
              </a:rPr>
              <a:t>which includes the potential for the UK to lower tariffs on US beef, and a US quota of 100,000 vehicles for the UK to export to the US at a tariff rate of 10 percent (and not the 25 percent additional tariff resulting from the Section 232 investigation).</a:t>
            </a:r>
            <a:endParaRPr lang="en-US" dirty="0"/>
          </a:p>
        </p:txBody>
      </p:sp>
      <p:sp>
        <p:nvSpPr>
          <p:cNvPr id="4" name="Slide Number Placeholder 3">
            <a:extLst>
              <a:ext uri="{FF2B5EF4-FFF2-40B4-BE49-F238E27FC236}">
                <a16:creationId xmlns:a16="http://schemas.microsoft.com/office/drawing/2014/main" id="{CE6F00E1-5587-9B62-833A-2D04788920AE}"/>
              </a:ext>
            </a:extLst>
          </p:cNvPr>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2394585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02DC6-6730-76B4-FB63-473411B6D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075FE-3ACB-168C-9AF9-C8CACB5CB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55C4C-7179-1D19-34E7-DBD096D5D198}"/>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r>
              <a:rPr lang="en-US" dirty="0"/>
              <a:t>US-UK trade deal: </a:t>
            </a:r>
            <a:r>
              <a:rPr lang="en-US" sz="1200" b="0" i="0" kern="1200" dirty="0">
                <a:solidFill>
                  <a:schemeClr val="tx1"/>
                </a:solidFill>
                <a:effectLst/>
                <a:latin typeface="+mn-lt"/>
                <a:ea typeface="+mn-ea"/>
                <a:cs typeface="+mn-cs"/>
              </a:rPr>
              <a:t>which includes the potential for the UK to lower tariffs on US beef, and a US quota of 100,000 vehicles for the UK to export to the US at a tariff rate of 10 percent (and not the 25 percent additional tariff resulting from the Section 232 investigation).</a:t>
            </a:r>
            <a:endParaRPr lang="en-US" dirty="0"/>
          </a:p>
        </p:txBody>
      </p:sp>
      <p:sp>
        <p:nvSpPr>
          <p:cNvPr id="4" name="Slide Number Placeholder 3">
            <a:extLst>
              <a:ext uri="{FF2B5EF4-FFF2-40B4-BE49-F238E27FC236}">
                <a16:creationId xmlns:a16="http://schemas.microsoft.com/office/drawing/2014/main" id="{0E1FF007-1ED5-24C7-F54C-4D097CC1067F}"/>
              </a:ext>
            </a:extLst>
          </p:cNvPr>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848298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99% textiles. 2000 African Growth and Opportunity Act 0 tariffs on textiles</a:t>
            </a:r>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891578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121583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red.stlouisfed.org/graph/?g=1Jv49"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info@needecon.org" TargetMode="External"/><Relationship Id="rId2" Type="http://schemas.openxmlformats.org/officeDocument/2006/relationships/hyperlink" Target="http://www.needecon.org/" TargetMode="External"/><Relationship Id="rId1" Type="http://schemas.openxmlformats.org/officeDocument/2006/relationships/slideLayout" Target="../slideLayouts/slideLayout2.xml"/><Relationship Id="rId4" Type="http://schemas.openxmlformats.org/officeDocument/2006/relationships/hyperlink" Target="http://www.needecon.org/testimonials.ph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567972"/>
            <a:ext cx="10691404" cy="874970"/>
          </a:xfrm>
        </p:spPr>
        <p:txBody>
          <a:bodyPr anchor="ctr" anchorCtr="0">
            <a:noAutofit/>
          </a:bodyPr>
          <a:lstStyle/>
          <a:p>
            <a:pPr>
              <a:lnSpc>
                <a:spcPct val="100000"/>
              </a:lnSpc>
              <a:spcBef>
                <a:spcPts val="0"/>
              </a:spcBef>
            </a:pPr>
            <a:r>
              <a:rPr lang="en-US" sz="4000" dirty="0"/>
              <a:t>Tariffs: Who Wins, Who Loses</a:t>
            </a:r>
          </a:p>
          <a:p>
            <a:pPr>
              <a:lnSpc>
                <a:spcPct val="100000"/>
              </a:lnSpc>
              <a:spcBef>
                <a:spcPts val="0"/>
              </a:spcBef>
            </a:pPr>
            <a:r>
              <a:rPr lang="en-US" sz="4000" dirty="0"/>
              <a:t>and Why It Matters</a:t>
            </a:r>
            <a:endParaRPr lang="en-US" sz="40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00351" y="3785632"/>
            <a:ext cx="9144000" cy="181919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1800" dirty="0">
              <a:solidFill>
                <a:schemeClr val="tx2"/>
              </a:solidFill>
            </a:endParaRPr>
          </a:p>
          <a:p>
            <a:pPr>
              <a:lnSpc>
                <a:spcPct val="100000"/>
              </a:lnSpc>
              <a:spcBef>
                <a:spcPts val="0"/>
              </a:spcBef>
            </a:pPr>
            <a:r>
              <a:rPr lang="en-US" dirty="0"/>
              <a:t>Fellowship Forum</a:t>
            </a:r>
            <a:endParaRPr lang="en-US" sz="1800" dirty="0">
              <a:solidFill>
                <a:schemeClr val="tx2"/>
              </a:solidFill>
            </a:endParaRPr>
          </a:p>
          <a:p>
            <a:pPr>
              <a:lnSpc>
                <a:spcPct val="100000"/>
              </a:lnSpc>
              <a:spcBef>
                <a:spcPts val="0"/>
              </a:spcBef>
            </a:pPr>
            <a:r>
              <a:rPr lang="en-US" sz="1800" dirty="0">
                <a:solidFill>
                  <a:schemeClr val="tx2"/>
                </a:solidFill>
              </a:rPr>
              <a:t>November 25, 2025</a:t>
            </a:r>
          </a:p>
          <a:p>
            <a:pPr>
              <a:lnSpc>
                <a:spcPct val="100000"/>
              </a:lnSpc>
              <a:spcBef>
                <a:spcPts val="0"/>
              </a:spcBef>
            </a:pPr>
            <a:endParaRPr lang="en-US" sz="1800" dirty="0">
              <a:solidFill>
                <a:schemeClr val="tx2"/>
              </a:solidFill>
            </a:endParaRPr>
          </a:p>
          <a:p>
            <a:pPr>
              <a:lnSpc>
                <a:spcPct val="100000"/>
              </a:lnSpc>
              <a:spcBef>
                <a:spcPts val="0"/>
              </a:spcBef>
            </a:pPr>
            <a:r>
              <a:rPr lang="en-US" sz="4000" dirty="0">
                <a:solidFill>
                  <a:schemeClr val="tx2"/>
                </a:solidFill>
              </a:rPr>
              <a:t>Jon </a:t>
            </a:r>
            <a:r>
              <a:rPr lang="en-US" sz="4000" dirty="0" err="1">
                <a:solidFill>
                  <a:schemeClr val="tx2"/>
                </a:solidFill>
              </a:rPr>
              <a:t>Haveman</a:t>
            </a:r>
            <a:r>
              <a:rPr lang="en-US" sz="4000" dirty="0">
                <a:solidFill>
                  <a:schemeClr val="tx2"/>
                </a:solidFill>
              </a:rPr>
              <a:t>, Ph.D.</a:t>
            </a:r>
          </a:p>
          <a:p>
            <a:pPr>
              <a:lnSpc>
                <a:spcPct val="100000"/>
              </a:lnSpc>
              <a:spcBef>
                <a:spcPts val="0"/>
              </a:spcBef>
            </a:pPr>
            <a:r>
              <a:rPr lang="en-US" sz="3400" b="0" i="1" dirty="0">
                <a:solidFill>
                  <a:schemeClr val="tx2"/>
                </a:solidFill>
              </a:rPr>
              <a:t>NEED, Executive Director</a:t>
            </a:r>
          </a:p>
        </p:txBody>
      </p:sp>
      <p:sp>
        <p:nvSpPr>
          <p:cNvPr id="6" name="TextBox 5">
            <a:extLst>
              <a:ext uri="{FF2B5EF4-FFF2-40B4-BE49-F238E27FC236}">
                <a16:creationId xmlns:a16="http://schemas.microsoft.com/office/drawing/2014/main" id="{5C115298-7B84-18D9-1203-C46F0BCD7ED5}"/>
              </a:ext>
            </a:extLst>
          </p:cNvPr>
          <p:cNvSpPr txBox="1"/>
          <p:nvPr/>
        </p:nvSpPr>
        <p:spPr>
          <a:xfrm>
            <a:off x="7855527" y="-27709"/>
            <a:ext cx="184731" cy="369332"/>
          </a:xfrm>
          <a:prstGeom prst="rect">
            <a:avLst/>
          </a:prstGeom>
          <a:noFill/>
        </p:spPr>
        <p:txBody>
          <a:bodyPr wrap="none" rtlCol="0">
            <a:spAutoFit/>
          </a:bodyPr>
          <a:lstStyle/>
          <a:p>
            <a:endParaRPr lang="en-US" dirty="0"/>
          </a:p>
        </p:txBody>
      </p:sp>
      <p:pic>
        <p:nvPicPr>
          <p:cNvPr id="9" name="Picture 8" descr="A group of containers with yellow caution tapes&#10;&#10;Description automatically generated">
            <a:extLst>
              <a:ext uri="{FF2B5EF4-FFF2-40B4-BE49-F238E27FC236}">
                <a16:creationId xmlns:a16="http://schemas.microsoft.com/office/drawing/2014/main" id="{101555F8-C4D4-49DE-779A-78CE3F7F1BA3}"/>
              </a:ext>
            </a:extLst>
          </p:cNvPr>
          <p:cNvPicPr>
            <a:picLocks noChangeAspect="1"/>
          </p:cNvPicPr>
          <p:nvPr/>
        </p:nvPicPr>
        <p:blipFill>
          <a:blip r:embed="rId3"/>
          <a:stretch>
            <a:fillRect/>
          </a:stretch>
        </p:blipFill>
        <p:spPr>
          <a:xfrm>
            <a:off x="0" y="0"/>
            <a:ext cx="3640841" cy="2131224"/>
          </a:xfrm>
          <a:prstGeom prst="rect">
            <a:avLst/>
          </a:prstGeom>
        </p:spPr>
      </p:pic>
      <p:pic>
        <p:nvPicPr>
          <p:cNvPr id="11" name="Picture 10" descr="A stack of magazines on a shelf&#10;&#10;Description automatically generated">
            <a:extLst>
              <a:ext uri="{FF2B5EF4-FFF2-40B4-BE49-F238E27FC236}">
                <a16:creationId xmlns:a16="http://schemas.microsoft.com/office/drawing/2014/main" id="{9BC76BCA-5411-7983-52AC-5AAEB3E30261}"/>
              </a:ext>
            </a:extLst>
          </p:cNvPr>
          <p:cNvPicPr>
            <a:picLocks noChangeAspect="1"/>
          </p:cNvPicPr>
          <p:nvPr/>
        </p:nvPicPr>
        <p:blipFill>
          <a:blip r:embed="rId4"/>
          <a:stretch>
            <a:fillRect/>
          </a:stretch>
        </p:blipFill>
        <p:spPr>
          <a:xfrm>
            <a:off x="8534400" y="3722787"/>
            <a:ext cx="3344406" cy="2507439"/>
          </a:xfrm>
          <a:prstGeom prst="rect">
            <a:avLst/>
          </a:prstGeom>
        </p:spPr>
      </p:pic>
    </p:spTree>
    <p:extLst>
      <p:ext uri="{BB962C8B-B14F-4D97-AF65-F5344CB8AC3E}">
        <p14:creationId xmlns:p14="http://schemas.microsoft.com/office/powerpoint/2010/main" val="1580733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0CED2-E0D1-A92B-6082-C0C9E2A61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7A8AB-66CE-5714-AC3B-960A6E45897E}"/>
              </a:ext>
            </a:extLst>
          </p:cNvPr>
          <p:cNvSpPr>
            <a:spLocks noGrp="1"/>
          </p:cNvSpPr>
          <p:nvPr>
            <p:ph type="title"/>
          </p:nvPr>
        </p:nvSpPr>
        <p:spPr>
          <a:xfrm>
            <a:off x="685800" y="0"/>
            <a:ext cx="10515600" cy="1325563"/>
          </a:xfrm>
        </p:spPr>
        <p:txBody>
          <a:bodyPr/>
          <a:lstStyle/>
          <a:p>
            <a:r>
              <a:rPr lang="en-US" dirty="0">
                <a:solidFill>
                  <a:schemeClr val="bg1"/>
                </a:solidFill>
              </a:rPr>
              <a:t> Rec</a:t>
            </a:r>
            <a:r>
              <a:rPr lang="en-US" dirty="0">
                <a:solidFill>
                  <a:schemeClr val="accent1">
                    <a:lumMod val="75000"/>
                  </a:schemeClr>
                </a:solidFill>
              </a:rPr>
              <a:t>iprocal Trade and Tariffs</a:t>
            </a:r>
          </a:p>
        </p:txBody>
      </p:sp>
      <p:sp>
        <p:nvSpPr>
          <p:cNvPr id="4" name="Slide Number Placeholder 3">
            <a:extLst>
              <a:ext uri="{FF2B5EF4-FFF2-40B4-BE49-F238E27FC236}">
                <a16:creationId xmlns:a16="http://schemas.microsoft.com/office/drawing/2014/main" id="{A69ADB02-0887-548A-7BC3-DAA85EEBEEC6}"/>
              </a:ext>
            </a:extLst>
          </p:cNvPr>
          <p:cNvSpPr>
            <a:spLocks noGrp="1"/>
          </p:cNvSpPr>
          <p:nvPr>
            <p:ph type="sldNum" sz="quarter" idx="12"/>
          </p:nvPr>
        </p:nvSpPr>
        <p:spPr/>
        <p:txBody>
          <a:bodyPr/>
          <a:lstStyle/>
          <a:p>
            <a:fld id="{D9F085D5-EC86-4F6A-B501-C1359CB39116}" type="slidenum">
              <a:rPr lang="en-GB" smtClean="0"/>
              <a:t>10</a:t>
            </a:fld>
            <a:endParaRPr lang="en-GB"/>
          </a:p>
        </p:txBody>
      </p:sp>
      <p:sp>
        <p:nvSpPr>
          <p:cNvPr id="5" name="TextBox 4">
            <a:extLst>
              <a:ext uri="{FF2B5EF4-FFF2-40B4-BE49-F238E27FC236}">
                <a16:creationId xmlns:a16="http://schemas.microsoft.com/office/drawing/2014/main" id="{CBEC31B5-35FE-7222-7193-AA76A9072098}"/>
              </a:ext>
            </a:extLst>
          </p:cNvPr>
          <p:cNvSpPr txBox="1"/>
          <p:nvPr/>
        </p:nvSpPr>
        <p:spPr>
          <a:xfrm>
            <a:off x="685800" y="990600"/>
            <a:ext cx="10515600" cy="6001643"/>
          </a:xfrm>
          <a:prstGeom prst="rect">
            <a:avLst/>
          </a:prstGeom>
          <a:noFill/>
        </p:spPr>
        <p:txBody>
          <a:bodyPr wrap="square" rtlCol="0">
            <a:spAutoFit/>
          </a:bodyPr>
          <a:lstStyle/>
          <a:p>
            <a:r>
              <a:rPr lang="en-US" sz="2400" b="1" dirty="0"/>
              <a:t>Apr. 2: US announces to impose baseline 10% tariff on all countries and additional “reciprocal” tariffs on countries that contribute to large, persistent US trade deficits.</a:t>
            </a:r>
          </a:p>
          <a:p>
            <a:r>
              <a:rPr lang="en-US" sz="2400" b="1" dirty="0"/>
              <a:t>Apr. 4: </a:t>
            </a:r>
            <a:r>
              <a:rPr lang="en-US" sz="2400" dirty="0"/>
              <a:t>China announces a 34% retaliatory tariff and other measures.</a:t>
            </a:r>
            <a:endParaRPr lang="en-US" sz="2400" b="1" dirty="0"/>
          </a:p>
          <a:p>
            <a:r>
              <a:rPr lang="en-US" sz="2400" b="1" dirty="0"/>
              <a:t>Apr. 5: </a:t>
            </a:r>
            <a:r>
              <a:rPr lang="en-US" sz="2400" dirty="0"/>
              <a:t>US imposes 10% tariffs on imports from nearly all countries.</a:t>
            </a:r>
          </a:p>
          <a:p>
            <a:r>
              <a:rPr lang="en-US" sz="2400" b="1" dirty="0"/>
              <a:t>Apr. 8: </a:t>
            </a:r>
            <a:r>
              <a:rPr lang="en-US" sz="2400" dirty="0"/>
              <a:t>US announces an additional 50% tariffs on Chinese imports (84% + 20%)</a:t>
            </a:r>
          </a:p>
          <a:p>
            <a:r>
              <a:rPr lang="en-US" sz="2400" b="1" dirty="0"/>
              <a:t>Apr. 9: </a:t>
            </a:r>
          </a:p>
          <a:p>
            <a:pPr marL="800100" lvl="1" indent="-342900">
              <a:buFont typeface="Courier New" panose="02070309020205020404" pitchFamily="49" charset="0"/>
              <a:buChar char="o"/>
            </a:pPr>
            <a:r>
              <a:rPr lang="en-US" sz="2400" b="1" dirty="0"/>
              <a:t>	</a:t>
            </a:r>
            <a:r>
              <a:rPr lang="en-US" sz="2400" dirty="0"/>
              <a:t>US imposes the additional country-specific tariffs (1-74%)</a:t>
            </a:r>
          </a:p>
          <a:p>
            <a:pPr marL="800100" lvl="1" indent="-342900">
              <a:buFont typeface="Courier New" panose="02070309020205020404" pitchFamily="49" charset="0"/>
              <a:buChar char="o"/>
            </a:pPr>
            <a:r>
              <a:rPr lang="en-US" sz="2400" dirty="0"/>
              <a:t>	China announces additional 50% tariff </a:t>
            </a:r>
          </a:p>
          <a:p>
            <a:pPr marL="800100" lvl="1" indent="-342900">
              <a:buFont typeface="Courier New" panose="02070309020205020404" pitchFamily="49" charset="0"/>
              <a:buChar char="o"/>
            </a:pPr>
            <a:r>
              <a:rPr lang="en-US" sz="2400" dirty="0"/>
              <a:t>	US pauses the country-specific tariffs for 90 days, increased tariffs on Chinese imports to 125%</a:t>
            </a:r>
          </a:p>
          <a:p>
            <a:r>
              <a:rPr lang="en-US" sz="2400" b="1" dirty="0"/>
              <a:t>Apr 11: </a:t>
            </a:r>
            <a:r>
              <a:rPr lang="en-US" sz="2400" dirty="0"/>
              <a:t>Semiconductors, smartphones and consumer electronics are exempted.</a:t>
            </a:r>
          </a:p>
          <a:p>
            <a:r>
              <a:rPr lang="en-US" sz="2400" b="1" dirty="0"/>
              <a:t>Apr. 12: </a:t>
            </a:r>
            <a:r>
              <a:rPr lang="en-US" sz="2400" dirty="0"/>
              <a:t>China increases its tariffs on American imports to 125%.</a:t>
            </a:r>
          </a:p>
          <a:p>
            <a:r>
              <a:rPr lang="en-US" sz="2400" b="1" dirty="0"/>
              <a:t>May 8  &amp; 12: </a:t>
            </a:r>
            <a:r>
              <a:rPr lang="en-US" sz="2400" dirty="0"/>
              <a:t>US-UK trade deal and a reduction of Chinese tariffs announced</a:t>
            </a:r>
          </a:p>
          <a:p>
            <a:endParaRPr lang="en-US" sz="2400" b="1" dirty="0"/>
          </a:p>
          <a:p>
            <a:endParaRPr lang="en-US" sz="2400" b="1" dirty="0"/>
          </a:p>
        </p:txBody>
      </p:sp>
      <p:sp>
        <p:nvSpPr>
          <p:cNvPr id="6" name="TextBox 5">
            <a:extLst>
              <a:ext uri="{FF2B5EF4-FFF2-40B4-BE49-F238E27FC236}">
                <a16:creationId xmlns:a16="http://schemas.microsoft.com/office/drawing/2014/main" id="{CCF4600B-AD62-5BEE-7B20-A63B7E820CE0}"/>
              </a:ext>
            </a:extLst>
          </p:cNvPr>
          <p:cNvSpPr txBox="1"/>
          <p:nvPr/>
        </p:nvSpPr>
        <p:spPr>
          <a:xfrm>
            <a:off x="8077200" y="6400800"/>
            <a:ext cx="3124200" cy="369332"/>
          </a:xfrm>
          <a:prstGeom prst="rect">
            <a:avLst/>
          </a:prstGeom>
          <a:noFill/>
        </p:spPr>
        <p:txBody>
          <a:bodyPr wrap="square" rtlCol="0">
            <a:spAutoFit/>
          </a:bodyPr>
          <a:lstStyle/>
          <a:p>
            <a:r>
              <a:rPr lang="en-US" dirty="0"/>
              <a:t>To be Continued …</a:t>
            </a:r>
          </a:p>
        </p:txBody>
      </p:sp>
    </p:spTree>
    <p:extLst>
      <p:ext uri="{BB962C8B-B14F-4D97-AF65-F5344CB8AC3E}">
        <p14:creationId xmlns:p14="http://schemas.microsoft.com/office/powerpoint/2010/main" val="156750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3DBC5-DD31-56E4-272C-7B41E85956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17D16-2015-B6A3-C821-5826AF0FC24B}"/>
              </a:ext>
            </a:extLst>
          </p:cNvPr>
          <p:cNvSpPr>
            <a:spLocks noGrp="1"/>
          </p:cNvSpPr>
          <p:nvPr>
            <p:ph type="title"/>
          </p:nvPr>
        </p:nvSpPr>
        <p:spPr>
          <a:xfrm>
            <a:off x="685800" y="0"/>
            <a:ext cx="10515600" cy="1325563"/>
          </a:xfrm>
        </p:spPr>
        <p:txBody>
          <a:bodyPr anchor="ctr">
            <a:normAutofit/>
          </a:bodyPr>
          <a:lstStyle/>
          <a:p>
            <a:r>
              <a:rPr lang="en-US" dirty="0"/>
              <a:t> </a:t>
            </a:r>
            <a:r>
              <a:rPr lang="en-US" dirty="0">
                <a:solidFill>
                  <a:schemeClr val="bg1"/>
                </a:solidFill>
              </a:rPr>
              <a:t>Rec</a:t>
            </a:r>
            <a:r>
              <a:rPr lang="en-US" dirty="0"/>
              <a:t>iprocal Trade and Tariffs</a:t>
            </a:r>
          </a:p>
        </p:txBody>
      </p:sp>
      <p:pic>
        <p:nvPicPr>
          <p:cNvPr id="3" name="Picture 2" descr="A graph with different colored bars&#10;&#10;AI-generated content may be incorrect.">
            <a:extLst>
              <a:ext uri="{FF2B5EF4-FFF2-40B4-BE49-F238E27FC236}">
                <a16:creationId xmlns:a16="http://schemas.microsoft.com/office/drawing/2014/main" id="{66838CBA-53F4-1C4E-22C9-6F11BBD8F111}"/>
              </a:ext>
            </a:extLst>
          </p:cNvPr>
          <p:cNvPicPr>
            <a:picLocks noChangeAspect="1"/>
          </p:cNvPicPr>
          <p:nvPr/>
        </p:nvPicPr>
        <p:blipFill>
          <a:blip r:embed="rId3"/>
          <a:stretch>
            <a:fillRect/>
          </a:stretch>
        </p:blipFill>
        <p:spPr>
          <a:xfrm>
            <a:off x="1600200" y="981164"/>
            <a:ext cx="8417072" cy="5239626"/>
          </a:xfrm>
          <a:prstGeom prst="rect">
            <a:avLst/>
          </a:prstGeom>
          <a:noFill/>
        </p:spPr>
      </p:pic>
      <p:sp>
        <p:nvSpPr>
          <p:cNvPr id="4" name="Slide Number Placeholder 3">
            <a:extLst>
              <a:ext uri="{FF2B5EF4-FFF2-40B4-BE49-F238E27FC236}">
                <a16:creationId xmlns:a16="http://schemas.microsoft.com/office/drawing/2014/main" id="{CFD3F685-CDEA-B438-65F4-BE74E5030719}"/>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11</a:t>
            </a:fld>
            <a:endParaRPr lang="en-GB"/>
          </a:p>
        </p:txBody>
      </p:sp>
      <p:sp>
        <p:nvSpPr>
          <p:cNvPr id="5" name="TextBox 4">
            <a:extLst>
              <a:ext uri="{FF2B5EF4-FFF2-40B4-BE49-F238E27FC236}">
                <a16:creationId xmlns:a16="http://schemas.microsoft.com/office/drawing/2014/main" id="{D173FECC-A8D7-3A24-2D12-4FC3959F4254}"/>
              </a:ext>
            </a:extLst>
          </p:cNvPr>
          <p:cNvSpPr txBox="1"/>
          <p:nvPr/>
        </p:nvSpPr>
        <p:spPr>
          <a:xfrm>
            <a:off x="7916766" y="381000"/>
            <a:ext cx="2387770" cy="1200329"/>
          </a:xfrm>
          <a:prstGeom prst="rect">
            <a:avLst/>
          </a:prstGeom>
          <a:solidFill>
            <a:schemeClr val="bg1"/>
          </a:solidFill>
        </p:spPr>
        <p:txBody>
          <a:bodyPr wrap="square" rtlCol="0">
            <a:spAutoFit/>
          </a:bodyPr>
          <a:lstStyle/>
          <a:p>
            <a:r>
              <a:rPr lang="en-US" dirty="0"/>
              <a:t>Formula:</a:t>
            </a:r>
          </a:p>
          <a:p>
            <a:endParaRPr lang="en-US" dirty="0"/>
          </a:p>
          <a:p>
            <a:r>
              <a:rPr lang="en-US" dirty="0"/>
              <a:t>Tariff = </a:t>
            </a:r>
            <a:r>
              <a:rPr lang="en-US" u="sng" dirty="0"/>
              <a:t>Exports-Imports</a:t>
            </a:r>
          </a:p>
          <a:p>
            <a:pPr algn="ctr"/>
            <a:r>
              <a:rPr lang="en-US" dirty="0"/>
              <a:t>             Exports</a:t>
            </a:r>
          </a:p>
        </p:txBody>
      </p:sp>
    </p:spTree>
    <p:extLst>
      <p:ext uri="{BB962C8B-B14F-4D97-AF65-F5344CB8AC3E}">
        <p14:creationId xmlns:p14="http://schemas.microsoft.com/office/powerpoint/2010/main" val="955398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3A99-6609-BDE3-D50E-7785383BD7D9}"/>
              </a:ext>
            </a:extLst>
          </p:cNvPr>
          <p:cNvSpPr>
            <a:spLocks noGrp="1"/>
          </p:cNvSpPr>
          <p:nvPr>
            <p:ph type="title"/>
          </p:nvPr>
        </p:nvSpPr>
        <p:spPr>
          <a:xfrm>
            <a:off x="762000" y="0"/>
            <a:ext cx="10515600" cy="1325563"/>
          </a:xfrm>
        </p:spPr>
        <p:txBody>
          <a:bodyPr/>
          <a:lstStyle/>
          <a:p>
            <a:r>
              <a:rPr lang="en-US" dirty="0">
                <a:solidFill>
                  <a:schemeClr val="bg1"/>
                </a:solidFill>
              </a:rPr>
              <a:t>Exa</a:t>
            </a:r>
            <a:r>
              <a:rPr lang="en-US" dirty="0">
                <a:solidFill>
                  <a:schemeClr val="accent5">
                    <a:lumMod val="50000"/>
                  </a:schemeClr>
                </a:solidFill>
              </a:rPr>
              <a:t>mple, Lesotho (2022 data)</a:t>
            </a:r>
            <a:endParaRPr lang="en-US" dirty="0">
              <a:solidFill>
                <a:schemeClr val="bg1"/>
              </a:solidFill>
            </a:endParaRPr>
          </a:p>
        </p:txBody>
      </p:sp>
      <p:sp>
        <p:nvSpPr>
          <p:cNvPr id="3" name="Content Placeholder 2">
            <a:extLst>
              <a:ext uri="{FF2B5EF4-FFF2-40B4-BE49-F238E27FC236}">
                <a16:creationId xmlns:a16="http://schemas.microsoft.com/office/drawing/2014/main" id="{6082A795-3B99-96C6-79FE-E154FEDF024F}"/>
              </a:ext>
            </a:extLst>
          </p:cNvPr>
          <p:cNvSpPr>
            <a:spLocks noGrp="1"/>
          </p:cNvSpPr>
          <p:nvPr>
            <p:ph idx="1"/>
          </p:nvPr>
        </p:nvSpPr>
        <p:spPr>
          <a:xfrm>
            <a:off x="5621722" y="1572659"/>
            <a:ext cx="6570278" cy="1699118"/>
          </a:xfrm>
        </p:spPr>
        <p:txBody>
          <a:bodyPr>
            <a:normAutofit/>
          </a:bodyPr>
          <a:lstStyle/>
          <a:p>
            <a:pPr marL="0" indent="0">
              <a:buNone/>
            </a:pPr>
            <a:r>
              <a:rPr lang="en-US" b="0" dirty="0">
                <a:solidFill>
                  <a:schemeClr val="tx1"/>
                </a:solidFill>
              </a:rPr>
              <a:t>“Reciprocal” Tariff = 50%</a:t>
            </a:r>
          </a:p>
          <a:p>
            <a:pPr marL="0" indent="0">
              <a:buNone/>
            </a:pPr>
            <a:r>
              <a:rPr lang="en-US" b="0" dirty="0">
                <a:solidFill>
                  <a:schemeClr val="tx1"/>
                </a:solidFill>
              </a:rPr>
              <a:t>Total trade: $243 Million</a:t>
            </a:r>
          </a:p>
        </p:txBody>
      </p:sp>
      <p:sp>
        <p:nvSpPr>
          <p:cNvPr id="4" name="Slide Number Placeholder 3">
            <a:extLst>
              <a:ext uri="{FF2B5EF4-FFF2-40B4-BE49-F238E27FC236}">
                <a16:creationId xmlns:a16="http://schemas.microsoft.com/office/drawing/2014/main" id="{1F357D6F-E093-E95F-A78F-EB2869B3ED5B}"/>
              </a:ext>
            </a:extLst>
          </p:cNvPr>
          <p:cNvSpPr>
            <a:spLocks noGrp="1"/>
          </p:cNvSpPr>
          <p:nvPr>
            <p:ph type="sldNum" sz="quarter" idx="12"/>
          </p:nvPr>
        </p:nvSpPr>
        <p:spPr/>
        <p:txBody>
          <a:bodyPr/>
          <a:lstStyle/>
          <a:p>
            <a:fld id="{D9F085D5-EC86-4F6A-B501-C1359CB39116}" type="slidenum">
              <a:rPr lang="en-GB" smtClean="0"/>
              <a:t>12</a:t>
            </a:fld>
            <a:endParaRPr lang="en-GB"/>
          </a:p>
        </p:txBody>
      </p:sp>
      <p:pic>
        <p:nvPicPr>
          <p:cNvPr id="5" name="Picture 2">
            <a:extLst>
              <a:ext uri="{FF2B5EF4-FFF2-40B4-BE49-F238E27FC236}">
                <a16:creationId xmlns:a16="http://schemas.microsoft.com/office/drawing/2014/main" id="{5833A2AB-0D0B-97F9-F74F-6E85AAE40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48" y="1898202"/>
            <a:ext cx="5367790" cy="330607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29F9D986-72E7-EB48-B86D-A6E7CB519A27}"/>
              </a:ext>
            </a:extLst>
          </p:cNvPr>
          <p:cNvSpPr txBox="1">
            <a:spLocks/>
          </p:cNvSpPr>
          <p:nvPr/>
        </p:nvSpPr>
        <p:spPr>
          <a:xfrm>
            <a:off x="5715000" y="3258064"/>
            <a:ext cx="5897378" cy="256186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Facts about Lesotho:</a:t>
            </a:r>
          </a:p>
          <a:p>
            <a:pPr marL="0" indent="0">
              <a:buNone/>
            </a:pPr>
            <a:r>
              <a:rPr lang="en-US" b="0" dirty="0">
                <a:solidFill>
                  <a:schemeClr val="tx1"/>
                </a:solidFill>
              </a:rPr>
              <a:t>GDP per capita =$1,073;</a:t>
            </a:r>
          </a:p>
          <a:p>
            <a:pPr marL="0" indent="0">
              <a:buNone/>
            </a:pPr>
            <a:r>
              <a:rPr lang="en-US" b="0" dirty="0">
                <a:solidFill>
                  <a:schemeClr val="tx1"/>
                </a:solidFill>
              </a:rPr>
              <a:t>Population= 2.1 million</a:t>
            </a:r>
          </a:p>
          <a:p>
            <a:pPr marL="0" indent="0">
              <a:buNone/>
            </a:pPr>
            <a:r>
              <a:rPr lang="en-US" b="0" dirty="0">
                <a:solidFill>
                  <a:schemeClr val="tx1"/>
                </a:solidFill>
              </a:rPr>
              <a:t>Trade balance= -$349 million</a:t>
            </a:r>
          </a:p>
          <a:p>
            <a:pPr marL="0" indent="0">
              <a:buNone/>
            </a:pPr>
            <a:r>
              <a:rPr lang="en-US" b="0" dirty="0">
                <a:solidFill>
                  <a:schemeClr val="tx1"/>
                </a:solidFill>
              </a:rPr>
              <a:t>Average tariff rate against US = 10%</a:t>
            </a:r>
          </a:p>
        </p:txBody>
      </p:sp>
      <p:sp>
        <p:nvSpPr>
          <p:cNvPr id="11" name="TextBox 10">
            <a:extLst>
              <a:ext uri="{FF2B5EF4-FFF2-40B4-BE49-F238E27FC236}">
                <a16:creationId xmlns:a16="http://schemas.microsoft.com/office/drawing/2014/main" id="{C6253CBD-A77C-888C-AC26-1A0AAD17CB85}"/>
              </a:ext>
            </a:extLst>
          </p:cNvPr>
          <p:cNvSpPr txBox="1"/>
          <p:nvPr/>
        </p:nvSpPr>
        <p:spPr>
          <a:xfrm>
            <a:off x="3372557" y="6047553"/>
            <a:ext cx="6096964" cy="276999"/>
          </a:xfrm>
          <a:prstGeom prst="rect">
            <a:avLst/>
          </a:prstGeom>
          <a:noFill/>
        </p:spPr>
        <p:txBody>
          <a:bodyPr wrap="square">
            <a:spAutoFit/>
          </a:bodyPr>
          <a:lstStyle/>
          <a:p>
            <a:r>
              <a:rPr lang="en-US" sz="1200" dirty="0"/>
              <a:t>https://wits.worldbank.org/CountryProfile/en/USA</a:t>
            </a:r>
          </a:p>
        </p:txBody>
      </p:sp>
      <p:sp>
        <p:nvSpPr>
          <p:cNvPr id="13" name="TextBox 12">
            <a:extLst>
              <a:ext uri="{FF2B5EF4-FFF2-40B4-BE49-F238E27FC236}">
                <a16:creationId xmlns:a16="http://schemas.microsoft.com/office/drawing/2014/main" id="{B1EEDC88-1CB9-1437-7BAC-2212270F31D4}"/>
              </a:ext>
            </a:extLst>
          </p:cNvPr>
          <p:cNvSpPr txBox="1"/>
          <p:nvPr/>
        </p:nvSpPr>
        <p:spPr>
          <a:xfrm>
            <a:off x="3418871" y="6440800"/>
            <a:ext cx="8126875" cy="276999"/>
          </a:xfrm>
          <a:prstGeom prst="rect">
            <a:avLst/>
          </a:prstGeom>
          <a:noFill/>
        </p:spPr>
        <p:txBody>
          <a:bodyPr wrap="square">
            <a:spAutoFit/>
          </a:bodyPr>
          <a:lstStyle/>
          <a:p>
            <a:r>
              <a:rPr lang="en-US" sz="1200" dirty="0"/>
              <a:t>https://www.imf.org/en/Publications/WEO/weo-database/2024/October</a:t>
            </a:r>
          </a:p>
        </p:txBody>
      </p:sp>
    </p:spTree>
    <p:extLst>
      <p:ext uri="{BB962C8B-B14F-4D97-AF65-F5344CB8AC3E}">
        <p14:creationId xmlns:p14="http://schemas.microsoft.com/office/powerpoint/2010/main" val="903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59CD-6C98-594A-5B14-82CFC4754D26}"/>
              </a:ext>
            </a:extLst>
          </p:cNvPr>
          <p:cNvSpPr>
            <a:spLocks noGrp="1"/>
          </p:cNvSpPr>
          <p:nvPr>
            <p:ph type="title"/>
          </p:nvPr>
        </p:nvSpPr>
        <p:spPr>
          <a:xfrm>
            <a:off x="838200" y="0"/>
            <a:ext cx="10515600" cy="1325563"/>
          </a:xfrm>
        </p:spPr>
        <p:txBody>
          <a:bodyPr/>
          <a:lstStyle/>
          <a:p>
            <a:r>
              <a:rPr lang="en-US" dirty="0">
                <a:solidFill>
                  <a:schemeClr val="bg1"/>
                </a:solidFill>
              </a:rPr>
              <a:t>Tar</a:t>
            </a:r>
            <a:r>
              <a:rPr lang="en-US" dirty="0"/>
              <a:t>iffs on Individual Countries?</a:t>
            </a:r>
          </a:p>
        </p:txBody>
      </p:sp>
      <p:sp>
        <p:nvSpPr>
          <p:cNvPr id="3" name="Content Placeholder 2">
            <a:extLst>
              <a:ext uri="{FF2B5EF4-FFF2-40B4-BE49-F238E27FC236}">
                <a16:creationId xmlns:a16="http://schemas.microsoft.com/office/drawing/2014/main" id="{9557E45C-0480-9182-8B03-BFCC32BBFDCC}"/>
              </a:ext>
            </a:extLst>
          </p:cNvPr>
          <p:cNvSpPr>
            <a:spLocks noGrp="1"/>
          </p:cNvSpPr>
          <p:nvPr>
            <p:ph idx="1"/>
          </p:nvPr>
        </p:nvSpPr>
        <p:spPr/>
        <p:txBody>
          <a:bodyPr>
            <a:normAutofit fontScale="92500" lnSpcReduction="20000"/>
          </a:bodyPr>
          <a:lstStyle/>
          <a:p>
            <a:pPr marL="0" indent="0" algn="l" fontAlgn="base">
              <a:lnSpc>
                <a:spcPct val="150000"/>
              </a:lnSpc>
              <a:buNone/>
            </a:pPr>
            <a:r>
              <a:rPr lang="en-US" b="0" i="0" u="none" strike="noStrike" dirty="0">
                <a:solidFill>
                  <a:srgbClr val="202224"/>
                </a:solidFill>
                <a:effectLst/>
                <a:latin typeface="BBC Reith Serif"/>
              </a:rPr>
              <a:t>New tariff rates for dozens of countries were introduced in August, after delays to allow for trade talks. They include:</a:t>
            </a:r>
          </a:p>
          <a:p>
            <a:pPr lvl="1" fontAlgn="base">
              <a:lnSpc>
                <a:spcPct val="150000"/>
              </a:lnSpc>
              <a:buFont typeface="Arial" panose="020B0604020202020204" pitchFamily="34" charset="0"/>
              <a:buChar char="•"/>
            </a:pPr>
            <a:r>
              <a:rPr lang="en-US" b="0" i="0" u="none" strike="noStrike" dirty="0">
                <a:solidFill>
                  <a:srgbClr val="202224"/>
                </a:solidFill>
                <a:effectLst/>
                <a:latin typeface="inherit"/>
              </a:rPr>
              <a:t>50% tariffs </a:t>
            </a:r>
            <a:r>
              <a:rPr lang="en-US" b="0" i="0" strike="noStrike" dirty="0">
                <a:solidFill>
                  <a:srgbClr val="202224"/>
                </a:solidFill>
                <a:effectLst/>
                <a:latin typeface="inherit"/>
              </a:rPr>
              <a:t>on Indian goods </a:t>
            </a:r>
            <a:r>
              <a:rPr lang="en-US" b="0" i="0" u="none" strike="noStrike" dirty="0">
                <a:solidFill>
                  <a:srgbClr val="202224"/>
                </a:solidFill>
                <a:effectLst/>
                <a:latin typeface="inherit"/>
              </a:rPr>
              <a:t>- including a 25% penalty for trade with Russia</a:t>
            </a:r>
          </a:p>
          <a:p>
            <a:pPr lvl="1" fontAlgn="base">
              <a:lnSpc>
                <a:spcPct val="150000"/>
              </a:lnSpc>
              <a:buFont typeface="Arial" panose="020B0604020202020204" pitchFamily="34" charset="0"/>
              <a:buChar char="•"/>
            </a:pPr>
            <a:r>
              <a:rPr lang="en-US" b="0" i="0" u="none" strike="noStrike" dirty="0">
                <a:solidFill>
                  <a:srgbClr val="202224"/>
                </a:solidFill>
                <a:effectLst/>
                <a:latin typeface="inherit"/>
              </a:rPr>
              <a:t>50% tariffs </a:t>
            </a:r>
            <a:r>
              <a:rPr lang="en-US" b="0" i="0" strike="noStrike" dirty="0">
                <a:solidFill>
                  <a:srgbClr val="202224"/>
                </a:solidFill>
                <a:effectLst/>
                <a:latin typeface="inherit"/>
              </a:rPr>
              <a:t>on Brazilian goods</a:t>
            </a:r>
          </a:p>
          <a:p>
            <a:pPr lvl="1" fontAlgn="base">
              <a:lnSpc>
                <a:spcPct val="150000"/>
              </a:lnSpc>
              <a:buFont typeface="Arial" panose="020B0604020202020204" pitchFamily="34" charset="0"/>
              <a:buChar char="•"/>
            </a:pPr>
            <a:r>
              <a:rPr lang="en-US" b="0" i="0" strike="noStrike" dirty="0">
                <a:solidFill>
                  <a:srgbClr val="202224"/>
                </a:solidFill>
                <a:effectLst/>
                <a:latin typeface="inherit"/>
              </a:rPr>
              <a:t>30% tariffs on South African goods</a:t>
            </a:r>
          </a:p>
          <a:p>
            <a:pPr lvl="1" fontAlgn="base">
              <a:lnSpc>
                <a:spcPct val="150000"/>
              </a:lnSpc>
              <a:buFont typeface="Arial" panose="020B0604020202020204" pitchFamily="34" charset="0"/>
              <a:buChar char="•"/>
            </a:pPr>
            <a:r>
              <a:rPr lang="en-US" b="0" i="0" strike="noStrike" dirty="0">
                <a:solidFill>
                  <a:srgbClr val="202224"/>
                </a:solidFill>
                <a:effectLst/>
                <a:latin typeface="inherit"/>
              </a:rPr>
              <a:t>20% tariffs on Vietnamese goods</a:t>
            </a:r>
          </a:p>
          <a:p>
            <a:pPr lvl="1" fontAlgn="base">
              <a:lnSpc>
                <a:spcPct val="150000"/>
              </a:lnSpc>
              <a:buFont typeface="Arial" panose="020B0604020202020204" pitchFamily="34" charset="0"/>
              <a:buChar char="•"/>
            </a:pPr>
            <a:r>
              <a:rPr lang="en-US" b="0" i="0" strike="noStrike" dirty="0">
                <a:solidFill>
                  <a:srgbClr val="202224"/>
                </a:solidFill>
                <a:effectLst/>
                <a:latin typeface="inherit"/>
              </a:rPr>
              <a:t>15% tariffs on Japanese goods</a:t>
            </a:r>
          </a:p>
          <a:p>
            <a:pPr lvl="1" fontAlgn="base">
              <a:lnSpc>
                <a:spcPct val="150000"/>
              </a:lnSpc>
              <a:buFont typeface="Arial" panose="020B0604020202020204" pitchFamily="34" charset="0"/>
              <a:buChar char="•"/>
            </a:pPr>
            <a:r>
              <a:rPr lang="en-US" b="0" i="0" strike="noStrike" dirty="0">
                <a:solidFill>
                  <a:srgbClr val="202224"/>
                </a:solidFill>
                <a:effectLst/>
                <a:latin typeface="inherit"/>
              </a:rPr>
              <a:t>15% tariffs on S. Korean goods</a:t>
            </a:r>
          </a:p>
          <a:p>
            <a:endParaRPr lang="en-US" dirty="0"/>
          </a:p>
        </p:txBody>
      </p:sp>
      <p:sp>
        <p:nvSpPr>
          <p:cNvPr id="4" name="Slide Number Placeholder 3">
            <a:extLst>
              <a:ext uri="{FF2B5EF4-FFF2-40B4-BE49-F238E27FC236}">
                <a16:creationId xmlns:a16="http://schemas.microsoft.com/office/drawing/2014/main" id="{6FB8899A-AEF9-D3F6-AABC-FF6126D4B085}"/>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3217777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A177-367C-865F-0ED4-E7FA7C2BBB23}"/>
              </a:ext>
            </a:extLst>
          </p:cNvPr>
          <p:cNvSpPr>
            <a:spLocks noGrp="1"/>
          </p:cNvSpPr>
          <p:nvPr>
            <p:ph type="title"/>
          </p:nvPr>
        </p:nvSpPr>
        <p:spPr>
          <a:xfrm>
            <a:off x="914400" y="0"/>
            <a:ext cx="10515600" cy="1325563"/>
          </a:xfrm>
        </p:spPr>
        <p:txBody>
          <a:bodyPr/>
          <a:lstStyle/>
          <a:p>
            <a:r>
              <a:rPr lang="en-US" dirty="0">
                <a:solidFill>
                  <a:schemeClr val="bg1"/>
                </a:solidFill>
              </a:rPr>
              <a:t>Tar</a:t>
            </a:r>
            <a:r>
              <a:rPr lang="en-US" dirty="0"/>
              <a:t>iffs on Specific Goods</a:t>
            </a:r>
          </a:p>
        </p:txBody>
      </p:sp>
      <p:sp>
        <p:nvSpPr>
          <p:cNvPr id="3" name="Content Placeholder 2">
            <a:extLst>
              <a:ext uri="{FF2B5EF4-FFF2-40B4-BE49-F238E27FC236}">
                <a16:creationId xmlns:a16="http://schemas.microsoft.com/office/drawing/2014/main" id="{E6203B9C-6B8D-1428-A656-8D27990E7077}"/>
              </a:ext>
            </a:extLst>
          </p:cNvPr>
          <p:cNvSpPr>
            <a:spLocks noGrp="1"/>
          </p:cNvSpPr>
          <p:nvPr>
            <p:ph idx="1"/>
          </p:nvPr>
        </p:nvSpPr>
        <p:spPr/>
        <p:txBody>
          <a:bodyPr/>
          <a:lstStyle/>
          <a:p>
            <a:pPr marL="0" indent="0" algn="l" fontAlgn="base">
              <a:buNone/>
            </a:pPr>
            <a:r>
              <a:rPr lang="en-US" b="0" i="0" u="none" strike="noStrike" dirty="0">
                <a:solidFill>
                  <a:srgbClr val="202224"/>
                </a:solidFill>
                <a:effectLst/>
                <a:latin typeface="BBC Reith Serif"/>
              </a:rPr>
              <a:t>Some taxes announced by Trump are on particular products, wherever they are made.</a:t>
            </a:r>
          </a:p>
          <a:p>
            <a:pPr marL="0" indent="0" algn="l" fontAlgn="base">
              <a:spcAft>
                <a:spcPts val="1000"/>
              </a:spcAft>
              <a:buNone/>
            </a:pPr>
            <a:r>
              <a:rPr lang="en-US" b="0" i="0" u="none" strike="noStrike" dirty="0">
                <a:solidFill>
                  <a:srgbClr val="202224"/>
                </a:solidFill>
                <a:effectLst/>
                <a:latin typeface="BBC Reith Serif"/>
              </a:rPr>
              <a:t>These include:</a:t>
            </a:r>
          </a:p>
          <a:p>
            <a:pPr lvl="1" fontAlgn="base">
              <a:spcAft>
                <a:spcPts val="1000"/>
              </a:spcAft>
              <a:buFont typeface="Arial" panose="020B0604020202020204" pitchFamily="34" charset="0"/>
              <a:buChar char="•"/>
            </a:pPr>
            <a:r>
              <a:rPr lang="en-US" b="0" i="0" strike="noStrike" dirty="0">
                <a:solidFill>
                  <a:srgbClr val="202224"/>
                </a:solidFill>
                <a:effectLst/>
                <a:latin typeface="inherit"/>
              </a:rPr>
              <a:t>50% tariff on steel and aluminum imports (except for those from the UK)</a:t>
            </a:r>
          </a:p>
          <a:p>
            <a:pPr lvl="1" fontAlgn="base">
              <a:spcAft>
                <a:spcPts val="1000"/>
              </a:spcAft>
              <a:buFont typeface="Arial" panose="020B0604020202020204" pitchFamily="34" charset="0"/>
              <a:buChar char="•"/>
            </a:pPr>
            <a:r>
              <a:rPr lang="en-US" b="0" i="0" strike="noStrike" dirty="0">
                <a:solidFill>
                  <a:srgbClr val="202224"/>
                </a:solidFill>
                <a:effectLst/>
                <a:latin typeface="inherit"/>
              </a:rPr>
              <a:t>50% tariff on copper imports</a:t>
            </a:r>
          </a:p>
          <a:p>
            <a:pPr lvl="1" fontAlgn="base">
              <a:buFont typeface="Arial" panose="020B0604020202020204" pitchFamily="34" charset="0"/>
              <a:buChar char="•"/>
            </a:pPr>
            <a:r>
              <a:rPr lang="en-US" b="0" i="0" strike="noStrike" dirty="0">
                <a:solidFill>
                  <a:srgbClr val="202224"/>
                </a:solidFill>
                <a:effectLst/>
                <a:latin typeface="inherit"/>
              </a:rPr>
              <a:t>25% tariff on most foreign-made cars, engines, and other auto parts</a:t>
            </a:r>
          </a:p>
        </p:txBody>
      </p:sp>
      <p:sp>
        <p:nvSpPr>
          <p:cNvPr id="4" name="Slide Number Placeholder 3">
            <a:extLst>
              <a:ext uri="{FF2B5EF4-FFF2-40B4-BE49-F238E27FC236}">
                <a16:creationId xmlns:a16="http://schemas.microsoft.com/office/drawing/2014/main" id="{87F98D29-1ED5-8B4E-2D76-FEB4068B13AA}"/>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1785783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4C8E6-59A3-C1A7-5B06-91DF48DC9A39}"/>
              </a:ext>
            </a:extLst>
          </p:cNvPr>
          <p:cNvSpPr>
            <a:spLocks noGrp="1"/>
          </p:cNvSpPr>
          <p:nvPr>
            <p:ph type="title"/>
          </p:nvPr>
        </p:nvSpPr>
        <p:spPr>
          <a:xfrm>
            <a:off x="914400" y="0"/>
            <a:ext cx="10515600" cy="1325563"/>
          </a:xfrm>
        </p:spPr>
        <p:txBody>
          <a:bodyPr/>
          <a:lstStyle/>
          <a:p>
            <a:r>
              <a:rPr lang="en-US" dirty="0">
                <a:solidFill>
                  <a:schemeClr val="bg1"/>
                </a:solidFill>
              </a:rPr>
              <a:t>Ne</a:t>
            </a:r>
            <a:r>
              <a:rPr lang="en-US" dirty="0"/>
              <a:t>gotiations</a:t>
            </a:r>
          </a:p>
        </p:txBody>
      </p:sp>
      <p:sp>
        <p:nvSpPr>
          <p:cNvPr id="3" name="Content Placeholder 2">
            <a:extLst>
              <a:ext uri="{FF2B5EF4-FFF2-40B4-BE49-F238E27FC236}">
                <a16:creationId xmlns:a16="http://schemas.microsoft.com/office/drawing/2014/main" id="{A86A8595-4CDF-BD50-6E6C-5EB9B8C09FA1}"/>
              </a:ext>
            </a:extLst>
          </p:cNvPr>
          <p:cNvSpPr>
            <a:spLocks noGrp="1"/>
          </p:cNvSpPr>
          <p:nvPr>
            <p:ph idx="1"/>
          </p:nvPr>
        </p:nvSpPr>
        <p:spPr/>
        <p:txBody>
          <a:bodyPr/>
          <a:lstStyle/>
          <a:p>
            <a:r>
              <a:rPr lang="en-US" dirty="0"/>
              <a:t>Continue with a number of countries:</a:t>
            </a:r>
          </a:p>
          <a:p>
            <a:pPr lvl="1"/>
            <a:r>
              <a:rPr lang="en-US" dirty="0"/>
              <a:t>China, Mexico, Canada</a:t>
            </a:r>
          </a:p>
          <a:p>
            <a:r>
              <a:rPr lang="en-US" dirty="0"/>
              <a:t>Concluded with UK and EU</a:t>
            </a:r>
          </a:p>
          <a:p>
            <a:pPr lvl="1"/>
            <a:r>
              <a:rPr lang="en-US" dirty="0"/>
              <a:t>UK: 10% across the board, with exceptions:</a:t>
            </a:r>
          </a:p>
          <a:p>
            <a:pPr lvl="2"/>
            <a:r>
              <a:rPr lang="en-US" dirty="0"/>
              <a:t>Cars over 100,000 at 25%</a:t>
            </a:r>
          </a:p>
          <a:p>
            <a:pPr lvl="2"/>
            <a:r>
              <a:rPr lang="en-US" dirty="0"/>
              <a:t>Beef, 0% both ways</a:t>
            </a:r>
          </a:p>
          <a:p>
            <a:pPr lvl="2"/>
            <a:r>
              <a:rPr lang="en-US" dirty="0"/>
              <a:t>US Ethanol, 10% instead of 19%</a:t>
            </a:r>
          </a:p>
          <a:p>
            <a:pPr lvl="2"/>
            <a:r>
              <a:rPr lang="en-US" dirty="0"/>
              <a:t>25% instead of 50% on steel and aluminum</a:t>
            </a:r>
          </a:p>
          <a:p>
            <a:pPr lvl="1"/>
            <a:r>
              <a:rPr lang="en-US" dirty="0"/>
              <a:t>EU: 15% instead of the threatened 30%</a:t>
            </a:r>
          </a:p>
          <a:p>
            <a:pPr lvl="2"/>
            <a:r>
              <a:rPr lang="en-US" dirty="0"/>
              <a:t>EU block MIGHT zero out tariffs on some goods</a:t>
            </a:r>
          </a:p>
        </p:txBody>
      </p:sp>
      <p:sp>
        <p:nvSpPr>
          <p:cNvPr id="4" name="Slide Number Placeholder 3">
            <a:extLst>
              <a:ext uri="{FF2B5EF4-FFF2-40B4-BE49-F238E27FC236}">
                <a16:creationId xmlns:a16="http://schemas.microsoft.com/office/drawing/2014/main" id="{D1E3FEE5-296D-349C-6F9C-A3C2DAD6BB1D}"/>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3307325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19B1-21EF-4B31-D4F7-33401D64BF1E}"/>
              </a:ext>
            </a:extLst>
          </p:cNvPr>
          <p:cNvSpPr>
            <a:spLocks noGrp="1"/>
          </p:cNvSpPr>
          <p:nvPr>
            <p:ph type="title"/>
          </p:nvPr>
        </p:nvSpPr>
        <p:spPr>
          <a:xfrm>
            <a:off x="762000" y="0"/>
            <a:ext cx="10515600" cy="1325563"/>
          </a:xfrm>
        </p:spPr>
        <p:txBody>
          <a:bodyPr/>
          <a:lstStyle/>
          <a:p>
            <a:r>
              <a:rPr lang="en-US" dirty="0">
                <a:solidFill>
                  <a:schemeClr val="bg1"/>
                </a:solidFill>
              </a:rPr>
              <a:t>A N</a:t>
            </a:r>
            <a:r>
              <a:rPr lang="en-US" dirty="0"/>
              <a:t>od Toward Inflation…</a:t>
            </a:r>
          </a:p>
        </p:txBody>
      </p:sp>
      <p:sp>
        <p:nvSpPr>
          <p:cNvPr id="3" name="Content Placeholder 2">
            <a:extLst>
              <a:ext uri="{FF2B5EF4-FFF2-40B4-BE49-F238E27FC236}">
                <a16:creationId xmlns:a16="http://schemas.microsoft.com/office/drawing/2014/main" id="{6A5B5D60-653B-F45B-A02F-B119995E91E5}"/>
              </a:ext>
            </a:extLst>
          </p:cNvPr>
          <p:cNvSpPr>
            <a:spLocks noGrp="1"/>
          </p:cNvSpPr>
          <p:nvPr>
            <p:ph idx="1"/>
          </p:nvPr>
        </p:nvSpPr>
        <p:spPr/>
        <p:txBody>
          <a:bodyPr/>
          <a:lstStyle/>
          <a:p>
            <a:r>
              <a:rPr lang="en-US" dirty="0"/>
              <a:t>Trump has recently cut tariffs on:</a:t>
            </a:r>
          </a:p>
          <a:p>
            <a:pPr lvl="1"/>
            <a:r>
              <a:rPr lang="en-US" dirty="0"/>
              <a:t>Beef</a:t>
            </a:r>
          </a:p>
          <a:p>
            <a:pPr lvl="1"/>
            <a:r>
              <a:rPr lang="en-US" dirty="0"/>
              <a:t>Tomatoes</a:t>
            </a:r>
          </a:p>
          <a:p>
            <a:pPr lvl="1"/>
            <a:r>
              <a:rPr lang="en-US" dirty="0"/>
              <a:t>Coffee</a:t>
            </a:r>
          </a:p>
          <a:p>
            <a:r>
              <a:rPr lang="en-US" dirty="0"/>
              <a:t>This is an effort to lessen the more obvious burden of his tariffs.</a:t>
            </a:r>
          </a:p>
          <a:p>
            <a:pPr lvl="1"/>
            <a:r>
              <a:rPr lang="en-US" dirty="0"/>
              <a:t>It is a political move.</a:t>
            </a:r>
          </a:p>
        </p:txBody>
      </p:sp>
      <p:sp>
        <p:nvSpPr>
          <p:cNvPr id="4" name="Slide Number Placeholder 3">
            <a:extLst>
              <a:ext uri="{FF2B5EF4-FFF2-40B4-BE49-F238E27FC236}">
                <a16:creationId xmlns:a16="http://schemas.microsoft.com/office/drawing/2014/main" id="{918A5EA4-E89B-3982-D768-EB6A45FF9D30}"/>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3321328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9B3A-B559-2F4D-9E1B-509ED8F612A5}"/>
              </a:ext>
            </a:extLst>
          </p:cNvPr>
          <p:cNvSpPr>
            <a:spLocks noGrp="1"/>
          </p:cNvSpPr>
          <p:nvPr>
            <p:ph type="title"/>
          </p:nvPr>
        </p:nvSpPr>
        <p:spPr>
          <a:xfrm>
            <a:off x="836430" y="21020"/>
            <a:ext cx="10515600" cy="1325563"/>
          </a:xfrm>
        </p:spPr>
        <p:txBody>
          <a:bodyPr/>
          <a:lstStyle/>
          <a:p>
            <a:r>
              <a:rPr lang="en-US" dirty="0">
                <a:solidFill>
                  <a:schemeClr val="bg1"/>
                </a:solidFill>
              </a:rPr>
              <a:t>Infl</a:t>
            </a:r>
            <a:r>
              <a:rPr lang="en-US" dirty="0"/>
              <a:t>ation: Latest Figures</a:t>
            </a:r>
          </a:p>
        </p:txBody>
      </p:sp>
      <p:sp>
        <p:nvSpPr>
          <p:cNvPr id="4" name="Slide Number Placeholder 3">
            <a:extLst>
              <a:ext uri="{FF2B5EF4-FFF2-40B4-BE49-F238E27FC236}">
                <a16:creationId xmlns:a16="http://schemas.microsoft.com/office/drawing/2014/main" id="{E00E4FE7-BBF4-1741-A1B3-04ABBA730548}"/>
              </a:ext>
            </a:extLst>
          </p:cNvPr>
          <p:cNvSpPr>
            <a:spLocks noGrp="1"/>
          </p:cNvSpPr>
          <p:nvPr>
            <p:ph type="sldNum" sz="quarter" idx="12"/>
          </p:nvPr>
        </p:nvSpPr>
        <p:spPr/>
        <p:txBody>
          <a:bodyPr/>
          <a:lstStyle/>
          <a:p>
            <a:fld id="{D9F085D5-EC86-4F6A-B501-C1359CB39116}" type="slidenum">
              <a:rPr lang="en-GB" smtClean="0"/>
              <a:t>17</a:t>
            </a:fld>
            <a:endParaRPr lang="en-GB"/>
          </a:p>
        </p:txBody>
      </p:sp>
      <p:sp>
        <p:nvSpPr>
          <p:cNvPr id="3" name="TextBox 2">
            <a:extLst>
              <a:ext uri="{FF2B5EF4-FFF2-40B4-BE49-F238E27FC236}">
                <a16:creationId xmlns:a16="http://schemas.microsoft.com/office/drawing/2014/main" id="{4675D965-38A0-CE42-91CF-4EBB17D62A03}"/>
              </a:ext>
            </a:extLst>
          </p:cNvPr>
          <p:cNvSpPr txBox="1"/>
          <p:nvPr/>
        </p:nvSpPr>
        <p:spPr>
          <a:xfrm>
            <a:off x="10070170" y="6456851"/>
            <a:ext cx="1542089" cy="276999"/>
          </a:xfrm>
          <a:prstGeom prst="rect">
            <a:avLst/>
          </a:prstGeom>
          <a:noFill/>
        </p:spPr>
        <p:txBody>
          <a:bodyPr wrap="none" rtlCol="0">
            <a:spAutoFit/>
          </a:bodyPr>
          <a:lstStyle/>
          <a:p>
            <a:r>
              <a:rPr lang="en-US" sz="1200" dirty="0"/>
              <a:t>Source: </a:t>
            </a:r>
            <a:r>
              <a:rPr lang="en-US" sz="1200" dirty="0" err="1"/>
              <a:t>NYTimes.com</a:t>
            </a:r>
            <a:endParaRPr lang="en-US" sz="1200" dirty="0"/>
          </a:p>
        </p:txBody>
      </p:sp>
      <p:pic>
        <p:nvPicPr>
          <p:cNvPr id="6" name="Picture 5">
            <a:extLst>
              <a:ext uri="{FF2B5EF4-FFF2-40B4-BE49-F238E27FC236}">
                <a16:creationId xmlns:a16="http://schemas.microsoft.com/office/drawing/2014/main" id="{9C523648-6153-E448-9CAF-C3967A654597}"/>
              </a:ext>
            </a:extLst>
          </p:cNvPr>
          <p:cNvPicPr>
            <a:picLocks noChangeAspect="1"/>
          </p:cNvPicPr>
          <p:nvPr/>
        </p:nvPicPr>
        <p:blipFill>
          <a:blip r:embed="rId2"/>
          <a:srcRect/>
          <a:stretch/>
        </p:blipFill>
        <p:spPr>
          <a:xfrm>
            <a:off x="1694108" y="1169306"/>
            <a:ext cx="7264954" cy="4936320"/>
          </a:xfrm>
          <a:prstGeom prst="rect">
            <a:avLst/>
          </a:prstGeom>
        </p:spPr>
      </p:pic>
      <p:sp>
        <p:nvSpPr>
          <p:cNvPr id="5" name="TextBox 4">
            <a:extLst>
              <a:ext uri="{FF2B5EF4-FFF2-40B4-BE49-F238E27FC236}">
                <a16:creationId xmlns:a16="http://schemas.microsoft.com/office/drawing/2014/main" id="{39068EBE-B80C-B260-4132-E8E602FE9D40}"/>
              </a:ext>
            </a:extLst>
          </p:cNvPr>
          <p:cNvSpPr txBox="1"/>
          <p:nvPr/>
        </p:nvSpPr>
        <p:spPr>
          <a:xfrm>
            <a:off x="9272751" y="2878667"/>
            <a:ext cx="2263953" cy="646331"/>
          </a:xfrm>
          <a:prstGeom prst="rect">
            <a:avLst/>
          </a:prstGeom>
          <a:noFill/>
        </p:spPr>
        <p:txBody>
          <a:bodyPr wrap="none" rtlCol="0">
            <a:spAutoFit/>
          </a:bodyPr>
          <a:lstStyle/>
          <a:p>
            <a:r>
              <a:rPr lang="en-US" dirty="0"/>
              <a:t>Has increased in each </a:t>
            </a:r>
          </a:p>
          <a:p>
            <a:r>
              <a:rPr lang="en-US" dirty="0"/>
              <a:t>Month since April.</a:t>
            </a:r>
          </a:p>
        </p:txBody>
      </p:sp>
    </p:spTree>
    <p:extLst>
      <p:ext uri="{BB962C8B-B14F-4D97-AF65-F5344CB8AC3E}">
        <p14:creationId xmlns:p14="http://schemas.microsoft.com/office/powerpoint/2010/main" val="513493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58BD1-7B7E-F208-EFC7-585294DBDE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7352B-3773-E9D7-E823-4E306F1104E3}"/>
              </a:ext>
            </a:extLst>
          </p:cNvPr>
          <p:cNvSpPr>
            <a:spLocks noGrp="1"/>
          </p:cNvSpPr>
          <p:nvPr>
            <p:ph type="title" idx="4294967295"/>
          </p:nvPr>
        </p:nvSpPr>
        <p:spPr>
          <a:xfrm>
            <a:off x="844550" y="2597943"/>
            <a:ext cx="10502900" cy="1662113"/>
          </a:xfrm>
        </p:spPr>
        <p:txBody>
          <a:bodyPr>
            <a:normAutofit/>
          </a:bodyPr>
          <a:lstStyle/>
          <a:p>
            <a:pPr algn="ctr"/>
            <a:r>
              <a:rPr lang="en-US" sz="9600" dirty="0"/>
              <a:t>Tariff Effects</a:t>
            </a:r>
            <a:endParaRPr lang="en-US" sz="6000" dirty="0"/>
          </a:p>
        </p:txBody>
      </p:sp>
    </p:spTree>
    <p:extLst>
      <p:ext uri="{BB962C8B-B14F-4D97-AF65-F5344CB8AC3E}">
        <p14:creationId xmlns:p14="http://schemas.microsoft.com/office/powerpoint/2010/main" val="2912717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765FC-1089-9F4E-A280-F3A5D1F708F3}"/>
              </a:ext>
            </a:extLst>
          </p:cNvPr>
          <p:cNvSpPr>
            <a:spLocks noGrp="1"/>
          </p:cNvSpPr>
          <p:nvPr>
            <p:ph idx="1"/>
          </p:nvPr>
        </p:nvSpPr>
        <p:spPr>
          <a:xfrm>
            <a:off x="838200" y="1570730"/>
            <a:ext cx="10820400" cy="4351338"/>
          </a:xfrm>
        </p:spPr>
        <p:txBody>
          <a:bodyPr>
            <a:normAutofit lnSpcReduction="10000"/>
          </a:bodyPr>
          <a:lstStyle/>
          <a:p>
            <a:r>
              <a:rPr lang="en-US" dirty="0"/>
              <a:t>A tariff is a tax on imports.  It causes:</a:t>
            </a:r>
          </a:p>
          <a:p>
            <a:pPr lvl="1"/>
            <a:r>
              <a:rPr lang="en-US" dirty="0"/>
              <a:t>A rise in the price of the imported good in the importing country</a:t>
            </a:r>
          </a:p>
          <a:p>
            <a:pPr lvl="1"/>
            <a:r>
              <a:rPr lang="en-US" dirty="0"/>
              <a:t>A fall in the price of the imported good in the exporting country</a:t>
            </a:r>
          </a:p>
          <a:p>
            <a:pPr lvl="1"/>
            <a:r>
              <a:rPr lang="en-US" dirty="0"/>
              <a:t>The quantity imported to fall</a:t>
            </a:r>
          </a:p>
          <a:p>
            <a:pPr lvl="1"/>
            <a:r>
              <a:rPr lang="en-US" dirty="0"/>
              <a:t>Revenue for the tariff-levying government</a:t>
            </a:r>
          </a:p>
          <a:p>
            <a:r>
              <a:rPr lang="en-US" dirty="0"/>
              <a:t>Almost always: the </a:t>
            </a:r>
            <a:r>
              <a:rPr lang="en-US" u="sng" dirty="0"/>
              <a:t>rise</a:t>
            </a:r>
            <a:r>
              <a:rPr lang="en-US" dirty="0"/>
              <a:t> at home is much larger than the </a:t>
            </a:r>
            <a:r>
              <a:rPr lang="en-US" u="sng" dirty="0"/>
              <a:t>fall</a:t>
            </a:r>
            <a:r>
              <a:rPr lang="en-US" dirty="0"/>
              <a:t> abroad.</a:t>
            </a:r>
          </a:p>
          <a:p>
            <a:pPr lvl="1"/>
            <a:r>
              <a:rPr lang="en-US" dirty="0"/>
              <a:t>That’s especially true if importing country is small.</a:t>
            </a:r>
          </a:p>
          <a:p>
            <a:pPr lvl="1"/>
            <a:r>
              <a:rPr lang="en-US" dirty="0"/>
              <a:t>But it’s also true if importing country is as large as the U.S.</a:t>
            </a:r>
          </a:p>
          <a:p>
            <a:pPr lvl="2"/>
            <a:r>
              <a:rPr lang="en-US" dirty="0"/>
              <a:t>We learned this from Trump’s tariffs in 2018.</a:t>
            </a:r>
          </a:p>
          <a:p>
            <a:pPr lvl="2"/>
            <a:r>
              <a:rPr lang="en-US" dirty="0"/>
              <a:t>Example:  Trump’s tariffs caused US prices to rise, with hardly any perceptible fall in prices abroad.</a:t>
            </a:r>
          </a:p>
          <a:p>
            <a:pPr lvl="1"/>
            <a:endParaRPr lang="en-US" dirty="0"/>
          </a:p>
        </p:txBody>
      </p:sp>
      <p:sp>
        <p:nvSpPr>
          <p:cNvPr id="4" name="Slide Number Placeholder 3">
            <a:extLst>
              <a:ext uri="{FF2B5EF4-FFF2-40B4-BE49-F238E27FC236}">
                <a16:creationId xmlns:a16="http://schemas.microsoft.com/office/drawing/2014/main" id="{63691171-BA8C-B24C-A13C-1FA4DD90063D}"/>
              </a:ext>
            </a:extLst>
          </p:cNvPr>
          <p:cNvSpPr>
            <a:spLocks noGrp="1"/>
          </p:cNvSpPr>
          <p:nvPr>
            <p:ph type="sldNum" sz="quarter" idx="12"/>
          </p:nvPr>
        </p:nvSpPr>
        <p:spPr/>
        <p:txBody>
          <a:bodyPr/>
          <a:lstStyle/>
          <a:p>
            <a:fld id="{D9F085D5-EC86-4F6A-B501-C1359CB39116}" type="slidenum">
              <a:rPr lang="en-GB" smtClean="0"/>
              <a:t>19</a:t>
            </a:fld>
            <a:endParaRPr lang="en-GB"/>
          </a:p>
        </p:txBody>
      </p:sp>
      <p:sp>
        <p:nvSpPr>
          <p:cNvPr id="5" name="Title 1">
            <a:extLst>
              <a:ext uri="{FF2B5EF4-FFF2-40B4-BE49-F238E27FC236}">
                <a16:creationId xmlns:a16="http://schemas.microsoft.com/office/drawing/2014/main" id="{43EF8498-8E28-3848-BE2E-142C1EBAFDA3}"/>
              </a:ext>
            </a:extLst>
          </p:cNvPr>
          <p:cNvSpPr>
            <a:spLocks noGrp="1"/>
          </p:cNvSpPr>
          <p:nvPr>
            <p:ph type="title"/>
          </p:nvPr>
        </p:nvSpPr>
        <p:spPr>
          <a:xfrm>
            <a:off x="685800" y="135447"/>
            <a:ext cx="9652000" cy="1127125"/>
          </a:xfrm>
        </p:spPr>
        <p:txBody>
          <a:bodyPr/>
          <a:lstStyle/>
          <a:p>
            <a:r>
              <a:rPr lang="en-US" dirty="0">
                <a:solidFill>
                  <a:schemeClr val="bg1"/>
                </a:solidFill>
              </a:rPr>
              <a:t> Eco</a:t>
            </a:r>
            <a:r>
              <a:rPr lang="en-US" dirty="0"/>
              <a:t>nomic Effects of a Tariff</a:t>
            </a:r>
          </a:p>
        </p:txBody>
      </p:sp>
    </p:spTree>
    <p:extLst>
      <p:ext uri="{BB962C8B-B14F-4D97-AF65-F5344CB8AC3E}">
        <p14:creationId xmlns:p14="http://schemas.microsoft.com/office/powerpoint/2010/main" val="368431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21200-42A6-45F5-6BF3-E94522B23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61F62-A2EA-D3F0-EC1B-077BCDDE502F}"/>
              </a:ext>
            </a:extLst>
          </p:cNvPr>
          <p:cNvSpPr>
            <a:spLocks noGrp="1"/>
          </p:cNvSpPr>
          <p:nvPr>
            <p:ph type="title"/>
          </p:nvPr>
        </p:nvSpPr>
        <p:spPr>
          <a:xfrm>
            <a:off x="685800" y="92075"/>
            <a:ext cx="9652000" cy="1127125"/>
          </a:xfrm>
        </p:spPr>
        <p:txBody>
          <a:bodyPr/>
          <a:lstStyle/>
          <a:p>
            <a:r>
              <a:rPr lang="en-US" dirty="0"/>
              <a:t> </a:t>
            </a:r>
            <a:r>
              <a:rPr lang="en-US" dirty="0">
                <a:solidFill>
                  <a:schemeClr val="bg1"/>
                </a:solidFill>
              </a:rPr>
              <a:t>Wh</a:t>
            </a:r>
            <a:r>
              <a:rPr lang="en-US" dirty="0"/>
              <a:t>at Is a Tariff?</a:t>
            </a:r>
          </a:p>
        </p:txBody>
      </p:sp>
      <p:sp>
        <p:nvSpPr>
          <p:cNvPr id="4" name="Slide Number Placeholder 3">
            <a:extLst>
              <a:ext uri="{FF2B5EF4-FFF2-40B4-BE49-F238E27FC236}">
                <a16:creationId xmlns:a16="http://schemas.microsoft.com/office/drawing/2014/main" id="{DB4582BF-645A-C427-0648-08806B8ECFCC}"/>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a:t>
            </a:fld>
            <a:endParaRPr lang="en-US"/>
          </a:p>
        </p:txBody>
      </p:sp>
      <p:sp>
        <p:nvSpPr>
          <p:cNvPr id="6" name="Content Placeholder 5">
            <a:extLst>
              <a:ext uri="{FF2B5EF4-FFF2-40B4-BE49-F238E27FC236}">
                <a16:creationId xmlns:a16="http://schemas.microsoft.com/office/drawing/2014/main" id="{CC26070B-2333-C173-2D64-70A813957C4B}"/>
              </a:ext>
            </a:extLst>
          </p:cNvPr>
          <p:cNvSpPr>
            <a:spLocks noGrp="1"/>
          </p:cNvSpPr>
          <p:nvPr>
            <p:ph idx="1"/>
          </p:nvPr>
        </p:nvSpPr>
        <p:spPr/>
        <p:txBody>
          <a:bodyPr>
            <a:normAutofit/>
          </a:bodyPr>
          <a:lstStyle/>
          <a:p>
            <a:pPr>
              <a:lnSpc>
                <a:spcPct val="100000"/>
              </a:lnSpc>
            </a:pPr>
            <a:r>
              <a:rPr lang="en-US" dirty="0"/>
              <a:t>A tariff is a tax on imports.</a:t>
            </a:r>
          </a:p>
          <a:p>
            <a:pPr lvl="1">
              <a:lnSpc>
                <a:spcPct val="100000"/>
              </a:lnSpc>
              <a:spcBef>
                <a:spcPts val="0"/>
              </a:spcBef>
            </a:pPr>
            <a:r>
              <a:rPr lang="en-US" dirty="0"/>
              <a:t>Paid to the government by the importer.</a:t>
            </a:r>
          </a:p>
          <a:p>
            <a:r>
              <a:rPr lang="en-US" dirty="0"/>
              <a:t>A 10% tariff on all imports would mean that:</a:t>
            </a:r>
          </a:p>
          <a:p>
            <a:pPr lvl="1"/>
            <a:r>
              <a:rPr lang="en-US" dirty="0"/>
              <a:t>Whatever the foreign exporter charges for a product,</a:t>
            </a:r>
          </a:p>
          <a:p>
            <a:pPr lvl="1"/>
            <a:r>
              <a:rPr lang="en-US" dirty="0"/>
              <a:t>US buyers will pay an extra 10% to the US government.</a:t>
            </a:r>
          </a:p>
          <a:p>
            <a:r>
              <a:rPr lang="en-US" dirty="0"/>
              <a:t>Domestic suppliers can also charge 10% more.</a:t>
            </a:r>
          </a:p>
          <a:p>
            <a:pPr lvl="1"/>
            <a:r>
              <a:rPr lang="en-US" dirty="0"/>
              <a:t>And that’s kind of the whole point.</a:t>
            </a:r>
          </a:p>
        </p:txBody>
      </p:sp>
    </p:spTree>
    <p:extLst>
      <p:ext uri="{BB962C8B-B14F-4D97-AF65-F5344CB8AC3E}">
        <p14:creationId xmlns:p14="http://schemas.microsoft.com/office/powerpoint/2010/main" val="254876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00679-2AC9-653E-086B-FB36008A34C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E223AA-DA2F-EB45-DE5C-09A9ED15F3A8}"/>
              </a:ext>
            </a:extLst>
          </p:cNvPr>
          <p:cNvSpPr>
            <a:spLocks noGrp="1"/>
          </p:cNvSpPr>
          <p:nvPr>
            <p:ph idx="1"/>
          </p:nvPr>
        </p:nvSpPr>
        <p:spPr>
          <a:xfrm>
            <a:off x="838200" y="1253331"/>
            <a:ext cx="10515600" cy="4351338"/>
          </a:xfrm>
        </p:spPr>
        <p:txBody>
          <a:bodyPr>
            <a:normAutofit/>
          </a:bodyPr>
          <a:lstStyle/>
          <a:p>
            <a:r>
              <a:rPr lang="en-US" dirty="0"/>
              <a:t>The rise in price in the importing country causes:</a:t>
            </a:r>
          </a:p>
          <a:p>
            <a:pPr lvl="1"/>
            <a:r>
              <a:rPr lang="en-US" dirty="0"/>
              <a:t>A rise in the price of import competing goods.</a:t>
            </a:r>
          </a:p>
          <a:p>
            <a:pPr lvl="2"/>
            <a:r>
              <a:rPr lang="en-US" dirty="0"/>
              <a:t>Benefits to those producers.</a:t>
            </a:r>
          </a:p>
          <a:p>
            <a:pPr lvl="2"/>
            <a:r>
              <a:rPr lang="en-US" dirty="0"/>
              <a:t>Harm to buyers of </a:t>
            </a:r>
            <a:r>
              <a:rPr lang="en-US" u="sng" dirty="0"/>
              <a:t>both</a:t>
            </a:r>
            <a:r>
              <a:rPr lang="en-US" dirty="0"/>
              <a:t> the imported and domestic goods.</a:t>
            </a:r>
          </a:p>
          <a:p>
            <a:pPr lvl="3"/>
            <a:r>
              <a:rPr lang="en-US" sz="2200" dirty="0"/>
              <a:t>Including producers that use the higher-priced goods as inputs.</a:t>
            </a:r>
          </a:p>
          <a:p>
            <a:pPr lvl="4"/>
            <a:r>
              <a:rPr lang="en-US" sz="2200" dirty="0"/>
              <a:t>Their prices also rise, hurting </a:t>
            </a:r>
            <a:r>
              <a:rPr lang="en-US" sz="2200" u="sng" dirty="0"/>
              <a:t>their</a:t>
            </a:r>
            <a:r>
              <a:rPr lang="en-US" sz="2200" dirty="0"/>
              <a:t> buyers.</a:t>
            </a:r>
          </a:p>
          <a:p>
            <a:pPr lvl="1"/>
            <a:r>
              <a:rPr lang="en-US" dirty="0"/>
              <a:t>Employment changes:</a:t>
            </a:r>
          </a:p>
          <a:p>
            <a:pPr lvl="2"/>
            <a:r>
              <a:rPr lang="en-US" dirty="0"/>
              <a:t>Increase in the protected industry.</a:t>
            </a:r>
          </a:p>
          <a:p>
            <a:pPr lvl="2"/>
            <a:r>
              <a:rPr lang="en-US" dirty="0"/>
              <a:t>Decreases in industries that use the protected product as inputs.	</a:t>
            </a:r>
          </a:p>
        </p:txBody>
      </p:sp>
      <p:sp>
        <p:nvSpPr>
          <p:cNvPr id="4" name="Slide Number Placeholder 3">
            <a:extLst>
              <a:ext uri="{FF2B5EF4-FFF2-40B4-BE49-F238E27FC236}">
                <a16:creationId xmlns:a16="http://schemas.microsoft.com/office/drawing/2014/main" id="{E3E495A4-B5E6-13FF-8150-43BC16930725}"/>
              </a:ext>
            </a:extLst>
          </p:cNvPr>
          <p:cNvSpPr>
            <a:spLocks noGrp="1"/>
          </p:cNvSpPr>
          <p:nvPr>
            <p:ph type="sldNum" sz="quarter" idx="12"/>
          </p:nvPr>
        </p:nvSpPr>
        <p:spPr/>
        <p:txBody>
          <a:bodyPr/>
          <a:lstStyle/>
          <a:p>
            <a:fld id="{D9F085D5-EC86-4F6A-B501-C1359CB39116}" type="slidenum">
              <a:rPr lang="en-GB" smtClean="0"/>
              <a:t>20</a:t>
            </a:fld>
            <a:endParaRPr lang="en-GB"/>
          </a:p>
        </p:txBody>
      </p:sp>
      <p:sp>
        <p:nvSpPr>
          <p:cNvPr id="5" name="Title 1">
            <a:extLst>
              <a:ext uri="{FF2B5EF4-FFF2-40B4-BE49-F238E27FC236}">
                <a16:creationId xmlns:a16="http://schemas.microsoft.com/office/drawing/2014/main" id="{7DE66B89-5B63-09BE-E423-0F1252A750DC}"/>
              </a:ext>
            </a:extLst>
          </p:cNvPr>
          <p:cNvSpPr>
            <a:spLocks noGrp="1"/>
          </p:cNvSpPr>
          <p:nvPr>
            <p:ph type="title"/>
          </p:nvPr>
        </p:nvSpPr>
        <p:spPr>
          <a:xfrm>
            <a:off x="635000" y="96837"/>
            <a:ext cx="9652000" cy="1127125"/>
          </a:xfrm>
        </p:spPr>
        <p:txBody>
          <a:bodyPr/>
          <a:lstStyle/>
          <a:p>
            <a:r>
              <a:rPr lang="en-US" dirty="0">
                <a:solidFill>
                  <a:schemeClr val="bg1"/>
                </a:solidFill>
              </a:rPr>
              <a:t> Effe</a:t>
            </a:r>
            <a:r>
              <a:rPr lang="en-US" dirty="0"/>
              <a:t>cts of a Tariff</a:t>
            </a:r>
          </a:p>
        </p:txBody>
      </p:sp>
    </p:spTree>
    <p:extLst>
      <p:ext uri="{BB962C8B-B14F-4D97-AF65-F5344CB8AC3E}">
        <p14:creationId xmlns:p14="http://schemas.microsoft.com/office/powerpoint/2010/main" val="426664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92EB-D19B-1507-61C0-ACAB291AFEED}"/>
              </a:ext>
            </a:extLst>
          </p:cNvPr>
          <p:cNvSpPr>
            <a:spLocks noGrp="1"/>
          </p:cNvSpPr>
          <p:nvPr>
            <p:ph type="title"/>
          </p:nvPr>
        </p:nvSpPr>
        <p:spPr>
          <a:xfrm>
            <a:off x="762000" y="0"/>
            <a:ext cx="10515600" cy="1325563"/>
          </a:xfrm>
        </p:spPr>
        <p:txBody>
          <a:bodyPr/>
          <a:lstStyle/>
          <a:p>
            <a:r>
              <a:rPr lang="en-US" dirty="0">
                <a:solidFill>
                  <a:schemeClr val="bg1"/>
                </a:solidFill>
              </a:rPr>
              <a:t>Pos</a:t>
            </a:r>
            <a:r>
              <a:rPr lang="en-US" dirty="0"/>
              <a:t>sible Economic Arguments for Tariffs</a:t>
            </a:r>
          </a:p>
        </p:txBody>
      </p:sp>
      <p:sp>
        <p:nvSpPr>
          <p:cNvPr id="3" name="Content Placeholder 2">
            <a:extLst>
              <a:ext uri="{FF2B5EF4-FFF2-40B4-BE49-F238E27FC236}">
                <a16:creationId xmlns:a16="http://schemas.microsoft.com/office/drawing/2014/main" id="{26528552-D03C-5EF2-5D7A-069C7A57779B}"/>
              </a:ext>
            </a:extLst>
          </p:cNvPr>
          <p:cNvSpPr>
            <a:spLocks noGrp="1"/>
          </p:cNvSpPr>
          <p:nvPr>
            <p:ph idx="1"/>
          </p:nvPr>
        </p:nvSpPr>
        <p:spPr/>
        <p:txBody>
          <a:bodyPr/>
          <a:lstStyle/>
          <a:p>
            <a:pPr>
              <a:spcAft>
                <a:spcPts val="2000"/>
              </a:spcAft>
            </a:pPr>
            <a:r>
              <a:rPr lang="en-US" dirty="0"/>
              <a:t>Possible arguments for tariffs:</a:t>
            </a:r>
          </a:p>
          <a:p>
            <a:pPr lvl="1">
              <a:spcAft>
                <a:spcPts val="500"/>
              </a:spcAft>
            </a:pPr>
            <a:r>
              <a:rPr lang="en-US" dirty="0"/>
              <a:t>National Defense – strategic resource  </a:t>
            </a:r>
          </a:p>
          <a:p>
            <a:pPr lvl="2">
              <a:spcAft>
                <a:spcPts val="2000"/>
              </a:spcAft>
            </a:pPr>
            <a:r>
              <a:rPr lang="en-US" dirty="0"/>
              <a:t>Do we need the capacity to make our own computer chips, just in case?</a:t>
            </a:r>
          </a:p>
          <a:p>
            <a:pPr lvl="1">
              <a:spcAft>
                <a:spcPts val="2000"/>
              </a:spcAft>
            </a:pPr>
            <a:r>
              <a:rPr lang="en-US" dirty="0"/>
              <a:t>“Infant” Industry</a:t>
            </a:r>
          </a:p>
          <a:p>
            <a:pPr lvl="1">
              <a:spcAft>
                <a:spcPts val="2000"/>
              </a:spcAft>
            </a:pPr>
            <a:r>
              <a:rPr lang="en-US" dirty="0"/>
              <a:t>Unfair trade practices of exporting countries</a:t>
            </a:r>
          </a:p>
          <a:p>
            <a:pPr marL="0" indent="0">
              <a:buNone/>
            </a:pPr>
            <a:endParaRPr lang="en-US" dirty="0"/>
          </a:p>
        </p:txBody>
      </p:sp>
      <p:sp>
        <p:nvSpPr>
          <p:cNvPr id="4" name="Slide Number Placeholder 3">
            <a:extLst>
              <a:ext uri="{FF2B5EF4-FFF2-40B4-BE49-F238E27FC236}">
                <a16:creationId xmlns:a16="http://schemas.microsoft.com/office/drawing/2014/main" id="{5DB3878C-063E-E7F6-34E2-9375B3AC1D1A}"/>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1730923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2CE2F-0BA3-9049-3343-58C54C859A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5B6AE-56D7-4016-F964-418EBE41BD6E}"/>
              </a:ext>
            </a:extLst>
          </p:cNvPr>
          <p:cNvSpPr>
            <a:spLocks noGrp="1"/>
          </p:cNvSpPr>
          <p:nvPr>
            <p:ph idx="1"/>
          </p:nvPr>
        </p:nvSpPr>
        <p:spPr/>
        <p:txBody>
          <a:bodyPr>
            <a:normAutofit fontScale="92500"/>
          </a:bodyPr>
          <a:lstStyle/>
          <a:p>
            <a:r>
              <a:rPr lang="en-US" dirty="0"/>
              <a:t>Income distribution</a:t>
            </a:r>
          </a:p>
          <a:p>
            <a:pPr lvl="1"/>
            <a:r>
              <a:rPr lang="en-US" dirty="0"/>
              <a:t>Tariffs, especially on China, raise prices of the products disproportionately bought by low-income consumers, hurting them more than high-income consumers</a:t>
            </a:r>
          </a:p>
          <a:p>
            <a:r>
              <a:rPr lang="en-US" dirty="0"/>
              <a:t>Retaliation</a:t>
            </a:r>
          </a:p>
          <a:p>
            <a:pPr lvl="1"/>
            <a:r>
              <a:rPr lang="en-US" dirty="0"/>
              <a:t>Other countries place tariffs on US exports</a:t>
            </a:r>
          </a:p>
          <a:p>
            <a:pPr lvl="1"/>
            <a:r>
              <a:rPr lang="en-US" dirty="0"/>
              <a:t>Trade war that started in 2018 continues and gets worse</a:t>
            </a:r>
          </a:p>
          <a:p>
            <a:r>
              <a:rPr lang="en-US" dirty="0"/>
              <a:t>Corruption</a:t>
            </a:r>
          </a:p>
          <a:p>
            <a:pPr lvl="1"/>
            <a:r>
              <a:rPr lang="en-US" dirty="0"/>
              <a:t>Historically, tariffs prompted both smuggling and bribes to customs officers.</a:t>
            </a:r>
          </a:p>
          <a:p>
            <a:pPr lvl="1"/>
            <a:r>
              <a:rPr lang="en-US" dirty="0"/>
              <a:t>Today, in the US, those are less likely.</a:t>
            </a:r>
          </a:p>
          <a:p>
            <a:pPr lvl="1"/>
            <a:r>
              <a:rPr lang="en-US" dirty="0"/>
              <a:t>But requests for exemptions from tariffs may be accompanied by favors or political contributions.</a:t>
            </a:r>
          </a:p>
          <a:p>
            <a:pPr lvl="1"/>
            <a:endParaRPr lang="en-US" dirty="0"/>
          </a:p>
        </p:txBody>
      </p:sp>
      <p:sp>
        <p:nvSpPr>
          <p:cNvPr id="4" name="Slide Number Placeholder 3">
            <a:extLst>
              <a:ext uri="{FF2B5EF4-FFF2-40B4-BE49-F238E27FC236}">
                <a16:creationId xmlns:a16="http://schemas.microsoft.com/office/drawing/2014/main" id="{F04BA1D9-8F29-EFCD-8F93-486C32985F25}"/>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5" name="Title 1">
            <a:extLst>
              <a:ext uri="{FF2B5EF4-FFF2-40B4-BE49-F238E27FC236}">
                <a16:creationId xmlns:a16="http://schemas.microsoft.com/office/drawing/2014/main" id="{FF80AC1A-80E2-F531-8C90-D15C9E3E66D8}"/>
              </a:ext>
            </a:extLst>
          </p:cNvPr>
          <p:cNvSpPr>
            <a:spLocks noGrp="1"/>
          </p:cNvSpPr>
          <p:nvPr>
            <p:ph type="title"/>
          </p:nvPr>
        </p:nvSpPr>
        <p:spPr>
          <a:xfrm>
            <a:off x="635000" y="76200"/>
            <a:ext cx="9652000" cy="1127125"/>
          </a:xfrm>
        </p:spPr>
        <p:txBody>
          <a:bodyPr/>
          <a:lstStyle/>
          <a:p>
            <a:r>
              <a:rPr lang="en-US" dirty="0">
                <a:solidFill>
                  <a:schemeClr val="bg1"/>
                </a:solidFill>
              </a:rPr>
              <a:t> Oth</a:t>
            </a:r>
            <a:r>
              <a:rPr lang="en-US" dirty="0"/>
              <a:t>er effects of a Tariff</a:t>
            </a:r>
          </a:p>
        </p:txBody>
      </p:sp>
    </p:spTree>
    <p:extLst>
      <p:ext uri="{BB962C8B-B14F-4D97-AF65-F5344CB8AC3E}">
        <p14:creationId xmlns:p14="http://schemas.microsoft.com/office/powerpoint/2010/main" val="25575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Trump I Tariffs </a:t>
            </a:r>
            <a:br>
              <a:rPr lang="en-US" sz="9600" dirty="0"/>
            </a:br>
            <a:r>
              <a:rPr lang="en-US" sz="9600" dirty="0"/>
              <a:t>and the Trade War</a:t>
            </a:r>
            <a:endParaRPr lang="en-US" sz="6000" dirty="0"/>
          </a:p>
        </p:txBody>
      </p:sp>
    </p:spTree>
    <p:extLst>
      <p:ext uri="{BB962C8B-B14F-4D97-AF65-F5344CB8AC3E}">
        <p14:creationId xmlns:p14="http://schemas.microsoft.com/office/powerpoint/2010/main" val="132982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DC009-2AAB-FB9D-E557-345C6540AC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A89EEE-EB38-196E-8C61-FFCA9ABECCC0}"/>
              </a:ext>
            </a:extLst>
          </p:cNvPr>
          <p:cNvSpPr>
            <a:spLocks noGrp="1"/>
          </p:cNvSpPr>
          <p:nvPr>
            <p:ph idx="1"/>
          </p:nvPr>
        </p:nvSpPr>
        <p:spPr>
          <a:xfrm>
            <a:off x="762000" y="1325562"/>
            <a:ext cx="10591800" cy="4694237"/>
          </a:xfrm>
        </p:spPr>
        <p:txBody>
          <a:bodyPr>
            <a:normAutofit lnSpcReduction="10000"/>
          </a:bodyPr>
          <a:lstStyle/>
          <a:p>
            <a:r>
              <a:rPr lang="en-US" b="0" dirty="0">
                <a:solidFill>
                  <a:schemeClr val="tx1"/>
                </a:solidFill>
              </a:rPr>
              <a:t>The </a:t>
            </a:r>
            <a:r>
              <a:rPr lang="en-US" dirty="0">
                <a:solidFill>
                  <a:schemeClr val="tx1"/>
                </a:solidFill>
              </a:rPr>
              <a:t>price of washing machines</a:t>
            </a:r>
            <a:r>
              <a:rPr lang="en-US" b="0" dirty="0">
                <a:solidFill>
                  <a:schemeClr val="tx1"/>
                </a:solidFill>
              </a:rPr>
              <a:t> increased in the U.S. by 12% the next month.</a:t>
            </a:r>
          </a:p>
          <a:p>
            <a:r>
              <a:rPr lang="en-US" b="0" dirty="0">
                <a:solidFill>
                  <a:schemeClr val="tx1"/>
                </a:solidFill>
              </a:rPr>
              <a:t>The </a:t>
            </a:r>
            <a:r>
              <a:rPr lang="en-US" dirty="0">
                <a:solidFill>
                  <a:schemeClr val="tx1"/>
                </a:solidFill>
              </a:rPr>
              <a:t>price of dryers </a:t>
            </a:r>
            <a:r>
              <a:rPr lang="en-US" b="0" dirty="0">
                <a:solidFill>
                  <a:schemeClr val="tx1"/>
                </a:solidFill>
              </a:rPr>
              <a:t>(bundled with washing machines) also increased by 12%, even though they were not subjected to tariffs.</a:t>
            </a:r>
          </a:p>
          <a:p>
            <a:r>
              <a:rPr lang="en-US" b="0" dirty="0">
                <a:solidFill>
                  <a:schemeClr val="tx1"/>
                </a:solidFill>
              </a:rPr>
              <a:t>Consumers lost $1.5 billion annually. </a:t>
            </a:r>
          </a:p>
          <a:p>
            <a:r>
              <a:rPr lang="en-US" b="0" dirty="0">
                <a:solidFill>
                  <a:schemeClr val="tx1"/>
                </a:solidFill>
              </a:rPr>
              <a:t>Annual </a:t>
            </a:r>
            <a:r>
              <a:rPr lang="en-US" dirty="0">
                <a:solidFill>
                  <a:schemeClr val="tx1"/>
                </a:solidFill>
              </a:rPr>
              <a:t>tariff revenue </a:t>
            </a:r>
            <a:r>
              <a:rPr lang="en-US" b="0" dirty="0">
                <a:solidFill>
                  <a:schemeClr val="tx1"/>
                </a:solidFill>
              </a:rPr>
              <a:t>increased by about $82 million.</a:t>
            </a:r>
          </a:p>
          <a:p>
            <a:r>
              <a:rPr lang="en-US" b="0" dirty="0">
                <a:solidFill>
                  <a:schemeClr val="tx1"/>
                </a:solidFill>
              </a:rPr>
              <a:t>1,800 </a:t>
            </a:r>
            <a:r>
              <a:rPr lang="en-US" dirty="0">
                <a:solidFill>
                  <a:schemeClr val="tx1"/>
                </a:solidFill>
              </a:rPr>
              <a:t>new jobs </a:t>
            </a:r>
            <a:r>
              <a:rPr lang="en-US" b="0" dirty="0">
                <a:solidFill>
                  <a:schemeClr val="tx1"/>
                </a:solidFill>
              </a:rPr>
              <a:t>reported.</a:t>
            </a:r>
          </a:p>
          <a:p>
            <a:r>
              <a:rPr lang="en-US" b="0" dirty="0">
                <a:solidFill>
                  <a:schemeClr val="tx1"/>
                </a:solidFill>
              </a:rPr>
              <a:t>The consumer cost per job “created” was about $817,000 per year.</a:t>
            </a:r>
          </a:p>
          <a:p>
            <a:r>
              <a:rPr lang="en-US" b="0" dirty="0">
                <a:solidFill>
                  <a:schemeClr val="tx1"/>
                </a:solidFill>
              </a:rPr>
              <a:t>Coincides with LG and Samsung opening plants in the U.S.</a:t>
            </a:r>
          </a:p>
          <a:p>
            <a:pPr lvl="1"/>
            <a:r>
              <a:rPr lang="en-US" dirty="0">
                <a:solidFill>
                  <a:schemeClr val="tx1"/>
                </a:solidFill>
              </a:rPr>
              <a:t>LG: Clarksville, Tennessee in 2019: 600 new jobs</a:t>
            </a:r>
          </a:p>
          <a:p>
            <a:pPr lvl="1"/>
            <a:r>
              <a:rPr lang="en-US" b="0" dirty="0">
                <a:solidFill>
                  <a:schemeClr val="tx1"/>
                </a:solidFill>
              </a:rPr>
              <a:t>Samsung: Newberry, South Carolina, 2018: 1,500 new jobs</a:t>
            </a:r>
          </a:p>
        </p:txBody>
      </p:sp>
      <p:sp>
        <p:nvSpPr>
          <p:cNvPr id="4" name="Slide Number Placeholder 3">
            <a:extLst>
              <a:ext uri="{FF2B5EF4-FFF2-40B4-BE49-F238E27FC236}">
                <a16:creationId xmlns:a16="http://schemas.microsoft.com/office/drawing/2014/main" id="{32CA711F-D96E-471C-FBDF-521F0357FE89}"/>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5" name="Title 1">
            <a:extLst>
              <a:ext uri="{FF2B5EF4-FFF2-40B4-BE49-F238E27FC236}">
                <a16:creationId xmlns:a16="http://schemas.microsoft.com/office/drawing/2014/main" id="{A3A59E55-FB7C-0670-0529-979672C873F1}"/>
              </a:ext>
            </a:extLst>
          </p:cNvPr>
          <p:cNvSpPr>
            <a:spLocks noGrp="1"/>
          </p:cNvSpPr>
          <p:nvPr>
            <p:ph type="title"/>
          </p:nvPr>
        </p:nvSpPr>
        <p:spPr>
          <a:xfrm>
            <a:off x="762000" y="0"/>
            <a:ext cx="10515600" cy="1325563"/>
          </a:xfrm>
        </p:spPr>
        <p:txBody>
          <a:bodyPr/>
          <a:lstStyle/>
          <a:p>
            <a:r>
              <a:rPr lang="en-US" dirty="0">
                <a:solidFill>
                  <a:schemeClr val="bg1"/>
                </a:solidFill>
              </a:rPr>
              <a:t>Tari</a:t>
            </a:r>
            <a:r>
              <a:rPr lang="en-US" dirty="0">
                <a:solidFill>
                  <a:schemeClr val="accent1">
                    <a:lumMod val="75000"/>
                  </a:schemeClr>
                </a:solidFill>
              </a:rPr>
              <a:t>ffs on Washing Machines</a:t>
            </a:r>
            <a:endParaRPr lang="en-US" dirty="0"/>
          </a:p>
        </p:txBody>
      </p:sp>
    </p:spTree>
    <p:extLst>
      <p:ext uri="{BB962C8B-B14F-4D97-AF65-F5344CB8AC3E}">
        <p14:creationId xmlns:p14="http://schemas.microsoft.com/office/powerpoint/2010/main" val="347180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B69BA-FD91-7AEE-8A9E-6F09D2B01D1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C2A7FD9-A6A5-8A4A-1E9E-0B08DFEA56F7}"/>
              </a:ext>
            </a:extLst>
          </p:cNvPr>
          <p:cNvSpPr>
            <a:spLocks noGrp="1"/>
          </p:cNvSpPr>
          <p:nvPr>
            <p:ph type="title"/>
          </p:nvPr>
        </p:nvSpPr>
        <p:spPr>
          <a:xfrm>
            <a:off x="762000" y="0"/>
            <a:ext cx="10515600" cy="1325563"/>
          </a:xfrm>
        </p:spPr>
        <p:txBody>
          <a:bodyPr anchor="ctr">
            <a:normAutofit/>
          </a:bodyPr>
          <a:lstStyle/>
          <a:p>
            <a:r>
              <a:rPr lang="en-US" dirty="0">
                <a:solidFill>
                  <a:schemeClr val="bg1"/>
                </a:solidFill>
              </a:rPr>
              <a:t>Tari</a:t>
            </a:r>
            <a:r>
              <a:rPr lang="en-US" dirty="0"/>
              <a:t>ffs on Solar Panels</a:t>
            </a:r>
          </a:p>
        </p:txBody>
      </p:sp>
      <p:sp>
        <p:nvSpPr>
          <p:cNvPr id="3" name="Content Placeholder 2">
            <a:extLst>
              <a:ext uri="{FF2B5EF4-FFF2-40B4-BE49-F238E27FC236}">
                <a16:creationId xmlns:a16="http://schemas.microsoft.com/office/drawing/2014/main" id="{03CBB776-141B-BC33-E82D-93DE48280CBE}"/>
              </a:ext>
            </a:extLst>
          </p:cNvPr>
          <p:cNvSpPr>
            <a:spLocks noGrp="1"/>
          </p:cNvSpPr>
          <p:nvPr>
            <p:ph sz="half" idx="1"/>
          </p:nvPr>
        </p:nvSpPr>
        <p:spPr>
          <a:xfrm>
            <a:off x="381000" y="1295400"/>
            <a:ext cx="6054438" cy="4800599"/>
          </a:xfrm>
        </p:spPr>
        <p:txBody>
          <a:bodyPr anchor="ctr">
            <a:normAutofit/>
          </a:bodyPr>
          <a:lstStyle/>
          <a:p>
            <a:endParaRPr lang="en-US" sz="2000" b="0" dirty="0"/>
          </a:p>
          <a:p>
            <a:r>
              <a:rPr lang="en-US" sz="2100" b="0" dirty="0">
                <a:solidFill>
                  <a:schemeClr val="tx1"/>
                </a:solidFill>
              </a:rPr>
              <a:t>Consumers were hurt by higher </a:t>
            </a:r>
            <a:r>
              <a:rPr lang="en-US" sz="2100" dirty="0">
                <a:solidFill>
                  <a:schemeClr val="tx1"/>
                </a:solidFill>
              </a:rPr>
              <a:t>prices of solar panels</a:t>
            </a:r>
            <a:r>
              <a:rPr lang="en-US" sz="2100" b="0" dirty="0">
                <a:solidFill>
                  <a:schemeClr val="tx1"/>
                </a:solidFill>
              </a:rPr>
              <a:t>:</a:t>
            </a:r>
          </a:p>
          <a:p>
            <a:pPr lvl="1"/>
            <a:r>
              <a:rPr lang="en-US" sz="2100" b="0" dirty="0">
                <a:solidFill>
                  <a:schemeClr val="tx1"/>
                </a:solidFill>
              </a:rPr>
              <a:t> Solar prices increased by 43-57% </a:t>
            </a:r>
            <a:r>
              <a:rPr lang="en-US" sz="2100" dirty="0">
                <a:solidFill>
                  <a:schemeClr val="tx1"/>
                </a:solidFill>
              </a:rPr>
              <a:t>compared to the</a:t>
            </a:r>
            <a:r>
              <a:rPr lang="en-US" sz="2100" b="0" dirty="0">
                <a:solidFill>
                  <a:schemeClr val="tx1"/>
                </a:solidFill>
              </a:rPr>
              <a:t> global average.</a:t>
            </a:r>
          </a:p>
          <a:p>
            <a:r>
              <a:rPr lang="en-US" sz="2100" b="0" dirty="0">
                <a:solidFill>
                  <a:schemeClr val="tx1"/>
                </a:solidFill>
              </a:rPr>
              <a:t>According to the Solar Energy Industries Association:</a:t>
            </a:r>
          </a:p>
          <a:p>
            <a:pPr lvl="1"/>
            <a:r>
              <a:rPr lang="en-US" sz="2100" dirty="0">
                <a:solidFill>
                  <a:schemeClr val="tx1"/>
                </a:solidFill>
              </a:rPr>
              <a:t>62,000 workers were laid off or never hired,</a:t>
            </a:r>
          </a:p>
          <a:p>
            <a:pPr lvl="1"/>
            <a:r>
              <a:rPr lang="en-US" sz="2100" b="0" dirty="0">
                <a:solidFill>
                  <a:schemeClr val="tx1"/>
                </a:solidFill>
              </a:rPr>
              <a:t>10.5 gigawatts of solar capacity lost, and</a:t>
            </a:r>
          </a:p>
          <a:p>
            <a:pPr lvl="1"/>
            <a:r>
              <a:rPr lang="en-US" sz="2100" dirty="0">
                <a:solidFill>
                  <a:schemeClr val="tx1"/>
                </a:solidFill>
              </a:rPr>
              <a:t>$19 billion in private sector investment lost.</a:t>
            </a:r>
          </a:p>
          <a:p>
            <a:r>
              <a:rPr lang="en-US" sz="2100" b="0" dirty="0">
                <a:solidFill>
                  <a:schemeClr val="tx1"/>
                </a:solidFill>
              </a:rPr>
              <a:t>Foreign companies build factories in the U.S.:</a:t>
            </a:r>
          </a:p>
          <a:p>
            <a:pPr lvl="1"/>
            <a:r>
              <a:rPr lang="en-US" sz="2100" dirty="0">
                <a:solidFill>
                  <a:schemeClr val="tx1"/>
                </a:solidFill>
              </a:rPr>
              <a:t>Hanwha (South Korea) in Whitfield County, GA</a:t>
            </a:r>
          </a:p>
          <a:p>
            <a:pPr lvl="1"/>
            <a:r>
              <a:rPr lang="en-US" sz="2100" dirty="0" err="1">
                <a:solidFill>
                  <a:schemeClr val="tx1"/>
                </a:solidFill>
              </a:rPr>
              <a:t>JinkoSolar</a:t>
            </a:r>
            <a:r>
              <a:rPr lang="en-US" sz="2100" dirty="0">
                <a:solidFill>
                  <a:schemeClr val="tx1"/>
                </a:solidFill>
              </a:rPr>
              <a:t> (China) in Jacksonville, FL</a:t>
            </a:r>
          </a:p>
          <a:p>
            <a:pPr lvl="1"/>
            <a:endParaRPr lang="en-US" sz="2000" b="0" dirty="0">
              <a:solidFill>
                <a:srgbClr val="0C4C88"/>
              </a:solidFill>
            </a:endParaRPr>
          </a:p>
        </p:txBody>
      </p:sp>
      <p:pic>
        <p:nvPicPr>
          <p:cNvPr id="2" name="Picture 1" descr="A graph showing a line going up&#10;&#10;AI-generated content may be incorrect.">
            <a:extLst>
              <a:ext uri="{FF2B5EF4-FFF2-40B4-BE49-F238E27FC236}">
                <a16:creationId xmlns:a16="http://schemas.microsoft.com/office/drawing/2014/main" id="{946F2F3D-5D03-E74F-9847-9A79D5A96DBC}"/>
              </a:ext>
            </a:extLst>
          </p:cNvPr>
          <p:cNvPicPr>
            <a:picLocks noChangeAspect="1"/>
          </p:cNvPicPr>
          <p:nvPr/>
        </p:nvPicPr>
        <p:blipFill>
          <a:blip r:embed="rId3"/>
          <a:stretch>
            <a:fillRect/>
          </a:stretch>
        </p:blipFill>
        <p:spPr>
          <a:xfrm>
            <a:off x="6096000" y="1764030"/>
            <a:ext cx="6054438" cy="3329940"/>
          </a:xfrm>
          <a:prstGeom prst="rect">
            <a:avLst/>
          </a:prstGeom>
          <a:noFill/>
        </p:spPr>
      </p:pic>
      <p:sp>
        <p:nvSpPr>
          <p:cNvPr id="4" name="Slide Number Placeholder 3">
            <a:extLst>
              <a:ext uri="{FF2B5EF4-FFF2-40B4-BE49-F238E27FC236}">
                <a16:creationId xmlns:a16="http://schemas.microsoft.com/office/drawing/2014/main" id="{081261D9-A898-3F1B-8811-85AE7C1BB72B}"/>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25</a:t>
            </a:fld>
            <a:endParaRPr lang="en-GB"/>
          </a:p>
        </p:txBody>
      </p:sp>
    </p:spTree>
    <p:extLst>
      <p:ext uri="{BB962C8B-B14F-4D97-AF65-F5344CB8AC3E}">
        <p14:creationId xmlns:p14="http://schemas.microsoft.com/office/powerpoint/2010/main" val="9932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E4106-2D37-0607-4973-12A0E37BB54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2849AF-A6FD-F2AF-33C9-92DA0814B242}"/>
              </a:ext>
            </a:extLst>
          </p:cNvPr>
          <p:cNvSpPr>
            <a:spLocks noGrp="1"/>
          </p:cNvSpPr>
          <p:nvPr>
            <p:ph type="sldNum" sz="quarter" idx="12"/>
          </p:nvPr>
        </p:nvSpPr>
        <p:spPr/>
        <p:txBody>
          <a:bodyPr/>
          <a:lstStyle/>
          <a:p>
            <a:fld id="{D9F085D5-EC86-4F6A-B501-C1359CB39116}" type="slidenum">
              <a:rPr lang="en-GB" smtClean="0"/>
              <a:t>26</a:t>
            </a:fld>
            <a:endParaRPr lang="en-GB"/>
          </a:p>
        </p:txBody>
      </p:sp>
      <p:sp>
        <p:nvSpPr>
          <p:cNvPr id="5" name="Title 1">
            <a:extLst>
              <a:ext uri="{FF2B5EF4-FFF2-40B4-BE49-F238E27FC236}">
                <a16:creationId xmlns:a16="http://schemas.microsoft.com/office/drawing/2014/main" id="{4182F2DA-02E6-4010-1843-4EB46577ED16}"/>
              </a:ext>
            </a:extLst>
          </p:cNvPr>
          <p:cNvSpPr>
            <a:spLocks noGrp="1"/>
          </p:cNvSpPr>
          <p:nvPr>
            <p:ph type="title"/>
          </p:nvPr>
        </p:nvSpPr>
        <p:spPr>
          <a:xfrm>
            <a:off x="762000" y="0"/>
            <a:ext cx="10515600" cy="1325563"/>
          </a:xfrm>
        </p:spPr>
        <p:txBody>
          <a:bodyPr/>
          <a:lstStyle/>
          <a:p>
            <a:r>
              <a:rPr lang="en-US" dirty="0">
                <a:solidFill>
                  <a:schemeClr val="bg1"/>
                </a:solidFill>
              </a:rPr>
              <a:t>Tari</a:t>
            </a:r>
            <a:r>
              <a:rPr lang="en-US" dirty="0">
                <a:solidFill>
                  <a:schemeClr val="accent1">
                    <a:lumMod val="75000"/>
                  </a:schemeClr>
                </a:solidFill>
              </a:rPr>
              <a:t>ffs on Metals</a:t>
            </a:r>
            <a:endParaRPr lang="en-US" dirty="0"/>
          </a:p>
        </p:txBody>
      </p:sp>
      <p:sp>
        <p:nvSpPr>
          <p:cNvPr id="6" name="TextBox 5">
            <a:extLst>
              <a:ext uri="{FF2B5EF4-FFF2-40B4-BE49-F238E27FC236}">
                <a16:creationId xmlns:a16="http://schemas.microsoft.com/office/drawing/2014/main" id="{430F9EEF-E5D4-24B3-6DB0-704EAAEEA218}"/>
              </a:ext>
            </a:extLst>
          </p:cNvPr>
          <p:cNvSpPr txBox="1"/>
          <p:nvPr/>
        </p:nvSpPr>
        <p:spPr>
          <a:xfrm>
            <a:off x="901908" y="1219200"/>
            <a:ext cx="10058400" cy="4862870"/>
          </a:xfrm>
          <a:prstGeom prst="rect">
            <a:avLst/>
          </a:prstGeom>
          <a:noFill/>
        </p:spPr>
        <p:txBody>
          <a:bodyPr wrap="square" rtlCol="0">
            <a:spAutoFit/>
          </a:bodyPr>
          <a:lstStyle/>
          <a:p>
            <a:pPr marL="285750" indent="-285750">
              <a:spcAft>
                <a:spcPts val="1500"/>
              </a:spcAft>
              <a:buFont typeface="Arial" panose="020B0604020202020204" pitchFamily="34" charset="0"/>
              <a:buChar char="•"/>
            </a:pPr>
            <a:r>
              <a:rPr lang="en-US" sz="2600" dirty="0"/>
              <a:t>The </a:t>
            </a:r>
            <a:r>
              <a:rPr lang="en-US" sz="2600" b="1" dirty="0"/>
              <a:t>prices of steel and aluminum increased shortly after the tariff was implemented.</a:t>
            </a:r>
            <a:endParaRPr lang="en-US" sz="2600" dirty="0"/>
          </a:p>
          <a:p>
            <a:pPr marL="285750" indent="-285750">
              <a:spcAft>
                <a:spcPts val="1500"/>
              </a:spcAft>
              <a:buFont typeface="Arial" panose="020B0604020202020204" pitchFamily="34" charset="0"/>
              <a:buChar char="•"/>
            </a:pPr>
            <a:r>
              <a:rPr lang="en-US" sz="2600" dirty="0"/>
              <a:t>The </a:t>
            </a:r>
            <a:r>
              <a:rPr lang="en-US" sz="2600" b="1" dirty="0"/>
              <a:t>domestic production </a:t>
            </a:r>
            <a:r>
              <a:rPr lang="en-US" sz="2600" dirty="0"/>
              <a:t>increased (steel production increased by 6 million metric tons and aluminum by 350,000 metric tons in 2019 compared to 2017).</a:t>
            </a:r>
          </a:p>
          <a:p>
            <a:pPr marL="285750" indent="-285750">
              <a:spcAft>
                <a:spcPts val="1500"/>
              </a:spcAft>
              <a:buFont typeface="Arial" panose="020B0604020202020204" pitchFamily="34" charset="0"/>
              <a:buChar char="•"/>
            </a:pPr>
            <a:r>
              <a:rPr lang="en-US" sz="2600" dirty="0"/>
              <a:t>The </a:t>
            </a:r>
            <a:r>
              <a:rPr lang="en-US" sz="2600" b="1" dirty="0"/>
              <a:t>number of jobs </a:t>
            </a:r>
            <a:r>
              <a:rPr lang="en-US" sz="2600" dirty="0"/>
              <a:t>in iron, steel, and aluminum mills rose temporarily by 6% and 5%, respectively, from 2017 to 2019. </a:t>
            </a:r>
          </a:p>
          <a:p>
            <a:pPr marL="285750" indent="-285750">
              <a:spcAft>
                <a:spcPts val="1500"/>
              </a:spcAft>
              <a:buFont typeface="Arial" panose="020B0604020202020204" pitchFamily="34" charset="0"/>
              <a:buChar char="•"/>
            </a:pPr>
            <a:r>
              <a:rPr lang="en-US" sz="2600" b="1" dirty="0"/>
              <a:t>Downstream industries </a:t>
            </a:r>
            <a:r>
              <a:rPr lang="en-US" sz="2600" dirty="0"/>
              <a:t>(e.g., auto) faced higher input costs.</a:t>
            </a:r>
          </a:p>
          <a:p>
            <a:pPr marL="742950" lvl="1" indent="-285750">
              <a:spcAft>
                <a:spcPts val="1500"/>
              </a:spcAft>
              <a:buFont typeface="Arial" panose="020B0604020202020204" pitchFamily="34" charset="0"/>
              <a:buChar char="•"/>
            </a:pPr>
            <a:r>
              <a:rPr lang="en-US" sz="2600" dirty="0"/>
              <a:t>Several studies estimated that the increased costs driven by tariffs may have resulted in </a:t>
            </a:r>
            <a:r>
              <a:rPr lang="en-US" sz="2600" u="sng" dirty="0"/>
              <a:t>75,000 fewer manufacturing jobs</a:t>
            </a:r>
            <a:r>
              <a:rPr lang="en-US" sz="2600" dirty="0"/>
              <a:t>.</a:t>
            </a:r>
          </a:p>
        </p:txBody>
      </p:sp>
    </p:spTree>
    <p:extLst>
      <p:ext uri="{BB962C8B-B14F-4D97-AF65-F5344CB8AC3E}">
        <p14:creationId xmlns:p14="http://schemas.microsoft.com/office/powerpoint/2010/main" val="340537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53A86-5035-36C8-8EE2-792CCC131B0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BA3948-6F7A-7749-0662-BFBB44F39305}"/>
              </a:ext>
            </a:extLst>
          </p:cNvPr>
          <p:cNvSpPr>
            <a:spLocks noGrp="1"/>
          </p:cNvSpPr>
          <p:nvPr>
            <p:ph type="sldNum" sz="quarter" idx="12"/>
          </p:nvPr>
        </p:nvSpPr>
        <p:spPr/>
        <p:txBody>
          <a:bodyPr/>
          <a:lstStyle/>
          <a:p>
            <a:fld id="{D9F085D5-EC86-4F6A-B501-C1359CB39116}" type="slidenum">
              <a:rPr lang="en-GB" smtClean="0"/>
              <a:t>27</a:t>
            </a:fld>
            <a:endParaRPr lang="en-GB"/>
          </a:p>
        </p:txBody>
      </p:sp>
      <p:sp>
        <p:nvSpPr>
          <p:cNvPr id="5" name="Title 1">
            <a:extLst>
              <a:ext uri="{FF2B5EF4-FFF2-40B4-BE49-F238E27FC236}">
                <a16:creationId xmlns:a16="http://schemas.microsoft.com/office/drawing/2014/main" id="{3C97D271-77B0-39A2-DC81-411F70FE29F5}"/>
              </a:ext>
            </a:extLst>
          </p:cNvPr>
          <p:cNvSpPr>
            <a:spLocks noGrp="1"/>
          </p:cNvSpPr>
          <p:nvPr>
            <p:ph type="title"/>
          </p:nvPr>
        </p:nvSpPr>
        <p:spPr>
          <a:xfrm>
            <a:off x="762000" y="0"/>
            <a:ext cx="10515600" cy="1325563"/>
          </a:xfrm>
        </p:spPr>
        <p:txBody>
          <a:bodyPr/>
          <a:lstStyle/>
          <a:p>
            <a:r>
              <a:rPr lang="en-US" dirty="0">
                <a:solidFill>
                  <a:schemeClr val="bg1"/>
                </a:solidFill>
              </a:rPr>
              <a:t>Tari</a:t>
            </a:r>
            <a:r>
              <a:rPr lang="en-US" dirty="0">
                <a:solidFill>
                  <a:schemeClr val="accent1">
                    <a:lumMod val="75000"/>
                  </a:schemeClr>
                </a:solidFill>
              </a:rPr>
              <a:t>ffs on Metals - Retaliation</a:t>
            </a:r>
            <a:endParaRPr lang="en-US" dirty="0"/>
          </a:p>
        </p:txBody>
      </p:sp>
      <p:sp>
        <p:nvSpPr>
          <p:cNvPr id="3" name="TextBox 2">
            <a:extLst>
              <a:ext uri="{FF2B5EF4-FFF2-40B4-BE49-F238E27FC236}">
                <a16:creationId xmlns:a16="http://schemas.microsoft.com/office/drawing/2014/main" id="{7CA86BB6-BCDE-BCE3-B821-C70546450D08}"/>
              </a:ext>
            </a:extLst>
          </p:cNvPr>
          <p:cNvSpPr txBox="1"/>
          <p:nvPr/>
        </p:nvSpPr>
        <p:spPr>
          <a:xfrm>
            <a:off x="533400" y="1290163"/>
            <a:ext cx="10287000" cy="1341008"/>
          </a:xfrm>
          <a:prstGeom prst="rect">
            <a:avLst/>
          </a:prstGeom>
          <a:noFill/>
        </p:spPr>
        <p:txBody>
          <a:bodyPr wrap="square">
            <a:spAutoFit/>
          </a:bodyPr>
          <a:lstStyle/>
          <a:p>
            <a:pPr marL="457200" lvl="0" indent="-342900" algn="l" rtl="0">
              <a:lnSpc>
                <a:spcPct val="115000"/>
              </a:lnSpc>
              <a:spcBef>
                <a:spcPts val="0"/>
              </a:spcBef>
              <a:spcAft>
                <a:spcPts val="0"/>
              </a:spcAft>
              <a:buClr>
                <a:srgbClr val="000000"/>
              </a:buClr>
              <a:buSzPts val="1800"/>
              <a:buFont typeface="Times New Roman"/>
              <a:buChar char="●"/>
            </a:pPr>
            <a:r>
              <a:rPr lang="en-US" dirty="0">
                <a:solidFill>
                  <a:srgbClr val="000000"/>
                </a:solidFill>
                <a:latin typeface="Times New Roman"/>
                <a:ea typeface="Times New Roman"/>
                <a:cs typeface="Times New Roman"/>
                <a:sym typeface="Times New Roman"/>
              </a:rPr>
              <a:t>The EU, Canada, Mexico, and China retaliated with tariffs proportionate to their U.S. exports of steel &amp; aluminum.</a:t>
            </a:r>
          </a:p>
          <a:p>
            <a:pPr marL="457200" lvl="0" indent="-342900" algn="l" rtl="0">
              <a:lnSpc>
                <a:spcPct val="115000"/>
              </a:lnSpc>
              <a:spcBef>
                <a:spcPts val="0"/>
              </a:spcBef>
              <a:spcAft>
                <a:spcPts val="0"/>
              </a:spcAft>
              <a:buClr>
                <a:srgbClr val="000000"/>
              </a:buClr>
              <a:buSzPts val="1800"/>
              <a:buFont typeface="Times New Roman"/>
              <a:buChar char="●"/>
            </a:pPr>
            <a:r>
              <a:rPr lang="en-US" dirty="0">
                <a:solidFill>
                  <a:srgbClr val="000000"/>
                </a:solidFill>
                <a:latin typeface="Times New Roman"/>
                <a:ea typeface="Times New Roman"/>
                <a:cs typeface="Times New Roman"/>
                <a:sym typeface="Times New Roman"/>
              </a:rPr>
              <a:t>US industries targeted by foreign retaliation:</a:t>
            </a:r>
          </a:p>
          <a:p>
            <a:pPr marL="457200" lvl="0" indent="0" algn="l" rtl="0">
              <a:lnSpc>
                <a:spcPct val="115000"/>
              </a:lnSpc>
              <a:spcBef>
                <a:spcPts val="0"/>
              </a:spcBef>
              <a:spcAft>
                <a:spcPts val="0"/>
              </a:spcAft>
              <a:buNone/>
            </a:pPr>
            <a:r>
              <a:rPr lang="en-US" dirty="0">
                <a:solidFill>
                  <a:srgbClr val="000000"/>
                </a:solidFill>
                <a:latin typeface="Times New Roman"/>
                <a:ea typeface="Times New Roman"/>
                <a:cs typeface="Times New Roman"/>
                <a:sym typeface="Times New Roman"/>
              </a:rPr>
              <a:t> </a:t>
            </a:r>
          </a:p>
        </p:txBody>
      </p:sp>
      <p:graphicFrame>
        <p:nvGraphicFramePr>
          <p:cNvPr id="9" name="Google Shape;134;p13">
            <a:extLst>
              <a:ext uri="{FF2B5EF4-FFF2-40B4-BE49-F238E27FC236}">
                <a16:creationId xmlns:a16="http://schemas.microsoft.com/office/drawing/2014/main" id="{1DD013AD-98E1-2ACD-4AC1-848ED8625304}"/>
              </a:ext>
            </a:extLst>
          </p:cNvPr>
          <p:cNvGraphicFramePr/>
          <p:nvPr/>
        </p:nvGraphicFramePr>
        <p:xfrm>
          <a:off x="2067011" y="2411898"/>
          <a:ext cx="7205740" cy="3689347"/>
        </p:xfrm>
        <a:graphic>
          <a:graphicData uri="http://schemas.openxmlformats.org/drawingml/2006/table">
            <a:tbl>
              <a:tblPr>
                <a:noFill/>
              </a:tblPr>
              <a:tblGrid>
                <a:gridCol w="4409989">
                  <a:extLst>
                    <a:ext uri="{9D8B030D-6E8A-4147-A177-3AD203B41FA5}">
                      <a16:colId xmlns:a16="http://schemas.microsoft.com/office/drawing/2014/main" val="20000"/>
                    </a:ext>
                  </a:extLst>
                </a:gridCol>
                <a:gridCol w="2795751">
                  <a:extLst>
                    <a:ext uri="{9D8B030D-6E8A-4147-A177-3AD203B41FA5}">
                      <a16:colId xmlns:a16="http://schemas.microsoft.com/office/drawing/2014/main" val="20001"/>
                    </a:ext>
                  </a:extLst>
                </a:gridCol>
              </a:tblGrid>
              <a:tr h="419994">
                <a:tc>
                  <a:txBody>
                    <a:bodyPr/>
                    <a:lstStyle/>
                    <a:p>
                      <a:pPr marL="0" lvl="0" indent="0" algn="l" rtl="0">
                        <a:spcBef>
                          <a:spcPts val="0"/>
                        </a:spcBef>
                        <a:spcAft>
                          <a:spcPts val="0"/>
                        </a:spcAft>
                        <a:buNone/>
                      </a:pPr>
                      <a:r>
                        <a:rPr lang="en" dirty="0">
                          <a:solidFill>
                            <a:schemeClr val="accent1">
                              <a:lumMod val="75000"/>
                            </a:schemeClr>
                          </a:solidFill>
                        </a:rPr>
                        <a:t>Industry</a:t>
                      </a:r>
                      <a:endParaRPr dirty="0">
                        <a:solidFill>
                          <a:schemeClr val="accent1">
                            <a:lumMod val="75000"/>
                          </a:schemeClr>
                        </a:solidFill>
                      </a:endParaRPr>
                    </a:p>
                  </a:txBody>
                  <a:tcPr marL="91425" marR="91425" marT="91425" marB="91425"/>
                </a:tc>
                <a:tc>
                  <a:txBody>
                    <a:bodyPr/>
                    <a:lstStyle/>
                    <a:p>
                      <a:pPr marL="0" lvl="0" indent="0" algn="l" rtl="0">
                        <a:spcBef>
                          <a:spcPts val="0"/>
                        </a:spcBef>
                        <a:spcAft>
                          <a:spcPts val="0"/>
                        </a:spcAft>
                        <a:buNone/>
                      </a:pPr>
                      <a:r>
                        <a:rPr lang="en" dirty="0">
                          <a:solidFill>
                            <a:schemeClr val="accent1">
                              <a:lumMod val="75000"/>
                            </a:schemeClr>
                          </a:solidFill>
                        </a:rPr>
                        <a:t>Countries</a:t>
                      </a:r>
                      <a:endParaRPr dirty="0">
                        <a:solidFill>
                          <a:schemeClr val="accent1">
                            <a:lumMod val="75000"/>
                          </a:schemeClr>
                        </a:solidFill>
                      </a:endParaRPr>
                    </a:p>
                  </a:txBody>
                  <a:tcPr marL="91425" marR="91425" marT="91425" marB="91425"/>
                </a:tc>
                <a:extLst>
                  <a:ext uri="{0D108BD9-81ED-4DB2-BD59-A6C34878D82A}">
                    <a16:rowId xmlns:a16="http://schemas.microsoft.com/office/drawing/2014/main" val="10000"/>
                  </a:ext>
                </a:extLst>
              </a:tr>
              <a:tr h="672007">
                <a:tc>
                  <a:txBody>
                    <a:bodyPr/>
                    <a:lstStyle/>
                    <a:p>
                      <a:pPr marL="0" lvl="0" indent="0" algn="l" rtl="0">
                        <a:spcBef>
                          <a:spcPts val="0"/>
                        </a:spcBef>
                        <a:spcAft>
                          <a:spcPts val="0"/>
                        </a:spcAft>
                        <a:buNone/>
                      </a:pPr>
                      <a:r>
                        <a:rPr lang="en" dirty="0"/>
                        <a:t>Pork (reliant on foreign markets)</a:t>
                      </a:r>
                      <a:endParaRPr dirty="0"/>
                    </a:p>
                  </a:txBody>
                  <a:tcPr marL="91425" marR="91425" marT="91425" marB="91425"/>
                </a:tc>
                <a:tc>
                  <a:txBody>
                    <a:bodyPr/>
                    <a:lstStyle/>
                    <a:p>
                      <a:pPr marL="0" lvl="0" indent="0" algn="l" rtl="0">
                        <a:spcBef>
                          <a:spcPts val="0"/>
                        </a:spcBef>
                        <a:spcAft>
                          <a:spcPts val="0"/>
                        </a:spcAft>
                        <a:buNone/>
                      </a:pPr>
                      <a:r>
                        <a:rPr lang="en"/>
                        <a:t>China, Mexico</a:t>
                      </a:r>
                      <a:endParaRPr/>
                    </a:p>
                  </a:txBody>
                  <a:tcPr marL="91425" marR="91425" marT="91425" marB="91425"/>
                </a:tc>
                <a:extLst>
                  <a:ext uri="{0D108BD9-81ED-4DB2-BD59-A6C34878D82A}">
                    <a16:rowId xmlns:a16="http://schemas.microsoft.com/office/drawing/2014/main" val="10001"/>
                  </a:ext>
                </a:extLst>
              </a:tr>
              <a:tr h="419994">
                <a:tc>
                  <a:txBody>
                    <a:bodyPr/>
                    <a:lstStyle/>
                    <a:p>
                      <a:pPr marL="0" lvl="0" indent="0" algn="l" rtl="0">
                        <a:spcBef>
                          <a:spcPts val="0"/>
                        </a:spcBef>
                        <a:spcAft>
                          <a:spcPts val="0"/>
                        </a:spcAft>
                        <a:buNone/>
                      </a:pPr>
                      <a:r>
                        <a:rPr lang="en"/>
                        <a:t>Apples </a:t>
                      </a:r>
                      <a:endParaRPr/>
                    </a:p>
                  </a:txBody>
                  <a:tcPr marL="91425" marR="91425" marT="91425" marB="91425"/>
                </a:tc>
                <a:tc>
                  <a:txBody>
                    <a:bodyPr/>
                    <a:lstStyle/>
                    <a:p>
                      <a:pPr marL="0" lvl="0" indent="0" algn="l" rtl="0">
                        <a:spcBef>
                          <a:spcPts val="0"/>
                        </a:spcBef>
                        <a:spcAft>
                          <a:spcPts val="0"/>
                        </a:spcAft>
                        <a:buNone/>
                      </a:pPr>
                      <a:r>
                        <a:rPr lang="en"/>
                        <a:t>China, Mexico, India</a:t>
                      </a:r>
                      <a:endParaRPr/>
                    </a:p>
                  </a:txBody>
                  <a:tcPr marL="91425" marR="91425" marT="91425" marB="91425"/>
                </a:tc>
                <a:extLst>
                  <a:ext uri="{0D108BD9-81ED-4DB2-BD59-A6C34878D82A}">
                    <a16:rowId xmlns:a16="http://schemas.microsoft.com/office/drawing/2014/main" val="10002"/>
                  </a:ext>
                </a:extLst>
              </a:tr>
              <a:tr h="419994">
                <a:tc>
                  <a:txBody>
                    <a:bodyPr/>
                    <a:lstStyle/>
                    <a:p>
                      <a:pPr marL="0" lvl="0" indent="0" algn="l" rtl="0">
                        <a:spcBef>
                          <a:spcPts val="0"/>
                        </a:spcBef>
                        <a:spcAft>
                          <a:spcPts val="0"/>
                        </a:spcAft>
                        <a:buNone/>
                      </a:pPr>
                      <a:r>
                        <a:rPr lang="en" dirty="0"/>
                        <a:t>Fruits and Nuts</a:t>
                      </a:r>
                      <a:endParaRPr dirty="0"/>
                    </a:p>
                  </a:txBody>
                  <a:tcPr marL="91425" marR="91425" marT="91425" marB="91425"/>
                </a:tc>
                <a:tc>
                  <a:txBody>
                    <a:bodyPr/>
                    <a:lstStyle/>
                    <a:p>
                      <a:pPr marL="0" lvl="0" indent="0" algn="l" rtl="0">
                        <a:spcBef>
                          <a:spcPts val="0"/>
                        </a:spcBef>
                        <a:spcAft>
                          <a:spcPts val="0"/>
                        </a:spcAft>
                        <a:buNone/>
                      </a:pPr>
                      <a:r>
                        <a:rPr lang="en"/>
                        <a:t>China, India</a:t>
                      </a:r>
                      <a:endParaRPr/>
                    </a:p>
                  </a:txBody>
                  <a:tcPr marL="91425" marR="91425" marT="91425" marB="91425"/>
                </a:tc>
                <a:extLst>
                  <a:ext uri="{0D108BD9-81ED-4DB2-BD59-A6C34878D82A}">
                    <a16:rowId xmlns:a16="http://schemas.microsoft.com/office/drawing/2014/main" val="10003"/>
                  </a:ext>
                </a:extLst>
              </a:tr>
              <a:tr h="419994">
                <a:tc>
                  <a:txBody>
                    <a:bodyPr/>
                    <a:lstStyle/>
                    <a:p>
                      <a:pPr marL="0" lvl="0" indent="0" algn="l" rtl="0">
                        <a:spcBef>
                          <a:spcPts val="0"/>
                        </a:spcBef>
                        <a:spcAft>
                          <a:spcPts val="0"/>
                        </a:spcAft>
                        <a:buNone/>
                      </a:pPr>
                      <a:r>
                        <a:rPr lang="en" dirty="0"/>
                        <a:t>Whiskies (e.g. KY bourbon)</a:t>
                      </a:r>
                      <a:endParaRPr dirty="0"/>
                    </a:p>
                  </a:txBody>
                  <a:tcPr marL="91425" marR="91425" marT="91425" marB="91425"/>
                </a:tc>
                <a:tc>
                  <a:txBody>
                    <a:bodyPr/>
                    <a:lstStyle/>
                    <a:p>
                      <a:pPr marL="0" lvl="0" indent="0" algn="l" rtl="0">
                        <a:spcBef>
                          <a:spcPts val="0"/>
                        </a:spcBef>
                        <a:spcAft>
                          <a:spcPts val="0"/>
                        </a:spcAft>
                        <a:buNone/>
                      </a:pPr>
                      <a:r>
                        <a:rPr lang="en"/>
                        <a:t>EU, Canada, Mexico</a:t>
                      </a:r>
                      <a:endParaRPr/>
                    </a:p>
                  </a:txBody>
                  <a:tcPr marL="91425" marR="91425" marT="91425" marB="91425"/>
                </a:tc>
                <a:extLst>
                  <a:ext uri="{0D108BD9-81ED-4DB2-BD59-A6C34878D82A}">
                    <a16:rowId xmlns:a16="http://schemas.microsoft.com/office/drawing/2014/main" val="10004"/>
                  </a:ext>
                </a:extLst>
              </a:tr>
              <a:tr h="419753">
                <a:tc>
                  <a:txBody>
                    <a:bodyPr/>
                    <a:lstStyle/>
                    <a:p>
                      <a:pPr marL="0" lvl="0" indent="0" algn="l" rtl="0">
                        <a:spcBef>
                          <a:spcPts val="0"/>
                        </a:spcBef>
                        <a:spcAft>
                          <a:spcPts val="0"/>
                        </a:spcAft>
                        <a:buNone/>
                      </a:pPr>
                      <a:r>
                        <a:rPr lang="en" dirty="0"/>
                        <a:t>Mineral water, coffee, ketchup</a:t>
                      </a:r>
                      <a:endParaRPr dirty="0"/>
                    </a:p>
                  </a:txBody>
                  <a:tcPr marL="91425" marR="91425" marT="91425" marB="91425"/>
                </a:tc>
                <a:tc>
                  <a:txBody>
                    <a:bodyPr/>
                    <a:lstStyle/>
                    <a:p>
                      <a:pPr marL="0" lvl="0" indent="0" algn="l" rtl="0">
                        <a:spcBef>
                          <a:spcPts val="0"/>
                        </a:spcBef>
                        <a:spcAft>
                          <a:spcPts val="0"/>
                        </a:spcAft>
                        <a:buNone/>
                      </a:pPr>
                      <a:r>
                        <a:rPr lang="en" dirty="0"/>
                        <a:t>Canada</a:t>
                      </a:r>
                      <a:endParaRPr dirty="0"/>
                    </a:p>
                  </a:txBody>
                  <a:tcPr marL="91425" marR="91425" marT="91425" marB="91425"/>
                </a:tc>
                <a:extLst>
                  <a:ext uri="{0D108BD9-81ED-4DB2-BD59-A6C34878D82A}">
                    <a16:rowId xmlns:a16="http://schemas.microsoft.com/office/drawing/2014/main" val="10005"/>
                  </a:ext>
                </a:extLst>
              </a:tr>
              <a:tr h="672007">
                <a:tc>
                  <a:txBody>
                    <a:bodyPr/>
                    <a:lstStyle/>
                    <a:p>
                      <a:pPr marL="0" lvl="0" indent="0" algn="l" rtl="0">
                        <a:spcBef>
                          <a:spcPts val="0"/>
                        </a:spcBef>
                        <a:spcAft>
                          <a:spcPts val="0"/>
                        </a:spcAft>
                        <a:buNone/>
                      </a:pPr>
                      <a:r>
                        <a:rPr lang="en-US" dirty="0"/>
                        <a:t>Motorboats, yachts, motorcycles (Harley-Davidson)</a:t>
                      </a:r>
                      <a:endParaRPr dirty="0"/>
                    </a:p>
                  </a:txBody>
                  <a:tcPr marL="91425" marR="91425" marT="91425" marB="91425"/>
                </a:tc>
                <a:tc>
                  <a:txBody>
                    <a:bodyPr/>
                    <a:lstStyle/>
                    <a:p>
                      <a:pPr marL="0" lvl="0" indent="0" algn="l" rtl="0">
                        <a:spcBef>
                          <a:spcPts val="0"/>
                        </a:spcBef>
                        <a:spcAft>
                          <a:spcPts val="0"/>
                        </a:spcAft>
                        <a:buNone/>
                      </a:pPr>
                      <a:r>
                        <a:rPr lang="en-US" dirty="0"/>
                        <a:t>EU</a:t>
                      </a:r>
                      <a:endParaRPr dirty="0"/>
                    </a:p>
                  </a:txBody>
                  <a:tcPr marL="91425" marR="91425" marT="91425" marB="91425"/>
                </a:tc>
                <a:extLst>
                  <a:ext uri="{0D108BD9-81ED-4DB2-BD59-A6C34878D82A}">
                    <a16:rowId xmlns:a16="http://schemas.microsoft.com/office/drawing/2014/main" val="231036077"/>
                  </a:ext>
                </a:extLst>
              </a:tr>
            </a:tbl>
          </a:graphicData>
        </a:graphic>
      </p:graphicFrame>
    </p:spTree>
    <p:extLst>
      <p:ext uri="{BB962C8B-B14F-4D97-AF65-F5344CB8AC3E}">
        <p14:creationId xmlns:p14="http://schemas.microsoft.com/office/powerpoint/2010/main" val="2883806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30A22-87EC-8FA0-7E93-F446E9B9FE1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E19B68-684C-E81A-5971-747A332236C8}"/>
              </a:ext>
            </a:extLst>
          </p:cNvPr>
          <p:cNvSpPr>
            <a:spLocks noGrp="1"/>
          </p:cNvSpPr>
          <p:nvPr>
            <p:ph type="sldNum" sz="quarter" idx="12"/>
          </p:nvPr>
        </p:nvSpPr>
        <p:spPr/>
        <p:txBody>
          <a:bodyPr/>
          <a:lstStyle/>
          <a:p>
            <a:fld id="{D9F085D5-EC86-4F6A-B501-C1359CB39116}" type="slidenum">
              <a:rPr lang="en-GB" smtClean="0"/>
              <a:t>28</a:t>
            </a:fld>
            <a:endParaRPr lang="en-GB"/>
          </a:p>
        </p:txBody>
      </p:sp>
      <p:sp>
        <p:nvSpPr>
          <p:cNvPr id="5" name="Title 1">
            <a:extLst>
              <a:ext uri="{FF2B5EF4-FFF2-40B4-BE49-F238E27FC236}">
                <a16:creationId xmlns:a16="http://schemas.microsoft.com/office/drawing/2014/main" id="{A384817D-9F4E-1145-3770-6982D3317640}"/>
              </a:ext>
            </a:extLst>
          </p:cNvPr>
          <p:cNvSpPr>
            <a:spLocks noGrp="1"/>
          </p:cNvSpPr>
          <p:nvPr>
            <p:ph type="title"/>
          </p:nvPr>
        </p:nvSpPr>
        <p:spPr>
          <a:xfrm>
            <a:off x="762000" y="0"/>
            <a:ext cx="10515600" cy="1325563"/>
          </a:xfrm>
        </p:spPr>
        <p:txBody>
          <a:bodyPr/>
          <a:lstStyle/>
          <a:p>
            <a:r>
              <a:rPr lang="en-US" dirty="0">
                <a:solidFill>
                  <a:schemeClr val="bg1"/>
                </a:solidFill>
              </a:rPr>
              <a:t>Sub</a:t>
            </a:r>
            <a:r>
              <a:rPr lang="en-US" dirty="0">
                <a:solidFill>
                  <a:schemeClr val="accent1">
                    <a:lumMod val="75000"/>
                  </a:schemeClr>
                </a:solidFill>
              </a:rPr>
              <a:t>sidies to American Farmers</a:t>
            </a:r>
            <a:endParaRPr lang="en-US" dirty="0"/>
          </a:p>
        </p:txBody>
      </p:sp>
      <p:pic>
        <p:nvPicPr>
          <p:cNvPr id="2" name="Picture 1">
            <a:extLst>
              <a:ext uri="{FF2B5EF4-FFF2-40B4-BE49-F238E27FC236}">
                <a16:creationId xmlns:a16="http://schemas.microsoft.com/office/drawing/2014/main" id="{28263259-5296-BB3C-9BD4-ABF26E76A98B}"/>
              </a:ext>
            </a:extLst>
          </p:cNvPr>
          <p:cNvPicPr>
            <a:picLocks noChangeAspect="1"/>
          </p:cNvPicPr>
          <p:nvPr/>
        </p:nvPicPr>
        <p:blipFill>
          <a:blip r:embed="rId3"/>
          <a:srcRect/>
          <a:stretch/>
        </p:blipFill>
        <p:spPr>
          <a:xfrm>
            <a:off x="1320339" y="1134209"/>
            <a:ext cx="9551321" cy="4168808"/>
          </a:xfrm>
          <a:prstGeom prst="rect">
            <a:avLst/>
          </a:prstGeom>
        </p:spPr>
      </p:pic>
      <p:sp>
        <p:nvSpPr>
          <p:cNvPr id="3" name="TextBox 2">
            <a:extLst>
              <a:ext uri="{FF2B5EF4-FFF2-40B4-BE49-F238E27FC236}">
                <a16:creationId xmlns:a16="http://schemas.microsoft.com/office/drawing/2014/main" id="{46D37895-5ADA-2F26-C073-384D453F3E51}"/>
              </a:ext>
            </a:extLst>
          </p:cNvPr>
          <p:cNvSpPr txBox="1"/>
          <p:nvPr/>
        </p:nvSpPr>
        <p:spPr>
          <a:xfrm>
            <a:off x="1600200" y="5458198"/>
            <a:ext cx="97536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$12 billion subsidy to help American farmers for their lost export sales.</a:t>
            </a:r>
          </a:p>
        </p:txBody>
      </p:sp>
    </p:spTree>
    <p:extLst>
      <p:ext uri="{BB962C8B-B14F-4D97-AF65-F5344CB8AC3E}">
        <p14:creationId xmlns:p14="http://schemas.microsoft.com/office/powerpoint/2010/main" val="1759468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65977-1051-464B-1135-53BF9140DE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C3CD1D-0418-ABCF-02F2-EC778CC19975}"/>
              </a:ext>
            </a:extLst>
          </p:cNvPr>
          <p:cNvSpPr>
            <a:spLocks noGrp="1"/>
          </p:cNvSpPr>
          <p:nvPr>
            <p:ph idx="1"/>
          </p:nvPr>
        </p:nvSpPr>
        <p:spPr/>
        <p:txBody>
          <a:bodyPr/>
          <a:lstStyle/>
          <a:p>
            <a:r>
              <a:rPr lang="en-US" dirty="0"/>
              <a:t>Both the metals tariffs and the China tariffs permitted certain products and product categories to be exempted, through an application process to Commerce (metals) and USTR (China), if certain criteria are satisfied.</a:t>
            </a:r>
          </a:p>
          <a:p>
            <a:pPr lvl="1"/>
            <a:r>
              <a:rPr lang="en-US" dirty="0"/>
              <a:t>Whether tariffs would impose significant harm on American business interests.</a:t>
            </a:r>
          </a:p>
          <a:p>
            <a:pPr lvl="1"/>
            <a:r>
              <a:rPr lang="en-US" dirty="0"/>
              <a:t>Whether substitute products were available outside China.</a:t>
            </a:r>
          </a:p>
          <a:p>
            <a:pPr lvl="1"/>
            <a:r>
              <a:rPr lang="en-US" dirty="0"/>
              <a:t>Whether the products were “strategically important” to China”.</a:t>
            </a:r>
          </a:p>
        </p:txBody>
      </p:sp>
      <p:sp>
        <p:nvSpPr>
          <p:cNvPr id="4" name="Slide Number Placeholder 3">
            <a:extLst>
              <a:ext uri="{FF2B5EF4-FFF2-40B4-BE49-F238E27FC236}">
                <a16:creationId xmlns:a16="http://schemas.microsoft.com/office/drawing/2014/main" id="{AFF88F17-EC4E-2DE0-5531-EEA4C83D10D6}"/>
              </a:ext>
            </a:extLst>
          </p:cNvPr>
          <p:cNvSpPr>
            <a:spLocks noGrp="1"/>
          </p:cNvSpPr>
          <p:nvPr>
            <p:ph type="sldNum" sz="quarter" idx="12"/>
          </p:nvPr>
        </p:nvSpPr>
        <p:spPr/>
        <p:txBody>
          <a:bodyPr/>
          <a:lstStyle/>
          <a:p>
            <a:fld id="{D9F085D5-EC86-4F6A-B501-C1359CB39116}" type="slidenum">
              <a:rPr lang="en-GB" smtClean="0"/>
              <a:t>29</a:t>
            </a:fld>
            <a:endParaRPr lang="en-GB"/>
          </a:p>
        </p:txBody>
      </p:sp>
      <p:sp>
        <p:nvSpPr>
          <p:cNvPr id="5" name="Title 1">
            <a:extLst>
              <a:ext uri="{FF2B5EF4-FFF2-40B4-BE49-F238E27FC236}">
                <a16:creationId xmlns:a16="http://schemas.microsoft.com/office/drawing/2014/main" id="{1E6E8963-8A72-3E4E-3F4B-83AF2320B645}"/>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3648788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609600" y="96837"/>
            <a:ext cx="9652000" cy="1127125"/>
          </a:xfrm>
        </p:spPr>
        <p:txBody>
          <a:bodyPr/>
          <a:lstStyle/>
          <a:p>
            <a:r>
              <a:rPr lang="en-US" dirty="0"/>
              <a:t> </a:t>
            </a:r>
            <a:r>
              <a:rPr lang="en-US" dirty="0">
                <a:solidFill>
                  <a:schemeClr val="bg1"/>
                </a:solidFill>
              </a:rPr>
              <a:t>Out</a:t>
            </a:r>
            <a:r>
              <a:rPr lang="en-US" dirty="0"/>
              <a:t>line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18971" y="990600"/>
            <a:ext cx="8310271" cy="4638693"/>
          </a:xfrm>
        </p:spPr>
        <p:txBody>
          <a:bodyPr/>
          <a:lstStyle/>
          <a:p>
            <a:r>
              <a:rPr lang="en-US" dirty="0"/>
              <a:t>US Tariff History</a:t>
            </a:r>
          </a:p>
          <a:p>
            <a:r>
              <a:rPr lang="en-US" dirty="0"/>
              <a:t>Current Tariff Policy</a:t>
            </a:r>
          </a:p>
          <a:p>
            <a:r>
              <a:rPr lang="en-US" dirty="0"/>
              <a:t>Tariff Effects in General</a:t>
            </a:r>
          </a:p>
          <a:p>
            <a:r>
              <a:rPr lang="en-US" dirty="0"/>
              <a:t>Trump I Tariffs and the Trade War</a:t>
            </a:r>
          </a:p>
          <a:p>
            <a:r>
              <a:rPr lang="en-US" dirty="0"/>
              <a:t>Trump II Tariff Actions </a:t>
            </a:r>
          </a:p>
          <a:p>
            <a:r>
              <a:rPr lang="en-US" dirty="0"/>
              <a:t>Effects of Trump II Tariffs</a:t>
            </a:r>
          </a:p>
          <a:p>
            <a:r>
              <a:rPr lang="en-US" dirty="0"/>
              <a:t>Summary</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3</a:t>
            </a:fld>
            <a:endParaRPr lang="en-US"/>
          </a:p>
        </p:txBody>
      </p:sp>
    </p:spTree>
    <p:extLst>
      <p:ext uri="{BB962C8B-B14F-4D97-AF65-F5344CB8AC3E}">
        <p14:creationId xmlns:p14="http://schemas.microsoft.com/office/powerpoint/2010/main" val="1226012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D2E2-D622-F709-7AA0-37776703B9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EF454-6DE7-5407-7304-D626529348B5}"/>
              </a:ext>
            </a:extLst>
          </p:cNvPr>
          <p:cNvSpPr>
            <a:spLocks noGrp="1"/>
          </p:cNvSpPr>
          <p:nvPr>
            <p:ph idx="1"/>
          </p:nvPr>
        </p:nvSpPr>
        <p:spPr/>
        <p:txBody>
          <a:bodyPr>
            <a:normAutofit fontScale="92500" lnSpcReduction="10000"/>
          </a:bodyPr>
          <a:lstStyle/>
          <a:p>
            <a:r>
              <a:rPr lang="en-US" dirty="0"/>
              <a:t>Trump administration’s decisions on exclusions were mysterious and arbitrary. </a:t>
            </a:r>
          </a:p>
          <a:p>
            <a:pPr lvl="1"/>
            <a:r>
              <a:rPr lang="en-US" dirty="0"/>
              <a:t>“Tariff exemptions were given </a:t>
            </a:r>
          </a:p>
          <a:p>
            <a:pPr lvl="2"/>
            <a:r>
              <a:rPr lang="en-US" dirty="0"/>
              <a:t>to Bibles but not to textbooks, </a:t>
            </a:r>
          </a:p>
          <a:p>
            <a:pPr lvl="2"/>
            <a:r>
              <a:rPr lang="en-US" dirty="0"/>
              <a:t>to salmon but not to pollock, </a:t>
            </a:r>
          </a:p>
          <a:p>
            <a:pPr lvl="2"/>
            <a:r>
              <a:rPr lang="en-US" dirty="0"/>
              <a:t>to children’s car seats but not to baby cribs. </a:t>
            </a:r>
          </a:p>
          <a:p>
            <a:pPr lvl="1"/>
            <a:r>
              <a:rPr lang="en-US" dirty="0"/>
              <a:t>The decisions were not subject to appeal.”</a:t>
            </a:r>
          </a:p>
          <a:p>
            <a:pPr marL="457200" lvl="1" indent="0">
              <a:buNone/>
            </a:pPr>
            <a:endParaRPr lang="en-US" dirty="0"/>
          </a:p>
          <a:p>
            <a:pPr lvl="1"/>
            <a:r>
              <a:rPr lang="en-US" dirty="0"/>
              <a:t>Study found:</a:t>
            </a:r>
          </a:p>
          <a:p>
            <a:pPr lvl="2"/>
            <a:r>
              <a:rPr lang="en-US" dirty="0"/>
              <a:t>Contributions to Republicans made China exemptions more likely</a:t>
            </a:r>
          </a:p>
          <a:p>
            <a:pPr lvl="2"/>
            <a:r>
              <a:rPr lang="en-US" dirty="0"/>
              <a:t>Contributions to Democrats made China exemptions less likely</a:t>
            </a:r>
          </a:p>
          <a:p>
            <a:pPr lvl="2"/>
            <a:r>
              <a:rPr lang="en-US" dirty="0"/>
              <a:t>Author quoted as saying the exclusion process was “</a:t>
            </a:r>
            <a:r>
              <a:rPr lang="en-US" b="1" i="1" dirty="0"/>
              <a:t>a very effective spoils system</a:t>
            </a:r>
            <a:r>
              <a:rPr lang="en-US" dirty="0"/>
              <a:t>”</a:t>
            </a:r>
          </a:p>
        </p:txBody>
      </p:sp>
      <p:sp>
        <p:nvSpPr>
          <p:cNvPr id="4" name="Slide Number Placeholder 3">
            <a:extLst>
              <a:ext uri="{FF2B5EF4-FFF2-40B4-BE49-F238E27FC236}">
                <a16:creationId xmlns:a16="http://schemas.microsoft.com/office/drawing/2014/main" id="{7CA25438-2104-E62C-FFC0-19B80F0590F0}"/>
              </a:ext>
            </a:extLst>
          </p:cNvPr>
          <p:cNvSpPr>
            <a:spLocks noGrp="1"/>
          </p:cNvSpPr>
          <p:nvPr>
            <p:ph type="sldNum" sz="quarter" idx="12"/>
          </p:nvPr>
        </p:nvSpPr>
        <p:spPr/>
        <p:txBody>
          <a:bodyPr/>
          <a:lstStyle/>
          <a:p>
            <a:fld id="{D9F085D5-EC86-4F6A-B501-C1359CB39116}" type="slidenum">
              <a:rPr lang="en-GB" smtClean="0"/>
              <a:t>30</a:t>
            </a:fld>
            <a:endParaRPr lang="en-GB"/>
          </a:p>
        </p:txBody>
      </p:sp>
      <p:sp>
        <p:nvSpPr>
          <p:cNvPr id="5" name="Title 1">
            <a:extLst>
              <a:ext uri="{FF2B5EF4-FFF2-40B4-BE49-F238E27FC236}">
                <a16:creationId xmlns:a16="http://schemas.microsoft.com/office/drawing/2014/main" id="{7A1AB210-6316-EBB0-021D-63788F037D42}"/>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 (Spoils system?)</a:t>
            </a:r>
          </a:p>
        </p:txBody>
      </p:sp>
    </p:spTree>
    <p:extLst>
      <p:ext uri="{BB962C8B-B14F-4D97-AF65-F5344CB8AC3E}">
        <p14:creationId xmlns:p14="http://schemas.microsoft.com/office/powerpoint/2010/main" val="1559657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FC1A-1BEA-5CDB-F2CA-B7A6812CE5D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452153-3C72-363A-FD66-57747319B76B}"/>
              </a:ext>
            </a:extLst>
          </p:cNvPr>
          <p:cNvPicPr>
            <a:picLocks noChangeAspect="1"/>
          </p:cNvPicPr>
          <p:nvPr/>
        </p:nvPicPr>
        <p:blipFill>
          <a:blip r:embed="rId3"/>
          <a:stretch>
            <a:fillRect/>
          </a:stretch>
        </p:blipFill>
        <p:spPr>
          <a:xfrm>
            <a:off x="-6096" y="1575679"/>
            <a:ext cx="12184140" cy="4072209"/>
          </a:xfrm>
          <a:prstGeom prst="rect">
            <a:avLst/>
          </a:prstGeom>
        </p:spPr>
      </p:pic>
      <p:sp>
        <p:nvSpPr>
          <p:cNvPr id="2" name="Title 1">
            <a:extLst>
              <a:ext uri="{FF2B5EF4-FFF2-40B4-BE49-F238E27FC236}">
                <a16:creationId xmlns:a16="http://schemas.microsoft.com/office/drawing/2014/main" id="{F24079CE-EFE1-BE0D-EC0A-497BDB98EB4B}"/>
              </a:ext>
            </a:extLst>
          </p:cNvPr>
          <p:cNvSpPr>
            <a:spLocks noGrp="1"/>
          </p:cNvSpPr>
          <p:nvPr>
            <p:ph type="title"/>
          </p:nvPr>
        </p:nvSpPr>
        <p:spPr/>
        <p:txBody>
          <a:bodyPr/>
          <a:lstStyle/>
          <a:p>
            <a:r>
              <a:rPr lang="en-US" dirty="0">
                <a:solidFill>
                  <a:schemeClr val="bg1"/>
                </a:solidFill>
              </a:rPr>
              <a:t>US </a:t>
            </a:r>
            <a:r>
              <a:rPr lang="en-US" dirty="0"/>
              <a:t>Trade Balance = Exports minus Imports</a:t>
            </a:r>
          </a:p>
        </p:txBody>
      </p:sp>
      <p:sp>
        <p:nvSpPr>
          <p:cNvPr id="4" name="Slide Number Placeholder 3">
            <a:extLst>
              <a:ext uri="{FF2B5EF4-FFF2-40B4-BE49-F238E27FC236}">
                <a16:creationId xmlns:a16="http://schemas.microsoft.com/office/drawing/2014/main" id="{842E2E2C-06A2-7796-8C89-B57C00D27D90}"/>
              </a:ext>
            </a:extLst>
          </p:cNvPr>
          <p:cNvSpPr>
            <a:spLocks noGrp="1"/>
          </p:cNvSpPr>
          <p:nvPr>
            <p:ph type="sldNum" sz="quarter" idx="12"/>
          </p:nvPr>
        </p:nvSpPr>
        <p:spPr/>
        <p:txBody>
          <a:bodyPr/>
          <a:lstStyle/>
          <a:p>
            <a:fld id="{D9F085D5-EC86-4F6A-B501-C1359CB39116}" type="slidenum">
              <a:rPr lang="en-GB" smtClean="0"/>
              <a:t>31</a:t>
            </a:fld>
            <a:endParaRPr lang="en-GB"/>
          </a:p>
        </p:txBody>
      </p:sp>
      <p:cxnSp>
        <p:nvCxnSpPr>
          <p:cNvPr id="8" name="Straight Connector 7">
            <a:extLst>
              <a:ext uri="{FF2B5EF4-FFF2-40B4-BE49-F238E27FC236}">
                <a16:creationId xmlns:a16="http://schemas.microsoft.com/office/drawing/2014/main" id="{62F51217-563C-11EC-E6DC-D7B61F9A9AA7}"/>
              </a:ext>
            </a:extLst>
          </p:cNvPr>
          <p:cNvCxnSpPr>
            <a:cxnSpLocks/>
          </p:cNvCxnSpPr>
          <p:nvPr/>
        </p:nvCxnSpPr>
        <p:spPr>
          <a:xfrm>
            <a:off x="9525000" y="1575679"/>
            <a:ext cx="0" cy="367318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DC71EDF-CA6A-71F6-CE69-EDF13431AE7A}"/>
              </a:ext>
            </a:extLst>
          </p:cNvPr>
          <p:cNvSpPr txBox="1"/>
          <p:nvPr/>
        </p:nvSpPr>
        <p:spPr>
          <a:xfrm>
            <a:off x="8871069" y="1131364"/>
            <a:ext cx="1257822" cy="461665"/>
          </a:xfrm>
          <a:prstGeom prst="rect">
            <a:avLst/>
          </a:prstGeom>
          <a:noFill/>
        </p:spPr>
        <p:txBody>
          <a:bodyPr wrap="square" rtlCol="0">
            <a:spAutoFit/>
          </a:bodyPr>
          <a:lstStyle/>
          <a:p>
            <a:pPr algn="ctr"/>
            <a:r>
              <a:rPr lang="en-US" sz="2400" dirty="0"/>
              <a:t>Trump</a:t>
            </a:r>
          </a:p>
        </p:txBody>
      </p:sp>
      <p:cxnSp>
        <p:nvCxnSpPr>
          <p:cNvPr id="13" name="Straight Connector 12">
            <a:extLst>
              <a:ext uri="{FF2B5EF4-FFF2-40B4-BE49-F238E27FC236}">
                <a16:creationId xmlns:a16="http://schemas.microsoft.com/office/drawing/2014/main" id="{39662ADB-A670-8DCD-FE95-952D2AAB7DAC}"/>
              </a:ext>
            </a:extLst>
          </p:cNvPr>
          <p:cNvCxnSpPr>
            <a:cxnSpLocks/>
          </p:cNvCxnSpPr>
          <p:nvPr/>
        </p:nvCxnSpPr>
        <p:spPr>
          <a:xfrm>
            <a:off x="10896600" y="1575679"/>
            <a:ext cx="0" cy="3648371"/>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0D88AAB-1690-BC47-0C81-68D2BC732BD1}"/>
              </a:ext>
            </a:extLst>
          </p:cNvPr>
          <p:cNvSpPr txBox="1"/>
          <p:nvPr/>
        </p:nvSpPr>
        <p:spPr>
          <a:xfrm>
            <a:off x="10280023" y="1142776"/>
            <a:ext cx="1257822" cy="461665"/>
          </a:xfrm>
          <a:prstGeom prst="rect">
            <a:avLst/>
          </a:prstGeom>
          <a:solidFill>
            <a:schemeClr val="bg1"/>
          </a:solidFill>
        </p:spPr>
        <p:txBody>
          <a:bodyPr wrap="square" rtlCol="0">
            <a:spAutoFit/>
          </a:bodyPr>
          <a:lstStyle/>
          <a:p>
            <a:pPr algn="ctr"/>
            <a:r>
              <a:rPr lang="en-US" sz="2400" dirty="0"/>
              <a:t>Biden</a:t>
            </a:r>
          </a:p>
        </p:txBody>
      </p:sp>
      <p:cxnSp>
        <p:nvCxnSpPr>
          <p:cNvPr id="16" name="Straight Connector 15">
            <a:extLst>
              <a:ext uri="{FF2B5EF4-FFF2-40B4-BE49-F238E27FC236}">
                <a16:creationId xmlns:a16="http://schemas.microsoft.com/office/drawing/2014/main" id="{04DA87DB-600F-6823-925C-2A752E9843D0}"/>
              </a:ext>
            </a:extLst>
          </p:cNvPr>
          <p:cNvCxnSpPr>
            <a:cxnSpLocks/>
          </p:cNvCxnSpPr>
          <p:nvPr/>
        </p:nvCxnSpPr>
        <p:spPr>
          <a:xfrm>
            <a:off x="6781800" y="1575679"/>
            <a:ext cx="0" cy="373383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AD62B6F-6230-87D5-E9C5-E54980ED9278}"/>
              </a:ext>
            </a:extLst>
          </p:cNvPr>
          <p:cNvSpPr txBox="1"/>
          <p:nvPr/>
        </p:nvSpPr>
        <p:spPr>
          <a:xfrm>
            <a:off x="6141810" y="1121117"/>
            <a:ext cx="1257822" cy="461665"/>
          </a:xfrm>
          <a:prstGeom prst="rect">
            <a:avLst/>
          </a:prstGeom>
          <a:noFill/>
        </p:spPr>
        <p:txBody>
          <a:bodyPr wrap="square" rtlCol="0">
            <a:spAutoFit/>
          </a:bodyPr>
          <a:lstStyle/>
          <a:p>
            <a:pPr algn="ctr"/>
            <a:r>
              <a:rPr lang="en-US" sz="2400" dirty="0"/>
              <a:t>Obama</a:t>
            </a:r>
          </a:p>
        </p:txBody>
      </p:sp>
      <p:cxnSp>
        <p:nvCxnSpPr>
          <p:cNvPr id="18" name="Straight Connector 17">
            <a:extLst>
              <a:ext uri="{FF2B5EF4-FFF2-40B4-BE49-F238E27FC236}">
                <a16:creationId xmlns:a16="http://schemas.microsoft.com/office/drawing/2014/main" id="{94633059-C037-E6C5-921F-9C95667DB754}"/>
              </a:ext>
            </a:extLst>
          </p:cNvPr>
          <p:cNvCxnSpPr>
            <a:cxnSpLocks/>
          </p:cNvCxnSpPr>
          <p:nvPr/>
        </p:nvCxnSpPr>
        <p:spPr>
          <a:xfrm>
            <a:off x="4191000" y="1575679"/>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C4434EA-B8FB-7DC6-00E4-9390CA01955E}"/>
              </a:ext>
            </a:extLst>
          </p:cNvPr>
          <p:cNvSpPr txBox="1"/>
          <p:nvPr/>
        </p:nvSpPr>
        <p:spPr>
          <a:xfrm>
            <a:off x="3370217" y="1097235"/>
            <a:ext cx="1498977" cy="461665"/>
          </a:xfrm>
          <a:prstGeom prst="rect">
            <a:avLst/>
          </a:prstGeom>
          <a:solidFill>
            <a:schemeClr val="bg1"/>
          </a:solidFill>
        </p:spPr>
        <p:txBody>
          <a:bodyPr wrap="square" rtlCol="0">
            <a:spAutoFit/>
          </a:bodyPr>
          <a:lstStyle/>
          <a:p>
            <a:pPr algn="ctr"/>
            <a:r>
              <a:rPr lang="en-US" sz="2400" dirty="0"/>
              <a:t>Bush</a:t>
            </a:r>
          </a:p>
        </p:txBody>
      </p:sp>
      <p:cxnSp>
        <p:nvCxnSpPr>
          <p:cNvPr id="20" name="Straight Connector 19">
            <a:extLst>
              <a:ext uri="{FF2B5EF4-FFF2-40B4-BE49-F238E27FC236}">
                <a16:creationId xmlns:a16="http://schemas.microsoft.com/office/drawing/2014/main" id="{4DA949C8-96AA-D9BC-73E4-B1AF21DA5EBD}"/>
              </a:ext>
            </a:extLst>
          </p:cNvPr>
          <p:cNvCxnSpPr>
            <a:cxnSpLocks/>
          </p:cNvCxnSpPr>
          <p:nvPr/>
        </p:nvCxnSpPr>
        <p:spPr>
          <a:xfrm>
            <a:off x="1371600" y="1575679"/>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439FF5C-0434-2EB3-B685-A1F172918F64}"/>
              </a:ext>
            </a:extLst>
          </p:cNvPr>
          <p:cNvSpPr txBox="1"/>
          <p:nvPr/>
        </p:nvSpPr>
        <p:spPr>
          <a:xfrm>
            <a:off x="69554" y="1071071"/>
            <a:ext cx="2243202" cy="461665"/>
          </a:xfrm>
          <a:prstGeom prst="rect">
            <a:avLst/>
          </a:prstGeom>
          <a:solidFill>
            <a:schemeClr val="bg1"/>
          </a:solidFill>
        </p:spPr>
        <p:txBody>
          <a:bodyPr wrap="square" rtlCol="0">
            <a:spAutoFit/>
          </a:bodyPr>
          <a:lstStyle/>
          <a:p>
            <a:pPr algn="ctr"/>
            <a:r>
              <a:rPr lang="en-US" sz="2400" dirty="0"/>
              <a:t> Clinton</a:t>
            </a:r>
          </a:p>
        </p:txBody>
      </p:sp>
      <p:grpSp>
        <p:nvGrpSpPr>
          <p:cNvPr id="26" name="Group 25">
            <a:extLst>
              <a:ext uri="{FF2B5EF4-FFF2-40B4-BE49-F238E27FC236}">
                <a16:creationId xmlns:a16="http://schemas.microsoft.com/office/drawing/2014/main" id="{62913EB6-113B-DF33-D752-E9A9CC4D856B}"/>
              </a:ext>
            </a:extLst>
          </p:cNvPr>
          <p:cNvGrpSpPr/>
          <p:nvPr/>
        </p:nvGrpSpPr>
        <p:grpSpPr>
          <a:xfrm>
            <a:off x="4395951" y="4452396"/>
            <a:ext cx="6248400" cy="1595064"/>
            <a:chOff x="4495800" y="4419600"/>
            <a:chExt cx="6248400" cy="1595064"/>
          </a:xfrm>
        </p:grpSpPr>
        <p:sp>
          <p:nvSpPr>
            <p:cNvPr id="3" name="TextBox 2">
              <a:extLst>
                <a:ext uri="{FF2B5EF4-FFF2-40B4-BE49-F238E27FC236}">
                  <a16:creationId xmlns:a16="http://schemas.microsoft.com/office/drawing/2014/main" id="{A64DC288-CECE-3E26-CA49-44E9738610E1}"/>
                </a:ext>
              </a:extLst>
            </p:cNvPr>
            <p:cNvSpPr txBox="1"/>
            <p:nvPr/>
          </p:nvSpPr>
          <p:spPr>
            <a:xfrm>
              <a:off x="7308128" y="5614554"/>
              <a:ext cx="1351598"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10" name="Curved Connector 9">
              <a:extLst>
                <a:ext uri="{FF2B5EF4-FFF2-40B4-BE49-F238E27FC236}">
                  <a16:creationId xmlns:a16="http://schemas.microsoft.com/office/drawing/2014/main" id="{EA442A6E-928D-738F-F604-27FE3DFAE152}"/>
                </a:ext>
              </a:extLst>
            </p:cNvPr>
            <p:cNvCxnSpPr>
              <a:cxnSpLocks/>
            </p:cNvCxnSpPr>
            <p:nvPr/>
          </p:nvCxnSpPr>
          <p:spPr>
            <a:xfrm rot="10800000">
              <a:off x="4495800" y="4419600"/>
              <a:ext cx="2812330" cy="1194958"/>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6E48820D-3913-81F9-4FB5-7F538B2EE8D5}"/>
                </a:ext>
              </a:extLst>
            </p:cNvPr>
            <p:cNvCxnSpPr>
              <a:cxnSpLocks/>
              <a:stCxn id="3" idx="0"/>
            </p:cNvCxnSpPr>
            <p:nvPr/>
          </p:nvCxnSpPr>
          <p:spPr>
            <a:xfrm rot="16200000" flipV="1">
              <a:off x="6937787" y="4568413"/>
              <a:ext cx="1194954" cy="897327"/>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4442776E-1BD2-5836-7445-B0DD0ED6D4B0}"/>
                </a:ext>
              </a:extLst>
            </p:cNvPr>
            <p:cNvCxnSpPr>
              <a:cxnSpLocks/>
            </p:cNvCxnSpPr>
            <p:nvPr/>
          </p:nvCxnSpPr>
          <p:spPr>
            <a:xfrm flipV="1">
              <a:off x="8677890" y="4419600"/>
              <a:ext cx="2066310" cy="1194954"/>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9C404BAF-AE46-09B4-B952-22F597B47284}"/>
              </a:ext>
            </a:extLst>
          </p:cNvPr>
          <p:cNvSpPr/>
          <p:nvPr/>
        </p:nvSpPr>
        <p:spPr>
          <a:xfrm>
            <a:off x="9524999" y="2787964"/>
            <a:ext cx="1295401" cy="94583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38836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7" grpId="0"/>
      <p:bldP spid="19" grpId="0" animBg="1"/>
      <p:bldP spid="2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5B275-9EFD-21A7-4C37-33E4C2BA8C9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4A788-77AF-6B0F-044F-261BFEADD265}"/>
              </a:ext>
            </a:extLst>
          </p:cNvPr>
          <p:cNvSpPr>
            <a:spLocks noGrp="1"/>
          </p:cNvSpPr>
          <p:nvPr>
            <p:ph idx="1"/>
          </p:nvPr>
        </p:nvSpPr>
        <p:spPr/>
        <p:txBody>
          <a:bodyPr/>
          <a:lstStyle/>
          <a:p>
            <a:r>
              <a:rPr lang="en-US" dirty="0"/>
              <a:t>Summary</a:t>
            </a:r>
          </a:p>
          <a:p>
            <a:pPr lvl="1">
              <a:spcAft>
                <a:spcPts val="1000"/>
              </a:spcAft>
            </a:pPr>
            <a:r>
              <a:rPr lang="en-US" dirty="0"/>
              <a:t>Trump placed tariffs of 25% on steel and 10% on aluminum.</a:t>
            </a:r>
          </a:p>
          <a:p>
            <a:pPr lvl="1">
              <a:spcAft>
                <a:spcPts val="1000"/>
              </a:spcAft>
            </a:pPr>
            <a:r>
              <a:rPr lang="en-US" dirty="0"/>
              <a:t>Trump placed multiple tariffs on China exports, covering at least 75% of their exports to US.</a:t>
            </a:r>
          </a:p>
          <a:p>
            <a:pPr lvl="1">
              <a:spcAft>
                <a:spcPts val="1000"/>
              </a:spcAft>
            </a:pPr>
            <a:r>
              <a:rPr lang="en-US" dirty="0"/>
              <a:t>On request, he exempted some products and firms.</a:t>
            </a:r>
          </a:p>
          <a:p>
            <a:pPr lvl="1">
              <a:spcAft>
                <a:spcPts val="1000"/>
              </a:spcAft>
            </a:pPr>
            <a:r>
              <a:rPr lang="en-US" dirty="0"/>
              <a:t>Imports from China fell while imports from others rose.</a:t>
            </a:r>
          </a:p>
          <a:p>
            <a:pPr lvl="1">
              <a:spcAft>
                <a:spcPts val="1000"/>
              </a:spcAft>
            </a:pPr>
            <a:r>
              <a:rPr lang="en-US" dirty="0"/>
              <a:t>US trade deficit did not shrink.</a:t>
            </a:r>
          </a:p>
          <a:p>
            <a:pPr lvl="1"/>
            <a:r>
              <a:rPr lang="en-US" dirty="0"/>
              <a:t>Data show no fall in foreign export prices, so tariffs were paid by US buyers.</a:t>
            </a:r>
          </a:p>
        </p:txBody>
      </p:sp>
      <p:sp>
        <p:nvSpPr>
          <p:cNvPr id="4" name="Slide Number Placeholder 3">
            <a:extLst>
              <a:ext uri="{FF2B5EF4-FFF2-40B4-BE49-F238E27FC236}">
                <a16:creationId xmlns:a16="http://schemas.microsoft.com/office/drawing/2014/main" id="{EE91D895-2A0C-B1D5-2D2C-D43497D90B25}"/>
              </a:ext>
            </a:extLst>
          </p:cNvPr>
          <p:cNvSpPr>
            <a:spLocks noGrp="1"/>
          </p:cNvSpPr>
          <p:nvPr>
            <p:ph type="sldNum" sz="quarter" idx="12"/>
          </p:nvPr>
        </p:nvSpPr>
        <p:spPr/>
        <p:txBody>
          <a:bodyPr/>
          <a:lstStyle/>
          <a:p>
            <a:fld id="{D9F085D5-EC86-4F6A-B501-C1359CB39116}" type="slidenum">
              <a:rPr lang="en-GB" smtClean="0"/>
              <a:t>32</a:t>
            </a:fld>
            <a:endParaRPr lang="en-GB"/>
          </a:p>
        </p:txBody>
      </p:sp>
      <p:sp>
        <p:nvSpPr>
          <p:cNvPr id="5" name="Title 1">
            <a:extLst>
              <a:ext uri="{FF2B5EF4-FFF2-40B4-BE49-F238E27FC236}">
                <a16:creationId xmlns:a16="http://schemas.microsoft.com/office/drawing/2014/main" id="{5A351E2F-29BB-0F9A-0210-E9118C556ED8}"/>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Tariffs &amp; Trade War</a:t>
            </a:r>
          </a:p>
        </p:txBody>
      </p:sp>
    </p:spTree>
    <p:extLst>
      <p:ext uri="{BB962C8B-B14F-4D97-AF65-F5344CB8AC3E}">
        <p14:creationId xmlns:p14="http://schemas.microsoft.com/office/powerpoint/2010/main" val="135489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Trump II Tariffs</a:t>
            </a:r>
            <a:endParaRPr lang="en-US" sz="6000" dirty="0"/>
          </a:p>
        </p:txBody>
      </p:sp>
    </p:spTree>
    <p:extLst>
      <p:ext uri="{BB962C8B-B14F-4D97-AF65-F5344CB8AC3E}">
        <p14:creationId xmlns:p14="http://schemas.microsoft.com/office/powerpoint/2010/main" val="3342727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CA46A-1496-3C80-EB2F-5E77D77489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7C3DE-5DBD-D9DE-12F8-ABA1F355969F}"/>
              </a:ext>
            </a:extLst>
          </p:cNvPr>
          <p:cNvSpPr>
            <a:spLocks noGrp="1"/>
          </p:cNvSpPr>
          <p:nvPr>
            <p:ph type="title"/>
          </p:nvPr>
        </p:nvSpPr>
        <p:spPr>
          <a:xfrm>
            <a:off x="838200" y="0"/>
            <a:ext cx="10515600" cy="1325563"/>
          </a:xfrm>
        </p:spPr>
        <p:txBody>
          <a:bodyPr/>
          <a:lstStyle/>
          <a:p>
            <a:r>
              <a:rPr lang="en-US" dirty="0">
                <a:solidFill>
                  <a:schemeClr val="bg1"/>
                </a:solidFill>
              </a:rPr>
              <a:t> US</a:t>
            </a:r>
            <a:r>
              <a:rPr lang="en-US" dirty="0">
                <a:solidFill>
                  <a:schemeClr val="accent1">
                    <a:lumMod val="75000"/>
                  </a:schemeClr>
                </a:solidFill>
              </a:rPr>
              <a:t> Tariff Level </a:t>
            </a:r>
          </a:p>
        </p:txBody>
      </p:sp>
      <p:sp>
        <p:nvSpPr>
          <p:cNvPr id="4" name="Slide Number Placeholder 3">
            <a:extLst>
              <a:ext uri="{FF2B5EF4-FFF2-40B4-BE49-F238E27FC236}">
                <a16:creationId xmlns:a16="http://schemas.microsoft.com/office/drawing/2014/main" id="{70DBA5BC-D3DC-57BE-5168-ED3091FECE96}"/>
              </a:ext>
            </a:extLst>
          </p:cNvPr>
          <p:cNvSpPr>
            <a:spLocks noGrp="1"/>
          </p:cNvSpPr>
          <p:nvPr>
            <p:ph type="sldNum" sz="quarter" idx="12"/>
          </p:nvPr>
        </p:nvSpPr>
        <p:spPr/>
        <p:txBody>
          <a:bodyPr/>
          <a:lstStyle/>
          <a:p>
            <a:fld id="{D9F085D5-EC86-4F6A-B501-C1359CB39116}" type="slidenum">
              <a:rPr lang="en-GB" smtClean="0"/>
              <a:t>34</a:t>
            </a:fld>
            <a:endParaRPr lang="en-GB"/>
          </a:p>
        </p:txBody>
      </p:sp>
      <p:pic>
        <p:nvPicPr>
          <p:cNvPr id="5" name="Picture 4">
            <a:extLst>
              <a:ext uri="{FF2B5EF4-FFF2-40B4-BE49-F238E27FC236}">
                <a16:creationId xmlns:a16="http://schemas.microsoft.com/office/drawing/2014/main" id="{02B96D78-E3B9-C399-5274-66421C95685B}"/>
              </a:ext>
            </a:extLst>
          </p:cNvPr>
          <p:cNvPicPr>
            <a:picLocks noChangeAspect="1"/>
          </p:cNvPicPr>
          <p:nvPr/>
        </p:nvPicPr>
        <p:blipFill>
          <a:blip r:embed="rId3"/>
          <a:stretch>
            <a:fillRect/>
          </a:stretch>
        </p:blipFill>
        <p:spPr>
          <a:xfrm>
            <a:off x="2362200" y="908639"/>
            <a:ext cx="8996082" cy="5504149"/>
          </a:xfrm>
          <a:prstGeom prst="rect">
            <a:avLst/>
          </a:prstGeom>
        </p:spPr>
      </p:pic>
    </p:spTree>
    <p:extLst>
      <p:ext uri="{BB962C8B-B14F-4D97-AF65-F5344CB8AC3E}">
        <p14:creationId xmlns:p14="http://schemas.microsoft.com/office/powerpoint/2010/main" val="287819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969A-8279-E87F-6EF1-92991DA06866}"/>
              </a:ext>
            </a:extLst>
          </p:cNvPr>
          <p:cNvSpPr>
            <a:spLocks noGrp="1"/>
          </p:cNvSpPr>
          <p:nvPr>
            <p:ph type="title"/>
          </p:nvPr>
        </p:nvSpPr>
        <p:spPr>
          <a:xfrm>
            <a:off x="762000" y="0"/>
            <a:ext cx="10515600" cy="1325563"/>
          </a:xfrm>
        </p:spPr>
        <p:txBody>
          <a:bodyPr/>
          <a:lstStyle/>
          <a:p>
            <a:r>
              <a:rPr lang="en-US" dirty="0">
                <a:solidFill>
                  <a:schemeClr val="bg1"/>
                </a:solidFill>
              </a:rPr>
              <a:t>Ave</a:t>
            </a:r>
            <a:r>
              <a:rPr lang="en-US" dirty="0"/>
              <a:t>rage Tariffs: Jan 1, 2025-Aug 31, 2025</a:t>
            </a:r>
          </a:p>
        </p:txBody>
      </p:sp>
      <p:pic>
        <p:nvPicPr>
          <p:cNvPr id="6" name="Content Placeholder 5">
            <a:extLst>
              <a:ext uri="{FF2B5EF4-FFF2-40B4-BE49-F238E27FC236}">
                <a16:creationId xmlns:a16="http://schemas.microsoft.com/office/drawing/2014/main" id="{3716A93E-66CF-B948-4FD0-01AAC518AC69}"/>
              </a:ext>
            </a:extLst>
          </p:cNvPr>
          <p:cNvPicPr>
            <a:picLocks noGrp="1" noChangeAspect="1"/>
          </p:cNvPicPr>
          <p:nvPr>
            <p:ph idx="1"/>
          </p:nvPr>
        </p:nvPicPr>
        <p:blipFill>
          <a:blip r:embed="rId2"/>
          <a:srcRect/>
          <a:stretch/>
        </p:blipFill>
        <p:spPr>
          <a:xfrm>
            <a:off x="1371311" y="1066800"/>
            <a:ext cx="9273040" cy="5050164"/>
          </a:xfrm>
        </p:spPr>
      </p:pic>
      <p:sp>
        <p:nvSpPr>
          <p:cNvPr id="4" name="Slide Number Placeholder 3">
            <a:extLst>
              <a:ext uri="{FF2B5EF4-FFF2-40B4-BE49-F238E27FC236}">
                <a16:creationId xmlns:a16="http://schemas.microsoft.com/office/drawing/2014/main" id="{AFC23461-DE37-800D-67A8-CEEC7C2C1F46}"/>
              </a:ext>
            </a:extLst>
          </p:cNvPr>
          <p:cNvSpPr>
            <a:spLocks noGrp="1"/>
          </p:cNvSpPr>
          <p:nvPr>
            <p:ph type="sldNum" sz="quarter" idx="12"/>
          </p:nvPr>
        </p:nvSpPr>
        <p:spPr/>
        <p:txBody>
          <a:bodyPr/>
          <a:lstStyle/>
          <a:p>
            <a:fld id="{D9F085D5-EC86-4F6A-B501-C1359CB39116}" type="slidenum">
              <a:rPr lang="en-GB" smtClean="0"/>
              <a:t>35</a:t>
            </a:fld>
            <a:endParaRPr lang="en-GB"/>
          </a:p>
        </p:txBody>
      </p:sp>
      <p:sp>
        <p:nvSpPr>
          <p:cNvPr id="7" name="TextBox 6">
            <a:extLst>
              <a:ext uri="{FF2B5EF4-FFF2-40B4-BE49-F238E27FC236}">
                <a16:creationId xmlns:a16="http://schemas.microsoft.com/office/drawing/2014/main" id="{6A0F7E6A-FC04-DD04-B489-4D6EE9BC03AB}"/>
              </a:ext>
            </a:extLst>
          </p:cNvPr>
          <p:cNvSpPr txBox="1"/>
          <p:nvPr/>
        </p:nvSpPr>
        <p:spPr>
          <a:xfrm>
            <a:off x="10439400" y="2819400"/>
            <a:ext cx="710451" cy="369332"/>
          </a:xfrm>
          <a:prstGeom prst="rect">
            <a:avLst/>
          </a:prstGeom>
          <a:noFill/>
        </p:spPr>
        <p:txBody>
          <a:bodyPr wrap="none" rtlCol="0">
            <a:spAutoFit/>
          </a:bodyPr>
          <a:lstStyle/>
          <a:p>
            <a:r>
              <a:rPr lang="en-US" dirty="0"/>
              <a:t>17.88</a:t>
            </a:r>
          </a:p>
        </p:txBody>
      </p:sp>
      <p:sp>
        <p:nvSpPr>
          <p:cNvPr id="8" name="TextBox 7">
            <a:extLst>
              <a:ext uri="{FF2B5EF4-FFF2-40B4-BE49-F238E27FC236}">
                <a16:creationId xmlns:a16="http://schemas.microsoft.com/office/drawing/2014/main" id="{A2077889-E2F1-6D35-04FA-83C0417EAAD5}"/>
              </a:ext>
            </a:extLst>
          </p:cNvPr>
          <p:cNvSpPr txBox="1"/>
          <p:nvPr/>
        </p:nvSpPr>
        <p:spPr>
          <a:xfrm>
            <a:off x="1352388" y="4876800"/>
            <a:ext cx="476412" cy="369332"/>
          </a:xfrm>
          <a:prstGeom prst="rect">
            <a:avLst/>
          </a:prstGeom>
          <a:noFill/>
        </p:spPr>
        <p:txBody>
          <a:bodyPr wrap="none" rtlCol="0">
            <a:spAutoFit/>
          </a:bodyPr>
          <a:lstStyle/>
          <a:p>
            <a:r>
              <a:rPr lang="en-US" dirty="0"/>
              <a:t>2.4</a:t>
            </a:r>
          </a:p>
        </p:txBody>
      </p:sp>
    </p:spTree>
    <p:extLst>
      <p:ext uri="{BB962C8B-B14F-4D97-AF65-F5344CB8AC3E}">
        <p14:creationId xmlns:p14="http://schemas.microsoft.com/office/powerpoint/2010/main" val="1084776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B600-2E4B-CDE9-5439-685FF692599C}"/>
              </a:ext>
            </a:extLst>
          </p:cNvPr>
          <p:cNvSpPr>
            <a:spLocks noGrp="1"/>
          </p:cNvSpPr>
          <p:nvPr>
            <p:ph type="title"/>
          </p:nvPr>
        </p:nvSpPr>
        <p:spPr>
          <a:xfrm>
            <a:off x="762000" y="0"/>
            <a:ext cx="10515600" cy="1325563"/>
          </a:xfrm>
        </p:spPr>
        <p:txBody>
          <a:bodyPr/>
          <a:lstStyle/>
          <a:p>
            <a:r>
              <a:rPr lang="en-US" dirty="0">
                <a:solidFill>
                  <a:schemeClr val="bg1"/>
                </a:solidFill>
              </a:rPr>
              <a:t>Wh</a:t>
            </a:r>
            <a:r>
              <a:rPr lang="en-US" dirty="0"/>
              <a:t>y?</a:t>
            </a:r>
          </a:p>
        </p:txBody>
      </p:sp>
      <p:sp>
        <p:nvSpPr>
          <p:cNvPr id="3" name="Content Placeholder 2">
            <a:extLst>
              <a:ext uri="{FF2B5EF4-FFF2-40B4-BE49-F238E27FC236}">
                <a16:creationId xmlns:a16="http://schemas.microsoft.com/office/drawing/2014/main" id="{55486FB2-72DD-D645-4F60-6A45CF8F8911}"/>
              </a:ext>
            </a:extLst>
          </p:cNvPr>
          <p:cNvSpPr>
            <a:spLocks noGrp="1"/>
          </p:cNvSpPr>
          <p:nvPr>
            <p:ph idx="1"/>
          </p:nvPr>
        </p:nvSpPr>
        <p:spPr>
          <a:xfrm>
            <a:off x="2324100" y="1253331"/>
            <a:ext cx="7391400" cy="4351338"/>
          </a:xfrm>
        </p:spPr>
        <p:txBody>
          <a:bodyPr/>
          <a:lstStyle/>
          <a:p>
            <a:pPr>
              <a:lnSpc>
                <a:spcPct val="150000"/>
              </a:lnSpc>
            </a:pPr>
            <a:r>
              <a:rPr lang="en-US" dirty="0"/>
              <a:t>Variously:</a:t>
            </a:r>
          </a:p>
          <a:p>
            <a:pPr lvl="1">
              <a:lnSpc>
                <a:spcPct val="150000"/>
              </a:lnSpc>
            </a:pPr>
            <a:r>
              <a:rPr lang="en-US" dirty="0"/>
              <a:t>Immigration and Fentanyl</a:t>
            </a:r>
          </a:p>
          <a:p>
            <a:pPr lvl="1">
              <a:lnSpc>
                <a:spcPct val="150000"/>
              </a:lnSpc>
            </a:pPr>
            <a:r>
              <a:rPr lang="en-US" dirty="0"/>
              <a:t>Raise revenues</a:t>
            </a:r>
          </a:p>
          <a:p>
            <a:pPr lvl="1">
              <a:lnSpc>
                <a:spcPct val="150000"/>
              </a:lnSpc>
            </a:pPr>
            <a:r>
              <a:rPr lang="en-US" dirty="0"/>
              <a:t>Reduce the trade deficit</a:t>
            </a:r>
          </a:p>
          <a:p>
            <a:pPr lvl="1">
              <a:lnSpc>
                <a:spcPct val="150000"/>
              </a:lnSpc>
            </a:pPr>
            <a:r>
              <a:rPr lang="en-US" dirty="0"/>
              <a:t>Bring back manufacturing</a:t>
            </a:r>
          </a:p>
          <a:p>
            <a:pPr lvl="1">
              <a:lnSpc>
                <a:spcPct val="150000"/>
              </a:lnSpc>
            </a:pPr>
            <a:r>
              <a:rPr lang="en-US" dirty="0"/>
              <a:t>Punish unfair trading countries (“reciprocal” tariffs)</a:t>
            </a:r>
          </a:p>
          <a:p>
            <a:pPr lvl="1"/>
            <a:endParaRPr lang="en-US" dirty="0"/>
          </a:p>
        </p:txBody>
      </p:sp>
      <p:sp>
        <p:nvSpPr>
          <p:cNvPr id="4" name="Slide Number Placeholder 3">
            <a:extLst>
              <a:ext uri="{FF2B5EF4-FFF2-40B4-BE49-F238E27FC236}">
                <a16:creationId xmlns:a16="http://schemas.microsoft.com/office/drawing/2014/main" id="{6F8C75DD-1BD8-AB25-1625-56E1C5852F0A}"/>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397924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0BE5C-C05C-DFAD-59C6-7C4A73BC3FAB}"/>
              </a:ext>
            </a:extLst>
          </p:cNvPr>
          <p:cNvSpPr>
            <a:spLocks noGrp="1"/>
          </p:cNvSpPr>
          <p:nvPr>
            <p:ph type="title"/>
          </p:nvPr>
        </p:nvSpPr>
        <p:spPr/>
        <p:txBody>
          <a:bodyPr/>
          <a:lstStyle/>
          <a:p>
            <a:r>
              <a:rPr lang="en-US" dirty="0">
                <a:solidFill>
                  <a:schemeClr val="bg1"/>
                </a:solidFill>
              </a:rPr>
              <a:t>Rai</a:t>
            </a:r>
            <a:r>
              <a:rPr lang="en-US" dirty="0"/>
              <a:t>sing Revenues?</a:t>
            </a:r>
          </a:p>
        </p:txBody>
      </p:sp>
      <p:pic>
        <p:nvPicPr>
          <p:cNvPr id="6" name="Content Placeholder 5" descr="A close-up of a red and white box&#10;&#10;Description automatically generated">
            <a:extLst>
              <a:ext uri="{FF2B5EF4-FFF2-40B4-BE49-F238E27FC236}">
                <a16:creationId xmlns:a16="http://schemas.microsoft.com/office/drawing/2014/main" id="{3FE88AC5-D038-71D9-8E22-228F4FB9EB47}"/>
              </a:ext>
            </a:extLst>
          </p:cNvPr>
          <p:cNvPicPr>
            <a:picLocks noGrp="1" noChangeAspect="1"/>
          </p:cNvPicPr>
          <p:nvPr>
            <p:ph idx="1"/>
          </p:nvPr>
        </p:nvPicPr>
        <p:blipFill>
          <a:blip r:embed="rId2"/>
          <a:stretch>
            <a:fillRect/>
          </a:stretch>
        </p:blipFill>
        <p:spPr>
          <a:xfrm>
            <a:off x="373353" y="1922843"/>
            <a:ext cx="11642598" cy="1506157"/>
          </a:xfrm>
        </p:spPr>
      </p:pic>
      <p:sp>
        <p:nvSpPr>
          <p:cNvPr id="4" name="Slide Number Placeholder 3">
            <a:extLst>
              <a:ext uri="{FF2B5EF4-FFF2-40B4-BE49-F238E27FC236}">
                <a16:creationId xmlns:a16="http://schemas.microsoft.com/office/drawing/2014/main" id="{B29978E4-F335-AAD3-7095-00F1380A22B1}"/>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7" name="Content Placeholder 2">
            <a:extLst>
              <a:ext uri="{FF2B5EF4-FFF2-40B4-BE49-F238E27FC236}">
                <a16:creationId xmlns:a16="http://schemas.microsoft.com/office/drawing/2014/main" id="{AEF2365B-4FB4-CD6E-552E-358CE9E8AC6C}"/>
              </a:ext>
            </a:extLst>
          </p:cNvPr>
          <p:cNvSpPr txBox="1">
            <a:spLocks/>
          </p:cNvSpPr>
          <p:nvPr/>
        </p:nvSpPr>
        <p:spPr>
          <a:xfrm>
            <a:off x="838200" y="3733800"/>
            <a:ext cx="10515600" cy="2188268"/>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That’s 7 year’s worth of tariff revenue.</a:t>
            </a:r>
          </a:p>
          <a:p>
            <a:pPr lvl="1"/>
            <a:endParaRPr lang="en-US" dirty="0"/>
          </a:p>
          <a:p>
            <a:r>
              <a:rPr lang="en-US" dirty="0"/>
              <a:t>Eliminate the income tax?</a:t>
            </a:r>
          </a:p>
          <a:p>
            <a:pPr lvl="1"/>
            <a:r>
              <a:rPr lang="en-US" dirty="0"/>
              <a:t>$2.4 Trillion in 2024 = 10 years of tariff revenues</a:t>
            </a:r>
          </a:p>
        </p:txBody>
      </p:sp>
    </p:spTree>
    <p:extLst>
      <p:ext uri="{BB962C8B-B14F-4D97-AF65-F5344CB8AC3E}">
        <p14:creationId xmlns:p14="http://schemas.microsoft.com/office/powerpoint/2010/main" val="1258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3136F-E909-9F25-82BB-F1D0609F45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B6EA06-91AF-31DF-0FCD-2AF8ACB5B13D}"/>
              </a:ext>
            </a:extLst>
          </p:cNvPr>
          <p:cNvSpPr>
            <a:spLocks noGrp="1"/>
          </p:cNvSpPr>
          <p:nvPr>
            <p:ph type="title"/>
          </p:nvPr>
        </p:nvSpPr>
        <p:spPr>
          <a:xfrm>
            <a:off x="762000" y="291481"/>
            <a:ext cx="10515600" cy="1325563"/>
          </a:xfrm>
        </p:spPr>
        <p:txBody>
          <a:bodyPr anchor="t">
            <a:normAutofit/>
          </a:bodyPr>
          <a:lstStyle/>
          <a:p>
            <a:r>
              <a:rPr lang="en-US" dirty="0"/>
              <a:t> </a:t>
            </a:r>
            <a:r>
              <a:rPr lang="en-US" dirty="0">
                <a:solidFill>
                  <a:schemeClr val="bg1"/>
                </a:solidFill>
              </a:rPr>
              <a:t>US</a:t>
            </a:r>
            <a:r>
              <a:rPr lang="en-US" dirty="0"/>
              <a:t> Trade Deficit – Not Looking Good, So Far</a:t>
            </a:r>
          </a:p>
        </p:txBody>
      </p:sp>
      <p:sp>
        <p:nvSpPr>
          <p:cNvPr id="4" name="Slide Number Placeholder 3">
            <a:extLst>
              <a:ext uri="{FF2B5EF4-FFF2-40B4-BE49-F238E27FC236}">
                <a16:creationId xmlns:a16="http://schemas.microsoft.com/office/drawing/2014/main" id="{81799FBB-86E2-495A-3B24-7C92EEC28668}"/>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38</a:t>
            </a:fld>
            <a:endParaRPr lang="en-GB"/>
          </a:p>
        </p:txBody>
      </p:sp>
      <p:pic>
        <p:nvPicPr>
          <p:cNvPr id="3" name="FRED Graph Chart">
            <a:hlinkClick r:id="rId3" tooltip="View this chart in your browser. "/>
            <a:extLst>
              <a:ext uri="{FF2B5EF4-FFF2-40B4-BE49-F238E27FC236}">
                <a16:creationId xmlns:a16="http://schemas.microsoft.com/office/drawing/2014/main" id="{1CB5BF7B-615C-3B12-892E-159E1DBE79D5}"/>
              </a:ext>
            </a:extLst>
          </p:cNvPr>
          <p:cNvPicPr>
            <a:picLocks noChangeAspect="1"/>
          </p:cNvPicPr>
          <p:nvPr/>
        </p:nvPicPr>
        <p:blipFill>
          <a:blip r:embed="rId4"/>
          <a:srcRect/>
          <a:stretch/>
        </p:blipFill>
        <p:spPr>
          <a:xfrm>
            <a:off x="265282" y="1467529"/>
            <a:ext cx="11750669" cy="4133669"/>
          </a:xfrm>
          <a:prstGeom prst="rect">
            <a:avLst/>
          </a:prstGeom>
        </p:spPr>
      </p:pic>
      <p:sp>
        <p:nvSpPr>
          <p:cNvPr id="8" name="Oval 7">
            <a:extLst>
              <a:ext uri="{FF2B5EF4-FFF2-40B4-BE49-F238E27FC236}">
                <a16:creationId xmlns:a16="http://schemas.microsoft.com/office/drawing/2014/main" id="{AFF27B36-DCF1-7770-379F-B54CA370C0A5}"/>
              </a:ext>
            </a:extLst>
          </p:cNvPr>
          <p:cNvSpPr/>
          <p:nvPr/>
        </p:nvSpPr>
        <p:spPr>
          <a:xfrm>
            <a:off x="10825022" y="2438400"/>
            <a:ext cx="1366978" cy="25908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AAC97C38-B45F-7640-6091-27D94B4FB8F0}"/>
              </a:ext>
            </a:extLst>
          </p:cNvPr>
          <p:cNvCxnSpPr>
            <a:cxnSpLocks/>
          </p:cNvCxnSpPr>
          <p:nvPr/>
        </p:nvCxnSpPr>
        <p:spPr>
          <a:xfrm>
            <a:off x="3657600" y="1937266"/>
            <a:ext cx="0" cy="29834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FE7BAE-0FCA-AE16-6E1B-169A9156B48F}"/>
              </a:ext>
            </a:extLst>
          </p:cNvPr>
          <p:cNvSpPr txBox="1"/>
          <p:nvPr/>
        </p:nvSpPr>
        <p:spPr>
          <a:xfrm>
            <a:off x="3810000" y="2069068"/>
            <a:ext cx="1978234" cy="369332"/>
          </a:xfrm>
          <a:prstGeom prst="rect">
            <a:avLst/>
          </a:prstGeom>
          <a:solidFill>
            <a:schemeClr val="bg1"/>
          </a:solidFill>
        </p:spPr>
        <p:txBody>
          <a:bodyPr wrap="none" rtlCol="0">
            <a:spAutoFit/>
          </a:bodyPr>
          <a:lstStyle/>
          <a:p>
            <a:r>
              <a:rPr lang="en-US" dirty="0"/>
              <a:t>Start of Trade Wars</a:t>
            </a:r>
          </a:p>
        </p:txBody>
      </p:sp>
      <p:sp>
        <p:nvSpPr>
          <p:cNvPr id="12" name="TextBox 11">
            <a:extLst>
              <a:ext uri="{FF2B5EF4-FFF2-40B4-BE49-F238E27FC236}">
                <a16:creationId xmlns:a16="http://schemas.microsoft.com/office/drawing/2014/main" id="{C89CC073-BBE5-65E3-F4BF-181B9A4ADDEE}"/>
              </a:ext>
            </a:extLst>
          </p:cNvPr>
          <p:cNvSpPr txBox="1"/>
          <p:nvPr/>
        </p:nvSpPr>
        <p:spPr>
          <a:xfrm>
            <a:off x="10477500" y="1820346"/>
            <a:ext cx="1366977" cy="646331"/>
          </a:xfrm>
          <a:prstGeom prst="rect">
            <a:avLst/>
          </a:prstGeom>
          <a:solidFill>
            <a:schemeClr val="bg1"/>
          </a:solidFill>
        </p:spPr>
        <p:txBody>
          <a:bodyPr wrap="none" rtlCol="0">
            <a:spAutoFit/>
          </a:bodyPr>
          <a:lstStyle/>
          <a:p>
            <a:pPr algn="ctr"/>
            <a:r>
              <a:rPr lang="en-US" dirty="0"/>
              <a:t>Most Recent</a:t>
            </a:r>
          </a:p>
          <a:p>
            <a:pPr algn="ctr"/>
            <a:r>
              <a:rPr lang="en-US" dirty="0"/>
              <a:t>Trade War</a:t>
            </a:r>
          </a:p>
        </p:txBody>
      </p:sp>
    </p:spTree>
    <p:extLst>
      <p:ext uri="{BB962C8B-B14F-4D97-AF65-F5344CB8AC3E}">
        <p14:creationId xmlns:p14="http://schemas.microsoft.com/office/powerpoint/2010/main" val="662158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A215BD0-C988-4F06-9D88-50F9951AA097}"/>
              </a:ext>
            </a:extLst>
          </p:cNvPr>
          <p:cNvSpPr>
            <a:spLocks noGrp="1"/>
          </p:cNvSpPr>
          <p:nvPr>
            <p:ph sz="half" idx="1"/>
          </p:nvPr>
        </p:nvSpPr>
        <p:spPr>
          <a:xfrm>
            <a:off x="381001" y="1665980"/>
            <a:ext cx="5181600" cy="4189162"/>
          </a:xfrm>
        </p:spPr>
        <p:txBody>
          <a:bodyPr>
            <a:normAutofit/>
          </a:bodyPr>
          <a:lstStyle/>
          <a:p>
            <a:r>
              <a:rPr lang="en-US" sz="2400" b="0" dirty="0">
                <a:solidFill>
                  <a:srgbClr val="2B414D"/>
                </a:solidFill>
              </a:rPr>
              <a:t>Trade deficits are driven by imbalances in the </a:t>
            </a:r>
            <a:r>
              <a:rPr lang="en-US" sz="2400" i="1" dirty="0">
                <a:solidFill>
                  <a:srgbClr val="2B414D"/>
                </a:solidFill>
              </a:rPr>
              <a:t>capital account</a:t>
            </a:r>
            <a:r>
              <a:rPr lang="en-US" sz="2400" b="0" dirty="0">
                <a:solidFill>
                  <a:srgbClr val="2B414D"/>
                </a:solidFill>
              </a:rPr>
              <a:t>, which is the amount we borrow from other countries.</a:t>
            </a:r>
          </a:p>
          <a:p>
            <a:r>
              <a:rPr lang="en-US" sz="2400" b="0" dirty="0">
                <a:solidFill>
                  <a:srgbClr val="2B414D"/>
                </a:solidFill>
              </a:rPr>
              <a:t>Since 1960, the U.S. trade deficit has followed the growth of the U.S. federal debt.</a:t>
            </a:r>
          </a:p>
          <a:p>
            <a:r>
              <a:rPr lang="en-US" sz="2400" b="0" dirty="0">
                <a:solidFill>
                  <a:srgbClr val="2B414D"/>
                </a:solidFill>
              </a:rPr>
              <a:t>That is, U.S. borrowing from other countries drives our trade deficit.</a:t>
            </a:r>
          </a:p>
          <a:p>
            <a:r>
              <a:rPr lang="en-US" sz="2400" b="0" dirty="0">
                <a:solidFill>
                  <a:srgbClr val="2B414D"/>
                </a:solidFill>
              </a:rPr>
              <a:t>Tariffs can NOT solve this problem!</a:t>
            </a:r>
          </a:p>
        </p:txBody>
      </p:sp>
      <p:sp>
        <p:nvSpPr>
          <p:cNvPr id="2" name="Title 1">
            <a:extLst>
              <a:ext uri="{FF2B5EF4-FFF2-40B4-BE49-F238E27FC236}">
                <a16:creationId xmlns:a16="http://schemas.microsoft.com/office/drawing/2014/main" id="{D06F2711-8403-461E-98CB-325A2FC9B219}"/>
              </a:ext>
            </a:extLst>
          </p:cNvPr>
          <p:cNvSpPr>
            <a:spLocks noGrp="1"/>
          </p:cNvSpPr>
          <p:nvPr>
            <p:ph type="title"/>
          </p:nvPr>
        </p:nvSpPr>
        <p:spPr/>
        <p:txBody>
          <a:bodyPr>
            <a:normAutofit/>
          </a:bodyPr>
          <a:lstStyle/>
          <a:p>
            <a:r>
              <a:rPr lang="en-US" dirty="0">
                <a:solidFill>
                  <a:schemeClr val="bg1"/>
                </a:solidFill>
              </a:rPr>
              <a:t>Tra</a:t>
            </a:r>
            <a:r>
              <a:rPr lang="en-US" dirty="0"/>
              <a:t>de Deficits are Driven by </a:t>
            </a:r>
            <a:r>
              <a:rPr lang="en-US" u="sng" dirty="0"/>
              <a:t>Investment Flows </a:t>
            </a:r>
            <a:br>
              <a:rPr lang="en-US" dirty="0"/>
            </a:br>
            <a:r>
              <a:rPr lang="en-US" dirty="0"/>
              <a:t>and Tariffs Can NOT “Fix” Them</a:t>
            </a:r>
          </a:p>
        </p:txBody>
      </p:sp>
      <p:pic>
        <p:nvPicPr>
          <p:cNvPr id="8" name="Picture 7">
            <a:extLst>
              <a:ext uri="{FF2B5EF4-FFF2-40B4-BE49-F238E27FC236}">
                <a16:creationId xmlns:a16="http://schemas.microsoft.com/office/drawing/2014/main" id="{AD1DE916-BC5E-4F4D-BA66-8E20756377A4}"/>
              </a:ext>
            </a:extLst>
          </p:cNvPr>
          <p:cNvPicPr>
            <a:picLocks noChangeAspect="1"/>
          </p:cNvPicPr>
          <p:nvPr/>
        </p:nvPicPr>
        <p:blipFill>
          <a:blip r:embed="rId2"/>
          <a:stretch>
            <a:fillRect/>
          </a:stretch>
        </p:blipFill>
        <p:spPr>
          <a:xfrm>
            <a:off x="5562601" y="1866845"/>
            <a:ext cx="6442952" cy="3988297"/>
          </a:xfrm>
          <a:prstGeom prst="rect">
            <a:avLst/>
          </a:prstGeom>
        </p:spPr>
      </p:pic>
    </p:spTree>
    <p:extLst>
      <p:ext uri="{BB962C8B-B14F-4D97-AF65-F5344CB8AC3E}">
        <p14:creationId xmlns:p14="http://schemas.microsoft.com/office/powerpoint/2010/main" val="22330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E00A-AE0B-5D1F-B8A9-1ECE0D628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2FFE0-9735-EB6C-5DA0-945334778BCB}"/>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US Tariff History</a:t>
            </a:r>
            <a:endParaRPr lang="en-US" sz="6000" dirty="0"/>
          </a:p>
        </p:txBody>
      </p:sp>
    </p:spTree>
    <p:extLst>
      <p:ext uri="{BB962C8B-B14F-4D97-AF65-F5344CB8AC3E}">
        <p14:creationId xmlns:p14="http://schemas.microsoft.com/office/powerpoint/2010/main" val="1787321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62F63-7BFB-5C31-A697-405DB8975FC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E5B7CC-A4D1-4AA1-0F38-BD48582A6FB3}"/>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5" name="Title 1">
            <a:extLst>
              <a:ext uri="{FF2B5EF4-FFF2-40B4-BE49-F238E27FC236}">
                <a16:creationId xmlns:a16="http://schemas.microsoft.com/office/drawing/2014/main" id="{FF0B02E2-8768-C9BA-63D1-F7B21C5AF0CC}"/>
              </a:ext>
            </a:extLst>
          </p:cNvPr>
          <p:cNvSpPr>
            <a:spLocks noGrp="1"/>
          </p:cNvSpPr>
          <p:nvPr>
            <p:ph type="title"/>
          </p:nvPr>
        </p:nvSpPr>
        <p:spPr>
          <a:xfrm>
            <a:off x="762000" y="0"/>
            <a:ext cx="10515600" cy="1325563"/>
          </a:xfrm>
        </p:spPr>
        <p:txBody>
          <a:bodyPr>
            <a:normAutofit/>
          </a:bodyPr>
          <a:lstStyle/>
          <a:p>
            <a:r>
              <a:rPr lang="en-US" sz="3800" dirty="0">
                <a:solidFill>
                  <a:schemeClr val="bg1"/>
                </a:solidFill>
              </a:rPr>
              <a:t>U.S. </a:t>
            </a:r>
            <a:r>
              <a:rPr lang="en-US" sz="3800" dirty="0">
                <a:solidFill>
                  <a:schemeClr val="accent1">
                    <a:lumMod val="75000"/>
                  </a:schemeClr>
                </a:solidFill>
              </a:rPr>
              <a:t>Manufacturing Production</a:t>
            </a:r>
            <a:endParaRPr lang="en-US" sz="3800" dirty="0"/>
          </a:p>
        </p:txBody>
      </p:sp>
      <p:pic>
        <p:nvPicPr>
          <p:cNvPr id="3" name="Picture 2">
            <a:extLst>
              <a:ext uri="{FF2B5EF4-FFF2-40B4-BE49-F238E27FC236}">
                <a16:creationId xmlns:a16="http://schemas.microsoft.com/office/drawing/2014/main" id="{BEDA7A07-F605-4201-00D4-D969D5DEFE8F}"/>
              </a:ext>
            </a:extLst>
          </p:cNvPr>
          <p:cNvPicPr>
            <a:picLocks noChangeAspect="1"/>
          </p:cNvPicPr>
          <p:nvPr/>
        </p:nvPicPr>
        <p:blipFill>
          <a:blip r:embed="rId3"/>
          <a:srcRect/>
          <a:stretch/>
        </p:blipFill>
        <p:spPr>
          <a:xfrm>
            <a:off x="0" y="1580976"/>
            <a:ext cx="11892065" cy="4183410"/>
          </a:xfrm>
          <a:prstGeom prst="rect">
            <a:avLst/>
          </a:prstGeom>
        </p:spPr>
      </p:pic>
      <p:grpSp>
        <p:nvGrpSpPr>
          <p:cNvPr id="7" name="Group 6">
            <a:extLst>
              <a:ext uri="{FF2B5EF4-FFF2-40B4-BE49-F238E27FC236}">
                <a16:creationId xmlns:a16="http://schemas.microsoft.com/office/drawing/2014/main" id="{4DA010D1-09BC-9F9E-0544-20A2C5905E6A}"/>
              </a:ext>
            </a:extLst>
          </p:cNvPr>
          <p:cNvGrpSpPr/>
          <p:nvPr/>
        </p:nvGrpSpPr>
        <p:grpSpPr>
          <a:xfrm>
            <a:off x="3294527" y="1610495"/>
            <a:ext cx="3733800" cy="1448551"/>
            <a:chOff x="5029200" y="1567854"/>
            <a:chExt cx="2766637" cy="1022946"/>
          </a:xfrm>
        </p:grpSpPr>
        <p:sp>
          <p:nvSpPr>
            <p:cNvPr id="2" name="Oval 1">
              <a:extLst>
                <a:ext uri="{FF2B5EF4-FFF2-40B4-BE49-F238E27FC236}">
                  <a16:creationId xmlns:a16="http://schemas.microsoft.com/office/drawing/2014/main" id="{759DBBDC-8083-9FB0-86BE-072D40CE0018}"/>
                </a:ext>
              </a:extLst>
            </p:cNvPr>
            <p:cNvSpPr/>
            <p:nvPr/>
          </p:nvSpPr>
          <p:spPr>
            <a:xfrm>
              <a:off x="5029200" y="1752600"/>
              <a:ext cx="1219200" cy="8382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380B7F67-4B1D-5D85-5F7F-C1427FC894D1}"/>
                </a:ext>
              </a:extLst>
            </p:cNvPr>
            <p:cNvSpPr txBox="1"/>
            <p:nvPr/>
          </p:nvSpPr>
          <p:spPr>
            <a:xfrm>
              <a:off x="6134100" y="1567854"/>
              <a:ext cx="1661737" cy="369332"/>
            </a:xfrm>
            <a:prstGeom prst="rect">
              <a:avLst/>
            </a:prstGeom>
            <a:noFill/>
          </p:spPr>
          <p:txBody>
            <a:bodyPr wrap="none" rtlCol="0">
              <a:spAutoFit/>
            </a:bodyPr>
            <a:lstStyle/>
            <a:p>
              <a:r>
                <a:rPr lang="en-US" dirty="0"/>
                <a:t>Effect of tariffs?</a:t>
              </a:r>
            </a:p>
          </p:txBody>
        </p:sp>
      </p:grpSp>
      <p:grpSp>
        <p:nvGrpSpPr>
          <p:cNvPr id="8" name="Group 7">
            <a:extLst>
              <a:ext uri="{FF2B5EF4-FFF2-40B4-BE49-F238E27FC236}">
                <a16:creationId xmlns:a16="http://schemas.microsoft.com/office/drawing/2014/main" id="{21372693-3950-699B-B3A8-E6973EF1F16B}"/>
              </a:ext>
            </a:extLst>
          </p:cNvPr>
          <p:cNvGrpSpPr/>
          <p:nvPr/>
        </p:nvGrpSpPr>
        <p:grpSpPr>
          <a:xfrm>
            <a:off x="9165323" y="1802451"/>
            <a:ext cx="2726742" cy="1546611"/>
            <a:chOff x="5831862" y="1472176"/>
            <a:chExt cx="2020437" cy="1092194"/>
          </a:xfrm>
        </p:grpSpPr>
        <p:sp>
          <p:nvSpPr>
            <p:cNvPr id="9" name="Oval 8">
              <a:extLst>
                <a:ext uri="{FF2B5EF4-FFF2-40B4-BE49-F238E27FC236}">
                  <a16:creationId xmlns:a16="http://schemas.microsoft.com/office/drawing/2014/main" id="{3DC20B41-F3CE-34CD-93FA-061D298678EF}"/>
                </a:ext>
              </a:extLst>
            </p:cNvPr>
            <p:cNvSpPr/>
            <p:nvPr/>
          </p:nvSpPr>
          <p:spPr>
            <a:xfrm>
              <a:off x="6633099" y="1726170"/>
              <a:ext cx="1219200" cy="8382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TextBox 9">
              <a:extLst>
                <a:ext uri="{FF2B5EF4-FFF2-40B4-BE49-F238E27FC236}">
                  <a16:creationId xmlns:a16="http://schemas.microsoft.com/office/drawing/2014/main" id="{A13EA598-B4E4-688C-CA8B-4D967D9E273E}"/>
                </a:ext>
              </a:extLst>
            </p:cNvPr>
            <p:cNvSpPr txBox="1"/>
            <p:nvPr/>
          </p:nvSpPr>
          <p:spPr>
            <a:xfrm>
              <a:off x="5831862" y="1472176"/>
              <a:ext cx="1155614" cy="260817"/>
            </a:xfrm>
            <a:prstGeom prst="rect">
              <a:avLst/>
            </a:prstGeom>
            <a:noFill/>
          </p:spPr>
          <p:txBody>
            <a:bodyPr wrap="none" rtlCol="0">
              <a:spAutoFit/>
            </a:bodyPr>
            <a:lstStyle/>
            <a:p>
              <a:r>
                <a:rPr lang="en-US" dirty="0"/>
                <a:t>Jury is Still Out</a:t>
              </a:r>
            </a:p>
          </p:txBody>
        </p:sp>
      </p:grpSp>
    </p:spTree>
    <p:extLst>
      <p:ext uri="{BB962C8B-B14F-4D97-AF65-F5344CB8AC3E}">
        <p14:creationId xmlns:p14="http://schemas.microsoft.com/office/powerpoint/2010/main" val="365527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D5B10-2FAC-018E-6648-66F949FB5F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AC3E1-0A19-9F90-2A40-61AB8D69E22C}"/>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Projected Effects</a:t>
            </a:r>
            <a:endParaRPr lang="en-US" sz="6000" dirty="0"/>
          </a:p>
        </p:txBody>
      </p:sp>
    </p:spTree>
    <p:extLst>
      <p:ext uri="{BB962C8B-B14F-4D97-AF65-F5344CB8AC3E}">
        <p14:creationId xmlns:p14="http://schemas.microsoft.com/office/powerpoint/2010/main" val="3888857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3E06-97B0-6D03-BA69-E7C142276820}"/>
              </a:ext>
            </a:extLst>
          </p:cNvPr>
          <p:cNvSpPr>
            <a:spLocks noGrp="1"/>
          </p:cNvSpPr>
          <p:nvPr>
            <p:ph type="title"/>
          </p:nvPr>
        </p:nvSpPr>
        <p:spPr>
          <a:xfrm>
            <a:off x="762000" y="0"/>
            <a:ext cx="10515600" cy="1325563"/>
          </a:xfrm>
        </p:spPr>
        <p:txBody>
          <a:bodyPr/>
          <a:lstStyle/>
          <a:p>
            <a:r>
              <a:rPr lang="en-US" dirty="0">
                <a:solidFill>
                  <a:schemeClr val="bg1"/>
                </a:solidFill>
              </a:rPr>
              <a:t>Effe</a:t>
            </a:r>
            <a:r>
              <a:rPr lang="en-US" dirty="0"/>
              <a:t>cts on U.S. GDP from Tariffs as of 9/3</a:t>
            </a:r>
          </a:p>
        </p:txBody>
      </p:sp>
      <p:pic>
        <p:nvPicPr>
          <p:cNvPr id="6" name="Content Placeholder 5" descr="A graph with a line&#10;&#10;Description automatically generated">
            <a:extLst>
              <a:ext uri="{FF2B5EF4-FFF2-40B4-BE49-F238E27FC236}">
                <a16:creationId xmlns:a16="http://schemas.microsoft.com/office/drawing/2014/main" id="{A5648033-0497-D633-1915-0D78E84AD59A}"/>
              </a:ext>
            </a:extLst>
          </p:cNvPr>
          <p:cNvPicPr>
            <a:picLocks noGrp="1" noChangeAspect="1"/>
          </p:cNvPicPr>
          <p:nvPr>
            <p:ph idx="1"/>
          </p:nvPr>
        </p:nvPicPr>
        <p:blipFill>
          <a:blip r:embed="rId2"/>
          <a:stretch>
            <a:fillRect/>
          </a:stretch>
        </p:blipFill>
        <p:spPr>
          <a:xfrm>
            <a:off x="1371600" y="1066800"/>
            <a:ext cx="9777872" cy="4961122"/>
          </a:xfrm>
        </p:spPr>
      </p:pic>
      <p:sp>
        <p:nvSpPr>
          <p:cNvPr id="4" name="Slide Number Placeholder 3">
            <a:extLst>
              <a:ext uri="{FF2B5EF4-FFF2-40B4-BE49-F238E27FC236}">
                <a16:creationId xmlns:a16="http://schemas.microsoft.com/office/drawing/2014/main" id="{D1764626-9792-8871-72A0-BA119A8FEEDA}"/>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7" name="TextBox 6">
            <a:extLst>
              <a:ext uri="{FF2B5EF4-FFF2-40B4-BE49-F238E27FC236}">
                <a16:creationId xmlns:a16="http://schemas.microsoft.com/office/drawing/2014/main" id="{75CB3957-3B8A-76C6-0452-8CDADDBA82E8}"/>
              </a:ext>
            </a:extLst>
          </p:cNvPr>
          <p:cNvSpPr txBox="1"/>
          <p:nvPr/>
        </p:nvSpPr>
        <p:spPr>
          <a:xfrm>
            <a:off x="6096000" y="2590800"/>
            <a:ext cx="2938625" cy="400110"/>
          </a:xfrm>
          <a:prstGeom prst="rect">
            <a:avLst/>
          </a:prstGeom>
          <a:noFill/>
        </p:spPr>
        <p:txBody>
          <a:bodyPr wrap="none" rtlCol="0">
            <a:spAutoFit/>
          </a:bodyPr>
          <a:lstStyle/>
          <a:p>
            <a:r>
              <a:rPr lang="en-US" sz="2000" dirty="0"/>
              <a:t>0.4% of GDP = $121 Billion</a:t>
            </a:r>
          </a:p>
        </p:txBody>
      </p:sp>
    </p:spTree>
    <p:extLst>
      <p:ext uri="{BB962C8B-B14F-4D97-AF65-F5344CB8AC3E}">
        <p14:creationId xmlns:p14="http://schemas.microsoft.com/office/powerpoint/2010/main" val="3771143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6015A-FDB1-E111-B620-B55357EF916F}"/>
              </a:ext>
            </a:extLst>
          </p:cNvPr>
          <p:cNvSpPr>
            <a:spLocks noGrp="1"/>
          </p:cNvSpPr>
          <p:nvPr>
            <p:ph type="title"/>
          </p:nvPr>
        </p:nvSpPr>
        <p:spPr>
          <a:xfrm>
            <a:off x="762000" y="0"/>
            <a:ext cx="10515600" cy="1325563"/>
          </a:xfrm>
        </p:spPr>
        <p:txBody>
          <a:bodyPr/>
          <a:lstStyle/>
          <a:p>
            <a:r>
              <a:rPr lang="en-US" dirty="0">
                <a:solidFill>
                  <a:schemeClr val="bg1"/>
                </a:solidFill>
              </a:rPr>
              <a:t>Lon</a:t>
            </a:r>
            <a:r>
              <a:rPr lang="en-US" dirty="0"/>
              <a:t>g Run Change in GDP from 9/3 Tariff Levels</a:t>
            </a:r>
          </a:p>
        </p:txBody>
      </p:sp>
      <p:pic>
        <p:nvPicPr>
          <p:cNvPr id="6" name="Content Placeholder 5">
            <a:extLst>
              <a:ext uri="{FF2B5EF4-FFF2-40B4-BE49-F238E27FC236}">
                <a16:creationId xmlns:a16="http://schemas.microsoft.com/office/drawing/2014/main" id="{4BB1A2B6-9BAA-97D7-30FD-BF2A2CC0345D}"/>
              </a:ext>
            </a:extLst>
          </p:cNvPr>
          <p:cNvPicPr>
            <a:picLocks noGrp="1" noChangeAspect="1"/>
          </p:cNvPicPr>
          <p:nvPr>
            <p:ph idx="1"/>
          </p:nvPr>
        </p:nvPicPr>
        <p:blipFill>
          <a:blip r:embed="rId2"/>
          <a:srcRect/>
          <a:stretch/>
        </p:blipFill>
        <p:spPr>
          <a:xfrm>
            <a:off x="1485900" y="1183254"/>
            <a:ext cx="9220200" cy="5037076"/>
          </a:xfrm>
        </p:spPr>
      </p:pic>
      <p:sp>
        <p:nvSpPr>
          <p:cNvPr id="4" name="Slide Number Placeholder 3">
            <a:extLst>
              <a:ext uri="{FF2B5EF4-FFF2-40B4-BE49-F238E27FC236}">
                <a16:creationId xmlns:a16="http://schemas.microsoft.com/office/drawing/2014/main" id="{4D5BA39A-D2CB-13B7-9EE3-FCC5334AE0B5}"/>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7" name="TextBox 6">
            <a:extLst>
              <a:ext uri="{FF2B5EF4-FFF2-40B4-BE49-F238E27FC236}">
                <a16:creationId xmlns:a16="http://schemas.microsoft.com/office/drawing/2014/main" id="{36FB7F36-843A-C775-F886-2D5ADB82F51F}"/>
              </a:ext>
            </a:extLst>
          </p:cNvPr>
          <p:cNvSpPr txBox="1"/>
          <p:nvPr/>
        </p:nvSpPr>
        <p:spPr>
          <a:xfrm>
            <a:off x="6477000" y="6466747"/>
            <a:ext cx="5115824" cy="276999"/>
          </a:xfrm>
          <a:prstGeom prst="rect">
            <a:avLst/>
          </a:prstGeom>
          <a:noFill/>
        </p:spPr>
        <p:txBody>
          <a:bodyPr wrap="none" rtlCol="0">
            <a:spAutoFit/>
          </a:bodyPr>
          <a:lstStyle/>
          <a:p>
            <a:r>
              <a:rPr lang="en-US" sz="1200" dirty="0"/>
              <a:t>Source: https://</a:t>
            </a:r>
            <a:r>
              <a:rPr lang="en-US" sz="1200" dirty="0" err="1"/>
              <a:t>budgetlab.yale.edu</a:t>
            </a:r>
            <a:r>
              <a:rPr lang="en-US" sz="1200" dirty="0"/>
              <a:t>/research/state-us-tariffs-september-4-2025</a:t>
            </a:r>
          </a:p>
        </p:txBody>
      </p:sp>
      <p:sp>
        <p:nvSpPr>
          <p:cNvPr id="8" name="Oval 7">
            <a:extLst>
              <a:ext uri="{FF2B5EF4-FFF2-40B4-BE49-F238E27FC236}">
                <a16:creationId xmlns:a16="http://schemas.microsoft.com/office/drawing/2014/main" id="{6915FB33-8E87-1F0F-F0EE-361D91D5FAC5}"/>
              </a:ext>
            </a:extLst>
          </p:cNvPr>
          <p:cNvSpPr/>
          <p:nvPr/>
        </p:nvSpPr>
        <p:spPr>
          <a:xfrm>
            <a:off x="1676400" y="2514600"/>
            <a:ext cx="1366978" cy="2819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9122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0EFC-A7FA-8CA1-EB49-BF0F432FF330}"/>
              </a:ext>
            </a:extLst>
          </p:cNvPr>
          <p:cNvSpPr>
            <a:spLocks noGrp="1"/>
          </p:cNvSpPr>
          <p:nvPr>
            <p:ph type="title"/>
          </p:nvPr>
        </p:nvSpPr>
        <p:spPr>
          <a:xfrm>
            <a:off x="762000" y="0"/>
            <a:ext cx="10515600" cy="1325563"/>
          </a:xfrm>
        </p:spPr>
        <p:txBody>
          <a:bodyPr/>
          <a:lstStyle/>
          <a:p>
            <a:r>
              <a:rPr lang="en-US" dirty="0">
                <a:solidFill>
                  <a:schemeClr val="bg1"/>
                </a:solidFill>
              </a:rPr>
              <a:t>Wh</a:t>
            </a:r>
            <a:r>
              <a:rPr lang="en-US" dirty="0"/>
              <a:t>at We Know About the Tariffs So Far</a:t>
            </a:r>
          </a:p>
        </p:txBody>
      </p:sp>
      <p:sp>
        <p:nvSpPr>
          <p:cNvPr id="3" name="Content Placeholder 2">
            <a:extLst>
              <a:ext uri="{FF2B5EF4-FFF2-40B4-BE49-F238E27FC236}">
                <a16:creationId xmlns:a16="http://schemas.microsoft.com/office/drawing/2014/main" id="{FF396549-ACD1-7F4E-3110-721CE5FB4A50}"/>
              </a:ext>
            </a:extLst>
          </p:cNvPr>
          <p:cNvSpPr>
            <a:spLocks noGrp="1"/>
          </p:cNvSpPr>
          <p:nvPr>
            <p:ph idx="1"/>
          </p:nvPr>
        </p:nvSpPr>
        <p:spPr>
          <a:xfrm>
            <a:off x="838200" y="1325563"/>
            <a:ext cx="10515600" cy="4904663"/>
          </a:xfrm>
        </p:spPr>
        <p:txBody>
          <a:bodyPr/>
          <a:lstStyle/>
          <a:p>
            <a:r>
              <a:rPr lang="en-US" dirty="0"/>
              <a:t>Prices are going up, but more slowly than expected.</a:t>
            </a:r>
          </a:p>
          <a:p>
            <a:pPr lvl="1"/>
            <a:r>
              <a:rPr lang="en-US" dirty="0"/>
              <a:t>It seems that sellers absorbing much of the tariff for a while.</a:t>
            </a:r>
          </a:p>
          <a:p>
            <a:pPr lvl="1"/>
            <a:r>
              <a:rPr lang="en-US" dirty="0"/>
              <a:t>This seems to be changing and is showing up in the inflation numbers.</a:t>
            </a:r>
          </a:p>
          <a:p>
            <a:pPr lvl="1"/>
            <a:r>
              <a:rPr lang="en-US" dirty="0"/>
              <a:t>Foreign producers are NOT paying for the tariffs!</a:t>
            </a:r>
          </a:p>
          <a:p>
            <a:r>
              <a:rPr lang="en-US" dirty="0"/>
              <a:t>Tariffs are a regressive form of taxation and are hurting low-income households more than high-income households.</a:t>
            </a:r>
          </a:p>
          <a:p>
            <a:r>
              <a:rPr lang="en-US" dirty="0"/>
              <a:t>U.S. soybean exports to China have been eliminated.</a:t>
            </a:r>
          </a:p>
        </p:txBody>
      </p:sp>
      <p:sp>
        <p:nvSpPr>
          <p:cNvPr id="4" name="Slide Number Placeholder 3">
            <a:extLst>
              <a:ext uri="{FF2B5EF4-FFF2-40B4-BE49-F238E27FC236}">
                <a16:creationId xmlns:a16="http://schemas.microsoft.com/office/drawing/2014/main" id="{5EBCF3E0-C36D-4822-677B-88F1B732B882}"/>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332174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F48EF7-BAE6-15F9-56CE-FF27FCB0776A}"/>
              </a:ext>
            </a:extLst>
          </p:cNvPr>
          <p:cNvSpPr>
            <a:spLocks noGrp="1"/>
          </p:cNvSpPr>
          <p:nvPr>
            <p:ph type="title"/>
          </p:nvPr>
        </p:nvSpPr>
        <p:spPr>
          <a:xfrm>
            <a:off x="762000" y="0"/>
            <a:ext cx="10515600" cy="1325563"/>
          </a:xfrm>
        </p:spPr>
        <p:txBody>
          <a:bodyPr/>
          <a:lstStyle/>
          <a:p>
            <a:r>
              <a:rPr lang="en-US" dirty="0">
                <a:solidFill>
                  <a:schemeClr val="bg1"/>
                </a:solidFill>
              </a:rPr>
              <a:t>Cha</a:t>
            </a:r>
            <a:r>
              <a:rPr lang="en-US" dirty="0"/>
              <a:t>nging Incidence of Trump’s Tariffs</a:t>
            </a:r>
          </a:p>
        </p:txBody>
      </p:sp>
      <p:pic>
        <p:nvPicPr>
          <p:cNvPr id="6" name="Content Placeholder 5" descr="A graph of the number of exporters&#10;&#10;AI-generated content may be incorrect.">
            <a:extLst>
              <a:ext uri="{FF2B5EF4-FFF2-40B4-BE49-F238E27FC236}">
                <a16:creationId xmlns:a16="http://schemas.microsoft.com/office/drawing/2014/main" id="{B3726BC9-DE87-EF9E-2739-B5B15E3C313E}"/>
              </a:ext>
            </a:extLst>
          </p:cNvPr>
          <p:cNvPicPr>
            <a:picLocks noGrp="1" noChangeAspect="1"/>
          </p:cNvPicPr>
          <p:nvPr>
            <p:ph idx="1"/>
          </p:nvPr>
        </p:nvPicPr>
        <p:blipFill>
          <a:blip r:embed="rId2"/>
          <a:stretch>
            <a:fillRect/>
          </a:stretch>
        </p:blipFill>
        <p:spPr>
          <a:xfrm>
            <a:off x="1788255" y="990600"/>
            <a:ext cx="8193945" cy="5240606"/>
          </a:xfrm>
        </p:spPr>
      </p:pic>
      <p:sp>
        <p:nvSpPr>
          <p:cNvPr id="2" name="Slide Number Placeholder 1">
            <a:extLst>
              <a:ext uri="{FF2B5EF4-FFF2-40B4-BE49-F238E27FC236}">
                <a16:creationId xmlns:a16="http://schemas.microsoft.com/office/drawing/2014/main" id="{BA8C9C22-69C5-CF80-FF63-2CC1BD34903C}"/>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7" name="TextBox 6">
            <a:extLst>
              <a:ext uri="{FF2B5EF4-FFF2-40B4-BE49-F238E27FC236}">
                <a16:creationId xmlns:a16="http://schemas.microsoft.com/office/drawing/2014/main" id="{0D68ABE6-5505-8223-6DF7-8E8A97E93632}"/>
              </a:ext>
            </a:extLst>
          </p:cNvPr>
          <p:cNvSpPr txBox="1"/>
          <p:nvPr/>
        </p:nvSpPr>
        <p:spPr>
          <a:xfrm>
            <a:off x="7696200" y="6456851"/>
            <a:ext cx="3935180" cy="276999"/>
          </a:xfrm>
          <a:prstGeom prst="rect">
            <a:avLst/>
          </a:prstGeom>
          <a:noFill/>
        </p:spPr>
        <p:txBody>
          <a:bodyPr wrap="none" rtlCol="0">
            <a:spAutoFit/>
          </a:bodyPr>
          <a:lstStyle/>
          <a:p>
            <a:r>
              <a:rPr lang="en-US" sz="1200" dirty="0"/>
              <a:t>Source: https://</a:t>
            </a:r>
            <a:r>
              <a:rPr lang="en-US" sz="1200" dirty="0" err="1"/>
              <a:t>www.cfr.org</a:t>
            </a:r>
            <a:r>
              <a:rPr lang="en-US" sz="1200" dirty="0"/>
              <a:t>/article/who-pays-trumps-tariffs</a:t>
            </a:r>
          </a:p>
        </p:txBody>
      </p:sp>
    </p:spTree>
    <p:extLst>
      <p:ext uri="{BB962C8B-B14F-4D97-AF65-F5344CB8AC3E}">
        <p14:creationId xmlns:p14="http://schemas.microsoft.com/office/powerpoint/2010/main" val="2174293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5DF10-FB2A-C67F-B563-D38BB193313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73E90-E136-BCC6-ABCF-1A8287CCD8A4}"/>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46</a:t>
            </a:fld>
            <a:endParaRPr lang="en-GB"/>
          </a:p>
        </p:txBody>
      </p:sp>
      <p:sp>
        <p:nvSpPr>
          <p:cNvPr id="5" name="Title 1">
            <a:extLst>
              <a:ext uri="{FF2B5EF4-FFF2-40B4-BE49-F238E27FC236}">
                <a16:creationId xmlns:a16="http://schemas.microsoft.com/office/drawing/2014/main" id="{9783D42B-79DA-72B8-0D4F-7DB429AA9B12}"/>
              </a:ext>
            </a:extLst>
          </p:cNvPr>
          <p:cNvSpPr>
            <a:spLocks noGrp="1"/>
          </p:cNvSpPr>
          <p:nvPr>
            <p:ph type="title"/>
          </p:nvPr>
        </p:nvSpPr>
        <p:spPr>
          <a:xfrm>
            <a:off x="609600" y="262649"/>
            <a:ext cx="10515600" cy="1325563"/>
          </a:xfrm>
        </p:spPr>
        <p:txBody>
          <a:bodyPr anchor="t">
            <a:normAutofit/>
          </a:bodyPr>
          <a:lstStyle/>
          <a:p>
            <a:r>
              <a:rPr lang="en-US" dirty="0">
                <a:solidFill>
                  <a:schemeClr val="bg1"/>
                </a:solidFill>
              </a:rPr>
              <a:t> Effe</a:t>
            </a:r>
            <a:r>
              <a:rPr lang="en-US" dirty="0"/>
              <a:t>cts of Tariffs on Households, As of 9/3</a:t>
            </a:r>
          </a:p>
        </p:txBody>
      </p:sp>
      <p:pic>
        <p:nvPicPr>
          <p:cNvPr id="7" name="Picture 6">
            <a:extLst>
              <a:ext uri="{FF2B5EF4-FFF2-40B4-BE49-F238E27FC236}">
                <a16:creationId xmlns:a16="http://schemas.microsoft.com/office/drawing/2014/main" id="{CCAC8FA7-5FA8-D235-9207-A87E79DF8F31}"/>
              </a:ext>
            </a:extLst>
          </p:cNvPr>
          <p:cNvPicPr>
            <a:picLocks noChangeAspect="1"/>
          </p:cNvPicPr>
          <p:nvPr/>
        </p:nvPicPr>
        <p:blipFill>
          <a:blip r:embed="rId3"/>
          <a:srcRect/>
          <a:stretch/>
        </p:blipFill>
        <p:spPr>
          <a:xfrm>
            <a:off x="283020" y="1504091"/>
            <a:ext cx="5401502" cy="4187905"/>
          </a:xfrm>
          <a:prstGeom prst="rect">
            <a:avLst/>
          </a:prstGeom>
        </p:spPr>
      </p:pic>
      <p:pic>
        <p:nvPicPr>
          <p:cNvPr id="8" name="Picture 7">
            <a:extLst>
              <a:ext uri="{FF2B5EF4-FFF2-40B4-BE49-F238E27FC236}">
                <a16:creationId xmlns:a16="http://schemas.microsoft.com/office/drawing/2014/main" id="{505B3B74-E7A3-0B5B-46C5-DBEDCC7227FC}"/>
              </a:ext>
            </a:extLst>
          </p:cNvPr>
          <p:cNvPicPr>
            <a:picLocks noChangeAspect="1"/>
          </p:cNvPicPr>
          <p:nvPr/>
        </p:nvPicPr>
        <p:blipFill>
          <a:blip r:embed="rId4"/>
          <a:srcRect/>
          <a:stretch/>
        </p:blipFill>
        <p:spPr>
          <a:xfrm>
            <a:off x="5964831" y="1504092"/>
            <a:ext cx="5507387" cy="4288040"/>
          </a:xfrm>
          <a:prstGeom prst="rect">
            <a:avLst/>
          </a:prstGeom>
        </p:spPr>
      </p:pic>
      <p:sp>
        <p:nvSpPr>
          <p:cNvPr id="2" name="TextBox 1">
            <a:extLst>
              <a:ext uri="{FF2B5EF4-FFF2-40B4-BE49-F238E27FC236}">
                <a16:creationId xmlns:a16="http://schemas.microsoft.com/office/drawing/2014/main" id="{4D00A5BC-F696-5BC1-2760-595F4E0D186E}"/>
              </a:ext>
            </a:extLst>
          </p:cNvPr>
          <p:cNvSpPr txBox="1"/>
          <p:nvPr/>
        </p:nvSpPr>
        <p:spPr>
          <a:xfrm>
            <a:off x="1371600" y="3505506"/>
            <a:ext cx="2288127" cy="369332"/>
          </a:xfrm>
          <a:prstGeom prst="rect">
            <a:avLst/>
          </a:prstGeom>
          <a:noFill/>
        </p:spPr>
        <p:txBody>
          <a:bodyPr wrap="none" rtlCol="0">
            <a:spAutoFit/>
          </a:bodyPr>
          <a:lstStyle/>
          <a:p>
            <a:r>
              <a:rPr lang="en-US" dirty="0"/>
              <a:t>Median cost is $2,000.</a:t>
            </a:r>
          </a:p>
        </p:txBody>
      </p:sp>
    </p:spTree>
    <p:extLst>
      <p:ext uri="{BB962C8B-B14F-4D97-AF65-F5344CB8AC3E}">
        <p14:creationId xmlns:p14="http://schemas.microsoft.com/office/powerpoint/2010/main" val="338442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2683EA-0FF1-86AA-7E7D-40F60EABA163}"/>
              </a:ext>
            </a:extLst>
          </p:cNvPr>
          <p:cNvSpPr>
            <a:spLocks noGrp="1"/>
          </p:cNvSpPr>
          <p:nvPr>
            <p:ph type="sldNum" sz="quarter" idx="12"/>
          </p:nvPr>
        </p:nvSpPr>
        <p:spPr/>
        <p:txBody>
          <a:bodyPr/>
          <a:lstStyle/>
          <a:p>
            <a:fld id="{D9F085D5-EC86-4F6A-B501-C1359CB39116}" type="slidenum">
              <a:rPr lang="en-GB" smtClean="0"/>
              <a:t>47</a:t>
            </a:fld>
            <a:endParaRPr lang="en-GB"/>
          </a:p>
        </p:txBody>
      </p:sp>
      <p:pic>
        <p:nvPicPr>
          <p:cNvPr id="4" name="Picture 3" descr="A close-up of a sign&#10;&#10;Description automatically generated">
            <a:extLst>
              <a:ext uri="{FF2B5EF4-FFF2-40B4-BE49-F238E27FC236}">
                <a16:creationId xmlns:a16="http://schemas.microsoft.com/office/drawing/2014/main" id="{1D67BC9E-8305-1C45-5F2A-7F9A92C423D7}"/>
              </a:ext>
            </a:extLst>
          </p:cNvPr>
          <p:cNvPicPr>
            <a:picLocks noChangeAspect="1"/>
          </p:cNvPicPr>
          <p:nvPr/>
        </p:nvPicPr>
        <p:blipFill>
          <a:blip r:embed="rId2"/>
          <a:stretch>
            <a:fillRect/>
          </a:stretch>
        </p:blipFill>
        <p:spPr>
          <a:xfrm>
            <a:off x="755650" y="711200"/>
            <a:ext cx="10064750" cy="5122131"/>
          </a:xfrm>
          <a:prstGeom prst="rect">
            <a:avLst/>
          </a:prstGeom>
        </p:spPr>
      </p:pic>
    </p:spTree>
    <p:extLst>
      <p:ext uri="{BB962C8B-B14F-4D97-AF65-F5344CB8AC3E}">
        <p14:creationId xmlns:p14="http://schemas.microsoft.com/office/powerpoint/2010/main" val="1356787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B327-35EF-5292-3D13-4675C4552C89}"/>
              </a:ext>
            </a:extLst>
          </p:cNvPr>
          <p:cNvSpPr>
            <a:spLocks noGrp="1"/>
          </p:cNvSpPr>
          <p:nvPr>
            <p:ph type="title"/>
          </p:nvPr>
        </p:nvSpPr>
        <p:spPr>
          <a:xfrm>
            <a:off x="990600" y="0"/>
            <a:ext cx="10515600" cy="1325563"/>
          </a:xfrm>
        </p:spPr>
        <p:txBody>
          <a:bodyPr/>
          <a:lstStyle/>
          <a:p>
            <a:r>
              <a:rPr lang="en-US" dirty="0">
                <a:solidFill>
                  <a:schemeClr val="bg1"/>
                </a:solidFill>
              </a:rPr>
              <a:t>Su</a:t>
            </a:r>
            <a:r>
              <a:rPr lang="en-US" dirty="0"/>
              <a:t>mmary</a:t>
            </a:r>
          </a:p>
        </p:txBody>
      </p:sp>
      <p:sp>
        <p:nvSpPr>
          <p:cNvPr id="3" name="Content Placeholder 2">
            <a:extLst>
              <a:ext uri="{FF2B5EF4-FFF2-40B4-BE49-F238E27FC236}">
                <a16:creationId xmlns:a16="http://schemas.microsoft.com/office/drawing/2014/main" id="{6353F9C7-0AD6-9359-0B89-0C8B5153573C}"/>
              </a:ext>
            </a:extLst>
          </p:cNvPr>
          <p:cNvSpPr>
            <a:spLocks noGrp="1"/>
          </p:cNvSpPr>
          <p:nvPr>
            <p:ph idx="1"/>
          </p:nvPr>
        </p:nvSpPr>
        <p:spPr>
          <a:xfrm>
            <a:off x="838200" y="1253331"/>
            <a:ext cx="10515600" cy="4351338"/>
          </a:xfrm>
        </p:spPr>
        <p:txBody>
          <a:bodyPr/>
          <a:lstStyle/>
          <a:p>
            <a:r>
              <a:rPr lang="en-US" dirty="0"/>
              <a:t>Tariffs will:</a:t>
            </a:r>
          </a:p>
          <a:p>
            <a:pPr lvl="1"/>
            <a:r>
              <a:rPr lang="en-US" dirty="0"/>
              <a:t>Not eliminate the U.S. trade deficit (in the long run).</a:t>
            </a:r>
          </a:p>
          <a:p>
            <a:pPr lvl="2">
              <a:spcAft>
                <a:spcPts val="1500"/>
              </a:spcAft>
            </a:pPr>
            <a:r>
              <a:rPr lang="en-US" dirty="0"/>
              <a:t>Increase in national savings could reduce the trade deficit.</a:t>
            </a:r>
          </a:p>
          <a:p>
            <a:pPr lvl="1">
              <a:spcAft>
                <a:spcPts val="1500"/>
              </a:spcAft>
            </a:pPr>
            <a:r>
              <a:rPr lang="en-US" dirty="0"/>
              <a:t>Decrease U.S. manufacturing production and employment.</a:t>
            </a:r>
          </a:p>
          <a:p>
            <a:pPr lvl="1">
              <a:spcAft>
                <a:spcPts val="1500"/>
              </a:spcAft>
            </a:pPr>
            <a:r>
              <a:rPr lang="en-US" dirty="0"/>
              <a:t>Increase prices for households, hurting the poor relatively the most.</a:t>
            </a:r>
          </a:p>
          <a:p>
            <a:pPr lvl="1">
              <a:spcAft>
                <a:spcPts val="1500"/>
              </a:spcAft>
            </a:pPr>
            <a:r>
              <a:rPr lang="en-US" dirty="0"/>
              <a:t>Increase U.S. government revenues, but not enough to offset other tax cuts.</a:t>
            </a:r>
          </a:p>
          <a:p>
            <a:pPr lvl="1">
              <a:spcAft>
                <a:spcPts val="1500"/>
              </a:spcAft>
            </a:pPr>
            <a:r>
              <a:rPr lang="en-US" dirty="0"/>
              <a:t>Negatively impact U.S. economic growth.</a:t>
            </a:r>
          </a:p>
        </p:txBody>
      </p:sp>
      <p:sp>
        <p:nvSpPr>
          <p:cNvPr id="4" name="Slide Number Placeholder 3">
            <a:extLst>
              <a:ext uri="{FF2B5EF4-FFF2-40B4-BE49-F238E27FC236}">
                <a16:creationId xmlns:a16="http://schemas.microsoft.com/office/drawing/2014/main" id="{F3FC2FBB-6CB8-6027-06D4-B516A1327115}"/>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194728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09600"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Jon </a:t>
            </a:r>
            <a:r>
              <a:rPr lang="en-US" dirty="0" err="1"/>
              <a:t>Haveman</a:t>
            </a:r>
            <a:r>
              <a:rPr lang="en-US" dirty="0"/>
              <a:t>, Ph.D.</a:t>
            </a:r>
          </a:p>
          <a:p>
            <a:pPr marL="0" indent="0" algn="ctr">
              <a:buNone/>
            </a:pPr>
            <a:r>
              <a:rPr lang="en-US" dirty="0" err="1"/>
              <a:t>Jon@</a:t>
            </a:r>
            <a:r>
              <a:rPr lang="en-US" err="1"/>
              <a:t>needecon</a:t>
            </a:r>
            <a:r>
              <a:rPr lang="en-US"/>
              <a:t>.org</a:t>
            </a:r>
            <a:endParaRPr lang="en-US" dirty="0"/>
          </a:p>
          <a:p>
            <a:pPr marL="0" indent="0" algn="ctr">
              <a:buNone/>
            </a:pPr>
            <a:endParaRPr lang="en-US" dirty="0"/>
          </a:p>
          <a:p>
            <a:pPr marL="0" indent="0" algn="ctr">
              <a:buNone/>
            </a:pPr>
            <a:r>
              <a:rPr lang="en-US" dirty="0"/>
              <a:t>Contact NEED: </a:t>
            </a:r>
            <a:r>
              <a:rPr lang="en-US" dirty="0">
                <a:hlinkClick r:id="rId3"/>
              </a:rPr>
              <a:t>info@needecon.org</a:t>
            </a:r>
            <a:endParaRPr lang="en-US" dirty="0"/>
          </a:p>
          <a:p>
            <a:pPr marL="0" indent="0" algn="ctr">
              <a:buNone/>
            </a:pPr>
            <a:endParaRPr lang="en-US" dirty="0"/>
          </a:p>
          <a:p>
            <a:pPr marL="0" indent="0" algn="ctr">
              <a:buNone/>
            </a:pPr>
            <a:r>
              <a:rPr lang="en-US" dirty="0"/>
              <a:t>Submit a testimonial:  </a:t>
            </a:r>
            <a:r>
              <a:rPr lang="en-US" dirty="0">
                <a:hlinkClick r:id="rId4"/>
              </a:rPr>
              <a:t>www.NEEDEcon.org/testimonials.php</a:t>
            </a:r>
            <a:endParaRPr lang="en-US" dirty="0"/>
          </a:p>
          <a:p>
            <a:pPr marL="0" indent="0" algn="ctr">
              <a:buNone/>
            </a:pPr>
            <a:endParaRPr lang="en-US" dirty="0"/>
          </a:p>
          <a:p>
            <a:pPr marL="0" indent="0" algn="ctr">
              <a:buNone/>
            </a:pPr>
            <a:r>
              <a:rPr lang="en-US" dirty="0"/>
              <a:t>Become a Friend of NEED:  </a:t>
            </a:r>
            <a:r>
              <a:rPr lang="en-US" dirty="0" err="1"/>
              <a:t>www.NEEDEcon.org</a:t>
            </a:r>
            <a:r>
              <a:rPr lang="en-US" dirty="0"/>
              <a:t>/</a:t>
            </a:r>
            <a:r>
              <a:rPr lang="en-US" dirty="0" err="1"/>
              <a:t>friend.php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1907941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C949C-B28C-2915-856F-363318FE7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2FB48-CA7D-4F52-5405-5D8460B6F3F3}"/>
              </a:ext>
            </a:extLst>
          </p:cNvPr>
          <p:cNvSpPr>
            <a:spLocks noGrp="1"/>
          </p:cNvSpPr>
          <p:nvPr>
            <p:ph type="title"/>
          </p:nvPr>
        </p:nvSpPr>
        <p:spPr>
          <a:xfrm>
            <a:off x="838200" y="0"/>
            <a:ext cx="10515600" cy="1325563"/>
          </a:xfrm>
        </p:spPr>
        <p:txBody>
          <a:bodyPr anchor="ctr">
            <a:normAutofit/>
          </a:bodyPr>
          <a:lstStyle/>
          <a:p>
            <a:r>
              <a:rPr lang="en-US" dirty="0">
                <a:solidFill>
                  <a:schemeClr val="bg1"/>
                </a:solidFill>
              </a:rPr>
              <a:t>US</a:t>
            </a:r>
            <a:r>
              <a:rPr lang="en-US" dirty="0"/>
              <a:t> Tariff History, 1860-2020</a:t>
            </a:r>
          </a:p>
        </p:txBody>
      </p:sp>
      <p:pic>
        <p:nvPicPr>
          <p:cNvPr id="5" name="Google Shape;91;p6" descr="A graph showing the world war i and the us&#10;&#10;AI-generated content may be incorrect.">
            <a:extLst>
              <a:ext uri="{FF2B5EF4-FFF2-40B4-BE49-F238E27FC236}">
                <a16:creationId xmlns:a16="http://schemas.microsoft.com/office/drawing/2014/main" id="{B4F48362-47BE-0643-600B-DEB8358F9FA2}"/>
              </a:ext>
            </a:extLst>
          </p:cNvPr>
          <p:cNvPicPr preferRelativeResize="0">
            <a:picLocks noChangeAspect="1"/>
          </p:cNvPicPr>
          <p:nvPr/>
        </p:nvPicPr>
        <p:blipFill>
          <a:blip r:embed="rId3"/>
          <a:stretch>
            <a:fillRect/>
          </a:stretch>
        </p:blipFill>
        <p:spPr>
          <a:xfrm>
            <a:off x="1779775" y="1137081"/>
            <a:ext cx="8632450" cy="5093145"/>
          </a:xfrm>
          <a:prstGeom prst="rect">
            <a:avLst/>
          </a:prstGeom>
          <a:noFill/>
          <a:ln>
            <a:noFill/>
          </a:ln>
        </p:spPr>
      </p:pic>
      <p:sp>
        <p:nvSpPr>
          <p:cNvPr id="10" name="Slide Number Placeholder 3">
            <a:extLst>
              <a:ext uri="{FF2B5EF4-FFF2-40B4-BE49-F238E27FC236}">
                <a16:creationId xmlns:a16="http://schemas.microsoft.com/office/drawing/2014/main" id="{60DBB6A1-85A7-C776-D232-9DD13B9895DA}"/>
              </a:ext>
            </a:extLst>
          </p:cNvPr>
          <p:cNvSpPr>
            <a:spLocks noGrp="1"/>
          </p:cNvSpPr>
          <p:nvPr>
            <p:ph type="sldNum" sz="quarter" idx="12"/>
          </p:nvPr>
        </p:nvSpPr>
        <p:spPr>
          <a:xfrm>
            <a:off x="9272751" y="6230226"/>
            <a:ext cx="2743200" cy="365125"/>
          </a:xfrm>
        </p:spPr>
        <p:txBody>
          <a:bodyPr/>
          <a:lstStyle/>
          <a:p>
            <a:pPr>
              <a:spcAft>
                <a:spcPts val="600"/>
              </a:spcAft>
            </a:pPr>
            <a:fld id="{D9F085D5-EC86-4F6A-B501-C1359CB39116}" type="slidenum">
              <a:rPr lang="en-GB" smtClean="0"/>
              <a:pPr>
                <a:spcAft>
                  <a:spcPts val="600"/>
                </a:spcAft>
              </a:pPr>
              <a:t>5</a:t>
            </a:fld>
            <a:endParaRPr lang="en-GB"/>
          </a:p>
        </p:txBody>
      </p:sp>
      <p:sp>
        <p:nvSpPr>
          <p:cNvPr id="6" name="TextBox 5">
            <a:extLst>
              <a:ext uri="{FF2B5EF4-FFF2-40B4-BE49-F238E27FC236}">
                <a16:creationId xmlns:a16="http://schemas.microsoft.com/office/drawing/2014/main" id="{8FAFEF45-B451-3C23-2505-FC58106D5604}"/>
              </a:ext>
            </a:extLst>
          </p:cNvPr>
          <p:cNvSpPr txBox="1"/>
          <p:nvPr/>
        </p:nvSpPr>
        <p:spPr>
          <a:xfrm>
            <a:off x="8320251" y="6456851"/>
            <a:ext cx="4648200" cy="276999"/>
          </a:xfrm>
          <a:prstGeom prst="rect">
            <a:avLst/>
          </a:prstGeom>
          <a:noFill/>
        </p:spPr>
        <p:txBody>
          <a:bodyPr wrap="square" rtlCol="0">
            <a:spAutoFit/>
          </a:bodyPr>
          <a:lstStyle/>
          <a:p>
            <a:r>
              <a:rPr lang="en-US" sz="1200" dirty="0"/>
              <a:t>Source: Feenstra/Taylor, International Trade, 5e</a:t>
            </a:r>
          </a:p>
        </p:txBody>
      </p:sp>
    </p:spTree>
    <p:extLst>
      <p:ext uri="{BB962C8B-B14F-4D97-AF65-F5344CB8AC3E}">
        <p14:creationId xmlns:p14="http://schemas.microsoft.com/office/powerpoint/2010/main" val="2071372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122DF-973C-3E1E-7353-F55FF8B914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7AA70-2906-DF55-F1B3-3E83A0A8F48D}"/>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Current Tariff Policy</a:t>
            </a:r>
            <a:endParaRPr lang="en-US" sz="6000" dirty="0"/>
          </a:p>
        </p:txBody>
      </p:sp>
    </p:spTree>
    <p:extLst>
      <p:ext uri="{BB962C8B-B14F-4D97-AF65-F5344CB8AC3E}">
        <p14:creationId xmlns:p14="http://schemas.microsoft.com/office/powerpoint/2010/main" val="132611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6B25-9F7F-BFF2-A303-270B3D92D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92423-B00A-5F7B-DB65-1F5257129233}"/>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 and Plans</a:t>
            </a:r>
          </a:p>
        </p:txBody>
      </p:sp>
      <p:sp>
        <p:nvSpPr>
          <p:cNvPr id="3" name="Content Placeholder 2">
            <a:extLst>
              <a:ext uri="{FF2B5EF4-FFF2-40B4-BE49-F238E27FC236}">
                <a16:creationId xmlns:a16="http://schemas.microsoft.com/office/drawing/2014/main" id="{838F891E-1E84-719B-4FE0-209645819108}"/>
              </a:ext>
            </a:extLst>
          </p:cNvPr>
          <p:cNvSpPr>
            <a:spLocks noGrp="1"/>
          </p:cNvSpPr>
          <p:nvPr>
            <p:ph idx="1"/>
          </p:nvPr>
        </p:nvSpPr>
        <p:spPr>
          <a:xfrm>
            <a:off x="838200" y="1325563"/>
            <a:ext cx="10210800" cy="4724399"/>
          </a:xfrm>
        </p:spPr>
        <p:txBody>
          <a:bodyPr>
            <a:normAutofit fontScale="92500" lnSpcReduction="10000"/>
          </a:bodyPr>
          <a:lstStyle/>
          <a:p>
            <a:r>
              <a:rPr lang="en-US" dirty="0"/>
              <a:t>“To me the most beautiful word in the dictionary is ‘tariff’”</a:t>
            </a:r>
          </a:p>
          <a:p>
            <a:r>
              <a:rPr lang="en-US" b="0" dirty="0">
                <a:solidFill>
                  <a:schemeClr val="tx1"/>
                </a:solidFill>
              </a:rPr>
              <a:t>Fentanyl and Immigration (action on China, Canada, and Mexico)</a:t>
            </a:r>
          </a:p>
          <a:p>
            <a:r>
              <a:rPr lang="en-US" b="0" dirty="0">
                <a:solidFill>
                  <a:schemeClr val="tx1"/>
                </a:solidFill>
              </a:rPr>
              <a:t>Steel and Aluminum (action on all countries)</a:t>
            </a:r>
          </a:p>
          <a:p>
            <a:r>
              <a:rPr lang="en-US" b="0" dirty="0">
                <a:solidFill>
                  <a:schemeClr val="tx1"/>
                </a:solidFill>
              </a:rPr>
              <a:t>Copper (national security investigation)</a:t>
            </a:r>
          </a:p>
          <a:p>
            <a:r>
              <a:rPr lang="en-US" b="0" dirty="0">
                <a:solidFill>
                  <a:schemeClr val="tx1"/>
                </a:solidFill>
              </a:rPr>
              <a:t>Lumber (national security investigation, biggest exporter is Canada)</a:t>
            </a:r>
          </a:p>
          <a:p>
            <a:r>
              <a:rPr lang="en-US" b="0" dirty="0">
                <a:solidFill>
                  <a:schemeClr val="tx1"/>
                </a:solidFill>
              </a:rPr>
              <a:t>Reciprocal Trade and Tariffs (all countries)</a:t>
            </a:r>
          </a:p>
          <a:p>
            <a:r>
              <a:rPr lang="en-US" b="0" dirty="0">
                <a:solidFill>
                  <a:schemeClr val="tx1"/>
                </a:solidFill>
              </a:rPr>
              <a:t>Tariffs on countries that impose digital services tax on American companies (targets EU countries, Turkey, UK, Canada)</a:t>
            </a:r>
          </a:p>
          <a:p>
            <a:r>
              <a:rPr lang="en-US" b="0" dirty="0">
                <a:solidFill>
                  <a:schemeClr val="tx1"/>
                </a:solidFill>
              </a:rPr>
              <a:t>Autos and auto parts</a:t>
            </a:r>
          </a:p>
          <a:p>
            <a:r>
              <a:rPr lang="en-US" b="0" dirty="0">
                <a:solidFill>
                  <a:schemeClr val="tx1"/>
                </a:solidFill>
              </a:rPr>
              <a:t>Pharmaceuticals, Semiconductors, Critical minerals, Trucks, Aircraft (national security investigations)</a:t>
            </a:r>
          </a:p>
          <a:p>
            <a:pPr marL="0" indent="0">
              <a:buNone/>
            </a:pPr>
            <a:endParaRPr lang="en-US" dirty="0"/>
          </a:p>
        </p:txBody>
      </p:sp>
      <p:sp>
        <p:nvSpPr>
          <p:cNvPr id="4" name="Slide Number Placeholder 3">
            <a:extLst>
              <a:ext uri="{FF2B5EF4-FFF2-40B4-BE49-F238E27FC236}">
                <a16:creationId xmlns:a16="http://schemas.microsoft.com/office/drawing/2014/main" id="{3CD8FF68-A1A7-D18C-53EF-3C7FB48BB052}"/>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78093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57C20-E237-FE54-4615-FA7FDD82A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2396E-B0F5-E763-5914-C00388861F8C}"/>
              </a:ext>
            </a:extLst>
          </p:cNvPr>
          <p:cNvSpPr>
            <a:spLocks noGrp="1"/>
          </p:cNvSpPr>
          <p:nvPr>
            <p:ph type="title"/>
          </p:nvPr>
        </p:nvSpPr>
        <p:spPr>
          <a:xfrm>
            <a:off x="762000" y="0"/>
            <a:ext cx="10515600" cy="1325563"/>
          </a:xfrm>
        </p:spPr>
        <p:txBody>
          <a:bodyPr/>
          <a:lstStyle/>
          <a:p>
            <a:r>
              <a:rPr lang="en-US" dirty="0">
                <a:solidFill>
                  <a:schemeClr val="bg1"/>
                </a:solidFill>
              </a:rPr>
              <a:t>Fen</a:t>
            </a:r>
            <a:r>
              <a:rPr lang="en-US" dirty="0"/>
              <a:t>tanyl and Immigration </a:t>
            </a:r>
          </a:p>
        </p:txBody>
      </p:sp>
      <p:sp>
        <p:nvSpPr>
          <p:cNvPr id="3" name="Content Placeholder 2">
            <a:extLst>
              <a:ext uri="{FF2B5EF4-FFF2-40B4-BE49-F238E27FC236}">
                <a16:creationId xmlns:a16="http://schemas.microsoft.com/office/drawing/2014/main" id="{EEF6039F-09FC-94EE-62F0-D8943E46209D}"/>
              </a:ext>
            </a:extLst>
          </p:cNvPr>
          <p:cNvSpPr>
            <a:spLocks noGrp="1"/>
          </p:cNvSpPr>
          <p:nvPr>
            <p:ph idx="1"/>
          </p:nvPr>
        </p:nvSpPr>
        <p:spPr>
          <a:xfrm>
            <a:off x="838200" y="1143000"/>
            <a:ext cx="10515600" cy="5087226"/>
          </a:xfrm>
        </p:spPr>
        <p:txBody>
          <a:bodyPr>
            <a:normAutofit fontScale="92500" lnSpcReduction="20000"/>
          </a:bodyPr>
          <a:lstStyle/>
          <a:p>
            <a:pPr marL="457200" lvl="1" indent="0">
              <a:buNone/>
            </a:pPr>
            <a:r>
              <a:rPr lang="en-US" dirty="0"/>
              <a:t>Use of International Emergency Economic Powers Act </a:t>
            </a:r>
          </a:p>
          <a:p>
            <a:pPr marL="457200" lvl="1" indent="0">
              <a:buNone/>
            </a:pPr>
            <a:endParaRPr lang="en-US" b="1" dirty="0"/>
          </a:p>
          <a:p>
            <a:pPr marL="457200" lvl="1" indent="0">
              <a:buNone/>
            </a:pPr>
            <a:r>
              <a:rPr lang="en-US" b="1" dirty="0"/>
              <a:t>Feb 1:  </a:t>
            </a:r>
            <a:r>
              <a:rPr lang="en-US" dirty="0"/>
              <a:t>Announced tariffs of 25% on Canada and Mexico and 10% on China if they didn’t stop flows of illegal people and drugs across the borders</a:t>
            </a:r>
          </a:p>
          <a:p>
            <a:pPr lvl="2"/>
            <a:r>
              <a:rPr lang="en-US" dirty="0"/>
              <a:t>After talks with leaders, he postponed the tariffs on Canada and Mexico for one month</a:t>
            </a:r>
          </a:p>
          <a:p>
            <a:pPr lvl="3"/>
            <a:r>
              <a:rPr lang="en-US" dirty="0"/>
              <a:t>On Feb 24 “he said he is ‘going forward’ with the tariffs next week. </a:t>
            </a:r>
          </a:p>
          <a:p>
            <a:pPr lvl="2"/>
            <a:r>
              <a:rPr lang="en-US" dirty="0"/>
              <a:t>The 10% additional tariff on China</a:t>
            </a:r>
          </a:p>
          <a:p>
            <a:pPr lvl="3"/>
            <a:r>
              <a:rPr lang="en-US" dirty="0"/>
              <a:t>Went into effect Feb 4</a:t>
            </a:r>
          </a:p>
          <a:p>
            <a:pPr lvl="3"/>
            <a:r>
              <a:rPr lang="en-US" dirty="0"/>
              <a:t>China retaliated with more tariffs, export controls on US (took effect on Feb.10)</a:t>
            </a:r>
          </a:p>
          <a:p>
            <a:pPr marL="457200" lvl="1" indent="0">
              <a:buNone/>
            </a:pPr>
            <a:r>
              <a:rPr lang="en-US" b="1" dirty="0"/>
              <a:t>Feb 1:   </a:t>
            </a:r>
            <a:r>
              <a:rPr lang="en-US" dirty="0"/>
              <a:t>Announced repeal of “de minimis” tariff-free policy on imports from China</a:t>
            </a:r>
          </a:p>
          <a:p>
            <a:pPr lvl="2"/>
            <a:r>
              <a:rPr lang="en-US" sz="1800" dirty="0"/>
              <a:t>For years, imports under $800 have entered US tariff free</a:t>
            </a:r>
          </a:p>
          <a:p>
            <a:pPr lvl="2"/>
            <a:r>
              <a:rPr lang="en-US" sz="1800" dirty="0"/>
              <a:t>Feb 5:  Paused the repeal as packages piled up at customs</a:t>
            </a:r>
          </a:p>
          <a:p>
            <a:pPr lvl="2"/>
            <a:r>
              <a:rPr lang="en-US" sz="1800" dirty="0"/>
              <a:t>May 2: Reinstated.</a:t>
            </a:r>
          </a:p>
          <a:p>
            <a:pPr marL="457200" lvl="1" indent="0">
              <a:buNone/>
            </a:pPr>
            <a:r>
              <a:rPr lang="en-US" b="1" dirty="0"/>
              <a:t>Mar 4: </a:t>
            </a:r>
            <a:r>
              <a:rPr lang="en-US" dirty="0"/>
              <a:t>US tariffs go into effect on Mexico and Canada and are raised on Chinese imports to 20%</a:t>
            </a:r>
          </a:p>
          <a:p>
            <a:pPr marL="457200" lvl="1" indent="0">
              <a:buNone/>
            </a:pPr>
            <a:r>
              <a:rPr lang="en-US" b="1" dirty="0"/>
              <a:t>Mar 6</a:t>
            </a:r>
            <a:r>
              <a:rPr lang="en-US" dirty="0"/>
              <a:t>:  US exempts imports from Canada and Mexico under USMCA.</a:t>
            </a:r>
          </a:p>
          <a:p>
            <a:pPr marL="457200" lvl="1" indent="0">
              <a:buNone/>
            </a:pPr>
            <a:endParaRPr lang="en-US" dirty="0"/>
          </a:p>
        </p:txBody>
      </p:sp>
      <p:sp>
        <p:nvSpPr>
          <p:cNvPr id="4" name="Slide Number Placeholder 3">
            <a:extLst>
              <a:ext uri="{FF2B5EF4-FFF2-40B4-BE49-F238E27FC236}">
                <a16:creationId xmlns:a16="http://schemas.microsoft.com/office/drawing/2014/main" id="{982D155E-DAB4-702D-E0DD-5DF542DD3073}"/>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139820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7E71B-E41F-AB31-2B9F-358DD9E7A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64F3C-1159-1C7B-5761-BE7C6B2A6BD0}"/>
              </a:ext>
            </a:extLst>
          </p:cNvPr>
          <p:cNvSpPr>
            <a:spLocks noGrp="1"/>
          </p:cNvSpPr>
          <p:nvPr>
            <p:ph type="title"/>
          </p:nvPr>
        </p:nvSpPr>
        <p:spPr>
          <a:xfrm>
            <a:off x="838200" y="0"/>
            <a:ext cx="10515600" cy="1325563"/>
          </a:xfrm>
        </p:spPr>
        <p:txBody>
          <a:bodyPr/>
          <a:lstStyle/>
          <a:p>
            <a:r>
              <a:rPr lang="en-US" dirty="0">
                <a:solidFill>
                  <a:schemeClr val="bg1"/>
                </a:solidFill>
              </a:rPr>
              <a:t>Ste</a:t>
            </a:r>
            <a:r>
              <a:rPr lang="en-US" dirty="0">
                <a:solidFill>
                  <a:schemeClr val="accent1">
                    <a:lumMod val="75000"/>
                  </a:schemeClr>
                </a:solidFill>
              </a:rPr>
              <a:t>el and Aluminum</a:t>
            </a:r>
          </a:p>
        </p:txBody>
      </p:sp>
      <p:sp>
        <p:nvSpPr>
          <p:cNvPr id="3" name="Content Placeholder 2">
            <a:extLst>
              <a:ext uri="{FF2B5EF4-FFF2-40B4-BE49-F238E27FC236}">
                <a16:creationId xmlns:a16="http://schemas.microsoft.com/office/drawing/2014/main" id="{5753D9BB-CE32-6EC4-A938-B199ECEE6E12}"/>
              </a:ext>
            </a:extLst>
          </p:cNvPr>
          <p:cNvSpPr>
            <a:spLocks noGrp="1"/>
          </p:cNvSpPr>
          <p:nvPr>
            <p:ph idx="1"/>
          </p:nvPr>
        </p:nvSpPr>
        <p:spPr>
          <a:xfrm>
            <a:off x="832262" y="1143000"/>
            <a:ext cx="9982200" cy="4904662"/>
          </a:xfrm>
        </p:spPr>
        <p:txBody>
          <a:bodyPr>
            <a:normAutofit/>
          </a:bodyPr>
          <a:lstStyle/>
          <a:p>
            <a:pPr marL="457200" lvl="1" indent="0">
              <a:buNone/>
            </a:pPr>
            <a:r>
              <a:rPr lang="en-US" b="1" dirty="0"/>
              <a:t>Section 232 tariffs (National Security)</a:t>
            </a:r>
          </a:p>
          <a:p>
            <a:pPr marL="457200" lvl="1" indent="0">
              <a:buNone/>
            </a:pPr>
            <a:r>
              <a:rPr lang="en-US" b="1" dirty="0"/>
              <a:t>Feb 10:  </a:t>
            </a:r>
            <a:r>
              <a:rPr lang="en-US" dirty="0"/>
              <a:t>Trump announced new 25% tariffs on steel and aluminum from all countries, to take effect on March 12.</a:t>
            </a:r>
          </a:p>
          <a:p>
            <a:pPr marL="457200" lvl="1" indent="0">
              <a:buNone/>
            </a:pPr>
            <a:r>
              <a:rPr lang="en-US" b="1" dirty="0"/>
              <a:t>Mar. 12: </a:t>
            </a:r>
            <a:r>
              <a:rPr lang="en-US" dirty="0"/>
              <a:t>The tariff on steel and aluminum goes into effect.</a:t>
            </a:r>
          </a:p>
          <a:p>
            <a:pPr marL="457200" lvl="1" indent="0">
              <a:buNone/>
            </a:pPr>
            <a:r>
              <a:rPr lang="en-US" b="1" dirty="0"/>
              <a:t>Mar. 12: </a:t>
            </a:r>
            <a:r>
              <a:rPr lang="en-US" dirty="0"/>
              <a:t>Canada announces plans to retaliate on Mar. 13 by imposing 25% tariffs on C$29.8 bn of US goods such as steel and aluminum products, tools, computer, display monitors, sport equipment, and cast-iron products.</a:t>
            </a:r>
          </a:p>
          <a:p>
            <a:pPr marL="457200" lvl="1" indent="0">
              <a:buNone/>
            </a:pPr>
            <a:r>
              <a:rPr lang="en-US" b="1" dirty="0"/>
              <a:t>Mar. 12: </a:t>
            </a:r>
            <a:r>
              <a:rPr lang="en-US" dirty="0"/>
              <a:t>EU also announces plans to retaliate on $28bn worth of US goods such as whiskey, motorcycles, motorboats in the first phase and beer, poultry, beef, soybeans and produce in the second phase. Delayed to mid-April.</a:t>
            </a:r>
          </a:p>
          <a:p>
            <a:pPr marL="457200" lvl="1" indent="0">
              <a:buNone/>
            </a:pPr>
            <a:r>
              <a:rPr lang="en-US" b="1" dirty="0"/>
              <a:t>Apr. 9: </a:t>
            </a:r>
            <a:r>
              <a:rPr lang="en-US" dirty="0"/>
              <a:t>EU member states agree on retaliatory tariffs but put on hold for 90 days.</a:t>
            </a:r>
          </a:p>
          <a:p>
            <a:pPr marL="457200" lvl="1" indent="0">
              <a:buNone/>
            </a:pPr>
            <a:endParaRPr lang="en-US" dirty="0"/>
          </a:p>
        </p:txBody>
      </p:sp>
      <p:sp>
        <p:nvSpPr>
          <p:cNvPr id="4" name="Slide Number Placeholder 3">
            <a:extLst>
              <a:ext uri="{FF2B5EF4-FFF2-40B4-BE49-F238E27FC236}">
                <a16:creationId xmlns:a16="http://schemas.microsoft.com/office/drawing/2014/main" id="{9345B45B-C0BE-01D9-26B6-4FEE1DCD9DAB}"/>
              </a:ext>
            </a:extLst>
          </p:cNvPr>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183769251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179058</TotalTime>
  <Words>3492</Words>
  <Application>Microsoft Macintosh PowerPoint</Application>
  <PresentationFormat>Widescreen</PresentationFormat>
  <Paragraphs>443</Paragraphs>
  <Slides>49</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BBC Reith Serif</vt:lpstr>
      <vt:lpstr>Calibri</vt:lpstr>
      <vt:lpstr>Courier New</vt:lpstr>
      <vt:lpstr>inherit</vt:lpstr>
      <vt:lpstr>nyt-cheltenham-cond</vt:lpstr>
      <vt:lpstr>Retina Narrow</vt:lpstr>
      <vt:lpstr>Times New Roman</vt:lpstr>
      <vt:lpstr>var(--ds-type-system-serif-lining)</vt:lpstr>
      <vt:lpstr>Custom Design</vt:lpstr>
      <vt:lpstr>PowerPoint Presentation</vt:lpstr>
      <vt:lpstr> What Is a Tariff?</vt:lpstr>
      <vt:lpstr> Outline</vt:lpstr>
      <vt:lpstr>US Tariff History</vt:lpstr>
      <vt:lpstr>US Tariff History, 1860-2020</vt:lpstr>
      <vt:lpstr>Current Tariff Policy</vt:lpstr>
      <vt:lpstr>Trump II Tariff Actions and Plans</vt:lpstr>
      <vt:lpstr>Fentanyl and Immigration </vt:lpstr>
      <vt:lpstr>Steel and Aluminum</vt:lpstr>
      <vt:lpstr> Reciprocal Trade and Tariffs</vt:lpstr>
      <vt:lpstr> Reciprocal Trade and Tariffs</vt:lpstr>
      <vt:lpstr>Example, Lesotho (2022 data)</vt:lpstr>
      <vt:lpstr>Tariffs on Individual Countries?</vt:lpstr>
      <vt:lpstr>Tariffs on Specific Goods</vt:lpstr>
      <vt:lpstr>Negotiations</vt:lpstr>
      <vt:lpstr>A Nod Toward Inflation…</vt:lpstr>
      <vt:lpstr>Inflation: Latest Figures</vt:lpstr>
      <vt:lpstr>Tariff Effects</vt:lpstr>
      <vt:lpstr> Economic Effects of a Tariff</vt:lpstr>
      <vt:lpstr> Effects of a Tariff</vt:lpstr>
      <vt:lpstr>Possible Economic Arguments for Tariffs</vt:lpstr>
      <vt:lpstr> Other effects of a Tariff</vt:lpstr>
      <vt:lpstr>Trump I Tariffs  and the Trade War</vt:lpstr>
      <vt:lpstr>Tariffs on Washing Machines</vt:lpstr>
      <vt:lpstr>Tariffs on Solar Panels</vt:lpstr>
      <vt:lpstr>Tariffs on Metals</vt:lpstr>
      <vt:lpstr>Tariffs on Metals - Retaliation</vt:lpstr>
      <vt:lpstr>Subsidies to American Farmers</vt:lpstr>
      <vt:lpstr>Trump Tariff Exemptions</vt:lpstr>
      <vt:lpstr>Trump Tariff Exemptions (Spoils system?)</vt:lpstr>
      <vt:lpstr>US Trade Balance = Exports minus Imports</vt:lpstr>
      <vt:lpstr>Trump I Tariffs &amp; Trade War</vt:lpstr>
      <vt:lpstr>Trump II Tariffs</vt:lpstr>
      <vt:lpstr> US Tariff Level </vt:lpstr>
      <vt:lpstr>Average Tariffs: Jan 1, 2025-Aug 31, 2025</vt:lpstr>
      <vt:lpstr>Why?</vt:lpstr>
      <vt:lpstr>Raising Revenues?</vt:lpstr>
      <vt:lpstr> US Trade Deficit – Not Looking Good, So Far</vt:lpstr>
      <vt:lpstr>Trade Deficits are Driven by Investment Flows  and Tariffs Can NOT “Fix” Them</vt:lpstr>
      <vt:lpstr>U.S. Manufacturing Production</vt:lpstr>
      <vt:lpstr>Projected Effects</vt:lpstr>
      <vt:lpstr>Effects on U.S. GDP from Tariffs as of 9/3</vt:lpstr>
      <vt:lpstr>Long Run Change in GDP from 9/3 Tariff Levels</vt:lpstr>
      <vt:lpstr>What We Know About the Tariffs So Far</vt:lpstr>
      <vt:lpstr>Changing Incidence of Trump’s Tariffs</vt:lpstr>
      <vt:lpstr> Effects of Tariffs on Households, As of 9/3</vt:lpstr>
      <vt:lpstr>PowerPoint Presentation</vt:lpstr>
      <vt:lpstr>Summary</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411</cp:revision>
  <cp:lastPrinted>2025-09-20T19:07:38Z</cp:lastPrinted>
  <dcterms:created xsi:type="dcterms:W3CDTF">2017-05-03T22:30:38Z</dcterms:created>
  <dcterms:modified xsi:type="dcterms:W3CDTF">2025-11-25T16:50:45Z</dcterms:modified>
</cp:coreProperties>
</file>