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3"/>
  </p:notesMasterIdLst>
  <p:sldIdLst>
    <p:sldId id="1181" r:id="rId2"/>
    <p:sldId id="4639" r:id="rId3"/>
    <p:sldId id="4550" r:id="rId4"/>
    <p:sldId id="4551" r:id="rId5"/>
    <p:sldId id="4863" r:id="rId6"/>
    <p:sldId id="4864" r:id="rId7"/>
    <p:sldId id="4858" r:id="rId8"/>
    <p:sldId id="4859" r:id="rId9"/>
    <p:sldId id="4860" r:id="rId10"/>
    <p:sldId id="4868" r:id="rId11"/>
    <p:sldId id="4848" r:id="rId12"/>
    <p:sldId id="4862" r:id="rId13"/>
    <p:sldId id="4852" r:id="rId14"/>
    <p:sldId id="4870" r:id="rId15"/>
    <p:sldId id="4873" r:id="rId16"/>
    <p:sldId id="4874" r:id="rId17"/>
    <p:sldId id="4869" r:id="rId18"/>
    <p:sldId id="349" r:id="rId19"/>
    <p:sldId id="4877" r:id="rId20"/>
    <p:sldId id="4865" r:id="rId21"/>
    <p:sldId id="4875" r:id="rId22"/>
    <p:sldId id="4867" r:id="rId23"/>
    <p:sldId id="4878" r:id="rId24"/>
    <p:sldId id="4856" r:id="rId25"/>
    <p:sldId id="4866" r:id="rId26"/>
    <p:sldId id="4504" r:id="rId27"/>
    <p:sldId id="4879" r:id="rId28"/>
    <p:sldId id="4855" r:id="rId29"/>
    <p:sldId id="4850" r:id="rId30"/>
    <p:sldId id="4851" r:id="rId31"/>
    <p:sldId id="4871" r:id="rId32"/>
    <p:sldId id="4872" r:id="rId33"/>
    <p:sldId id="4884" r:id="rId34"/>
    <p:sldId id="4885" r:id="rId35"/>
    <p:sldId id="4880" r:id="rId36"/>
    <p:sldId id="4861" r:id="rId37"/>
    <p:sldId id="4888" r:id="rId38"/>
    <p:sldId id="4883" r:id="rId39"/>
    <p:sldId id="4882" r:id="rId40"/>
    <p:sldId id="4691" r:id="rId41"/>
    <p:sldId id="4707" r:id="rId42"/>
    <p:sldId id="4889" r:id="rId43"/>
    <p:sldId id="4886" r:id="rId44"/>
    <p:sldId id="4887" r:id="rId45"/>
    <p:sldId id="4696" r:id="rId46"/>
    <p:sldId id="4590" r:id="rId47"/>
    <p:sldId id="4633" r:id="rId48"/>
    <p:sldId id="4890" r:id="rId49"/>
    <p:sldId id="4854" r:id="rId50"/>
    <p:sldId id="4819" r:id="rId51"/>
    <p:sldId id="1158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FAF7F0"/>
    <a:srgbClr val="2B4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39" autoAdjust="0"/>
    <p:restoredTop sz="87140"/>
  </p:normalViewPr>
  <p:slideViewPr>
    <p:cSldViewPr snapToObjects="1">
      <p:cViewPr varScale="1">
        <p:scale>
          <a:sx n="80" d="100"/>
          <a:sy n="80" d="100"/>
        </p:scale>
        <p:origin x="216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3/17/26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877C0-7B1D-EA9A-C67A-358CA18B1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DF775C-F6BE-53E2-1C71-250C85D342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99ECC6-006A-0DD5-40F8-73E67418E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budgetlab.yale.edu</a:t>
            </a:r>
            <a:r>
              <a:rPr lang="en-US" dirty="0"/>
              <a:t>/research/where-we-stand-fiscal-economic-and-distributional-effects-all-us-tariffs-enacted-2025-through-April</a:t>
            </a:r>
          </a:p>
          <a:p>
            <a:endParaRPr lang="en-US" dirty="0"/>
          </a:p>
          <a:p>
            <a:r>
              <a:rPr lang="en-US" dirty="0"/>
              <a:t>Price increase of 2.3% in the short-run.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F2FFD-9DCA-45F4-FE8B-F7002E40D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2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9B4EB-8AC2-F3AF-8AE4-B99460D1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0977C-E3E7-13E3-2F93-0CB380EFB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7C21D-809D-A68C-044E-FDBD383A9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2BE5E-46FD-32CA-ABBE-4112AD1CD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5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C9C0C-BD23-3BF9-2F3B-B335A925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460DA-B495-C0C6-CA2E-EF817AD12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C885F-FF9F-91A9-2373-D569C4F40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/blogs/trade-and-investment-policy-watch/2018/first-tariffs-then-subsidies-soybeans-illustrate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913A3-BBB1-5652-3A56-518455F54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7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6CDDD-1C7D-43E3-C66D-3A62EBC7E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4D276F-B7DF-98FB-4B8B-E9646853B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97BC54-81A0-C6AE-710A-5F0A7522E5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Swanson, “Trump’s Trade Agenda Could Benefit Friends and Punish Rivals,” NYT, 11/24/24</a:t>
            </a:r>
          </a:p>
          <a:p>
            <a:r>
              <a:rPr lang="en-US" dirty="0"/>
              <a:t>https://</a:t>
            </a:r>
            <a:r>
              <a:rPr lang="en-US" dirty="0" err="1"/>
              <a:t>nytimes.com</a:t>
            </a:r>
            <a:r>
              <a:rPr lang="en-US" dirty="0"/>
              <a:t>/2024/11/23/us/politics/trump-tariff-</a:t>
            </a:r>
            <a:r>
              <a:rPr lang="en-US" dirty="0" err="1"/>
              <a:t>exemptions.html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F6826-E5B3-3B44-6268-228ED48BA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97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0436-CBBB-046D-AE7E-49F7375D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2628CA-71A1-97A7-578F-4CC1E37F6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4</a:t>
            </a:fld>
            <a:endParaRPr 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C1C9FA73-C9BB-2B7C-2B30-9CE8CE500E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B475EC3B-90CA-0548-98CE-8FBF69BDE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 1800s: growing influence of free trade advocates.</a:t>
            </a:r>
          </a:p>
          <a:p>
            <a:r>
              <a:rPr lang="en-US" dirty="0"/>
              <a:t>1913: Underwood-Simmons Tariff Act lowered tariffs and introduced the income tax, a more reliable source of revenue, reducing the government’s reliance on tariff revenue. </a:t>
            </a:r>
          </a:p>
          <a:p>
            <a:r>
              <a:rPr lang="en-US" dirty="0"/>
              <a:t>1930: The Smoot-Hawley Tariff Act, aimed to protect farmers and business from foreign competition,  significantly raised tariffs on importing goods leading to retaliatory tariffs from other countries and a collapse in global trade and a worsening of the Great Depression. </a:t>
            </a:r>
          </a:p>
          <a:p>
            <a:r>
              <a:rPr lang="en-US" dirty="0"/>
              <a:t>1934: Reciprocal Trade Agreements Act empowered the President to negotiate trade agreements with other countries, allowing for reciprocal tariff reductions and promoting a shift towards freer trade. </a:t>
            </a:r>
          </a:p>
          <a:p>
            <a:r>
              <a:rPr lang="en-US" dirty="0"/>
              <a:t>1947: GATT</a:t>
            </a:r>
          </a:p>
          <a:p>
            <a:r>
              <a:rPr lang="en-US" dirty="0"/>
              <a:t>1995: WTO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2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C0436-CBBB-046D-AE7E-49F7375D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2628CA-71A1-97A7-578F-4CC1E37F6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F91828-56F1-2843-AF31-96EEDEE0373A}" type="slidenum">
              <a:rPr lang="en-US"/>
              <a:pPr/>
              <a:t>7</a:t>
            </a:fld>
            <a:endParaRPr lang="en-US"/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C1C9FA73-C9BB-2B7C-2B30-9CE8CE500E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B475EC3B-90CA-0548-98CE-8FBF69BDE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 1800s: growing influence of free trade advocates.</a:t>
            </a:r>
          </a:p>
          <a:p>
            <a:r>
              <a:rPr lang="en-US" dirty="0"/>
              <a:t>1913: Underwood-Simmons Tariff Act lowered tariffs and introduced the income tax, a more reliable source of revenue, reducing the government’s reliance on tariff revenue. </a:t>
            </a:r>
          </a:p>
          <a:p>
            <a:r>
              <a:rPr lang="en-US" dirty="0"/>
              <a:t>1930: The Smoot-Hawley Tariff Act, aimed to protect farmers and business from foreign competition,  significantly raised tariffs on importing goods leading to retaliatory tariffs from other countries and a collapse in global trade and a worsening of the Great Depression. </a:t>
            </a:r>
          </a:p>
          <a:p>
            <a:r>
              <a:rPr lang="en-US" dirty="0"/>
              <a:t>1934: Reciprocal Trade Agreements Act empowered the President to negotiate trade agreements with other countries, allowing for reciprocal tariff reductions and promoting a shift towards freer trade. </a:t>
            </a:r>
          </a:p>
          <a:p>
            <a:r>
              <a:rPr lang="en-US" dirty="0"/>
              <a:t>1947: GATT</a:t>
            </a:r>
          </a:p>
          <a:p>
            <a:r>
              <a:rPr lang="en-US" dirty="0"/>
              <a:t>1995: WTO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490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AEB64-0C3F-E35C-FDBF-57317076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9E6A1-75AF-57FD-FC66-7D34271AB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B2C49F-97EA-A7FF-F720-B72D87DE0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/blogs/</a:t>
            </a:r>
            <a:r>
              <a:rPr lang="en-US" dirty="0" err="1"/>
              <a:t>realtime</a:t>
            </a:r>
            <a:r>
              <a:rPr lang="en-US" dirty="0"/>
              <a:t>-economics/2025/trumps-trade-war-timeline-20-date-guide</a:t>
            </a:r>
          </a:p>
          <a:p>
            <a:endParaRPr lang="en-US" dirty="0"/>
          </a:p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97710-13DD-A32D-8918-87CCB8F43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02DC6-6730-76B4-FB63-473411B6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4075FE-3ACB-168C-9AF9-C8CACB5CB2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55C4C-7179-1D19-34E7-DBD096D5D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/blogs/</a:t>
            </a:r>
            <a:r>
              <a:rPr lang="en-US" dirty="0" err="1"/>
              <a:t>realtime</a:t>
            </a:r>
            <a:r>
              <a:rPr lang="en-US" dirty="0"/>
              <a:t>-economics/2025/trumps-trade-war-timeline-20-date-guide</a:t>
            </a:r>
          </a:p>
          <a:p>
            <a:endParaRPr lang="en-US" dirty="0"/>
          </a:p>
          <a:p>
            <a:endParaRPr lang="en-US" i="0" dirty="0"/>
          </a:p>
          <a:p>
            <a:r>
              <a:rPr lang="en-US" dirty="0"/>
              <a:t>US-UK trade deal: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includes the potential for the UK to lower tariffs on US beef, and a US quota of 100,000 vehicles for the UK to export to the US at a tariff rate of 10 percent (and not the 25 percent additional tariff resulting from the Section 232 investigation).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FF007-1ED5-24C7-F54C-4D097CC10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4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99% textiles. 2000 African Growth and Opportunity Act 0 tariffs on textiles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AC35-932F-4564-A134-888335CF8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A6232C-68BF-612C-D335-C91746614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165A98-51FE-D829-FDD0-AF262E159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www.nber.org</a:t>
            </a:r>
            <a:r>
              <a:rPr lang="en-US" dirty="0"/>
              <a:t>/system/files/</a:t>
            </a:r>
            <a:r>
              <a:rPr lang="en-US" dirty="0" err="1"/>
              <a:t>working_papers</a:t>
            </a:r>
            <a:r>
              <a:rPr lang="en-US" dirty="0"/>
              <a:t>/w25638/w25638.pdf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www.nber.org</a:t>
            </a:r>
            <a:r>
              <a:rPr lang="en-US" dirty="0"/>
              <a:t>/papers/w26396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www.federalreserve.gov</a:t>
            </a:r>
            <a:r>
              <a:rPr lang="en-US" dirty="0"/>
              <a:t>/</a:t>
            </a:r>
            <a:r>
              <a:rPr lang="en-US" dirty="0" err="1"/>
              <a:t>econres</a:t>
            </a:r>
            <a:r>
              <a:rPr lang="en-US" dirty="0"/>
              <a:t>/feds/files/2019086pap.pdf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www.nber.org</a:t>
            </a:r>
            <a:r>
              <a:rPr lang="en-US" dirty="0"/>
              <a:t>/papers/w32082#fromrss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taxfoundation.org</a:t>
            </a:r>
            <a:r>
              <a:rPr lang="en-US" dirty="0"/>
              <a:t>/research/all/federal/trump-tariffs-trade-war/#:~:text=A%20March%202019%20National%20Bureau,of%20higher%20after%2Dduty%20prices.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29C49-8933-190A-71BF-A2244C059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60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3E55-CBD1-4259-8EE2-C53E5ABA0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786494-DB5A-223F-9E1E-F516DE990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6E5372-354D-5944-32C4-95C633B29C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/graphics/TRUMP-TARIFFS/STEEL/</a:t>
            </a:r>
            <a:r>
              <a:rPr lang="en-US" dirty="0" err="1"/>
              <a:t>gdpznwgdzpw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F2026-2A23-E56B-81B4-3516851A5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34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9B4EB-8AC2-F3AF-8AE4-B99460D1D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0977C-E3E7-13E3-2F93-0CB380EFB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37C21D-809D-A68C-044E-FDBD383A9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2BE5E-46FD-32CA-ABBE-4112AD1CDC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2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graph/?g=1Jv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mf.org/en/Publications/WEO/weo-database/2024/Octobe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fred.stlouisfed.org/graph/?g=1THdN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67972"/>
            <a:ext cx="10691404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/>
              <a:t>Trade Talk: The Latest on U.S. Tariffs</a:t>
            </a:r>
            <a:endParaRPr lang="en-US" sz="40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3785632"/>
            <a:ext cx="9144000" cy="18191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/>
              <a:t>Conference on Democracy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Marin Academy</a:t>
            </a:r>
            <a:endParaRPr 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March 18,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dirty="0">
                <a:solidFill>
                  <a:schemeClr val="tx2"/>
                </a:solidFill>
              </a:rPr>
              <a:t>Jon </a:t>
            </a:r>
            <a:r>
              <a:rPr lang="en-US" sz="4000" dirty="0" err="1">
                <a:solidFill>
                  <a:schemeClr val="tx2"/>
                </a:solidFill>
              </a:rPr>
              <a:t>Haveman</a:t>
            </a:r>
            <a:r>
              <a:rPr lang="en-US" sz="40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b="0" i="1" dirty="0">
                <a:solidFill>
                  <a:schemeClr val="tx2"/>
                </a:solidFill>
              </a:rPr>
              <a:t>NEED, Executive Director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15298-7B84-18D9-1203-C46F0BCD7ED5}"/>
              </a:ext>
            </a:extLst>
          </p:cNvPr>
          <p:cNvSpPr txBox="1"/>
          <p:nvPr/>
        </p:nvSpPr>
        <p:spPr>
          <a:xfrm>
            <a:off x="7855527" y="-277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group of containers with yellow caution tapes&#10;&#10;Description automatically generated">
            <a:extLst>
              <a:ext uri="{FF2B5EF4-FFF2-40B4-BE49-F238E27FC236}">
                <a16:creationId xmlns:a16="http://schemas.microsoft.com/office/drawing/2014/main" id="{101555F8-C4D4-49DE-779A-78CE3F7F1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40841" cy="2131224"/>
          </a:xfrm>
          <a:prstGeom prst="rect">
            <a:avLst/>
          </a:prstGeom>
        </p:spPr>
      </p:pic>
      <p:pic>
        <p:nvPicPr>
          <p:cNvPr id="11" name="Picture 10" descr="A stack of magazines on a shelf&#10;&#10;Description automatically generated">
            <a:extLst>
              <a:ext uri="{FF2B5EF4-FFF2-40B4-BE49-F238E27FC236}">
                <a16:creationId xmlns:a16="http://schemas.microsoft.com/office/drawing/2014/main" id="{9BC76BCA-5411-7983-52AC-5AAEB3E3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3722787"/>
            <a:ext cx="3344406" cy="250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C92EB-D19B-1507-61C0-ACAB291A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Tariffs A Good Idea?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8552-D03C-5EF2-5D7A-069C7A577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Generally, economists don’t think so, but there are some reasons for them: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National Defense – strategic resource  </a:t>
            </a:r>
          </a:p>
          <a:p>
            <a:pPr lvl="2">
              <a:spcAft>
                <a:spcPts val="2000"/>
              </a:spcAft>
            </a:pPr>
            <a:r>
              <a:rPr lang="en-US" dirty="0"/>
              <a:t>Do we need the capacity to make our own computer chips, just in case?</a:t>
            </a:r>
          </a:p>
          <a:p>
            <a:pPr lvl="2">
              <a:spcAft>
                <a:spcPts val="2000"/>
              </a:spcAft>
            </a:pPr>
            <a:r>
              <a:rPr lang="en-US" dirty="0"/>
              <a:t>What about steel and aluminum?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“Infant” Industry</a:t>
            </a:r>
          </a:p>
          <a:p>
            <a:pPr lvl="1">
              <a:spcAft>
                <a:spcPts val="2000"/>
              </a:spcAft>
            </a:pPr>
            <a:r>
              <a:rPr lang="en-US" dirty="0"/>
              <a:t>Unfair trade practices of exporting countries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878C-063E-E7F6-34E2-9375B3AC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EC0B-A1BB-C2C8-B94D-98E6D9D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</a:t>
            </a:r>
            <a:r>
              <a:rPr lang="en-US" dirty="0"/>
              <a:t>sident Trump’s Reasons for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7F71-12C5-38F7-25AB-06258E2CB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0" y="1325563"/>
            <a:ext cx="7391400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Our exports are being treated unfairly.</a:t>
            </a:r>
          </a:p>
          <a:p>
            <a:pPr>
              <a:spcAft>
                <a:spcPts val="1000"/>
              </a:spcAft>
            </a:pPr>
            <a:r>
              <a:rPr lang="en-US" dirty="0"/>
              <a:t>Bring back manufacturing employment.</a:t>
            </a:r>
          </a:p>
          <a:p>
            <a:r>
              <a:rPr lang="en-US" dirty="0"/>
              <a:t>Raising revenue – replace the income tax?</a:t>
            </a:r>
          </a:p>
          <a:p>
            <a:pPr lvl="1"/>
            <a:r>
              <a:rPr lang="en-US" dirty="0"/>
              <a:t>Foreign companies would pay the tariffs.</a:t>
            </a:r>
          </a:p>
          <a:p>
            <a:pPr>
              <a:spcAft>
                <a:spcPts val="1000"/>
              </a:spcAft>
            </a:pPr>
            <a:r>
              <a:rPr lang="en-US" dirty="0"/>
              <a:t>National security</a:t>
            </a:r>
          </a:p>
          <a:p>
            <a:pPr>
              <a:spcAft>
                <a:spcPts val="1000"/>
              </a:spcAft>
            </a:pPr>
            <a:r>
              <a:rPr lang="en-US" dirty="0"/>
              <a:t>Foreign policy leverage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33F6F-F8B1-7A6B-47CE-98C8BD98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34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F5FC-9DCC-DCF3-67D8-C0D5B713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Unfair Treatment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A2824-411F-EE7C-CB5F-1990D5BA4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56B6-E577-78B3-7CE1-ED69C430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5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showing the growth of payments&#10;&#10;Description automatically generated">
            <a:extLst>
              <a:ext uri="{FF2B5EF4-FFF2-40B4-BE49-F238E27FC236}">
                <a16:creationId xmlns:a16="http://schemas.microsoft.com/office/drawing/2014/main" id="{82388B75-A15F-5EFD-D6F3-ABF18C3C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1" y="1325563"/>
            <a:ext cx="11281138" cy="4591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154190-0E19-DCA4-73F6-1B122B4F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Evi</a:t>
            </a:r>
            <a:r>
              <a:rPr lang="en-US" dirty="0"/>
              <a:t>dence of Unfair Treatment: Trade Deficit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F4A1-B1E8-67B2-8B4C-41F3A6E76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A155E-CA0C-3D2B-9F1C-F5487546BDE2}"/>
              </a:ext>
            </a:extLst>
          </p:cNvPr>
          <p:cNvSpPr txBox="1"/>
          <p:nvPr/>
        </p:nvSpPr>
        <p:spPr>
          <a:xfrm>
            <a:off x="1905000" y="3165024"/>
            <a:ext cx="195617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Y-axis is all big</a:t>
            </a:r>
          </a:p>
          <a:p>
            <a:r>
              <a:rPr lang="en-US" dirty="0"/>
              <a:t>Negative numbers:</a:t>
            </a:r>
          </a:p>
          <a:p>
            <a:r>
              <a:rPr lang="en-US" dirty="0"/>
              <a:t>Deficit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899D9E-E2C3-1EB8-FA9C-FE4D009EA236}"/>
              </a:ext>
            </a:extLst>
          </p:cNvPr>
          <p:cNvSpPr txBox="1"/>
          <p:nvPr/>
        </p:nvSpPr>
        <p:spPr>
          <a:xfrm>
            <a:off x="4648200" y="4088354"/>
            <a:ext cx="4355231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500" dirty="0"/>
              <a:t>Trade Deficit:  Imports &gt; Exports</a:t>
            </a:r>
          </a:p>
        </p:txBody>
      </p:sp>
    </p:spTree>
    <p:extLst>
      <p:ext uri="{BB962C8B-B14F-4D97-AF65-F5344CB8AC3E}">
        <p14:creationId xmlns:p14="http://schemas.microsoft.com/office/powerpoint/2010/main" val="3975554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3136F-E909-9F25-82BB-F1D0609F4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EA06-91AF-31DF-0FCD-2AF8ACB5B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9229"/>
            <a:ext cx="10515600" cy="966334"/>
          </a:xfrm>
        </p:spPr>
        <p:txBody>
          <a:bodyPr anchor="t"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Trade Deficit – Mixed Results with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35C547-689D-D51F-A06A-FACA755F0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99FBB-86E2-495A-3B24-7C92EEC2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pic>
        <p:nvPicPr>
          <p:cNvPr id="3" name="FRED Graph Chart">
            <a:hlinkClick r:id="rId3" tooltip="View this chart in your browser. "/>
            <a:extLst>
              <a:ext uri="{FF2B5EF4-FFF2-40B4-BE49-F238E27FC236}">
                <a16:creationId xmlns:a16="http://schemas.microsoft.com/office/drawing/2014/main" id="{1CB5BF7B-615C-3B12-892E-159E1DBE79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5282" y="1531409"/>
            <a:ext cx="11750669" cy="40059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FF27B36-DCF1-7770-379F-B54CA370C0A5}"/>
              </a:ext>
            </a:extLst>
          </p:cNvPr>
          <p:cNvSpPr/>
          <p:nvPr/>
        </p:nvSpPr>
        <p:spPr>
          <a:xfrm>
            <a:off x="10477500" y="2294454"/>
            <a:ext cx="1714500" cy="25908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C97C38-B45F-7640-6091-27D94B4FB8F0}"/>
              </a:ext>
            </a:extLst>
          </p:cNvPr>
          <p:cNvCxnSpPr>
            <a:cxnSpLocks/>
          </p:cNvCxnSpPr>
          <p:nvPr/>
        </p:nvCxnSpPr>
        <p:spPr>
          <a:xfrm>
            <a:off x="3508166" y="1937266"/>
            <a:ext cx="0" cy="29834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FE7BAE-0FCA-AE16-6E1B-169A9156B48F}"/>
              </a:ext>
            </a:extLst>
          </p:cNvPr>
          <p:cNvSpPr txBox="1"/>
          <p:nvPr/>
        </p:nvSpPr>
        <p:spPr>
          <a:xfrm>
            <a:off x="3584366" y="1981200"/>
            <a:ext cx="19782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Start of Trade Wars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CC073-BBE5-65E3-F4BF-181B9A4ADDEE}"/>
              </a:ext>
            </a:extLst>
          </p:cNvPr>
          <p:cNvSpPr txBox="1"/>
          <p:nvPr/>
        </p:nvSpPr>
        <p:spPr>
          <a:xfrm>
            <a:off x="9677400" y="1704201"/>
            <a:ext cx="13669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Most Recent</a:t>
            </a:r>
          </a:p>
          <a:p>
            <a:pPr algn="ctr"/>
            <a:r>
              <a:rPr lang="en-US" dirty="0"/>
              <a:t>Trade War</a:t>
            </a:r>
          </a:p>
        </p:txBody>
      </p:sp>
    </p:spTree>
    <p:extLst>
      <p:ext uri="{BB962C8B-B14F-4D97-AF65-F5344CB8AC3E}">
        <p14:creationId xmlns:p14="http://schemas.microsoft.com/office/powerpoint/2010/main" val="94153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3DBC5-DD31-56E4-272C-7B41E8595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17D16-2015-B6A3-C821-5826AF0F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iprocal Trade and Tariffs</a:t>
            </a:r>
          </a:p>
        </p:txBody>
      </p:sp>
      <p:pic>
        <p:nvPicPr>
          <p:cNvPr id="3" name="Picture 2" descr="A graph with different colored bars&#10;&#10;AI-generated content may be incorrect.">
            <a:extLst>
              <a:ext uri="{FF2B5EF4-FFF2-40B4-BE49-F238E27FC236}">
                <a16:creationId xmlns:a16="http://schemas.microsoft.com/office/drawing/2014/main" id="{66838CBA-53F4-1C4E-22C9-6F11BBD8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81164"/>
            <a:ext cx="8417072" cy="523962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3F685-CDEA-B438-65F4-BE74E503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73FECC-A8D7-3A24-2D12-4FC3959F4254}"/>
              </a:ext>
            </a:extLst>
          </p:cNvPr>
          <p:cNvSpPr txBox="1"/>
          <p:nvPr/>
        </p:nvSpPr>
        <p:spPr>
          <a:xfrm>
            <a:off x="7916766" y="381000"/>
            <a:ext cx="238777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Formula:</a:t>
            </a:r>
          </a:p>
          <a:p>
            <a:endParaRPr lang="en-US" dirty="0"/>
          </a:p>
          <a:p>
            <a:r>
              <a:rPr lang="en-US" dirty="0"/>
              <a:t>Tariff = </a:t>
            </a:r>
            <a:r>
              <a:rPr lang="en-US" u="sng" dirty="0"/>
              <a:t>Exports-Imports</a:t>
            </a:r>
          </a:p>
          <a:p>
            <a:pPr algn="ctr"/>
            <a:r>
              <a:rPr lang="en-US" dirty="0"/>
              <a:t>             Exports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6287C1B-7778-28A4-B70A-A3E0C8229C19}"/>
              </a:ext>
            </a:extLst>
          </p:cNvPr>
          <p:cNvSpPr/>
          <p:nvPr/>
        </p:nvSpPr>
        <p:spPr>
          <a:xfrm>
            <a:off x="7696200" y="152400"/>
            <a:ext cx="2596856" cy="158563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60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3A99-6609-BDE3-D50E-7785383B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mple, Lesotho (2022 data)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2A795-3B99-96C6-79FE-E154FEDF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722" y="1572659"/>
            <a:ext cx="6570278" cy="1699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“Reciprocal” Tariff = 50%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Total trade: $240 Million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57D6F-E093-E95F-A78F-EB2869B3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833A2AB-0D0B-97F9-F74F-6E85AAE40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8" y="1898202"/>
            <a:ext cx="5367790" cy="33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F9D986-72E7-EB48-B86D-A6E7CB519A27}"/>
              </a:ext>
            </a:extLst>
          </p:cNvPr>
          <p:cNvSpPr txBox="1">
            <a:spLocks/>
          </p:cNvSpPr>
          <p:nvPr/>
        </p:nvSpPr>
        <p:spPr>
          <a:xfrm>
            <a:off x="5715000" y="3258064"/>
            <a:ext cx="5897378" cy="256186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Facts about Lesotho: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GDP per capita =$1,073;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Population= 2.1 million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Trade balance= -$234 million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</a:rPr>
              <a:t>Average tariff rate against US = 10%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EDC88-1CB9-1437-7BAC-2212270F31D4}"/>
              </a:ext>
            </a:extLst>
          </p:cNvPr>
          <p:cNvSpPr txBox="1"/>
          <p:nvPr/>
        </p:nvSpPr>
        <p:spPr>
          <a:xfrm>
            <a:off x="3485503" y="6504801"/>
            <a:ext cx="81268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https://www.imf.org/en/Publications/WEO/weo-database/2024/October</a:t>
            </a:r>
            <a:r>
              <a:rPr lang="en-US" sz="1200" dirty="0"/>
              <a:t>, https://</a:t>
            </a:r>
            <a:r>
              <a:rPr lang="en-US" sz="1200" dirty="0" err="1"/>
              <a:t>wits.worldbank.org</a:t>
            </a:r>
            <a:r>
              <a:rPr lang="en-US" sz="1200" dirty="0"/>
              <a:t>/</a:t>
            </a:r>
            <a:r>
              <a:rPr lang="en-US" sz="1200" dirty="0" err="1"/>
              <a:t>CountryProfile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/USA</a:t>
            </a:r>
          </a:p>
        </p:txBody>
      </p:sp>
    </p:spTree>
    <p:extLst>
      <p:ext uri="{BB962C8B-B14F-4D97-AF65-F5344CB8AC3E}">
        <p14:creationId xmlns:p14="http://schemas.microsoft.com/office/powerpoint/2010/main" val="41839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FA9A-1FA8-954C-235A-97CB3BC7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Is A </a:t>
            </a:r>
            <a:r>
              <a:rPr lang="en-US" sz="3800" dirty="0"/>
              <a:t>Trade Deficit A Result of Unfair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98279-C7E0-04BA-2509-89A00F341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596505"/>
          </a:xfrm>
        </p:spPr>
        <p:txBody>
          <a:bodyPr/>
          <a:lstStyle/>
          <a:p>
            <a:r>
              <a:rPr lang="en-US" dirty="0"/>
              <a:t>Intuitive, but no.</a:t>
            </a:r>
          </a:p>
          <a:p>
            <a:r>
              <a:rPr lang="en-US" dirty="0"/>
              <a:t>Have to look at the whole picture.</a:t>
            </a:r>
          </a:p>
          <a:p>
            <a:r>
              <a:rPr lang="en-US" dirty="0"/>
              <a:t>We trade not only goods and services, but also investment funds.</a:t>
            </a:r>
          </a:p>
          <a:p>
            <a:pPr lvl="1"/>
            <a:r>
              <a:rPr lang="en-US" dirty="0"/>
              <a:t>The United States is a very attractive investment market.</a:t>
            </a:r>
          </a:p>
          <a:p>
            <a:pPr lvl="1"/>
            <a:r>
              <a:rPr lang="en-US" dirty="0"/>
              <a:t>Selling Treasury securities to foreigners is an </a:t>
            </a:r>
            <a:r>
              <a:rPr lang="en-US" b="1" dirty="0"/>
              <a:t>export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So we run an investment trade surplus.</a:t>
            </a:r>
          </a:p>
          <a:p>
            <a:r>
              <a:rPr lang="en-US" dirty="0"/>
              <a:t>Investment trade </a:t>
            </a:r>
            <a:r>
              <a:rPr lang="en-US" u="sng" dirty="0"/>
              <a:t>surplus</a:t>
            </a:r>
            <a:r>
              <a:rPr lang="en-US" dirty="0"/>
              <a:t> = goods and services trade </a:t>
            </a:r>
            <a:r>
              <a:rPr lang="en-US" u="sng" dirty="0"/>
              <a:t>deficit</a:t>
            </a:r>
          </a:p>
          <a:p>
            <a:pPr lvl="1"/>
            <a:r>
              <a:rPr lang="en-US" dirty="0"/>
              <a:t>Why?  Exchange rates.</a:t>
            </a:r>
          </a:p>
          <a:p>
            <a:r>
              <a:rPr lang="en-US" dirty="0"/>
              <a:t>Will tariffs lower the trade deficit?  No.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AB5D-F3DF-60B6-A1D1-BFBDA303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0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2711-8403-461E-98CB-325A2FC9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are Driven by </a:t>
            </a:r>
            <a:r>
              <a:rPr lang="en-US" u="sng" dirty="0"/>
              <a:t>Investment Flows </a:t>
            </a:r>
            <a:br>
              <a:rPr lang="en-US" dirty="0"/>
            </a:br>
            <a:r>
              <a:rPr lang="en-US" dirty="0"/>
              <a:t>and Tariffs Can NOT “Fix” Them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1DE916-BC5E-4F4D-BA66-8E207563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41570"/>
            <a:ext cx="7480618" cy="463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9345-4D91-6DFA-1660-085EF3FC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Als</a:t>
            </a:r>
            <a:r>
              <a:rPr lang="en-US" dirty="0"/>
              <a:t>o… Exports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42CD9-4E89-6B83-D21E-BE0946573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702868"/>
          </a:xfrm>
        </p:spPr>
        <p:txBody>
          <a:bodyPr>
            <a:normAutofit/>
          </a:bodyPr>
          <a:lstStyle/>
          <a:p>
            <a:r>
              <a:rPr lang="en-US" dirty="0"/>
              <a:t>Lower imports make exports more expensive in foreign markets.</a:t>
            </a:r>
          </a:p>
          <a:p>
            <a:r>
              <a:rPr lang="en-US" dirty="0"/>
              <a:t>How?</a:t>
            </a:r>
          </a:p>
          <a:p>
            <a:pPr lvl="1"/>
            <a:r>
              <a:rPr lang="en-US" dirty="0"/>
              <a:t>If fewer people are buying imports, the dollar appreciates.</a:t>
            </a:r>
          </a:p>
          <a:p>
            <a:pPr lvl="2"/>
            <a:r>
              <a:rPr lang="en-US" dirty="0"/>
              <a:t>Fewer dollars available for those wanting to buy exports.</a:t>
            </a:r>
          </a:p>
          <a:p>
            <a:pPr lvl="1"/>
            <a:r>
              <a:rPr lang="en-US" dirty="0"/>
              <a:t>If the dollar appreciates, it takes more foreign currency to buy U.S. exports.</a:t>
            </a:r>
          </a:p>
          <a:p>
            <a:pPr lvl="2"/>
            <a:r>
              <a:rPr lang="en-US" dirty="0"/>
              <a:t>Making exports more expensive.</a:t>
            </a:r>
          </a:p>
          <a:p>
            <a:pPr lvl="2"/>
            <a:endParaRPr lang="en-US" dirty="0"/>
          </a:p>
          <a:p>
            <a:r>
              <a:rPr lang="en-US" dirty="0"/>
              <a:t>Tariffs:</a:t>
            </a:r>
          </a:p>
          <a:p>
            <a:pPr lvl="1"/>
            <a:r>
              <a:rPr lang="en-US" dirty="0"/>
              <a:t>Lower imports.</a:t>
            </a:r>
          </a:p>
          <a:p>
            <a:pPr lvl="1"/>
            <a:r>
              <a:rPr lang="en-US" dirty="0"/>
              <a:t>But they also lower exports.</a:t>
            </a:r>
          </a:p>
          <a:p>
            <a:pPr lvl="1"/>
            <a:r>
              <a:rPr lang="en-US" dirty="0"/>
              <a:t>Won’t necessarily reduce the trade deficit.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F50ED-F694-4558-6C93-CEDF7A1A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6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2075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tariff is a tax on imports.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Paid to the government by the importer.</a:t>
            </a:r>
          </a:p>
          <a:p>
            <a:r>
              <a:rPr lang="en-US" dirty="0"/>
              <a:t>A 10% tariff on all imports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Domestic suppliers can also charge 10% more.</a:t>
            </a:r>
          </a:p>
          <a:p>
            <a:pPr lvl="1"/>
            <a:r>
              <a:rPr lang="en-US" dirty="0"/>
              <a:t>And that’s kind of the whole point.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F5FC-9DCC-DCF3-67D8-C0D5B713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 Back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A2824-411F-EE7C-CB5F-1990D5BA4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56B6-E577-78B3-7CE1-ED69C430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02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EA78-B20B-B744-360B-9718DCABC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</a:t>
            </a:r>
            <a:r>
              <a:rPr lang="en-US" sz="3600" dirty="0"/>
              <a:t>at is Wrong with Manufacturing Employment?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0F3A6-0AD1-EA9D-2BA1-606FB86B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E354-ACAD-E8A5-715F-D1AD2885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7797"/>
            <a:ext cx="7091516" cy="5152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BBBE5-B0E6-9177-BF20-90F940EC6FC9}"/>
              </a:ext>
            </a:extLst>
          </p:cNvPr>
          <p:cNvSpPr txBox="1"/>
          <p:nvPr/>
        </p:nvSpPr>
        <p:spPr>
          <a:xfrm>
            <a:off x="8363238" y="2828835"/>
            <a:ext cx="3509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Since 1979, manufacturing</a:t>
            </a:r>
          </a:p>
          <a:p>
            <a:r>
              <a:rPr lang="en-US" sz="2400" dirty="0"/>
              <a:t>employment has fallen by</a:t>
            </a:r>
          </a:p>
          <a:p>
            <a:r>
              <a:rPr lang="en-US" sz="2400" dirty="0"/>
              <a:t>about 1/3.</a:t>
            </a:r>
          </a:p>
        </p:txBody>
      </p:sp>
    </p:spTree>
    <p:extLst>
      <p:ext uri="{BB962C8B-B14F-4D97-AF65-F5344CB8AC3E}">
        <p14:creationId xmlns:p14="http://schemas.microsoft.com/office/powerpoint/2010/main" val="914951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0010-065C-E7DA-63AB-9DFEDDDA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Tari</a:t>
            </a:r>
            <a:r>
              <a:rPr lang="en-US" dirty="0"/>
              <a:t>ffs and Manufacturing?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08721-7935-C816-0026-F50D95B8E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0515600" cy="47790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argument has intuitive appeal.</a:t>
            </a:r>
          </a:p>
          <a:p>
            <a:pPr lvl="1"/>
            <a:r>
              <a:rPr lang="en-US" dirty="0"/>
              <a:t>But doesn’t stand up to scrutiny.</a:t>
            </a:r>
          </a:p>
          <a:p>
            <a:pPr lvl="1"/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Intuition: Making imports more expensive makes domestically produced goods more appealing.</a:t>
            </a:r>
          </a:p>
          <a:p>
            <a:r>
              <a:rPr lang="en-US" dirty="0"/>
              <a:t>But... Exports.</a:t>
            </a:r>
          </a:p>
          <a:p>
            <a:pPr lvl="1"/>
            <a:r>
              <a:rPr lang="en-US" dirty="0"/>
              <a:t>We import clothing, toys, and furniture.</a:t>
            </a:r>
          </a:p>
          <a:p>
            <a:pPr lvl="1"/>
            <a:r>
              <a:rPr lang="en-US" dirty="0"/>
              <a:t>We export airplanes and light trucks.</a:t>
            </a:r>
          </a:p>
          <a:p>
            <a:pPr lvl="1"/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We can’t just make more of the one without sacrificing some of the other – limited resources.</a:t>
            </a:r>
          </a:p>
          <a:p>
            <a:r>
              <a:rPr lang="en-US" dirty="0"/>
              <a:t>And… Retaliation.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7E222-67BC-ACD5-4108-CBAAF02C0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683EA-0FF1-86AA-7E7D-40F60EAB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1D67BC9E-8305-1C45-5F2A-7F9A92C4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711200"/>
            <a:ext cx="10064750" cy="512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3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62F63-7BFB-5C31-A697-405DB8975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5B7CC-A4D1-4AA1-0F38-BD48582A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0B02E2-8768-C9BA-63D1-F7B21C5AF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U.S. 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</a:rPr>
              <a:t>Manufacturing Employment</a:t>
            </a:r>
            <a:endParaRPr lang="en-US" sz="3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A7A07-F605-4201-00D4-D969D5DEFE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2560"/>
            <a:ext cx="11892064" cy="41802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A010D1-09BC-9F9E-0544-20A2C5905E6A}"/>
              </a:ext>
            </a:extLst>
          </p:cNvPr>
          <p:cNvGrpSpPr/>
          <p:nvPr/>
        </p:nvGrpSpPr>
        <p:grpSpPr>
          <a:xfrm>
            <a:off x="7027903" y="2858499"/>
            <a:ext cx="3733800" cy="1448551"/>
            <a:chOff x="5029200" y="1567854"/>
            <a:chExt cx="2766637" cy="102294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59DBBDC-8083-9FB0-86BE-072D40CE0018}"/>
                </a:ext>
              </a:extLst>
            </p:cNvPr>
            <p:cNvSpPr/>
            <p:nvPr/>
          </p:nvSpPr>
          <p:spPr>
            <a:xfrm>
              <a:off x="5029200" y="1752600"/>
              <a:ext cx="12192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0B7F67-4B1D-5D85-5F7F-C1427FC894D1}"/>
                </a:ext>
              </a:extLst>
            </p:cNvPr>
            <p:cNvSpPr txBox="1"/>
            <p:nvPr/>
          </p:nvSpPr>
          <p:spPr>
            <a:xfrm>
              <a:off x="6134100" y="1567854"/>
              <a:ext cx="1661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Effect of tariffs?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DC20B41-F3CE-34CD-93FA-061D298678EF}"/>
              </a:ext>
            </a:extLst>
          </p:cNvPr>
          <p:cNvSpPr/>
          <p:nvPr/>
        </p:nvSpPr>
        <p:spPr>
          <a:xfrm>
            <a:off x="11049001" y="3335122"/>
            <a:ext cx="843064" cy="779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F5FC-9DCC-DCF3-67D8-C0D5B713C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Revenue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A2824-411F-EE7C-CB5F-1990D5BA4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56B6-E577-78B3-7CE1-ED69C430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61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D37B20-760D-1433-A15F-2398D904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A39E3-F81A-6D6B-0499-421DF77A06AC}"/>
              </a:ext>
            </a:extLst>
          </p:cNvPr>
          <p:cNvSpPr txBox="1"/>
          <p:nvPr/>
        </p:nvSpPr>
        <p:spPr>
          <a:xfrm>
            <a:off x="7637471" y="6456851"/>
            <a:ext cx="3966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/>
              <a:t>Source: https://www.pgpf.org/national-debt-clock/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70220-CED1-D83D-1522-1E4E47919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" b="73"/>
          <a:stretch/>
        </p:blipFill>
        <p:spPr>
          <a:xfrm>
            <a:off x="694707" y="2067716"/>
            <a:ext cx="10802586" cy="272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4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BE5C-C05C-DFAD-59C6-7C4A73BC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Revenues?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978E4-F335-AAD3-7095-00F1380A2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F2365B-4FB4-CD6E-552E-358CE9E8AC6C}"/>
              </a:ext>
            </a:extLst>
          </p:cNvPr>
          <p:cNvSpPr txBox="1">
            <a:spLocks/>
          </p:cNvSpPr>
          <p:nvPr/>
        </p:nvSpPr>
        <p:spPr>
          <a:xfrm>
            <a:off x="838200" y="3733800"/>
            <a:ext cx="10515600" cy="21882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Deficit? That’s 5 year’s worth of tariff revenue.</a:t>
            </a:r>
          </a:p>
          <a:p>
            <a:pPr lvl="1"/>
            <a:endParaRPr lang="en-US" dirty="0"/>
          </a:p>
          <a:p>
            <a:r>
              <a:rPr lang="en-US" dirty="0"/>
              <a:t>Eliminate the income tax?</a:t>
            </a:r>
          </a:p>
          <a:p>
            <a:pPr lvl="1"/>
            <a:r>
              <a:rPr lang="en-US" dirty="0"/>
              <a:t>$2.4 Trillion in 2024 = 10 years of tariff revenues</a:t>
            </a:r>
          </a:p>
        </p:txBody>
      </p:sp>
      <p:pic>
        <p:nvPicPr>
          <p:cNvPr id="9" name="Content Placeholder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A609A9A0-B168-9C8F-03CA-9F8E1A8B5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158" y="1371495"/>
            <a:ext cx="10515600" cy="2316373"/>
          </a:xfrm>
        </p:spPr>
      </p:pic>
    </p:spTree>
    <p:extLst>
      <p:ext uri="{BB962C8B-B14F-4D97-AF65-F5344CB8AC3E}">
        <p14:creationId xmlns:p14="http://schemas.microsoft.com/office/powerpoint/2010/main" val="9152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7D05-29B9-60AF-D93D-64215974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</a:t>
            </a:r>
            <a:r>
              <a:rPr lang="en-US" dirty="0"/>
              <a:t>lace The Personal Income Tax?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ADFCE-879F-CD24-4623-006FB7EC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5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AA45A265-1943-55EB-1BE0-DA05C56FE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61" y="990600"/>
            <a:ext cx="9130077" cy="52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A763-E22C-037D-7510-FE844B2D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</a:t>
            </a:r>
            <a:r>
              <a:rPr lang="en-US" dirty="0"/>
              <a:t>lacing the Income Tax?</a:t>
            </a:r>
          </a:p>
        </p:txBody>
      </p:sp>
      <p:pic>
        <p:nvPicPr>
          <p:cNvPr id="7" name="Content Placeholder 6" descr="A graph of different sizes and colors&#10;&#10;Description automatically generated">
            <a:extLst>
              <a:ext uri="{FF2B5EF4-FFF2-40B4-BE49-F238E27FC236}">
                <a16:creationId xmlns:a16="http://schemas.microsoft.com/office/drawing/2014/main" id="{963C600C-5A03-ADB1-D6FB-D6FF95E5F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1253331"/>
            <a:ext cx="10152699" cy="48383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DCDCD-8A06-A622-80ED-AF95729D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1DE4-C032-191E-6007-2E35F82D57EB}"/>
              </a:ext>
            </a:extLst>
          </p:cNvPr>
          <p:cNvSpPr txBox="1"/>
          <p:nvPr/>
        </p:nvSpPr>
        <p:spPr>
          <a:xfrm>
            <a:off x="5486400" y="6456851"/>
            <a:ext cx="612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www.piie.com</a:t>
            </a:r>
            <a:r>
              <a:rPr lang="en-US" sz="1200" dirty="0"/>
              <a:t>/blogs/</a:t>
            </a:r>
            <a:r>
              <a:rPr lang="en-US" sz="1200" dirty="0" err="1"/>
              <a:t>realtime</a:t>
            </a:r>
            <a:r>
              <a:rPr lang="en-US" sz="1200" dirty="0"/>
              <a:t>-economics/2024/can-trump-replace-income-taxes-tariffs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E77DC-BC8A-097B-EF3A-2DD0E2F1BAFB}"/>
              </a:ext>
            </a:extLst>
          </p:cNvPr>
          <p:cNvSpPr txBox="1"/>
          <p:nvPr/>
        </p:nvSpPr>
        <p:spPr>
          <a:xfrm>
            <a:off x="2209800" y="2057400"/>
            <a:ext cx="2708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Revenue peaks well below </a:t>
            </a:r>
          </a:p>
          <a:p>
            <a:r>
              <a:rPr lang="en-US" dirty="0"/>
              <a:t>size of the income tax.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67E99F-24E7-3940-CBC3-9507A8BC6164}"/>
              </a:ext>
            </a:extLst>
          </p:cNvPr>
          <p:cNvCxnSpPr/>
          <p:nvPr/>
        </p:nvCxnSpPr>
        <p:spPr>
          <a:xfrm flipV="1">
            <a:off x="6553200" y="1752600"/>
            <a:ext cx="0" cy="396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420600-D6FC-5A22-1BB0-37D919AE7F5F}"/>
              </a:ext>
            </a:extLst>
          </p:cNvPr>
          <p:cNvGrpSpPr/>
          <p:nvPr/>
        </p:nvGrpSpPr>
        <p:grpSpPr>
          <a:xfrm>
            <a:off x="4387541" y="3317994"/>
            <a:ext cx="2197718" cy="1547138"/>
            <a:chOff x="4387541" y="3317994"/>
            <a:chExt cx="2197718" cy="15471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00D9EFD-1556-77DB-066A-AF1EF1BAEF4E}"/>
                </a:ext>
              </a:extLst>
            </p:cNvPr>
            <p:cNvSpPr txBox="1"/>
            <p:nvPr/>
          </p:nvSpPr>
          <p:spPr>
            <a:xfrm>
              <a:off x="4387541" y="4495800"/>
              <a:ext cx="2197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Peak revenue at 50%.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A562C75-EAFB-7596-A1FB-06606B1062E6}"/>
                </a:ext>
              </a:extLst>
            </p:cNvPr>
            <p:cNvCxnSpPr/>
            <p:nvPr/>
          </p:nvCxnSpPr>
          <p:spPr>
            <a:xfrm flipV="1">
              <a:off x="5257800" y="3317994"/>
              <a:ext cx="1143000" cy="1254006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69588763-8C44-CFA4-3AB0-A834EC2419D2}"/>
              </a:ext>
            </a:extLst>
          </p:cNvPr>
          <p:cNvSpPr/>
          <p:nvPr/>
        </p:nvSpPr>
        <p:spPr>
          <a:xfrm>
            <a:off x="6263450" y="2895864"/>
            <a:ext cx="579499" cy="5418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42F668-62C5-17BA-E3B5-A1B2B8CF8DEB}"/>
              </a:ext>
            </a:extLst>
          </p:cNvPr>
          <p:cNvSpPr/>
          <p:nvPr/>
        </p:nvSpPr>
        <p:spPr>
          <a:xfrm>
            <a:off x="1368553" y="2776140"/>
            <a:ext cx="579499" cy="5418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AE00A-AE0B-5D1F-B8A9-1ECE0D62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FFE0-9735-EB6C-5DA0-945334778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dirty="0"/>
              <a:t>US Tariff History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68A52-1DFC-27A3-B6EB-1544286B7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85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A763-E22C-037D-7510-FE844B2D4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</a:t>
            </a:r>
            <a:r>
              <a:rPr lang="en-US" dirty="0"/>
              <a:t>lacing the Income Tax?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DCDCD-8A06-A622-80ED-AF95729D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1DE4-C032-191E-6007-2E35F82D57EB}"/>
              </a:ext>
            </a:extLst>
          </p:cNvPr>
          <p:cNvSpPr txBox="1"/>
          <p:nvPr/>
        </p:nvSpPr>
        <p:spPr>
          <a:xfrm>
            <a:off x="5486400" y="6456851"/>
            <a:ext cx="6126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www.piie.com</a:t>
            </a:r>
            <a:r>
              <a:rPr lang="en-US" sz="1200" dirty="0"/>
              <a:t>/blogs/</a:t>
            </a:r>
            <a:r>
              <a:rPr lang="en-US" sz="1200" dirty="0" err="1"/>
              <a:t>realtime</a:t>
            </a:r>
            <a:r>
              <a:rPr lang="en-US" sz="1200" dirty="0"/>
              <a:t>-economics/2024/can-trump-replace-income-taxes-tariffs</a:t>
            </a:r>
          </a:p>
        </p:txBody>
      </p:sp>
      <p:pic>
        <p:nvPicPr>
          <p:cNvPr id="9" name="Picture 8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55DAFDA6-DB1E-AE0D-D455-7B4C91C65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703" y="1143000"/>
            <a:ext cx="9348952" cy="49487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0C0D0-7103-3561-C297-01545020597E}"/>
              </a:ext>
            </a:extLst>
          </p:cNvPr>
          <p:cNvSpPr txBox="1"/>
          <p:nvPr/>
        </p:nvSpPr>
        <p:spPr>
          <a:xfrm>
            <a:off x="2057400" y="2458053"/>
            <a:ext cx="6662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tariff revenue to offset the income tax is regressive.</a:t>
            </a:r>
          </a:p>
          <a:p>
            <a:r>
              <a:rPr lang="en-US" dirty="0"/>
              <a:t>The % decline in income would be largest for low-income households.</a:t>
            </a:r>
          </a:p>
        </p:txBody>
      </p:sp>
    </p:spTree>
    <p:extLst>
      <p:ext uri="{BB962C8B-B14F-4D97-AF65-F5344CB8AC3E}">
        <p14:creationId xmlns:p14="http://schemas.microsoft.com/office/powerpoint/2010/main" val="78798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0990-A63B-0AB9-6C17-96A76A97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D6469-E8D0-450F-BC3F-77E27D817A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E2BC9-10D8-2E6B-82C9-0E7B15CE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757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8CED-1D6A-2165-BF4E-8612AAE7C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Ste</a:t>
            </a:r>
            <a:r>
              <a:rPr lang="en-US" dirty="0"/>
              <a:t>el and Aluminum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F5AAC-E606-FABA-16EF-695A32DAF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If you put a tariff on something, its price goes up.</a:t>
            </a:r>
          </a:p>
          <a:p>
            <a:endParaRPr lang="en-US" dirty="0"/>
          </a:p>
          <a:p>
            <a:r>
              <a:rPr lang="en-US" dirty="0"/>
              <a:t>What other manufacturing industries use steel or aluminum?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ALL OF THEM!!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So, by putting tariffs on steel and aluminum, you jeopardize other industries.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Is it worth it?   Maybe.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A4689-05DC-3BED-D69F-E3EB2DB4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6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4106-2D37-0607-4973-12A0E37BB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849AF-A6FD-F2AF-33C9-92DA0814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82F2DA-02E6-4010-1843-4EB46577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ffs on Metals in Trump 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0F9EEF-E5D4-24B3-6DB0-704EAAEEA218}"/>
              </a:ext>
            </a:extLst>
          </p:cNvPr>
          <p:cNvSpPr txBox="1"/>
          <p:nvPr/>
        </p:nvSpPr>
        <p:spPr>
          <a:xfrm>
            <a:off x="901908" y="1219200"/>
            <a:ext cx="10058400" cy="465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</a:t>
            </a:r>
            <a:r>
              <a:rPr lang="en-US" sz="2600" b="1" dirty="0"/>
              <a:t>prices of steel and aluminum increased shortly after the tariff was implemented.</a:t>
            </a:r>
          </a:p>
          <a:p>
            <a:pPr>
              <a:spcAft>
                <a:spcPts val="1500"/>
              </a:spcAft>
            </a:pPr>
            <a:endParaRPr lang="en-US" sz="2600" dirty="0"/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</a:t>
            </a:r>
            <a:r>
              <a:rPr lang="en-US" sz="2600" b="1" dirty="0"/>
              <a:t>number of jobs </a:t>
            </a:r>
            <a:r>
              <a:rPr lang="en-US" sz="2600" dirty="0"/>
              <a:t>in iron, steel, and aluminum mills rose temporarily by about </a:t>
            </a:r>
            <a:r>
              <a:rPr lang="en-US" sz="2600" u="sng" dirty="0"/>
              <a:t>12,000</a:t>
            </a:r>
            <a:r>
              <a:rPr lang="en-US" sz="2600" dirty="0"/>
              <a:t>, from 2017 to 2019.</a:t>
            </a:r>
          </a:p>
          <a:p>
            <a:pPr>
              <a:spcAft>
                <a:spcPts val="1500"/>
              </a:spcAft>
            </a:pPr>
            <a:r>
              <a:rPr lang="en-US" sz="2600" dirty="0"/>
              <a:t> 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600" b="1" dirty="0"/>
              <a:t>Downstream industries </a:t>
            </a:r>
            <a:r>
              <a:rPr lang="en-US" sz="2600" dirty="0"/>
              <a:t>(e.g., auto) faced higher input costs.</a:t>
            </a:r>
          </a:p>
          <a:p>
            <a:pPr marL="742950" lvl="1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Several studies estimated that the increased costs driven by tariffs may have resulted in </a:t>
            </a:r>
            <a:r>
              <a:rPr lang="en-US" sz="2600" u="sng" dirty="0"/>
              <a:t>75,000 fewer manufacturing jobs</a:t>
            </a:r>
            <a:r>
              <a:rPr lang="en-US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25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8BD6230-1CBA-548B-BB4C-419D2FD65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Pays?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D1656B-15DB-C47F-AED6-76A02B345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E3B0A-DF1F-D8CB-0879-CEFDEC38D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18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5FB7-6734-2E14-1E9F-38BA8163D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The</a:t>
            </a:r>
            <a:r>
              <a:rPr lang="en-US" sz="3700" dirty="0"/>
              <a:t> President Said Chinese Firms Would Pay!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62DA-55F6-057E-762F-7FCB57115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three things that could happen with tariffs and prices:</a:t>
            </a:r>
          </a:p>
          <a:p>
            <a:pPr marL="457200" lvl="1" indent="0">
              <a:buNone/>
            </a:pPr>
            <a:r>
              <a:rPr lang="en-US" dirty="0"/>
              <a:t>	1. Foreign firms could lower their prices.</a:t>
            </a:r>
          </a:p>
          <a:p>
            <a:pPr marL="457200" lvl="1" indent="0">
              <a:buNone/>
            </a:pPr>
            <a:r>
              <a:rPr lang="en-US" dirty="0"/>
              <a:t>	2. Importing firms could lower their prices.</a:t>
            </a:r>
          </a:p>
          <a:p>
            <a:pPr marL="457200" lvl="1" indent="0">
              <a:buNone/>
            </a:pPr>
            <a:r>
              <a:rPr lang="en-US" dirty="0"/>
              <a:t>	3. Domestic consumers could pay more.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Evidence from the last trade war (2018-2020):</a:t>
            </a:r>
          </a:p>
          <a:p>
            <a:pPr marL="457200" lvl="1" indent="0">
              <a:buNone/>
            </a:pPr>
            <a:r>
              <a:rPr lang="en-US" dirty="0"/>
              <a:t>	3. Domestic consumers paid the vast majority of the tariff (90%+).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It’s sometimes worse than that:  Clothes washers and dryers.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91FD0-F26D-19D5-DE56-3EB4F8F6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AA45-5DDF-E27B-AF7C-60739BFA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Prices?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E98366-C4BB-4998-C148-9C7BBDA06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75756" y="1143001"/>
            <a:ext cx="10093722" cy="4953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3E253-1306-96A4-DDCB-B4903074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FF508-46A9-AB26-8608-7EFF02CEC3AB}"/>
              </a:ext>
            </a:extLst>
          </p:cNvPr>
          <p:cNvSpPr txBox="1"/>
          <p:nvPr/>
        </p:nvSpPr>
        <p:spPr>
          <a:xfrm>
            <a:off x="6629400" y="6456851"/>
            <a:ext cx="5129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budgetlab.yale.edu</a:t>
            </a:r>
            <a:r>
              <a:rPr lang="en-US" sz="1200" dirty="0"/>
              <a:t>/research/tracking-economic-effects-tariffs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134C7-E1E3-067D-FB45-455BF7A2BC7B}"/>
              </a:ext>
            </a:extLst>
          </p:cNvPr>
          <p:cNvSpPr txBox="1"/>
          <p:nvPr/>
        </p:nvSpPr>
        <p:spPr>
          <a:xfrm>
            <a:off x="7315200" y="2283898"/>
            <a:ext cx="278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Increasingly, it’s consumers.</a:t>
            </a:r>
          </a:p>
        </p:txBody>
      </p:sp>
    </p:spTree>
    <p:extLst>
      <p:ext uri="{BB962C8B-B14F-4D97-AF65-F5344CB8AC3E}">
        <p14:creationId xmlns:p14="http://schemas.microsoft.com/office/powerpoint/2010/main" val="107711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F48EF7-BAE6-15F9-56CE-FF27FCB0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nging Incidence of Trump’s Tariffs</a:t>
            </a:r>
          </a:p>
        </p:txBody>
      </p:sp>
      <p:pic>
        <p:nvPicPr>
          <p:cNvPr id="6" name="Content Placeholder 5" descr="A graph of the number of exporters&#10;&#10;AI-generated content may be incorrect.">
            <a:extLst>
              <a:ext uri="{FF2B5EF4-FFF2-40B4-BE49-F238E27FC236}">
                <a16:creationId xmlns:a16="http://schemas.microsoft.com/office/drawing/2014/main" id="{B3726BC9-DE87-EF9E-2739-B5B15E3C3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255" y="990600"/>
            <a:ext cx="8193945" cy="5240606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C9C22-69C5-CF80-FF63-2CC1BD34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8ABE6-5505-8223-6DF7-8E8A97E93632}"/>
              </a:ext>
            </a:extLst>
          </p:cNvPr>
          <p:cNvSpPr txBox="1"/>
          <p:nvPr/>
        </p:nvSpPr>
        <p:spPr>
          <a:xfrm>
            <a:off x="7696200" y="6456851"/>
            <a:ext cx="393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www.cfr.org</a:t>
            </a:r>
            <a:r>
              <a:rPr lang="en-US" sz="1200" dirty="0"/>
              <a:t>/article/who-pays-trumps-tariffs</a:t>
            </a:r>
          </a:p>
        </p:txBody>
      </p:sp>
    </p:spTree>
    <p:extLst>
      <p:ext uri="{BB962C8B-B14F-4D97-AF65-F5344CB8AC3E}">
        <p14:creationId xmlns:p14="http://schemas.microsoft.com/office/powerpoint/2010/main" val="2353362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D2218-7273-1409-86AF-E5C76A28B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Review: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92D73-7DEB-942C-E689-23AACDF34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04A0D-4229-FC13-B0D0-62927A33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85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EC0B-A1BB-C2C8-B94D-98E6D9D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</a:t>
            </a:r>
            <a:r>
              <a:rPr lang="en-US" dirty="0"/>
              <a:t>sident Trump’s Reasons for Tariffs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7F71-12C5-38F7-25AB-06258E2CB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0" y="1066800"/>
            <a:ext cx="7391400" cy="4953000"/>
          </a:xfrm>
        </p:spPr>
        <p:txBody>
          <a:bodyPr>
            <a:normAutofit/>
          </a:bodyPr>
          <a:lstStyle/>
          <a:p>
            <a:r>
              <a:rPr lang="en-US" dirty="0"/>
              <a:t>Our exports are being treated unfairly.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Not a problem that tariffs will fix.</a:t>
            </a:r>
          </a:p>
          <a:p>
            <a:r>
              <a:rPr lang="en-US" dirty="0"/>
              <a:t>Bring back manufacturing employment.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Benefits some and harms others.</a:t>
            </a:r>
          </a:p>
          <a:p>
            <a:r>
              <a:rPr lang="en-US" dirty="0"/>
              <a:t>Raising revenue – replace the income tax?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en-US" dirty="0"/>
              <a:t>Will raise some, but will harm poorer households.</a:t>
            </a:r>
          </a:p>
          <a:p>
            <a:r>
              <a:rPr lang="en-US" dirty="0"/>
              <a:t>National security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Maybe, but at what cost?</a:t>
            </a:r>
          </a:p>
          <a:p>
            <a:r>
              <a:rPr lang="en-US" dirty="0"/>
              <a:t>Is China paying?</a:t>
            </a:r>
          </a:p>
          <a:p>
            <a:pPr lvl="1"/>
            <a:r>
              <a:rPr lang="en-US" dirty="0"/>
              <a:t>So far, some, but not much.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33F6F-F8B1-7A6B-47CE-98C8BD98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6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949C-B28C-2915-856F-363318FE7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FB48-CA7D-4F52-5405-5D8460B6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Tariff History, 1860-2020</a:t>
            </a:r>
          </a:p>
        </p:txBody>
      </p:sp>
      <p:pic>
        <p:nvPicPr>
          <p:cNvPr id="5" name="Google Shape;91;p6" descr="A graph showing the world war i and the us&#10;&#10;AI-generated content may be incorrect.">
            <a:extLst>
              <a:ext uri="{FF2B5EF4-FFF2-40B4-BE49-F238E27FC236}">
                <a16:creationId xmlns:a16="http://schemas.microsoft.com/office/drawing/2014/main" id="{B4F48362-47BE-0643-600B-DEB8358F9F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775" y="1137081"/>
            <a:ext cx="8632450" cy="5093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0DBB6A1-85A7-C776-D232-9DD13B98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FEF45-B451-3C23-2505-FC58106D5604}"/>
              </a:ext>
            </a:extLst>
          </p:cNvPr>
          <p:cNvSpPr txBox="1"/>
          <p:nvPr/>
        </p:nvSpPr>
        <p:spPr>
          <a:xfrm>
            <a:off x="8320251" y="6456851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Feenstra/Taylor, International Trade, 5e</a:t>
            </a:r>
          </a:p>
        </p:txBody>
      </p:sp>
    </p:spTree>
    <p:extLst>
      <p:ext uri="{BB962C8B-B14F-4D97-AF65-F5344CB8AC3E}">
        <p14:creationId xmlns:p14="http://schemas.microsoft.com/office/powerpoint/2010/main" val="2472562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CE2F-0BA3-9049-3343-58C54C859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5B6AE-56D7-4016-F964-418EBE41B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Income distribution</a:t>
            </a:r>
          </a:p>
          <a:p>
            <a:pPr lvl="1"/>
            <a:r>
              <a:rPr lang="en-US" dirty="0"/>
              <a:t>Tariffs, especially on China, raise prices of the products disproportionately bought by low-income consumers, hurting them more than high-income consumers</a:t>
            </a:r>
          </a:p>
          <a:p>
            <a:r>
              <a:rPr lang="en-US" dirty="0"/>
              <a:t>Retaliation</a:t>
            </a:r>
          </a:p>
          <a:p>
            <a:pPr lvl="1"/>
            <a:r>
              <a:rPr lang="en-US" dirty="0"/>
              <a:t>Other countries place tariffs on US exports</a:t>
            </a:r>
          </a:p>
          <a:p>
            <a:pPr lvl="1"/>
            <a:r>
              <a:rPr lang="en-US" dirty="0"/>
              <a:t>Trade war that started in 2018 continues and gets worse</a:t>
            </a:r>
          </a:p>
          <a:p>
            <a:r>
              <a:rPr lang="en-US" dirty="0"/>
              <a:t>Corruption</a:t>
            </a:r>
          </a:p>
          <a:p>
            <a:pPr lvl="1"/>
            <a:r>
              <a:rPr lang="en-US" dirty="0"/>
              <a:t>Historically, tariffs prompted both smuggling and bribes to customs officers.</a:t>
            </a:r>
          </a:p>
          <a:p>
            <a:pPr lvl="1"/>
            <a:r>
              <a:rPr lang="en-US" dirty="0"/>
              <a:t>Today, in the US, those are less likely.</a:t>
            </a:r>
          </a:p>
          <a:p>
            <a:pPr lvl="1"/>
            <a:r>
              <a:rPr lang="en-US" dirty="0"/>
              <a:t>But requests for exemptions from tariffs may be accompanied by favors or political contributions.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BA1D9-8F29-EFCD-8F93-486C3298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80AC1A-80E2-F531-8C90-D15C9E3E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6200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Oth</a:t>
            </a:r>
            <a:r>
              <a:rPr lang="en-US" dirty="0"/>
              <a:t>er effects of a Tariff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45C75-7519-9151-463C-AA2EEB8AE7AC}"/>
              </a:ext>
            </a:extLst>
          </p:cNvPr>
          <p:cNvSpPr/>
          <p:nvPr/>
        </p:nvSpPr>
        <p:spPr>
          <a:xfrm>
            <a:off x="838200" y="2590800"/>
            <a:ext cx="10515600" cy="33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5DF10-FB2A-C67F-B563-D38BB1933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73E90-E136-BCC6-ABCF-1A8287CC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41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83D42B-79DA-72B8-0D4F-7DB429AA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2649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Effe</a:t>
            </a:r>
            <a:r>
              <a:rPr lang="en-US" dirty="0"/>
              <a:t>cts of Tariffs on Households, As of 9/3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B3B74-E7A3-0B5B-46C5-DBEDCC7227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8250" y="1087002"/>
            <a:ext cx="6605751" cy="514322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F4A7FF-ABBA-07ED-B033-324BE9D5CEA3}"/>
              </a:ext>
            </a:extLst>
          </p:cNvPr>
          <p:cNvCxnSpPr>
            <a:cxnSpLocks/>
          </p:cNvCxnSpPr>
          <p:nvPr/>
        </p:nvCxnSpPr>
        <p:spPr>
          <a:xfrm flipH="1">
            <a:off x="4343400" y="4572000"/>
            <a:ext cx="914400" cy="0"/>
          </a:xfrm>
          <a:prstGeom prst="line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6D6594-6A76-3929-9BDA-7125C1B8CC39}"/>
              </a:ext>
            </a:extLst>
          </p:cNvPr>
          <p:cNvCxnSpPr>
            <a:cxnSpLocks/>
          </p:cNvCxnSpPr>
          <p:nvPr/>
        </p:nvCxnSpPr>
        <p:spPr>
          <a:xfrm>
            <a:off x="7696200" y="4572000"/>
            <a:ext cx="741954" cy="0"/>
          </a:xfrm>
          <a:prstGeom prst="line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A4A23A-72B0-BDE3-FB08-5E158B181CB2}"/>
              </a:ext>
            </a:extLst>
          </p:cNvPr>
          <p:cNvSpPr txBox="1"/>
          <p:nvPr/>
        </p:nvSpPr>
        <p:spPr>
          <a:xfrm>
            <a:off x="5415116" y="4387334"/>
            <a:ext cx="21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Poorer              Richer</a:t>
            </a:r>
          </a:p>
        </p:txBody>
      </p:sp>
    </p:spTree>
    <p:extLst>
      <p:ext uri="{BB962C8B-B14F-4D97-AF65-F5344CB8AC3E}">
        <p14:creationId xmlns:p14="http://schemas.microsoft.com/office/powerpoint/2010/main" val="16378329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2CE2F-0BA3-9049-3343-58C54C859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5B6AE-56D7-4016-F964-418EBE41B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Income distribution</a:t>
            </a:r>
          </a:p>
          <a:p>
            <a:pPr lvl="1"/>
            <a:r>
              <a:rPr lang="en-US" dirty="0"/>
              <a:t>Tariffs, especially on China, raise prices of the products disproportionately bought by low-income consumers, hurting them more than high-income consumers.</a:t>
            </a:r>
          </a:p>
          <a:p>
            <a:r>
              <a:rPr lang="en-US" dirty="0"/>
              <a:t>Retaliation</a:t>
            </a:r>
          </a:p>
          <a:p>
            <a:pPr lvl="1"/>
            <a:r>
              <a:rPr lang="en-US" dirty="0"/>
              <a:t>Other countries place tariffs on US exports.</a:t>
            </a:r>
          </a:p>
          <a:p>
            <a:pPr lvl="1"/>
            <a:r>
              <a:rPr lang="en-US" dirty="0"/>
              <a:t>Trade war that started in 2018 continues and gets worse.</a:t>
            </a:r>
          </a:p>
          <a:p>
            <a:r>
              <a:rPr lang="en-US" dirty="0"/>
              <a:t>Corruption</a:t>
            </a:r>
          </a:p>
          <a:p>
            <a:pPr lvl="1"/>
            <a:r>
              <a:rPr lang="en-US" dirty="0"/>
              <a:t>Historically, tariffs prompted both smuggling and bribes to customs officers.</a:t>
            </a:r>
          </a:p>
          <a:p>
            <a:pPr lvl="1"/>
            <a:r>
              <a:rPr lang="en-US" dirty="0"/>
              <a:t>Today, in the US, those are less likely.</a:t>
            </a:r>
          </a:p>
          <a:p>
            <a:pPr lvl="1"/>
            <a:r>
              <a:rPr lang="en-US" dirty="0"/>
              <a:t>But requests for exemptions from tariffs may be accompanied by favors or political contributions.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BA1D9-8F29-EFCD-8F93-486C3298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80AC1A-80E2-F531-8C90-D15C9E3E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6200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Oth</a:t>
            </a:r>
            <a:r>
              <a:rPr lang="en-US" dirty="0"/>
              <a:t>er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3961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5497-12FA-7AC9-6352-B730B9C3A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Brings us to Tariffs and Democracy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8D6C1C-5D30-5DDC-FB00-89A0DE4C0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6669F-C2E5-34D8-D7D7-B9C10391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641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8BD181-ECA8-DF62-7BA0-D8185E49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/>
              <a:t>iffs and Democracy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63B4A-6F80-B059-F856-AFC70D49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Power to tax rests with Congress.</a:t>
            </a:r>
          </a:p>
          <a:p>
            <a:pPr lvl="1"/>
            <a:r>
              <a:rPr lang="en-US" dirty="0"/>
              <a:t>Perhaps understanding the temptation to corruption?</a:t>
            </a:r>
          </a:p>
          <a:p>
            <a:pPr lvl="1"/>
            <a:r>
              <a:rPr lang="en-US" dirty="0"/>
              <a:t>Wresting this power from Congress and putting it in the hands of one person is anathema to democracy.</a:t>
            </a:r>
          </a:p>
          <a:p>
            <a:pPr lvl="2"/>
            <a:r>
              <a:rPr lang="en-US" dirty="0"/>
              <a:t>Lack of accountability.</a:t>
            </a:r>
          </a:p>
          <a:p>
            <a:pPr lvl="2"/>
            <a:endParaRPr lang="en-US" dirty="0"/>
          </a:p>
          <a:p>
            <a:r>
              <a:rPr lang="en-US" dirty="0"/>
              <a:t>Empowers Lobbyists and Corporations</a:t>
            </a:r>
          </a:p>
          <a:p>
            <a:pPr lvl="1"/>
            <a:r>
              <a:rPr lang="en-US" dirty="0"/>
              <a:t>There is an application process for exemptions.</a:t>
            </a:r>
          </a:p>
          <a:p>
            <a:pPr lvl="1"/>
            <a:r>
              <a:rPr lang="en-US" dirty="0"/>
              <a:t>SOME injured parties get relief.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30FA1-AF07-BFC2-9589-68484412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30A22-87EC-8FA0-7E93-F446E9B9F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19B68-684C-E81A-5971-747A3322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84817D-9F4E-1145-3770-6982D331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sidies to American Farmers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263259-5296-BB3C-9BD4-ABF26E76A9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0339" y="1134209"/>
            <a:ext cx="9551321" cy="4168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37895-5ADA-2F26-C073-384D453F3E51}"/>
              </a:ext>
            </a:extLst>
          </p:cNvPr>
          <p:cNvSpPr txBox="1"/>
          <p:nvPr/>
        </p:nvSpPr>
        <p:spPr>
          <a:xfrm>
            <a:off x="1600200" y="5458198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$12 billion subsidy to help American farmers for their lost export sales.</a:t>
            </a:r>
          </a:p>
        </p:txBody>
      </p:sp>
    </p:spTree>
    <p:extLst>
      <p:ext uri="{BB962C8B-B14F-4D97-AF65-F5344CB8AC3E}">
        <p14:creationId xmlns:p14="http://schemas.microsoft.com/office/powerpoint/2010/main" val="1759468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5977-1051-464B-1135-53BF9140D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3CD1D-0418-ABCF-02F2-EC778CC19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Both the metals tariffs and the China tariffs permitted certain products and product categories to be exempted.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Whether tariffs would impose significant harm on American business interests.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Whether substitute products were available outside China.</a:t>
            </a:r>
          </a:p>
          <a:p>
            <a:pPr lvl="1"/>
            <a:r>
              <a:rPr lang="en-US" dirty="0"/>
              <a:t>Whether the products were “strategically important” to China.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88F17-EC4E-2DE0-5531-EEA4C83D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E8963-8A72-3E4E-3F4B-83AF2320B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Tariff Exemptions</a:t>
            </a:r>
          </a:p>
        </p:txBody>
      </p:sp>
    </p:spTree>
    <p:extLst>
      <p:ext uri="{BB962C8B-B14F-4D97-AF65-F5344CB8AC3E}">
        <p14:creationId xmlns:p14="http://schemas.microsoft.com/office/powerpoint/2010/main" val="3648788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7D2E2-D622-F709-7AA0-37776703B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EF454-6DE7-5407-7304-D62652934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Trump administration’s decisions on exclusions were mysterious and arbitrary. </a:t>
            </a:r>
          </a:p>
          <a:p>
            <a:pPr lvl="1"/>
            <a:r>
              <a:rPr lang="en-US" dirty="0"/>
              <a:t>“Tariff exemptions were given </a:t>
            </a:r>
          </a:p>
          <a:p>
            <a:pPr lvl="2"/>
            <a:r>
              <a:rPr lang="en-US" dirty="0"/>
              <a:t>to Bibles but not to textbooks, </a:t>
            </a:r>
          </a:p>
          <a:p>
            <a:pPr lvl="2"/>
            <a:r>
              <a:rPr lang="en-US" dirty="0"/>
              <a:t>to salmon but not to pollock, </a:t>
            </a:r>
          </a:p>
          <a:p>
            <a:pPr lvl="2"/>
            <a:r>
              <a:rPr lang="en-US" dirty="0"/>
              <a:t>to children’s car seats but not to baby cribs. </a:t>
            </a:r>
          </a:p>
          <a:p>
            <a:pPr lvl="1"/>
            <a:r>
              <a:rPr lang="en-US" dirty="0"/>
              <a:t>The decisions were not subject to appeal.”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Study found:</a:t>
            </a:r>
          </a:p>
          <a:p>
            <a:pPr lvl="2"/>
            <a:r>
              <a:rPr lang="en-US" dirty="0"/>
              <a:t>Contributions to Republicans made China exemptions more likely.</a:t>
            </a:r>
          </a:p>
          <a:p>
            <a:pPr lvl="2"/>
            <a:r>
              <a:rPr lang="en-US" dirty="0"/>
              <a:t>Contributions to Democrats made China exemptions less likely.</a:t>
            </a:r>
          </a:p>
          <a:p>
            <a:pPr lvl="2"/>
            <a:r>
              <a:rPr lang="en-US" dirty="0"/>
              <a:t>Author quoted as saying the exclusion process was “</a:t>
            </a:r>
            <a:r>
              <a:rPr lang="en-US" b="1" i="1" dirty="0"/>
              <a:t>a very effective spoils system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25438-2104-E62C-FFC0-19B80F05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1AB210-6316-EBB0-021D-63788F03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mp Tariff Exemptions (Spoils system?)</a:t>
            </a:r>
          </a:p>
        </p:txBody>
      </p:sp>
    </p:spTree>
    <p:extLst>
      <p:ext uri="{BB962C8B-B14F-4D97-AF65-F5344CB8AC3E}">
        <p14:creationId xmlns:p14="http://schemas.microsoft.com/office/powerpoint/2010/main" val="1559657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15193-94CD-0343-436B-D3FF6375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Things Stand?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9B489-7B00-48B7-D093-62279B0624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B1EC3-327C-355D-F261-57E939C9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473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969A-8279-E87F-6EF1-92991DA0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Ave</a:t>
            </a:r>
            <a:r>
              <a:rPr lang="en-US" dirty="0"/>
              <a:t>rage Effective Tariffs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6A93E-66CF-B948-4FD0-01AAC518A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71311" y="1066800"/>
            <a:ext cx="9273040" cy="50501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23461-DE37-800D-67A8-CEEC7C2C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077889-E2F1-6D35-04FA-83C0417EAAD5}"/>
              </a:ext>
            </a:extLst>
          </p:cNvPr>
          <p:cNvSpPr txBox="1"/>
          <p:nvPr/>
        </p:nvSpPr>
        <p:spPr>
          <a:xfrm>
            <a:off x="1352388" y="48768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F336D7-3D68-663A-352A-5DFE9778D6AA}"/>
              </a:ext>
            </a:extLst>
          </p:cNvPr>
          <p:cNvSpPr txBox="1"/>
          <p:nvPr/>
        </p:nvSpPr>
        <p:spPr>
          <a:xfrm>
            <a:off x="6248400" y="1611868"/>
            <a:ext cx="4170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Supreme Court just played Whack-A-Mole.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Out with IEEPA</a:t>
            </a:r>
          </a:p>
          <a:p>
            <a:pPr marL="285750" indent="-285750">
              <a:buFontTx/>
              <a:buChar char="-"/>
            </a:pPr>
            <a:r>
              <a:rPr lang="en-US" dirty="0"/>
              <a:t>In with Sections 122, 232, and 301</a:t>
            </a:r>
          </a:p>
        </p:txBody>
      </p:sp>
    </p:spTree>
    <p:extLst>
      <p:ext uri="{BB962C8B-B14F-4D97-AF65-F5344CB8AC3E}">
        <p14:creationId xmlns:p14="http://schemas.microsoft.com/office/powerpoint/2010/main" val="307679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B8D2A-3D7C-91E9-0CE9-134337EC5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We Even Talking About Tariffs?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95EAF-29A6-91E3-6AEB-66D901A28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3571D-0520-B22A-8FA6-DBA64EF8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01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2B327-35EF-5292-3D13-4675C455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3F9C7-0AD6-9359-0B89-0C8B51535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Tariffs will:</a:t>
            </a:r>
          </a:p>
          <a:p>
            <a:pPr lvl="1"/>
            <a:r>
              <a:rPr lang="en-US" dirty="0"/>
              <a:t>Not eliminate the U.S. trade deficit (in the long run).</a:t>
            </a:r>
          </a:p>
          <a:p>
            <a:pPr lvl="2">
              <a:spcAft>
                <a:spcPts val="1500"/>
              </a:spcAft>
            </a:pPr>
            <a:r>
              <a:rPr lang="en-US" dirty="0"/>
              <a:t>Increase in national savings could reduce the trade deficit.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Decrease U.S. manufacturing production and employment.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Increase prices for households, hurting the poor the most.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Increase U.S. government revenues, but not enough to offset other tax cuts.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Negatively impact U.S. economic growth.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C2FBB-6CB8-6027-06D4-B516A132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41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58345-CD82-8E06-6E82-C2F31440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Change In Tariffs</a:t>
            </a:r>
          </a:p>
        </p:txBody>
      </p:sp>
      <p:pic>
        <p:nvPicPr>
          <p:cNvPr id="6" name="Content Placeholder 5" descr="A graph of a graph showing the average of a company&#10;&#10;Description automatically generated with medium confidence">
            <a:extLst>
              <a:ext uri="{FF2B5EF4-FFF2-40B4-BE49-F238E27FC236}">
                <a16:creationId xmlns:a16="http://schemas.microsoft.com/office/drawing/2014/main" id="{8CD1F5D3-7E10-FF18-6BCF-3C0F57FF9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253331"/>
            <a:ext cx="10397961" cy="45378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FBAFB-CAAA-E766-CA4B-AEC23948F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BA2E32-B08E-1A4E-E293-5915F030A69A}"/>
              </a:ext>
            </a:extLst>
          </p:cNvPr>
          <p:cNvSpPr txBox="1"/>
          <p:nvPr/>
        </p:nvSpPr>
        <p:spPr>
          <a:xfrm>
            <a:off x="3429000" y="2362200"/>
            <a:ext cx="5086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“Tariffs is the most beautiful word in the dictionary.”</a:t>
            </a:r>
          </a:p>
          <a:p>
            <a:pPr algn="r"/>
            <a:r>
              <a:rPr lang="en-US" dirty="0"/>
              <a:t>- President Donald Trump</a:t>
            </a:r>
          </a:p>
        </p:txBody>
      </p:sp>
    </p:spTree>
    <p:extLst>
      <p:ext uri="{BB962C8B-B14F-4D97-AF65-F5344CB8AC3E}">
        <p14:creationId xmlns:p14="http://schemas.microsoft.com/office/powerpoint/2010/main" val="12637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C949C-B28C-2915-856F-363318FE7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2FB48-CA7D-4F52-5405-5D8460B6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Tar</a:t>
            </a:r>
            <a:r>
              <a:rPr lang="en-US" dirty="0"/>
              <a:t>iffs by Type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0DBB6A1-85A7-C776-D232-9DD13B989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FEF45-B451-3C23-2505-FC58106D5604}"/>
              </a:ext>
            </a:extLst>
          </p:cNvPr>
          <p:cNvSpPr txBox="1"/>
          <p:nvPr/>
        </p:nvSpPr>
        <p:spPr>
          <a:xfrm>
            <a:off x="7367751" y="6456851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taxpolicycenter.org</a:t>
            </a:r>
            <a:r>
              <a:rPr lang="en-US" sz="1200" dirty="0"/>
              <a:t>/features/tracking-trump-tariffs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14648A9-5363-78F0-3877-915C18511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1009649"/>
            <a:ext cx="9323811" cy="5082077"/>
          </a:xfrm>
          <a:prstGeom prst="rect">
            <a:avLst/>
          </a:prstGeom>
        </p:spPr>
      </p:pic>
      <p:pic>
        <p:nvPicPr>
          <p:cNvPr id="8" name="Picture 7" descr="A number of different colored squares&#10;&#10;Description automatically generated">
            <a:extLst>
              <a:ext uri="{FF2B5EF4-FFF2-40B4-BE49-F238E27FC236}">
                <a16:creationId xmlns:a16="http://schemas.microsoft.com/office/drawing/2014/main" id="{54CE7DC8-9A6B-F1EF-8DE3-6AA90880C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19200"/>
            <a:ext cx="2247900" cy="18161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24D768-04DF-B5B3-6730-54892264B567}"/>
              </a:ext>
            </a:extLst>
          </p:cNvPr>
          <p:cNvCxnSpPr/>
          <p:nvPr/>
        </p:nvCxnSpPr>
        <p:spPr>
          <a:xfrm>
            <a:off x="8458200" y="1066800"/>
            <a:ext cx="0" cy="4058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EF72B05-13CB-AC68-08F8-686790B7A12E}"/>
              </a:ext>
            </a:extLst>
          </p:cNvPr>
          <p:cNvSpPr txBox="1"/>
          <p:nvPr/>
        </p:nvSpPr>
        <p:spPr>
          <a:xfrm>
            <a:off x="8610600" y="1325563"/>
            <a:ext cx="1603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Supreme Court</a:t>
            </a:r>
          </a:p>
          <a:p>
            <a:r>
              <a:rPr lang="en-US" dirty="0"/>
              <a:t>Ruling</a:t>
            </a:r>
          </a:p>
        </p:txBody>
      </p:sp>
    </p:spTree>
    <p:extLst>
      <p:ext uri="{BB962C8B-B14F-4D97-AF65-F5344CB8AC3E}">
        <p14:creationId xmlns:p14="http://schemas.microsoft.com/office/powerpoint/2010/main" val="4281061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AA45-5DDF-E27B-AF7C-60739BFA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Ave</a:t>
            </a:r>
            <a:r>
              <a:rPr lang="en-US" dirty="0"/>
              <a:t>rage Tariff Rate, by Country</a:t>
            </a:r>
          </a:p>
        </p:txBody>
      </p:sp>
      <p:pic>
        <p:nvPicPr>
          <p:cNvPr id="6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01E98366-C4BB-4998-C148-9C7BBDA06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465" y="1066800"/>
            <a:ext cx="10522549" cy="51634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3E253-1306-96A4-DDCB-B4903074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FF508-46A9-AB26-8608-7EFF02CEC3AB}"/>
              </a:ext>
            </a:extLst>
          </p:cNvPr>
          <p:cNvSpPr txBox="1"/>
          <p:nvPr/>
        </p:nvSpPr>
        <p:spPr>
          <a:xfrm>
            <a:off x="7367751" y="6456851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taxpolicycenter.org</a:t>
            </a:r>
            <a:r>
              <a:rPr lang="en-US" sz="1200" dirty="0"/>
              <a:t>/features/tracking-trump-tariffs</a:t>
            </a:r>
          </a:p>
        </p:txBody>
      </p:sp>
    </p:spTree>
    <p:extLst>
      <p:ext uri="{BB962C8B-B14F-4D97-AF65-F5344CB8AC3E}">
        <p14:creationId xmlns:p14="http://schemas.microsoft.com/office/powerpoint/2010/main" val="325086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3AA45-5DDF-E27B-AF7C-60739BFA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Ave</a:t>
            </a:r>
            <a:r>
              <a:rPr lang="en-US" dirty="0"/>
              <a:t>rage Tariff Rate, by Selected Goods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E98366-C4BB-4998-C148-9C7BBDA06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75756" y="1143001"/>
            <a:ext cx="10093722" cy="4953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3E253-1306-96A4-DDCB-B4903074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FF508-46A9-AB26-8608-7EFF02CEC3AB}"/>
              </a:ext>
            </a:extLst>
          </p:cNvPr>
          <p:cNvSpPr txBox="1"/>
          <p:nvPr/>
        </p:nvSpPr>
        <p:spPr>
          <a:xfrm>
            <a:off x="7367751" y="6456851"/>
            <a:ext cx="464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taxpolicycenter.org</a:t>
            </a:r>
            <a:r>
              <a:rPr lang="en-US" sz="1200" dirty="0"/>
              <a:t>/features/tracking-trump-tariffs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BEBBBD-501A-AEA1-E996-E36C7A4D6B4D}"/>
              </a:ext>
            </a:extLst>
          </p:cNvPr>
          <p:cNvCxnSpPr/>
          <p:nvPr/>
        </p:nvCxnSpPr>
        <p:spPr>
          <a:xfrm>
            <a:off x="7543800" y="1199744"/>
            <a:ext cx="0" cy="4058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058CDA0-370A-6BD4-60F8-428782927A8C}"/>
              </a:ext>
            </a:extLst>
          </p:cNvPr>
          <p:cNvSpPr txBox="1"/>
          <p:nvPr/>
        </p:nvSpPr>
        <p:spPr>
          <a:xfrm>
            <a:off x="7696200" y="1143000"/>
            <a:ext cx="104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-&gt;</a:t>
            </a:r>
          </a:p>
        </p:txBody>
      </p:sp>
    </p:spTree>
    <p:extLst>
      <p:ext uri="{BB962C8B-B14F-4D97-AF65-F5344CB8AC3E}">
        <p14:creationId xmlns:p14="http://schemas.microsoft.com/office/powerpoint/2010/main" val="351770016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183939</TotalTime>
  <Words>2275</Words>
  <Application>Microsoft Macintosh PowerPoint</Application>
  <PresentationFormat>Widescreen</PresentationFormat>
  <Paragraphs>342</Paragraphs>
  <Slides>51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Courier New</vt:lpstr>
      <vt:lpstr>Custom Design</vt:lpstr>
      <vt:lpstr>PowerPoint Presentation</vt:lpstr>
      <vt:lpstr> What Is a Tariff?</vt:lpstr>
      <vt:lpstr>US Tariff History</vt:lpstr>
      <vt:lpstr>US Tariff History, 1860-2020</vt:lpstr>
      <vt:lpstr>Why Are We Even Talking About Tariffs?</vt:lpstr>
      <vt:lpstr>Recent Change In Tariffs</vt:lpstr>
      <vt:lpstr>Tariffs by Type</vt:lpstr>
      <vt:lpstr>Average Tariff Rate, by Country</vt:lpstr>
      <vt:lpstr>Average Tariff Rate, by Selected Goods</vt:lpstr>
      <vt:lpstr>Are Tariffs A Good Idea?</vt:lpstr>
      <vt:lpstr>President Trump’s Reasons for Tariffs</vt:lpstr>
      <vt:lpstr>Unfair Treatment</vt:lpstr>
      <vt:lpstr>Evidence of Unfair Treatment: Trade Deficit</vt:lpstr>
      <vt:lpstr> US Trade Deficit – Mixed Results with Tariffs</vt:lpstr>
      <vt:lpstr> Reciprocal Trade and Tariffs</vt:lpstr>
      <vt:lpstr>Example, Lesotho (2022 data)</vt:lpstr>
      <vt:lpstr>Is A Trade Deficit A Result of Unfair Treatment?</vt:lpstr>
      <vt:lpstr>Trade Deficits are Driven by Investment Flows  and Tariffs Can NOT “Fix” Them</vt:lpstr>
      <vt:lpstr>Also… Exports</vt:lpstr>
      <vt:lpstr>Bring Back Manufacturing</vt:lpstr>
      <vt:lpstr>What is Wrong with Manufacturing Employment?</vt:lpstr>
      <vt:lpstr>Tariffs and Manufacturing?</vt:lpstr>
      <vt:lpstr>PowerPoint Presentation</vt:lpstr>
      <vt:lpstr>U.S. Manufacturing Employment</vt:lpstr>
      <vt:lpstr>Raising Revenue</vt:lpstr>
      <vt:lpstr>PowerPoint Presentation</vt:lpstr>
      <vt:lpstr>Raising Revenues?</vt:lpstr>
      <vt:lpstr>Replace The Personal Income Tax?</vt:lpstr>
      <vt:lpstr>Replacing the Income Tax?</vt:lpstr>
      <vt:lpstr>Replacing the Income Tax?</vt:lpstr>
      <vt:lpstr>National Security</vt:lpstr>
      <vt:lpstr>Steel and Aluminum Tariffs</vt:lpstr>
      <vt:lpstr>Tariffs on Metals in Trump 1</vt:lpstr>
      <vt:lpstr>Who Pays?</vt:lpstr>
      <vt:lpstr>The President Said Chinese Firms Would Pay!</vt:lpstr>
      <vt:lpstr>What About Prices?</vt:lpstr>
      <vt:lpstr>Changing Incidence of Trump’s Tariffs</vt:lpstr>
      <vt:lpstr>To Review:</vt:lpstr>
      <vt:lpstr>President Trump’s Reasons for Tariffs</vt:lpstr>
      <vt:lpstr> Other effects of a Tariff</vt:lpstr>
      <vt:lpstr> Effects of Tariffs on Households, As of 9/3</vt:lpstr>
      <vt:lpstr> Other effects of a Tariff</vt:lpstr>
      <vt:lpstr>That Brings us to Tariffs and Democracy</vt:lpstr>
      <vt:lpstr>Tariffs and Democracy</vt:lpstr>
      <vt:lpstr>Subsidies to American Farmers</vt:lpstr>
      <vt:lpstr>Trump Tariff Exemptions</vt:lpstr>
      <vt:lpstr>Trump Tariff Exemptions (Spoils system?)</vt:lpstr>
      <vt:lpstr>Where do Things Stand?</vt:lpstr>
      <vt:lpstr>Average Effective Tariffs</vt:lpstr>
      <vt:lpstr>Summary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417</cp:revision>
  <cp:lastPrinted>2025-09-20T19:07:38Z</cp:lastPrinted>
  <dcterms:created xsi:type="dcterms:W3CDTF">2017-05-03T22:30:38Z</dcterms:created>
  <dcterms:modified xsi:type="dcterms:W3CDTF">2026-03-18T20:14:36Z</dcterms:modified>
</cp:coreProperties>
</file>