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109"/>
  </p:notesMasterIdLst>
  <p:sldIdLst>
    <p:sldId id="4536" r:id="rId2"/>
    <p:sldId id="328" r:id="rId3"/>
    <p:sldId id="4084" r:id="rId4"/>
    <p:sldId id="4182" r:id="rId5"/>
    <p:sldId id="327" r:id="rId6"/>
    <p:sldId id="415" r:id="rId7"/>
    <p:sldId id="416" r:id="rId8"/>
    <p:sldId id="435" r:id="rId9"/>
    <p:sldId id="430" r:id="rId10"/>
    <p:sldId id="380" r:id="rId11"/>
    <p:sldId id="413" r:id="rId12"/>
    <p:sldId id="4168" r:id="rId13"/>
    <p:sldId id="4094" r:id="rId14"/>
    <p:sldId id="382" r:id="rId15"/>
    <p:sldId id="1122" r:id="rId16"/>
    <p:sldId id="4096" r:id="rId17"/>
    <p:sldId id="4156" r:id="rId18"/>
    <p:sldId id="399" r:id="rId19"/>
    <p:sldId id="1108" r:id="rId20"/>
    <p:sldId id="433" r:id="rId21"/>
    <p:sldId id="1080" r:id="rId22"/>
    <p:sldId id="1081" r:id="rId23"/>
    <p:sldId id="1082" r:id="rId24"/>
    <p:sldId id="381" r:id="rId25"/>
    <p:sldId id="418" r:id="rId26"/>
    <p:sldId id="436" r:id="rId27"/>
    <p:sldId id="1120" r:id="rId28"/>
    <p:sldId id="1121" r:id="rId29"/>
    <p:sldId id="4158" r:id="rId30"/>
    <p:sldId id="1592" r:id="rId31"/>
    <p:sldId id="4159" r:id="rId32"/>
    <p:sldId id="432" r:id="rId33"/>
    <p:sldId id="429" r:id="rId34"/>
    <p:sldId id="321" r:id="rId35"/>
    <p:sldId id="323" r:id="rId36"/>
    <p:sldId id="337" r:id="rId37"/>
    <p:sldId id="383" r:id="rId38"/>
    <p:sldId id="437" r:id="rId39"/>
    <p:sldId id="388" r:id="rId40"/>
    <p:sldId id="1109" r:id="rId41"/>
    <p:sldId id="1110" r:id="rId42"/>
    <p:sldId id="297" r:id="rId43"/>
    <p:sldId id="1590" r:id="rId44"/>
    <p:sldId id="421" r:id="rId45"/>
    <p:sldId id="390" r:id="rId46"/>
    <p:sldId id="4164" r:id="rId47"/>
    <p:sldId id="4169" r:id="rId48"/>
    <p:sldId id="4170" r:id="rId49"/>
    <p:sldId id="4171" r:id="rId50"/>
    <p:sldId id="4165" r:id="rId51"/>
    <p:sldId id="394" r:id="rId52"/>
    <p:sldId id="4090" r:id="rId53"/>
    <p:sldId id="4172" r:id="rId54"/>
    <p:sldId id="4166" r:id="rId55"/>
    <p:sldId id="4153" r:id="rId56"/>
    <p:sldId id="4155" r:id="rId57"/>
    <p:sldId id="4092" r:id="rId58"/>
    <p:sldId id="4093" r:id="rId59"/>
    <p:sldId id="376" r:id="rId60"/>
    <p:sldId id="362" r:id="rId61"/>
    <p:sldId id="363" r:id="rId62"/>
    <p:sldId id="426" r:id="rId63"/>
    <p:sldId id="384" r:id="rId64"/>
    <p:sldId id="4160" r:id="rId65"/>
    <p:sldId id="4161" r:id="rId66"/>
    <p:sldId id="1077" r:id="rId67"/>
    <p:sldId id="4162" r:id="rId68"/>
    <p:sldId id="4163" r:id="rId69"/>
    <p:sldId id="443" r:id="rId70"/>
    <p:sldId id="448" r:id="rId71"/>
    <p:sldId id="1093" r:id="rId72"/>
    <p:sldId id="455" r:id="rId73"/>
    <p:sldId id="442" r:id="rId74"/>
    <p:sldId id="1106" r:id="rId75"/>
    <p:sldId id="1088" r:id="rId76"/>
    <p:sldId id="1594" r:id="rId77"/>
    <p:sldId id="4167" r:id="rId78"/>
    <p:sldId id="359" r:id="rId79"/>
    <p:sldId id="360" r:id="rId80"/>
    <p:sldId id="385" r:id="rId81"/>
    <p:sldId id="452" r:id="rId82"/>
    <p:sldId id="261" r:id="rId83"/>
    <p:sldId id="265" r:id="rId84"/>
    <p:sldId id="453" r:id="rId85"/>
    <p:sldId id="258" r:id="rId86"/>
    <p:sldId id="1078" r:id="rId87"/>
    <p:sldId id="262" r:id="rId88"/>
    <p:sldId id="266" r:id="rId89"/>
    <p:sldId id="1593" r:id="rId90"/>
    <p:sldId id="1090" r:id="rId91"/>
    <p:sldId id="396" r:id="rId92"/>
    <p:sldId id="407" r:id="rId93"/>
    <p:sldId id="410" r:id="rId94"/>
    <p:sldId id="1091" r:id="rId95"/>
    <p:sldId id="329" r:id="rId96"/>
    <p:sldId id="330" r:id="rId97"/>
    <p:sldId id="331" r:id="rId98"/>
    <p:sldId id="1089" r:id="rId99"/>
    <p:sldId id="333" r:id="rId100"/>
    <p:sldId id="334" r:id="rId101"/>
    <p:sldId id="335" r:id="rId102"/>
    <p:sldId id="395" r:id="rId103"/>
    <p:sldId id="368" r:id="rId104"/>
    <p:sldId id="425" r:id="rId105"/>
    <p:sldId id="308" r:id="rId106"/>
    <p:sldId id="4653" r:id="rId107"/>
    <p:sldId id="4141" r:id="rId108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349" autoAdjust="0"/>
    <p:restoredTop sz="91408"/>
  </p:normalViewPr>
  <p:slideViewPr>
    <p:cSldViewPr snapToGrid="0" snapToObjects="1">
      <p:cViewPr varScale="1">
        <p:scale>
          <a:sx n="55" d="100"/>
          <a:sy n="55" d="100"/>
        </p:scale>
        <p:origin x="38" y="10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commentAuthors" Target="commentAuthor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Sheet1!$A$2:$A$17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xVal>
          <c:yVal>
            <c:numRef>
              <c:f>Sheet1!$B$2:$B$17</c:f>
              <c:numCache>
                <c:formatCode>General</c:formatCode>
                <c:ptCount val="16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30</c:v>
                </c:pt>
                <c:pt idx="7">
                  <c:v>30</c:v>
                </c:pt>
                <c:pt idx="8">
                  <c:v>30</c:v>
                </c:pt>
                <c:pt idx="9">
                  <c:v>30</c:v>
                </c:pt>
                <c:pt idx="10">
                  <c:v>35</c:v>
                </c:pt>
                <c:pt idx="11">
                  <c:v>40</c:v>
                </c:pt>
                <c:pt idx="12">
                  <c:v>45</c:v>
                </c:pt>
                <c:pt idx="13">
                  <c:v>50</c:v>
                </c:pt>
                <c:pt idx="14">
                  <c:v>50</c:v>
                </c:pt>
                <c:pt idx="15">
                  <c:v>50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9D8-CD45-A317-59513D81E0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4364440"/>
        <c:axId val="-2144360808"/>
      </c:scatterChart>
      <c:valAx>
        <c:axId val="-2144364440"/>
        <c:scaling>
          <c:orientation val="minMax"/>
          <c:max val="2023"/>
          <c:min val="2008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4360808"/>
        <c:crosses val="autoZero"/>
        <c:crossBetween val="midCat"/>
      </c:valAx>
      <c:valAx>
        <c:axId val="-2144360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100">
                    <a:solidFill>
                      <a:schemeClr val="tx1"/>
                    </a:solidFill>
                  </a:rPr>
                  <a:t>CAD per tonne of carbon</a:t>
                </a:r>
                <a:r>
                  <a:rPr lang="en-US" sz="2100" baseline="0">
                    <a:solidFill>
                      <a:schemeClr val="tx1"/>
                    </a:solidFill>
                  </a:rPr>
                  <a:t> dioxide equivalent</a:t>
                </a:r>
                <a:endParaRPr lang="en-US" sz="210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"/>
              <c:y val="0.1211139886763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43644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7EC6A77-897B-A94D-8179-085D1B4EE98D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A73770F9-99EF-7E4F-A4BC-F83FC0BA0E36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2650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/>
              <a:t>Hsiang, S., Kopp, R., </a:t>
            </a:r>
            <a:r>
              <a:rPr lang="en-US" sz="1300" dirty="0" err="1"/>
              <a:t>Jina</a:t>
            </a:r>
            <a:r>
              <a:rPr lang="en-US" sz="1300" dirty="0"/>
              <a:t>, A., Rising, J., Delgado, M., Mohan, S., Rasmussen, D.J., Muir-Wood, R., Wilson, P., Oppenheimer, M., Larsen, K., Houser, T., 2017. Estimating economic damage from climate change in the United States. Science 356, 1362-1369.</a:t>
            </a:r>
          </a:p>
          <a:p>
            <a:r>
              <a:rPr lang="en-US" sz="1300" dirty="0"/>
              <a:t>“County-level median values for average 2080 to 2099 RCP8.5 impacts. Impacts are changes relative to counterfactual “no additional climate change” trajectories.”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39F294D8-753E-E842-8CF8-893A8D4FD7E5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28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9449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</a:t>
            </a:r>
            <a:r>
              <a:rPr lang="en-US" baseline="0" dirty="0"/>
              <a:t> pictures or replace words with pictures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A73770F9-99EF-7E4F-A4BC-F83FC0BA0E36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30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5413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Could be one</a:t>
            </a:r>
            <a:r>
              <a:rPr lang="en-US" baseline="0"/>
              <a:t> or several slides with images to represent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A73770F9-99EF-7E4F-A4BC-F83FC0BA0E36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31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1462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Could be one</a:t>
            </a:r>
            <a:r>
              <a:rPr lang="en-US" baseline="0" dirty="0"/>
              <a:t> or several slides with images to represent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A73770F9-99EF-7E4F-A4BC-F83FC0BA0E36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32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8774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</a:t>
            </a:r>
            <a:r>
              <a:rPr lang="en-US" baseline="0" dirty="0"/>
              <a:t> pictures or replace words with pictures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A73770F9-99EF-7E4F-A4BC-F83FC0BA0E36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34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94005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A73770F9-99EF-7E4F-A4BC-F83FC0BA0E36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143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A73770F9-99EF-7E4F-A4BC-F83FC0BA0E36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36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14186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63181A54-C80F-8B44-A488-7D29237C1AC2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38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03000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Could use this graph of emissions over time or energy use over time, as</a:t>
            </a:r>
            <a:r>
              <a:rPr lang="en-US" baseline="0" dirty="0"/>
              <a:t> it clearly shows a dip where the recession is; from the US Energy Information Administration International Energy Outlook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A73770F9-99EF-7E4F-A4BC-F83FC0BA0E36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39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60485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63181A54-C80F-8B44-A488-7D29237C1AC2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40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9433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https://gml.noaa.gov/ccgg/trends/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63181A54-C80F-8B44-A488-7D29237C1AC2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95330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63181A54-C80F-8B44-A488-7D29237C1AC2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42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07353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63181A54-C80F-8B44-A488-7D29237C1AC2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44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75238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39F294D8-753E-E842-8CF8-893A8D4FD7E5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46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0067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https://www.ipcc.ch/report/ar6/wg3/ Summary for Policymakers Figure SPM.2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39F294D8-753E-E842-8CF8-893A8D4FD7E5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50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9857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https://www.epa.gov/ghgemissions/sources-greenhouse-gas-emissions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A73770F9-99EF-7E4F-A4BC-F83FC0BA0E36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51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27116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/>
              <a:t>Source: U.S. Energy Information Administration, </a:t>
            </a:r>
            <a:r>
              <a:rPr lang="en-US" sz="1300" i="1" dirty="0"/>
              <a:t>Annual Energy Outlook 2020 </a:t>
            </a:r>
            <a:r>
              <a:rPr lang="en-US" sz="1300" dirty="0"/>
              <a:t>(AEO2020) Reference case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A73770F9-99EF-7E4F-A4BC-F83FC0BA0E36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52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11723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McKinsey report: https://www.mckinsey.com/business-functions/sustainability/our-insights/impact-of-the-financial-crisis-on-carbon-economics-version-21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A73770F9-99EF-7E4F-A4BC-F83FC0BA0E36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54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10106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IPCC AR6 Working Group 3 Summary for Policymakers</a:t>
            </a:r>
          </a:p>
          <a:p>
            <a:r>
              <a:rPr lang="en-US" sz="13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Figure SPM.7: Overview of mitigation options and their estimated ranges of costs and potentials in 2030.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A73770F9-99EF-7E4F-A4BC-F83FC0BA0E36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55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46366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IPCC AR6 Working Group 3 Summary for Policymakers</a:t>
            </a:r>
          </a:p>
          <a:p>
            <a:r>
              <a:rPr lang="en-US" sz="13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Figure SPM.7: Overview of mitigation options and their estimated ranges of costs and potentials in 2030.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A73770F9-99EF-7E4F-A4BC-F83FC0BA0E36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56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97159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39F294D8-753E-E842-8CF8-893A8D4FD7E5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57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7297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https://www.ipcc.ch/report/ar6/wg3/ Summary for Policymakers Figure SPM.1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63181A54-C80F-8B44-A488-7D29237C1AC2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41549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39F294D8-753E-E842-8CF8-893A8D4FD7E5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58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12139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 Energy Information Agency Annual Energy Outlook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A73770F9-99EF-7E4F-A4BC-F83FC0BA0E36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59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81260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New Climate Economy Report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63181A54-C80F-8B44-A488-7D29237C1AC2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60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18535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defTabSz="966612">
              <a:defRPr/>
            </a:pPr>
            <a:r>
              <a:rPr lang="en-US" dirty="0"/>
              <a:t>Source: New Climate Economy Report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63181A54-C80F-8B44-A488-7D29237C1AC2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61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21279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39F294D8-753E-E842-8CF8-893A8D4FD7E5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64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14091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Shana</a:t>
            </a:r>
            <a:r>
              <a:rPr lang="en-US" baseline="0" dirty="0"/>
              <a:t>: perhaps another infographic is beneficial here. Reintroduce the original cost graph. Fade out the costs and leave the MAC. Then introduce a price. If it’s cheaper to abate, then firms will do that, otherwise they will buy a permit or pay the tax. I know this is super simplified. I introduce specifics at the start of the emissions trading section and the tax section below.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A73770F9-99EF-7E4F-A4BC-F83FC0BA0E36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69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28329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Shana</a:t>
            </a:r>
            <a:r>
              <a:rPr lang="en-US" baseline="0" dirty="0"/>
              <a:t>: perhaps another infographic is beneficial here. Reintroduce the original cost graph. Fade out the costs and leave the MAC. Then introduce a price. If it’s cheaper to abate, then firms will do that, otherwise they will buy a permit or pay the tax. I know this is super simplified. I introduce specifics at the start of the emissions trading section and the tax section below.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A73770F9-99EF-7E4F-A4BC-F83FC0BA0E36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70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89682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63181A54-C80F-8B44-A488-7D29237C1AC2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77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49680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Source: New Climate Economy Report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63181A54-C80F-8B44-A488-7D29237C1AC2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78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5144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Source: New Climate Economy Report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63181A54-C80F-8B44-A488-7D29237C1AC2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79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5532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SPM.11 from the Summary for Policymakers of AR5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63181A54-C80F-8B44-A488-7D29237C1AC2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36304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A73770F9-99EF-7E4F-A4BC-F83FC0BA0E36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81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41737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Does NEED want transition (section-starter)</a:t>
            </a:r>
            <a:r>
              <a:rPr lang="en-US" baseline="0" dirty="0"/>
              <a:t> </a:t>
            </a:r>
            <a:r>
              <a:rPr lang="en-US" dirty="0"/>
              <a:t>slides to maybe ALL look like this?</a:t>
            </a:r>
            <a:r>
              <a:rPr lang="en-US" baseline="0" dirty="0"/>
              <a:t> If not, maybe these slides should be plain text like the rest of them?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A73770F9-99EF-7E4F-A4BC-F83FC0BA0E36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82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53231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A73770F9-99EF-7E4F-A4BC-F83FC0BA0E36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83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34550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A73770F9-99EF-7E4F-A4BC-F83FC0BA0E36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84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46181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/>
              <a:t>Source: “REPORT FROM THE COMMISSION TO THE EUROPEAN PARLIAMENT AND THE COUNCIL Implementing the Paris Agreement - Progress of the EU towards the at least -40% target” </a:t>
            </a:r>
            <a:r>
              <a:rPr lang="en-US" sz="1300" b="1" dirty="0"/>
              <a:t>https://eur-lex.europa.eu/legal-content/EN/TXT/?uri=COM%3A2016%3A707%3AFIN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A73770F9-99EF-7E4F-A4BC-F83FC0BA0E36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85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88128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sz="1300" dirty="0"/>
              <a:t>Source: “REPORT FROM THE COMMISSION TO THE EUROPEAN PARLIAMENT AND THE COUNCIL Implementing the Paris Agreement - Progress of the EU towards the at least -40% target” </a:t>
            </a:r>
            <a:r>
              <a:rPr lang="en-US" sz="1300" b="1" dirty="0"/>
              <a:t>https://eur-lex.europa.eu/legal-content/EN/TXT/?uri=COM%3A2016%3A707%3AFIN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A73770F9-99EF-7E4F-A4BC-F83FC0BA0E36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86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3202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A73770F9-99EF-7E4F-A4BC-F83FC0BA0E36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87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66725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A73770F9-99EF-7E4F-A4BC-F83FC0BA0E36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88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26089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would be nice animated. </a:t>
            </a:r>
          </a:p>
          <a:p>
            <a:endParaRPr lang="en-US" dirty="0"/>
          </a:p>
          <a:p>
            <a:r>
              <a:rPr lang="en-US" dirty="0"/>
              <a:t>Source: https://</a:t>
            </a:r>
            <a:r>
              <a:rPr lang="en-US" dirty="0" err="1"/>
              <a:t>www.arb.ca.gov</a:t>
            </a:r>
            <a:r>
              <a:rPr lang="en-US" dirty="0"/>
              <a:t>/</a:t>
            </a:r>
            <a:r>
              <a:rPr lang="en-US" dirty="0" err="1"/>
              <a:t>newsrel</a:t>
            </a:r>
            <a:r>
              <a:rPr lang="en-US" dirty="0"/>
              <a:t>/</a:t>
            </a:r>
            <a:r>
              <a:rPr lang="en-US" dirty="0" err="1"/>
              <a:t>newsrelease.php?id</a:t>
            </a:r>
            <a:r>
              <a:rPr lang="en-US" dirty="0"/>
              <a:t>=933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A73770F9-99EF-7E4F-A4BC-F83FC0BA0E36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90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26157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Ramseur, 2015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A73770F9-99EF-7E4F-A4BC-F83FC0BA0E36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92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3628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http://berkeleyearth.lbl.gov/city-list/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63181A54-C80F-8B44-A488-7D29237C1AC2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18552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Does NEED want transition (section-starter)</a:t>
            </a:r>
            <a:r>
              <a:rPr lang="en-US" baseline="0" dirty="0"/>
              <a:t> </a:t>
            </a:r>
            <a:r>
              <a:rPr lang="en-US" dirty="0"/>
              <a:t>slides to maybe ALL look like this?</a:t>
            </a:r>
            <a:r>
              <a:rPr lang="en-US" baseline="0" dirty="0"/>
              <a:t> If not, maybe these slides should be plain text like the rest of them?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A73770F9-99EF-7E4F-A4BC-F83FC0BA0E36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93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828252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A73770F9-99EF-7E4F-A4BC-F83FC0BA0E36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94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857655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A73770F9-99EF-7E4F-A4BC-F83FC0BA0E36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96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331437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 for slide: https://www2.gov.bc.ca/gov/content/environment/climate-change/planning-and-action/carbon-tax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A73770F9-99EF-7E4F-A4BC-F83FC0BA0E36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97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880716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http://www.env.gov.bc.ca/soe/indicators/sustainability/ghg-emissions.html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A73770F9-99EF-7E4F-A4BC-F83FC0BA0E36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98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153825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A73770F9-99EF-7E4F-A4BC-F83FC0BA0E36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100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683000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http://</a:t>
            </a:r>
            <a:r>
              <a:rPr lang="en-US" dirty="0" err="1"/>
              <a:t>www.government.se</a:t>
            </a:r>
            <a:r>
              <a:rPr lang="en-US" dirty="0"/>
              <a:t>/492fd9/</a:t>
            </a:r>
            <a:r>
              <a:rPr lang="en-US" dirty="0" err="1"/>
              <a:t>contentassets</a:t>
            </a:r>
            <a:r>
              <a:rPr lang="en-US" dirty="0"/>
              <a:t>/18ed243e60ca4b7fa05b36804ec64beb/170925-aakerfeldt-panel-debate-tuscon-gcet.pdf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A73770F9-99EF-7E4F-A4BC-F83FC0BA0E36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101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063626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A73770F9-99EF-7E4F-A4BC-F83FC0BA0E36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103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114091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A73770F9-99EF-7E4F-A4BC-F83FC0BA0E36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104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867580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63181A54-C80F-8B44-A488-7D29237C1AC2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105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1534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Simple Supply and demand game.  </a:t>
            </a:r>
          </a:p>
          <a:p>
            <a:endParaRPr lang="en-US" dirty="0"/>
          </a:p>
          <a:p>
            <a:r>
              <a:rPr lang="en-US" dirty="0"/>
              <a:t>Ask who likes oranges and then ask how much a few students would pay for an orange right now.</a:t>
            </a:r>
          </a:p>
          <a:p>
            <a:endParaRPr lang="en-US" dirty="0"/>
          </a:p>
          <a:p>
            <a:r>
              <a:rPr lang="en-US" dirty="0"/>
              <a:t>If I supply them for some price in the middle – who gets them?</a:t>
            </a:r>
          </a:p>
          <a:p>
            <a:endParaRPr lang="en-US" dirty="0"/>
          </a:p>
          <a:p>
            <a:r>
              <a:rPr lang="en-US" dirty="0"/>
              <a:t>Not everybody who wants an orange.</a:t>
            </a:r>
          </a:p>
          <a:p>
            <a:endParaRPr lang="en-US" dirty="0"/>
          </a:p>
          <a:p>
            <a:r>
              <a:rPr lang="en-US" dirty="0"/>
              <a:t>- This also illustrates how value gets created with trade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39F294D8-753E-E842-8CF8-893A8D4FD7E5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6111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18.07 </a:t>
            </a:r>
            <a:r>
              <a:rPr lang="en-US" dirty="0" err="1"/>
              <a:t>lbs</a:t>
            </a:r>
            <a:r>
              <a:rPr lang="en-US" dirty="0"/>
              <a:t>/mile</a:t>
            </a:r>
          </a:p>
          <a:p>
            <a:r>
              <a:rPr lang="en-US" dirty="0"/>
              <a:t>2204.62 </a:t>
            </a:r>
            <a:r>
              <a:rPr lang="en-US" dirty="0" err="1"/>
              <a:t>lbs</a:t>
            </a:r>
            <a:r>
              <a:rPr lang="en-US" dirty="0"/>
              <a:t>/metric ton</a:t>
            </a:r>
          </a:p>
          <a:p>
            <a:r>
              <a:rPr lang="en-US" dirty="0"/>
              <a:t>1.8 cents/mile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39F294D8-753E-E842-8CF8-893A8D4FD7E5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6596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defTabSz="966612">
              <a:defRPr/>
            </a:pPr>
            <a:r>
              <a:rPr lang="en-US" dirty="0"/>
              <a:t>This could be a series of slides with pictures for each 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A73770F9-99EF-7E4F-A4BC-F83FC0BA0E36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26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1317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Carleton et al. 2021: https://papers.ssrn.com/sol3/papers.cfm?abstract_id=3674927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39F294D8-753E-E842-8CF8-893A8D4FD7E5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27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8895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0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FederalDebt/Charts/forown.png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erkeleyearth.lbl.gov/city-list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en.wikipedia.org/wiki/Tidal_floodin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https://cms.qz.com/wp-content/uploads/2017/10/wine-growing-regions-europe-usa.png?w=940&amp;strip=all&amp;quality=75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needelegation.org/delivered_presentations.php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https://cms.qz.com/wp-content/uploads/2017/10/wine-growing-regions-europe-usa.png?w=940&amp;strip=all&amp;quality=75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tiff"/><Relationship Id="rId4" Type="http://schemas.openxmlformats.org/officeDocument/2006/relationships/image" Target="../media/image48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mp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emf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1842" y="1795708"/>
            <a:ext cx="10967013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</a:t>
            </a:r>
            <a:r>
              <a:rPr lang="en-US" sz="3600" dirty="0">
                <a:solidFill>
                  <a:schemeClr val="tx2"/>
                </a:solidFill>
              </a:rPr>
              <a:t>Summer 2024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600" b="1" i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 Issues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University of Minnesota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Andrew W. Stevens, Ph.D. (awstevens@wisc.edu)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4205440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Change</a:t>
            </a:r>
          </a:p>
        </p:txBody>
      </p:sp>
    </p:spTree>
    <p:extLst>
      <p:ext uri="{BB962C8B-B14F-4D97-AF65-F5344CB8AC3E}">
        <p14:creationId xmlns:p14="http://schemas.microsoft.com/office/powerpoint/2010/main" val="404464391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478D9-6648-413E-ACDC-115DDFAD5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721" y="0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Sw</a:t>
            </a:r>
            <a:r>
              <a:rPr lang="en-GB" dirty="0">
                <a:solidFill>
                  <a:schemeClr val="bg1"/>
                </a:solidFill>
              </a:rPr>
              <a:t>e</a:t>
            </a:r>
            <a:r>
              <a:rPr lang="en-GB" dirty="0"/>
              <a:t>den’s Carbon Tax Policy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88B8C5-12F2-46A3-BD5B-A04C5B7127E2}"/>
              </a:ext>
            </a:extLst>
          </p:cNvPr>
          <p:cNvSpPr txBox="1">
            <a:spLocks/>
          </p:cNvSpPr>
          <p:nvPr/>
        </p:nvSpPr>
        <p:spPr>
          <a:xfrm>
            <a:off x="5430441" y="1642354"/>
            <a:ext cx="4373959" cy="4443770"/>
          </a:xfrm>
          <a:prstGeom prst="roundRect">
            <a:avLst/>
          </a:prstGeom>
          <a:solidFill>
            <a:schemeClr val="accent2"/>
          </a:solidFill>
          <a:ln w="38100">
            <a:noFill/>
          </a:ln>
        </p:spPr>
        <p:txBody>
          <a:bodyPr wrap="square" lIns="182880" bIns="2743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Started in 1991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Currently at $140/ton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3D6D20-4AAE-4B9C-9321-3B52F560BC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93" r="27273"/>
          <a:stretch/>
        </p:blipFill>
        <p:spPr>
          <a:xfrm>
            <a:off x="2861218" y="1061944"/>
            <a:ext cx="2373479" cy="538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0515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DD80AC-6D36-3D44-88F2-7D07D3FB1B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815"/>
          <a:stretch/>
        </p:blipFill>
        <p:spPr>
          <a:xfrm>
            <a:off x="1850426" y="1636295"/>
            <a:ext cx="8491148" cy="44998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FC3471-228F-49A2-ADC4-336EB53FA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Rea</a:t>
            </a:r>
            <a:r>
              <a:rPr lang="en-GB" dirty="0"/>
              <a:t>l GDP and Domestic CO</a:t>
            </a:r>
            <a:r>
              <a:rPr lang="en-GB" baseline="-25000" dirty="0"/>
              <a:t>2</a:t>
            </a:r>
            <a:r>
              <a:rPr lang="en-GB" dirty="0"/>
              <a:t>eq Emissions</a:t>
            </a:r>
            <a:r>
              <a:rPr lang="en-GB" baseline="30000" dirty="0"/>
              <a:t>1</a:t>
            </a:r>
            <a:br>
              <a:rPr lang="en-GB" dirty="0"/>
            </a:br>
            <a:r>
              <a:rPr lang="en-GB" dirty="0"/>
              <a:t>In Sweden, 1990-2016</a:t>
            </a:r>
          </a:p>
        </p:txBody>
      </p:sp>
    </p:spTree>
    <p:extLst>
      <p:ext uri="{BB962C8B-B14F-4D97-AF65-F5344CB8AC3E}">
        <p14:creationId xmlns:p14="http://schemas.microsoft.com/office/powerpoint/2010/main" val="47406719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36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U.S.</a:t>
            </a:r>
            <a:r>
              <a:rPr lang="en-US" dirty="0"/>
              <a:t> Carbon Tax Plans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6047"/>
            <a:ext cx="5947611" cy="4351338"/>
          </a:xfrm>
        </p:spPr>
        <p:txBody>
          <a:bodyPr/>
          <a:lstStyle/>
          <a:p>
            <a:r>
              <a:rPr lang="en-US" dirty="0"/>
              <a:t>Climate Leadership Council</a:t>
            </a:r>
          </a:p>
          <a:p>
            <a:r>
              <a:rPr lang="en-US" dirty="0"/>
              <a:t>Citizens Climate Lobby</a:t>
            </a:r>
          </a:p>
          <a:p>
            <a:r>
              <a:rPr lang="en-US" dirty="0"/>
              <a:t>States and municipalities: Washington state, Oregon, </a:t>
            </a:r>
            <a:br>
              <a:rPr lang="en-US" dirty="0"/>
            </a:br>
            <a:r>
              <a:rPr lang="en-US" dirty="0"/>
              <a:t>Washington, DC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C5D5B55-7CD9-4534-B613-82D635C1FBAF}"/>
              </a:ext>
            </a:extLst>
          </p:cNvPr>
          <p:cNvGrpSpPr/>
          <p:nvPr/>
        </p:nvGrpSpPr>
        <p:grpSpPr>
          <a:xfrm>
            <a:off x="5982702" y="2177716"/>
            <a:ext cx="4686300" cy="3048000"/>
            <a:chOff x="5982702" y="2177716"/>
            <a:chExt cx="4686300" cy="304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82A597-B134-4610-91FD-E64FD8840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82702" y="2177716"/>
              <a:ext cx="4686300" cy="3048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DF9C675-6289-4FC0-8D6C-0FE2946273FF}"/>
                </a:ext>
              </a:extLst>
            </p:cNvPr>
            <p:cNvSpPr txBox="1"/>
            <p:nvPr/>
          </p:nvSpPr>
          <p:spPr>
            <a:xfrm rot="376910">
              <a:off x="7594600" y="4470400"/>
              <a:ext cx="1155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2700">
                    <a:solidFill>
                      <a:srgbClr val="44546A">
                        <a:lumMod val="75000"/>
                      </a:srgbClr>
                    </a:solidFill>
                    <a:prstDash val="solid"/>
                  </a:ln>
                  <a:pattFill prst="dkUpDiag">
                    <a:fgClr>
                      <a:srgbClr val="44546A"/>
                    </a:fgClr>
                    <a:bgClr>
                      <a:srgbClr val="44546A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546A">
                        <a:lumMod val="75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CO</a:t>
              </a:r>
              <a:r>
                <a:rPr kumimoji="0" lang="en-GB" sz="3600" b="1" i="0" u="none" strike="noStrike" kern="1200" cap="none" spc="0" normalizeH="0" baseline="-25000" noProof="0" dirty="0">
                  <a:ln w="12700">
                    <a:solidFill>
                      <a:srgbClr val="44546A">
                        <a:lumMod val="75000"/>
                      </a:srgbClr>
                    </a:solidFill>
                    <a:prstDash val="solid"/>
                  </a:ln>
                  <a:pattFill prst="dkUpDiag">
                    <a:fgClr>
                      <a:srgbClr val="44546A"/>
                    </a:fgClr>
                    <a:bgClr>
                      <a:srgbClr val="44546A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546A">
                        <a:lumMod val="75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252842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4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Climate change is real, is caused by human actions, and has impacts we’re already feeling.</a:t>
            </a:r>
          </a:p>
          <a:p>
            <a:pPr>
              <a:spcAft>
                <a:spcPts val="1000"/>
              </a:spcAft>
            </a:pPr>
            <a:r>
              <a:rPr lang="en-US" dirty="0"/>
              <a:t>We need to reduce emissions to balance the costs of action against the costs of inaction.</a:t>
            </a:r>
          </a:p>
          <a:p>
            <a:pPr>
              <a:spcAft>
                <a:spcPts val="1000"/>
              </a:spcAft>
            </a:pPr>
            <a:r>
              <a:rPr lang="en-US" dirty="0"/>
              <a:t>Scientists and the IPCC recommend that we work to keep warming below 1.5 degrees </a:t>
            </a:r>
            <a:r>
              <a:rPr lang="en-US"/>
              <a:t>celsius</a:t>
            </a:r>
            <a:r>
              <a:rPr lang="en-US" dirty="0"/>
              <a:t>.</a:t>
            </a:r>
          </a:p>
          <a:p>
            <a:pPr lvl="1">
              <a:spcAft>
                <a:spcPts val="1000"/>
              </a:spcAft>
            </a:pPr>
            <a:r>
              <a:rPr lang="en-US" b="1" i="1" dirty="0"/>
              <a:t>Economists believe that this goal is well worth the costs!</a:t>
            </a:r>
          </a:p>
        </p:txBody>
      </p:sp>
    </p:spTree>
    <p:extLst>
      <p:ext uri="{BB962C8B-B14F-4D97-AF65-F5344CB8AC3E}">
        <p14:creationId xmlns:p14="http://schemas.microsoft.com/office/powerpoint/2010/main" val="224649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4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mmary – </a:t>
            </a:r>
            <a:r>
              <a:rPr lang="en-US" i="1" dirty="0"/>
              <a:t>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2000"/>
              </a:spcAft>
            </a:pPr>
            <a:r>
              <a:rPr lang="en-US" dirty="0"/>
              <a:t>There are many ways to reduce emissions.</a:t>
            </a:r>
          </a:p>
          <a:p>
            <a:pPr>
              <a:spcAft>
                <a:spcPts val="2000"/>
              </a:spcAft>
            </a:pPr>
            <a:r>
              <a:rPr lang="en-US" dirty="0"/>
              <a:t>Economics-inspired policies can help us do this at the lowest cost.</a:t>
            </a:r>
          </a:p>
          <a:p>
            <a:pPr>
              <a:spcAft>
                <a:spcPts val="2000"/>
              </a:spcAft>
            </a:pPr>
            <a:r>
              <a:rPr lang="en-US" dirty="0"/>
              <a:t>Taxes and cap and trade are proven effective tools to fight climate change!</a:t>
            </a:r>
          </a:p>
          <a:p>
            <a:pPr>
              <a:spcAft>
                <a:spcPts val="2000"/>
              </a:spcAft>
            </a:pPr>
            <a:r>
              <a:rPr lang="en-US" dirty="0"/>
              <a:t>Other tools may also be necessary.</a:t>
            </a:r>
          </a:p>
        </p:txBody>
      </p:sp>
    </p:spTree>
    <p:extLst>
      <p:ext uri="{BB962C8B-B14F-4D97-AF65-F5344CB8AC3E}">
        <p14:creationId xmlns:p14="http://schemas.microsoft.com/office/powerpoint/2010/main" val="231754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55A852B-E695-4399-A938-0C30D7998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325088"/>
            <a:ext cx="6134100" cy="304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68D38BE-301A-4315-B087-6B4D6D7E0178}"/>
              </a:ext>
            </a:extLst>
          </p:cNvPr>
          <p:cNvGrpSpPr>
            <a:grpSpLocks/>
          </p:cNvGrpSpPr>
          <p:nvPr/>
        </p:nvGrpSpPr>
        <p:grpSpPr>
          <a:xfrm>
            <a:off x="3360806" y="2965403"/>
            <a:ext cx="7959587" cy="3428423"/>
            <a:chOff x="1719446" y="6876997"/>
            <a:chExt cx="7959587" cy="342842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60BB7A-A74D-421B-9579-D15F366F4399}"/>
                </a:ext>
              </a:extLst>
            </p:cNvPr>
            <p:cNvSpPr txBox="1">
              <a:spLocks/>
            </p:cNvSpPr>
            <p:nvPr/>
          </p:nvSpPr>
          <p:spPr>
            <a:xfrm>
              <a:off x="2383113" y="7104544"/>
              <a:ext cx="7295920" cy="3200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C4C88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Economic policies will be central to accomplishing </a:t>
              </a:r>
              <a:b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C4C88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C4C88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the goals we choose.</a:t>
              </a:r>
            </a:p>
            <a:p>
              <a:pPr marL="0" marR="0" lvl="0" indent="0" algn="l" defTabSz="914400" rtl="0" eaLnBrk="1" fontAlgn="auto" latinLnBrk="0" hangingPunct="1">
                <a:lnSpc>
                  <a:spcPts val="5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C4C88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 Harris and Roach (2007) 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97C503A-ABA7-4802-ADA2-99F1D0947A47}"/>
                </a:ext>
              </a:extLst>
            </p:cNvPr>
            <p:cNvSpPr/>
            <p:nvPr/>
          </p:nvSpPr>
          <p:spPr>
            <a:xfrm>
              <a:off x="1719446" y="6876997"/>
              <a:ext cx="82702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C4C88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“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77F5E3A-8AE2-44D8-BB68-208063C88797}"/>
                </a:ext>
              </a:extLst>
            </p:cNvPr>
            <p:cNvSpPr/>
            <p:nvPr/>
          </p:nvSpPr>
          <p:spPr>
            <a:xfrm rot="10800000">
              <a:off x="8100192" y="8200436"/>
              <a:ext cx="82702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C4C88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196908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F742D-D0CB-6E4C-A7E0-0EF6CAAD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Nex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 week: Who</a:t>
            </a:r>
            <a:r>
              <a:rPr lang="en-US" dirty="0"/>
              <a:t> Holds US Debt?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2E5D7-BB37-8C4A-8DEF-6138F96E9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106</a:t>
            </a:fld>
            <a:endParaRPr lang="en-GB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C87BBF1-038D-2E45-8D88-4352D9E2FE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146984" y="966157"/>
            <a:ext cx="7898032" cy="526406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BBC6A9-FF03-5FE1-680A-DB2048991F8C}"/>
              </a:ext>
            </a:extLst>
          </p:cNvPr>
          <p:cNvSpPr txBox="1"/>
          <p:nvPr/>
        </p:nvSpPr>
        <p:spPr>
          <a:xfrm>
            <a:off x="8396007" y="6450557"/>
            <a:ext cx="29196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/>
              <a:t>https://</a:t>
            </a:r>
            <a:r>
              <a:rPr lang="en-US" sz="1200" u="sng" dirty="0" err="1"/>
              <a:t>ticdata.treasury.gov</a:t>
            </a:r>
            <a:r>
              <a:rPr lang="en-US" sz="1200" u="sng" dirty="0"/>
              <a:t>/Publish/</a:t>
            </a:r>
            <a:r>
              <a:rPr lang="en-US" sz="1200" u="sng" dirty="0" err="1"/>
              <a:t>mfh.txt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241233133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www.NEEDEcon.org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Andrew W. Stevens, Ph.D.</a:t>
            </a:r>
          </a:p>
          <a:p>
            <a:pPr marL="0" indent="0" algn="ctr">
              <a:buNone/>
            </a:pPr>
            <a:r>
              <a:rPr lang="en-US" dirty="0"/>
              <a:t>awstevens@wisc.edu</a:t>
            </a:r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www.NEEDEcon.org/testimonials.php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</a:t>
            </a:r>
            <a:r>
              <a:rPr lang="en-US" dirty="0" err="1"/>
              <a:t>www.NEEDEcon.org</a:t>
            </a:r>
            <a:r>
              <a:rPr lang="en-US" dirty="0"/>
              <a:t>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4556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2BD52533-5DB5-4F91-8B41-8E5A1E8AD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899" y="948599"/>
            <a:ext cx="8458201" cy="49608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6C614C-9E01-46BB-8C88-77E54A495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920" y="0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The</a:t>
            </a:r>
            <a:r>
              <a:rPr lang="en-GB" dirty="0"/>
              <a:t> Atmospheric Greenhouse Effect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A528E864-5EC9-4FE3-81BC-32618CBD8D1E}"/>
              </a:ext>
            </a:extLst>
          </p:cNvPr>
          <p:cNvSpPr/>
          <p:nvPr/>
        </p:nvSpPr>
        <p:spPr>
          <a:xfrm rot="18860827">
            <a:off x="4025544" y="3496746"/>
            <a:ext cx="574639" cy="748771"/>
          </a:xfrm>
          <a:prstGeom prst="downArrow">
            <a:avLst/>
          </a:prstGeom>
          <a:gradFill>
            <a:gsLst>
              <a:gs pos="0">
                <a:srgbClr val="FFFF00"/>
              </a:gs>
              <a:gs pos="75000">
                <a:srgbClr val="F15A2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15A2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Arrow: Down 64">
            <a:extLst>
              <a:ext uri="{FF2B5EF4-FFF2-40B4-BE49-F238E27FC236}">
                <a16:creationId xmlns:a16="http://schemas.microsoft.com/office/drawing/2014/main" id="{634B6A97-0380-4929-83F5-7BDDB2C073AE}"/>
              </a:ext>
            </a:extLst>
          </p:cNvPr>
          <p:cNvSpPr/>
          <p:nvPr/>
        </p:nvSpPr>
        <p:spPr>
          <a:xfrm rot="17004740">
            <a:off x="4597511" y="2447799"/>
            <a:ext cx="574639" cy="748771"/>
          </a:xfrm>
          <a:prstGeom prst="downArrow">
            <a:avLst/>
          </a:prstGeom>
          <a:gradFill flip="none" rotWithShape="1">
            <a:gsLst>
              <a:gs pos="0">
                <a:srgbClr val="FFFF00"/>
              </a:gs>
              <a:gs pos="75000">
                <a:srgbClr val="F15A29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15A2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Arrow: Down 65">
            <a:extLst>
              <a:ext uri="{FF2B5EF4-FFF2-40B4-BE49-F238E27FC236}">
                <a16:creationId xmlns:a16="http://schemas.microsoft.com/office/drawing/2014/main" id="{17889729-BF3E-4D78-8B76-BCB42A0DE305}"/>
              </a:ext>
            </a:extLst>
          </p:cNvPr>
          <p:cNvSpPr/>
          <p:nvPr/>
        </p:nvSpPr>
        <p:spPr>
          <a:xfrm rot="20623483">
            <a:off x="3089693" y="4054463"/>
            <a:ext cx="574639" cy="748771"/>
          </a:xfrm>
          <a:prstGeom prst="downArrow">
            <a:avLst/>
          </a:prstGeom>
          <a:gradFill>
            <a:gsLst>
              <a:gs pos="0">
                <a:srgbClr val="FFFF00"/>
              </a:gs>
              <a:gs pos="75000">
                <a:srgbClr val="F15A2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15A2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FD11BB17-9D6B-472B-B877-34465D18D27A}"/>
              </a:ext>
            </a:extLst>
          </p:cNvPr>
          <p:cNvCxnSpPr>
            <a:cxnSpLocks/>
          </p:cNvCxnSpPr>
          <p:nvPr/>
        </p:nvCxnSpPr>
        <p:spPr>
          <a:xfrm>
            <a:off x="4934498" y="4421922"/>
            <a:ext cx="553040" cy="446832"/>
          </a:xfrm>
          <a:prstGeom prst="straightConnector1">
            <a:avLst/>
          </a:prstGeom>
          <a:ln w="57150">
            <a:solidFill>
              <a:srgbClr val="F15A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3AB0728-6780-475F-B7CB-7B4FF50EAC47}"/>
              </a:ext>
            </a:extLst>
          </p:cNvPr>
          <p:cNvCxnSpPr>
            <a:cxnSpLocks/>
          </p:cNvCxnSpPr>
          <p:nvPr/>
        </p:nvCxnSpPr>
        <p:spPr>
          <a:xfrm flipH="1" flipV="1">
            <a:off x="5305547" y="3706791"/>
            <a:ext cx="207391" cy="1045521"/>
          </a:xfrm>
          <a:prstGeom prst="straightConnector1">
            <a:avLst/>
          </a:prstGeom>
          <a:ln w="57150">
            <a:solidFill>
              <a:srgbClr val="F15A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366DDD2-D58E-49BC-AD9B-65EE0F8CA774}"/>
              </a:ext>
            </a:extLst>
          </p:cNvPr>
          <p:cNvCxnSpPr>
            <a:cxnSpLocks/>
          </p:cNvCxnSpPr>
          <p:nvPr/>
        </p:nvCxnSpPr>
        <p:spPr>
          <a:xfrm>
            <a:off x="5305547" y="3668690"/>
            <a:ext cx="645214" cy="357466"/>
          </a:xfrm>
          <a:prstGeom prst="straightConnector1">
            <a:avLst/>
          </a:prstGeom>
          <a:ln w="57150">
            <a:solidFill>
              <a:srgbClr val="F15A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20A96270-8FDF-4C43-9726-D29973BF885E}"/>
              </a:ext>
            </a:extLst>
          </p:cNvPr>
          <p:cNvCxnSpPr>
            <a:cxnSpLocks/>
          </p:cNvCxnSpPr>
          <p:nvPr/>
        </p:nvCxnSpPr>
        <p:spPr>
          <a:xfrm flipV="1">
            <a:off x="5950761" y="2953757"/>
            <a:ext cx="34564" cy="1072398"/>
          </a:xfrm>
          <a:prstGeom prst="straightConnector1">
            <a:avLst/>
          </a:prstGeom>
          <a:ln w="57150">
            <a:solidFill>
              <a:srgbClr val="F15A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54212A04-6EC5-4D17-B052-F7B1EF720664}"/>
              </a:ext>
            </a:extLst>
          </p:cNvPr>
          <p:cNvCxnSpPr>
            <a:cxnSpLocks/>
          </p:cNvCxnSpPr>
          <p:nvPr/>
        </p:nvCxnSpPr>
        <p:spPr>
          <a:xfrm>
            <a:off x="5985325" y="2953757"/>
            <a:ext cx="714343" cy="446833"/>
          </a:xfrm>
          <a:prstGeom prst="straightConnector1">
            <a:avLst/>
          </a:prstGeom>
          <a:ln w="57150">
            <a:solidFill>
              <a:srgbClr val="F15A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2F495D6D-BC15-43E5-8BAE-DF9D4CABCDF0}"/>
              </a:ext>
            </a:extLst>
          </p:cNvPr>
          <p:cNvCxnSpPr>
            <a:cxnSpLocks/>
          </p:cNvCxnSpPr>
          <p:nvPr/>
        </p:nvCxnSpPr>
        <p:spPr>
          <a:xfrm flipV="1">
            <a:off x="6699668" y="2455859"/>
            <a:ext cx="241956" cy="944732"/>
          </a:xfrm>
          <a:prstGeom prst="straightConnector1">
            <a:avLst/>
          </a:prstGeom>
          <a:ln w="57150">
            <a:solidFill>
              <a:srgbClr val="F15A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A5FDB7EA-08E1-4A5E-BDD1-3A94D3CE3A53}"/>
              </a:ext>
            </a:extLst>
          </p:cNvPr>
          <p:cNvCxnSpPr>
            <a:cxnSpLocks/>
          </p:cNvCxnSpPr>
          <p:nvPr/>
        </p:nvCxnSpPr>
        <p:spPr>
          <a:xfrm>
            <a:off x="6941624" y="2455859"/>
            <a:ext cx="1036949" cy="622763"/>
          </a:xfrm>
          <a:prstGeom prst="straightConnector1">
            <a:avLst/>
          </a:prstGeom>
          <a:ln w="57150">
            <a:solidFill>
              <a:srgbClr val="F15A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05C090FA-3592-49B2-91AB-31D567751B80}"/>
              </a:ext>
            </a:extLst>
          </p:cNvPr>
          <p:cNvCxnSpPr>
            <a:cxnSpLocks/>
          </p:cNvCxnSpPr>
          <p:nvPr/>
        </p:nvCxnSpPr>
        <p:spPr>
          <a:xfrm flipH="1" flipV="1">
            <a:off x="3800098" y="4893972"/>
            <a:ext cx="1666761" cy="68761"/>
          </a:xfrm>
          <a:prstGeom prst="straightConnector1">
            <a:avLst/>
          </a:prstGeom>
          <a:ln w="57150">
            <a:gradFill flip="none" rotWithShape="1">
              <a:gsLst>
                <a:gs pos="0">
                  <a:srgbClr val="FFFF00">
                    <a:lumMod val="99000"/>
                  </a:srgbClr>
                </a:gs>
                <a:gs pos="75000">
                  <a:srgbClr val="F15A29"/>
                </a:gs>
              </a:gsLst>
              <a:lin ang="108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B041C95A-40AA-410E-AD91-C65758351EFB}"/>
              </a:ext>
            </a:extLst>
          </p:cNvPr>
          <p:cNvCxnSpPr>
            <a:cxnSpLocks/>
          </p:cNvCxnSpPr>
          <p:nvPr/>
        </p:nvCxnSpPr>
        <p:spPr>
          <a:xfrm flipH="1">
            <a:off x="4232366" y="5126173"/>
            <a:ext cx="1251441" cy="186056"/>
          </a:xfrm>
          <a:prstGeom prst="straightConnector1">
            <a:avLst/>
          </a:prstGeom>
          <a:ln w="57150">
            <a:gradFill flip="none" rotWithShape="1">
              <a:gsLst>
                <a:gs pos="0">
                  <a:srgbClr val="FFFF00"/>
                </a:gs>
                <a:gs pos="75000">
                  <a:srgbClr val="F15A29"/>
                </a:gs>
              </a:gsLst>
              <a:lin ang="108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Box 167">
            <a:extLst>
              <a:ext uri="{FF2B5EF4-FFF2-40B4-BE49-F238E27FC236}">
                <a16:creationId xmlns:a16="http://schemas.microsoft.com/office/drawing/2014/main" id="{64920F13-A927-4C88-BE16-8B1DA958885A}"/>
              </a:ext>
            </a:extLst>
          </p:cNvPr>
          <p:cNvSpPr txBox="1"/>
          <p:nvPr/>
        </p:nvSpPr>
        <p:spPr>
          <a:xfrm>
            <a:off x="7847462" y="2466762"/>
            <a:ext cx="1098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Atmosphere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1F263645-7A8C-4704-B100-7DB63FE53809}"/>
              </a:ext>
            </a:extLst>
          </p:cNvPr>
          <p:cNvSpPr txBox="1"/>
          <p:nvPr/>
        </p:nvSpPr>
        <p:spPr>
          <a:xfrm>
            <a:off x="2112434" y="4921343"/>
            <a:ext cx="1611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Light reflected back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into space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7509613E-27C1-45B8-8FF1-7F8B6BD4977F}"/>
              </a:ext>
            </a:extLst>
          </p:cNvPr>
          <p:cNvSpPr txBox="1"/>
          <p:nvPr/>
        </p:nvSpPr>
        <p:spPr>
          <a:xfrm>
            <a:off x="7148371" y="3288202"/>
            <a:ext cx="1611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Light reflected back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onto earth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222ECA-E9D1-4AD7-A308-1D0FDA027F80}"/>
              </a:ext>
            </a:extLst>
          </p:cNvPr>
          <p:cNvSpPr txBox="1"/>
          <p:nvPr/>
        </p:nvSpPr>
        <p:spPr>
          <a:xfrm>
            <a:off x="2615869" y="1987239"/>
            <a:ext cx="461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Sun</a:t>
            </a:r>
          </a:p>
        </p:txBody>
      </p:sp>
    </p:spTree>
    <p:extLst>
      <p:ext uri="{BB962C8B-B14F-4D97-AF65-F5344CB8AC3E}">
        <p14:creationId xmlns:p14="http://schemas.microsoft.com/office/powerpoint/2010/main" val="315272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68 -0.10277 L 0.00234 -0.0002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1" y="511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498 -0.25393 L 1.66667E-6 -4.81481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20" y="127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1 -0.33009 L 3.125E-6 3.7037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-0.15716 -0.0085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65" y="-44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-0.18268 0.0442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1" y="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5" presetClass="emph" presetSubtype="0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9" dur="indefinite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70" dur="indefinite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65" grpId="0" animBg="1"/>
      <p:bldP spid="65" grpId="1" animBg="1"/>
      <p:bldP spid="66" grpId="0" animBg="1"/>
      <p:bldP spid="66" grpId="1" animBg="1"/>
      <p:bldP spid="169" grpId="0"/>
      <p:bldP spid="169" grpId="1"/>
      <p:bldP spid="170" grpId="0"/>
      <p:bldP spid="17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4918B-7D1A-BC1D-C363-15654DE2A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55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C</a:t>
            </a:r>
            <a:r>
              <a:rPr lang="en-US" dirty="0"/>
              <a:t>limate Change Ladder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E2487-78B4-2331-8DA9-B8ADD4E3D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085D5-EC86-4F6A-B501-C1359CB3911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C4C8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04C97F0-00A9-4A47-197B-EE446F34A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Emissions</a:t>
            </a:r>
          </a:p>
          <a:p>
            <a:pPr>
              <a:spcAft>
                <a:spcPts val="1000"/>
              </a:spcAft>
            </a:pPr>
            <a:r>
              <a:rPr lang="en-US" dirty="0"/>
              <a:t>Mitigation (a.k.a. Abatement)</a:t>
            </a:r>
          </a:p>
          <a:p>
            <a:pPr>
              <a:spcAft>
                <a:spcPts val="1000"/>
              </a:spcAft>
            </a:pPr>
            <a:r>
              <a:rPr lang="en-US" dirty="0"/>
              <a:t>Adaptation</a:t>
            </a:r>
          </a:p>
          <a:p>
            <a:pPr>
              <a:spcAft>
                <a:spcPts val="1000"/>
              </a:spcAft>
            </a:pPr>
            <a:r>
              <a:rPr lang="en-US" dirty="0"/>
              <a:t>Damages</a:t>
            </a:r>
          </a:p>
        </p:txBody>
      </p:sp>
    </p:spTree>
    <p:extLst>
      <p:ext uri="{BB962C8B-B14F-4D97-AF65-F5344CB8AC3E}">
        <p14:creationId xmlns:p14="http://schemas.microsoft.com/office/powerpoint/2010/main" val="28001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F79087-9BEA-4542-9196-EA1ECBD9CDAC}"/>
              </a:ext>
            </a:extLst>
          </p:cNvPr>
          <p:cNvSpPr txBox="1"/>
          <p:nvPr/>
        </p:nvSpPr>
        <p:spPr>
          <a:xfrm>
            <a:off x="8770414" y="6374459"/>
            <a:ext cx="3081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NOAA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0CB2D9-3E33-4B23-84BF-BFC56AE16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182" y="0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 At</a:t>
            </a:r>
            <a:r>
              <a:rPr lang="en-GB" dirty="0"/>
              <a:t>mospheric CO</a:t>
            </a:r>
            <a:r>
              <a:rPr lang="en-GB" baseline="-25000" dirty="0"/>
              <a:t>2</a:t>
            </a:r>
            <a:r>
              <a:rPr lang="en-GB" dirty="0"/>
              <a:t> Concentrations Up To Now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7870E4-E48E-4589-93D5-23A7094D8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164" y="974674"/>
            <a:ext cx="7079672" cy="522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72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F79087-9BEA-4542-9196-EA1ECBD9CDAC}"/>
              </a:ext>
            </a:extLst>
          </p:cNvPr>
          <p:cNvSpPr txBox="1"/>
          <p:nvPr/>
        </p:nvSpPr>
        <p:spPr>
          <a:xfrm>
            <a:off x="8770414" y="6374459"/>
            <a:ext cx="3081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IPCC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0CB2D9-3E33-4B23-84BF-BFC56AE16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84" y="0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Gre</a:t>
            </a:r>
            <a:r>
              <a:rPr lang="en-GB" dirty="0"/>
              <a:t>enhouse Gas Emissions: 1990-2019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B9F60B-ED6F-4219-8D4E-6179A4F82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72" y="1049909"/>
            <a:ext cx="8880764" cy="47581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AC9C70-650B-47B3-894F-03A141400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6287" y="1489364"/>
            <a:ext cx="2152614" cy="387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665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F79087-9BEA-4542-9196-EA1ECBD9CDAC}"/>
              </a:ext>
            </a:extLst>
          </p:cNvPr>
          <p:cNvSpPr txBox="1"/>
          <p:nvPr/>
        </p:nvSpPr>
        <p:spPr>
          <a:xfrm>
            <a:off x="8770414" y="6374459"/>
            <a:ext cx="3081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IPCC Assessment Report 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0CB2D9-3E33-4B23-84BF-BFC56AE16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594" y="0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Emi</a:t>
            </a:r>
            <a:r>
              <a:rPr lang="en-GB" dirty="0"/>
              <a:t>ssions Trajectories into the Future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151BAD-7F0F-47F8-8C74-B7798F604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500" y="1036321"/>
            <a:ext cx="9305000" cy="496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1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75D35-4703-864D-9026-5101C15A6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084" y="243303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Do Greenhouse Gas Emissions </a:t>
            </a:r>
            <a:br>
              <a:rPr lang="en-US" dirty="0"/>
            </a:br>
            <a:r>
              <a:rPr lang="en-US" dirty="0"/>
              <a:t>Do to the Planet?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7A826-7BC4-C049-BD3C-FBC1D3B33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Increased temperatures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Sea level rise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Storm surges</a:t>
            </a:r>
          </a:p>
          <a:p>
            <a:pPr>
              <a:spcAft>
                <a:spcPts val="1000"/>
              </a:spcAft>
            </a:pPr>
            <a:r>
              <a:rPr lang="en-US" dirty="0"/>
              <a:t>Altered precipitation patterns</a:t>
            </a:r>
          </a:p>
          <a:p>
            <a:pPr>
              <a:spcAft>
                <a:spcPts val="1000"/>
              </a:spcAft>
            </a:pPr>
            <a:r>
              <a:rPr lang="en-US" dirty="0"/>
              <a:t>More variable weather</a:t>
            </a:r>
          </a:p>
          <a:p>
            <a:pPr>
              <a:spcAft>
                <a:spcPts val="1000"/>
              </a:spcAft>
            </a:pPr>
            <a:r>
              <a:rPr lang="en-US" dirty="0"/>
              <a:t>More / more powerful storms</a:t>
            </a:r>
          </a:p>
          <a:p>
            <a:pPr>
              <a:spcAft>
                <a:spcPts val="1000"/>
              </a:spcAft>
            </a:pPr>
            <a:r>
              <a:rPr lang="en-US" dirty="0"/>
              <a:t>Carbon dissolves in ocean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F48B5-2E56-B743-B7EB-CDBC4806E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085D5-EC86-4F6A-B501-C1359CB3911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C4C8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353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F79087-9BEA-4542-9196-EA1ECBD9CDAC}"/>
              </a:ext>
            </a:extLst>
          </p:cNvPr>
          <p:cNvSpPr txBox="1"/>
          <p:nvPr/>
        </p:nvSpPr>
        <p:spPr>
          <a:xfrm>
            <a:off x="8770414" y="6374459"/>
            <a:ext cx="3081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IPCC Assessment Report 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0CB2D9-3E33-4B23-84BF-BFC56AE16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038" y="203473"/>
            <a:ext cx="10515600" cy="91181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The</a:t>
            </a:r>
            <a:r>
              <a:rPr lang="en-GB" dirty="0"/>
              <a:t>se Changes Are Already Underway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D5052C-9535-46DE-B61B-77743A390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381" y="1015726"/>
            <a:ext cx="6853566" cy="566651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63F47D4-565D-4F0C-9893-9AD21AE564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2704" y="1665980"/>
            <a:ext cx="4637223" cy="41891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latin typeface="Calibri" panose="020F0502020204030204" pitchFamily="34" charset="0"/>
                <a:ea typeface="+mj-ea"/>
                <a:cs typeface="+mj-cs"/>
              </a:rPr>
              <a:t>Use </a:t>
            </a:r>
            <a:r>
              <a:rPr lang="en-GB" dirty="0">
                <a:latin typeface="Calibri" panose="020F0502020204030204" pitchFamily="34" charset="0"/>
                <a:ea typeface="+mj-ea"/>
                <a:cs typeface="+mj-cs"/>
                <a:hlinkClick r:id="rId4"/>
              </a:rPr>
              <a:t>http://berkeleyearth.lbl.gov/city-list/</a:t>
            </a:r>
            <a:r>
              <a:rPr lang="en-GB" dirty="0">
                <a:latin typeface="Calibri" panose="020F0502020204030204" pitchFamily="34" charset="0"/>
                <a:ea typeface="+mj-ea"/>
                <a:cs typeface="+mj-cs"/>
              </a:rPr>
              <a:t> to see the temperature history of a city!</a:t>
            </a: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  <a:ea typeface="+mj-ea"/>
              <a:cs typeface="+mj-cs"/>
            </a:endParaRPr>
          </a:p>
          <a:p>
            <a:pPr marL="0" indent="0">
              <a:buNone/>
            </a:pPr>
            <a:r>
              <a:rPr lang="en-GB" dirty="0">
                <a:latin typeface="Calibri" panose="020F0502020204030204" pitchFamily="34" charset="0"/>
                <a:ea typeface="+mj-ea"/>
                <a:cs typeface="+mj-cs"/>
              </a:rPr>
              <a:t>Here’s Louisville, KY.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066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44" y="21600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 Ho</a:t>
            </a:r>
            <a:r>
              <a:rPr lang="en-US" dirty="0"/>
              <a:t>w Much Pollution Does Society Want?</a:t>
            </a:r>
            <a:br>
              <a:rPr lang="en-US" dirty="0"/>
            </a:br>
            <a:r>
              <a:rPr lang="en-US" dirty="0"/>
              <a:t>Analogy: How Many Oranges Does Society Want?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95318"/>
            <a:ext cx="7193692" cy="4351338"/>
          </a:xfrm>
        </p:spPr>
        <p:txBody>
          <a:bodyPr>
            <a:noAutofit/>
          </a:bodyPr>
          <a:lstStyle/>
          <a:p>
            <a:r>
              <a:rPr lang="en-US" sz="2400" b="0" dirty="0">
                <a:solidFill>
                  <a:srgbClr val="2B414D"/>
                </a:solidFill>
              </a:rPr>
              <a:t>People grow and sell oranges for a price that at least covers costs (</a:t>
            </a:r>
            <a:r>
              <a:rPr lang="en-US" sz="2400" i="1" dirty="0">
                <a:solidFill>
                  <a:srgbClr val="2B414D"/>
                </a:solidFill>
              </a:rPr>
              <a:t>supply</a:t>
            </a:r>
            <a:r>
              <a:rPr lang="en-US" sz="2400" b="0" dirty="0">
                <a:solidFill>
                  <a:srgbClr val="2B414D"/>
                </a:solidFill>
              </a:rPr>
              <a:t>).</a:t>
            </a:r>
          </a:p>
          <a:p>
            <a:r>
              <a:rPr lang="en-US" sz="2400" b="0" dirty="0">
                <a:solidFill>
                  <a:srgbClr val="2B414D"/>
                </a:solidFill>
              </a:rPr>
              <a:t>People will not pay more for them than what they consider to be their value (</a:t>
            </a:r>
            <a:r>
              <a:rPr lang="en-US" sz="2400" i="1" dirty="0">
                <a:solidFill>
                  <a:srgbClr val="2B414D"/>
                </a:solidFill>
              </a:rPr>
              <a:t>demand</a:t>
            </a:r>
            <a:r>
              <a:rPr lang="en-US" sz="2400" b="0" dirty="0">
                <a:solidFill>
                  <a:srgbClr val="2B414D"/>
                </a:solidFill>
              </a:rPr>
              <a:t>).</a:t>
            </a:r>
          </a:p>
          <a:p>
            <a:r>
              <a:rPr lang="en-US" sz="2400" b="0" u="sng" dirty="0">
                <a:solidFill>
                  <a:srgbClr val="2B414D"/>
                </a:solidFill>
                <a:sym typeface="Wingdings" panose="05000000000000000000" pitchFamily="2" charset="2"/>
              </a:rPr>
              <a:t>Prices</a:t>
            </a:r>
            <a:r>
              <a:rPr lang="en-US" sz="2400" b="0" dirty="0">
                <a:solidFill>
                  <a:srgbClr val="2B414D"/>
                </a:solidFill>
                <a:sym typeface="Wingdings" panose="05000000000000000000" pitchFamily="2" charset="2"/>
              </a:rPr>
              <a:t> let </a:t>
            </a:r>
            <a:r>
              <a:rPr lang="en-US" sz="2400" i="1" dirty="0">
                <a:solidFill>
                  <a:srgbClr val="2B414D"/>
                </a:solidFill>
                <a:sym typeface="Wingdings" panose="05000000000000000000" pitchFamily="2" charset="2"/>
              </a:rPr>
              <a:t>supply</a:t>
            </a:r>
            <a:r>
              <a:rPr lang="en-US" sz="2400" b="0" dirty="0">
                <a:solidFill>
                  <a:srgbClr val="2B414D"/>
                </a:solidFill>
                <a:sym typeface="Wingdings" panose="05000000000000000000" pitchFamily="2" charset="2"/>
              </a:rPr>
              <a:t> and </a:t>
            </a:r>
            <a:r>
              <a:rPr lang="en-US" sz="2400" i="1" dirty="0">
                <a:solidFill>
                  <a:srgbClr val="2B414D"/>
                </a:solidFill>
                <a:sym typeface="Wingdings" panose="05000000000000000000" pitchFamily="2" charset="2"/>
              </a:rPr>
              <a:t>demand</a:t>
            </a:r>
            <a:r>
              <a:rPr lang="en-US" sz="2400" b="0" dirty="0">
                <a:solidFill>
                  <a:srgbClr val="2B414D"/>
                </a:solidFill>
                <a:sym typeface="Wingdings" panose="05000000000000000000" pitchFamily="2" charset="2"/>
              </a:rPr>
              <a:t> balance out. The price settles where:</a:t>
            </a:r>
            <a:endParaRPr lang="en-US" sz="2400" b="0" dirty="0">
              <a:solidFill>
                <a:srgbClr val="2B414D"/>
              </a:solidFill>
            </a:endParaRPr>
          </a:p>
          <a:p>
            <a:endParaRPr lang="en-US" sz="2400" b="0" dirty="0">
              <a:solidFill>
                <a:srgbClr val="2B414D"/>
              </a:solidFill>
            </a:endParaRPr>
          </a:p>
          <a:p>
            <a:endParaRPr lang="en-US" sz="2400" b="0" dirty="0">
              <a:solidFill>
                <a:srgbClr val="2B414D"/>
              </a:solidFill>
            </a:endParaRPr>
          </a:p>
          <a:p>
            <a:r>
              <a:rPr lang="en-US" sz="2400" b="0" dirty="0">
                <a:solidFill>
                  <a:srgbClr val="2B414D"/>
                </a:solidFill>
              </a:rPr>
              <a:t>This is the “right” number of oranges for society.</a:t>
            </a:r>
          </a:p>
          <a:p>
            <a:r>
              <a:rPr lang="en-US" sz="2400" b="0" dirty="0">
                <a:solidFill>
                  <a:srgbClr val="2B414D"/>
                </a:solidFill>
              </a:rPr>
              <a:t>Prices reflect scarcity and the social value of the resource.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409DDC-BD52-4F15-AE97-B3B2D6859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1448" y="1718687"/>
            <a:ext cx="2828743" cy="2303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FEBE5E-670C-4261-A6C1-7A9E2D203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3690" y="3865517"/>
            <a:ext cx="2828743" cy="2275144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F2CD41D8-658C-4894-B6FE-EC03A99B7103}"/>
              </a:ext>
            </a:extLst>
          </p:cNvPr>
          <p:cNvSpPr/>
          <p:nvPr/>
        </p:nvSpPr>
        <p:spPr>
          <a:xfrm>
            <a:off x="1058778" y="3989497"/>
            <a:ext cx="7732296" cy="98203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# of oranges people want to sell  =  # of oranges people want to buy</a:t>
            </a:r>
          </a:p>
        </p:txBody>
      </p:sp>
    </p:spTree>
    <p:extLst>
      <p:ext uri="{BB962C8B-B14F-4D97-AF65-F5344CB8AC3E}">
        <p14:creationId xmlns:p14="http://schemas.microsoft.com/office/powerpoint/2010/main" val="199505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79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Ele</a:t>
            </a:r>
            <a:r>
              <a:rPr lang="en-US" dirty="0"/>
              <a:t>ctricity Is Different From Oranges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40F12F-47C3-4E1A-8FA1-F5E0B0A35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194" y="1989223"/>
            <a:ext cx="5865122" cy="292185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158" y="1353372"/>
            <a:ext cx="6027821" cy="5227782"/>
          </a:xfrm>
        </p:spPr>
        <p:txBody>
          <a:bodyPr>
            <a:noAutofit/>
          </a:bodyPr>
          <a:lstStyle/>
          <a:p>
            <a:r>
              <a:rPr lang="en-US" sz="2300" dirty="0"/>
              <a:t>Many sources of electricity generate pollution.</a:t>
            </a:r>
          </a:p>
          <a:p>
            <a:pPr marL="0" indent="0">
              <a:buNone/>
            </a:pPr>
            <a:endParaRPr lang="en-US" sz="2300" dirty="0"/>
          </a:p>
          <a:p>
            <a:r>
              <a:rPr lang="en-US" sz="2300" dirty="0"/>
              <a:t>Pollution is an EXTERNALITY: </a:t>
            </a:r>
          </a:p>
          <a:p>
            <a:pPr lvl="1"/>
            <a:r>
              <a:rPr lang="en-US" sz="1900" dirty="0"/>
              <a:t>a side effect (cost or benefit) that affects someone </a:t>
            </a:r>
            <a:br>
              <a:rPr lang="en-US" sz="1900" dirty="0"/>
            </a:br>
            <a:r>
              <a:rPr lang="en-US" sz="1900" dirty="0"/>
              <a:t>else when something is bought or sold.</a:t>
            </a:r>
          </a:p>
          <a:p>
            <a:pPr lvl="1"/>
            <a:r>
              <a:rPr lang="en-US" sz="1900" dirty="0">
                <a:sym typeface="Wingdings" panose="05000000000000000000" pitchFamily="2" charset="2"/>
              </a:rPr>
              <a:t>This is a </a:t>
            </a:r>
            <a:r>
              <a:rPr lang="en-US" sz="1900" b="1" i="1" dirty="0">
                <a:sym typeface="Wingdings" panose="05000000000000000000" pitchFamily="2" charset="2"/>
              </a:rPr>
              <a:t>market failure.</a:t>
            </a:r>
          </a:p>
          <a:p>
            <a:pPr marL="457200" lvl="1" indent="0">
              <a:buNone/>
            </a:pPr>
            <a:endParaRPr lang="en-US" sz="1900" b="1" i="1" dirty="0">
              <a:sym typeface="Wingdings" panose="05000000000000000000" pitchFamily="2" charset="2"/>
            </a:endParaRPr>
          </a:p>
          <a:p>
            <a:r>
              <a:rPr lang="en-US" sz="2300" dirty="0">
                <a:sym typeface="Wingdings" panose="05000000000000000000" pitchFamily="2" charset="2"/>
              </a:rPr>
              <a:t>The price of electricity does not reflect all of the costs.</a:t>
            </a:r>
          </a:p>
          <a:p>
            <a:pPr lvl="1"/>
            <a:r>
              <a:rPr lang="en-US" sz="1900" dirty="0">
                <a:sym typeface="Wingdings" panose="05000000000000000000" pitchFamily="2" charset="2"/>
              </a:rPr>
              <a:t>Electricity is too cheap. </a:t>
            </a:r>
          </a:p>
          <a:p>
            <a:pPr lvl="1"/>
            <a:r>
              <a:rPr lang="en-US" sz="1900" dirty="0">
                <a:sym typeface="Wingdings" panose="05000000000000000000" pitchFamily="2" charset="2"/>
              </a:rPr>
              <a:t>There is too much pollution.</a:t>
            </a:r>
          </a:p>
          <a:p>
            <a:pPr lvl="1"/>
            <a:endParaRPr lang="en-US" sz="1900" dirty="0">
              <a:sym typeface="Wingdings" panose="05000000000000000000" pitchFamily="2" charset="2"/>
            </a:endParaRPr>
          </a:p>
          <a:p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205972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>
                <a:cs typeface="Calibri" panose="020F0502020204030204" pitchFamily="34" charset="0"/>
              </a:rPr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NEED unites the skills and knowledge of a 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Are nonpartisan and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254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25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  <a:r>
              <a:rPr lang="en-US" dirty="0"/>
              <a:t>ial Cost of Carbon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46142"/>
            <a:ext cx="6184900" cy="4351338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Cost above price paid.</a:t>
            </a:r>
          </a:p>
          <a:p>
            <a:pPr>
              <a:spcAft>
                <a:spcPts val="1000"/>
              </a:spcAft>
            </a:pPr>
            <a:r>
              <a:rPr lang="en-US" dirty="0"/>
              <a:t>The expected cost of damages from each unit of greenhouse gas emissions.</a:t>
            </a:r>
          </a:p>
          <a:p>
            <a:pPr>
              <a:spcAft>
                <a:spcPts val="1000"/>
              </a:spcAft>
            </a:pPr>
            <a:r>
              <a:rPr lang="en-US" dirty="0"/>
              <a:t>Current EPA estimate: ~$51 per metric ton of CO</a:t>
            </a:r>
            <a:r>
              <a:rPr lang="en-US" baseline="-25000" dirty="0"/>
              <a:t>2</a:t>
            </a:r>
            <a:r>
              <a:rPr lang="en-US" dirty="0"/>
              <a:t>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About $157/car per year.</a:t>
            </a:r>
          </a:p>
          <a:p>
            <a:pPr lvl="1">
              <a:spcAft>
                <a:spcPts val="1000"/>
              </a:spcAft>
            </a:pPr>
            <a:r>
              <a:rPr lang="en-US"/>
              <a:t>$32 </a:t>
            </a:r>
            <a:r>
              <a:rPr lang="en-US" dirty="0"/>
              <a:t>Billion for all vehicles in the US.</a:t>
            </a:r>
          </a:p>
          <a:p>
            <a:r>
              <a:rPr lang="en-US" dirty="0"/>
              <a:t>Social cost of carbon will increase over time.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DC026E-61EC-4A7F-9DA1-FFC289193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100" y="1905000"/>
            <a:ext cx="43307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3218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C38A9-9AAE-BC4F-8B6C-EED06A63C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49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Ext</a:t>
            </a:r>
            <a:r>
              <a:rPr lang="en-US" dirty="0"/>
              <a:t>ernalities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D9C84-01DB-D945-96D1-9764B128F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2000"/>
              </a:spcAft>
            </a:pPr>
            <a:r>
              <a:rPr lang="en-US" dirty="0"/>
              <a:t>An externality occurs when market activity affects people outside of a market.</a:t>
            </a:r>
          </a:p>
          <a:p>
            <a:pPr lvl="1">
              <a:spcAft>
                <a:spcPts val="2000"/>
              </a:spcAft>
            </a:pPr>
            <a:r>
              <a:rPr lang="en-US" dirty="0"/>
              <a:t>Market activity SPILLS OVER onto others.</a:t>
            </a:r>
          </a:p>
          <a:p>
            <a:pPr lvl="1">
              <a:spcAft>
                <a:spcPts val="2000"/>
              </a:spcAft>
            </a:pPr>
            <a:r>
              <a:rPr lang="en-US" b="0" dirty="0"/>
              <a:t>A </a:t>
            </a:r>
            <a:r>
              <a:rPr lang="en-US" b="1" dirty="0"/>
              <a:t>negative externality </a:t>
            </a:r>
            <a:r>
              <a:rPr lang="en-US" b="0" dirty="0"/>
              <a:t>occurs when a </a:t>
            </a:r>
            <a:r>
              <a:rPr lang="en-US" b="1" i="1" dirty="0"/>
              <a:t>cost</a:t>
            </a:r>
            <a:r>
              <a:rPr lang="en-US" b="0" dirty="0"/>
              <a:t> spills over.</a:t>
            </a:r>
          </a:p>
          <a:p>
            <a:pPr lvl="1">
              <a:spcAft>
                <a:spcPts val="2000"/>
              </a:spcAft>
            </a:pPr>
            <a:r>
              <a:rPr lang="en-US" b="0" dirty="0"/>
              <a:t>A </a:t>
            </a:r>
            <a:r>
              <a:rPr lang="en-US" b="1" dirty="0"/>
              <a:t>positive externality </a:t>
            </a:r>
            <a:r>
              <a:rPr lang="en-US" b="0" dirty="0"/>
              <a:t>occurs when a </a:t>
            </a:r>
            <a:r>
              <a:rPr lang="en-US" b="1" i="1" dirty="0"/>
              <a:t>benefit</a:t>
            </a:r>
            <a:r>
              <a:rPr lang="en-US" b="0" dirty="0"/>
              <a:t> spills over.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126E4-DC73-7E47-A1B4-03FD9E697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085D5-EC86-4F6A-B501-C1359CB3911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C4C8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3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40A23-F8A7-304C-9C3F-7D3166E4F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0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Exa</a:t>
            </a:r>
            <a:r>
              <a:rPr lang="en-US" dirty="0"/>
              <a:t>mples of Externalities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7B684-135B-A047-BEAE-0E18A85B6F4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Negative Externalities: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Heating your house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Smoking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Getting a dog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Pig farming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71AC62-7731-9841-8939-6828791158C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Positive Externalities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Education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Growing apples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Getting a vaccination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Basic scientific research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3A1F73-8A9D-B349-B1C3-015B12DA2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085D5-EC86-4F6A-B501-C1359CB3911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C4C8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84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E6A4D-BDAA-7342-AC21-124B6FE4E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538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 Add</a:t>
            </a:r>
            <a:r>
              <a:rPr lang="en-US" sz="3800" dirty="0"/>
              <a:t>ressing a Negative Externality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114D42-CD35-1B47-ACF8-8C20854CA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085D5-EC86-4F6A-B501-C1359CB3911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C4C8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184B0F-4099-7F47-8291-046D0B83D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00250"/>
            <a:ext cx="2857500" cy="2857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5C5508-7669-7442-A13C-99ADE64B7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712" y="1612900"/>
            <a:ext cx="2235200" cy="36322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9CC5099-0CD5-984B-90BE-3DE709A752F6}"/>
              </a:ext>
            </a:extLst>
          </p:cNvPr>
          <p:cNvCxnSpPr/>
          <p:nvPr/>
        </p:nvCxnSpPr>
        <p:spPr>
          <a:xfrm flipV="1">
            <a:off x="3801979" y="2671011"/>
            <a:ext cx="2294021" cy="601578"/>
          </a:xfrm>
          <a:prstGeom prst="line">
            <a:avLst/>
          </a:prstGeom>
          <a:ln w="508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D5ABD05-911F-FF4C-AFCF-637430093534}"/>
              </a:ext>
            </a:extLst>
          </p:cNvPr>
          <p:cNvSpPr txBox="1"/>
          <p:nvPr/>
        </p:nvSpPr>
        <p:spPr>
          <a:xfrm rot="20878191">
            <a:off x="4088345" y="2641357"/>
            <a:ext cx="1319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$.14/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Kwh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C15BD13-99FF-D240-935D-EE425B5A1C56}"/>
              </a:ext>
            </a:extLst>
          </p:cNvPr>
          <p:cNvCxnSpPr>
            <a:cxnSpLocks/>
          </p:cNvCxnSpPr>
          <p:nvPr/>
        </p:nvCxnSpPr>
        <p:spPr>
          <a:xfrm>
            <a:off x="8622632" y="2486526"/>
            <a:ext cx="1724526" cy="0"/>
          </a:xfrm>
          <a:prstGeom prst="line">
            <a:avLst/>
          </a:prstGeom>
          <a:ln w="508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7132F5C-6692-1F47-95E7-1B44032364EA}"/>
              </a:ext>
            </a:extLst>
          </p:cNvPr>
          <p:cNvSpPr txBox="1"/>
          <p:nvPr/>
        </p:nvSpPr>
        <p:spPr>
          <a:xfrm>
            <a:off x="10467474" y="2289647"/>
            <a:ext cx="121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68 degrees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865DC4-7E98-174A-983F-BE872373B443}"/>
              </a:ext>
            </a:extLst>
          </p:cNvPr>
          <p:cNvSpPr txBox="1"/>
          <p:nvPr/>
        </p:nvSpPr>
        <p:spPr>
          <a:xfrm>
            <a:off x="4017314" y="3536186"/>
            <a:ext cx="281263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Social cost = $.02/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Kwh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B27D853-8F9B-2241-8964-EBF72CF51A40}"/>
              </a:ext>
            </a:extLst>
          </p:cNvPr>
          <p:cNvCxnSpPr>
            <a:cxnSpLocks/>
          </p:cNvCxnSpPr>
          <p:nvPr/>
        </p:nvCxnSpPr>
        <p:spPr>
          <a:xfrm rot="1453781" flipV="1">
            <a:off x="3801979" y="4085669"/>
            <a:ext cx="2294021" cy="601578"/>
          </a:xfrm>
          <a:prstGeom prst="line">
            <a:avLst/>
          </a:prstGeom>
          <a:ln w="508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9B7C83F-79F6-A144-91E8-D187B4E4DCD8}"/>
              </a:ext>
            </a:extLst>
          </p:cNvPr>
          <p:cNvSpPr txBox="1"/>
          <p:nvPr/>
        </p:nvSpPr>
        <p:spPr>
          <a:xfrm rot="672854">
            <a:off x="4137577" y="4323282"/>
            <a:ext cx="1210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$.16/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Kwh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7D284C8-F9FB-234C-84CA-9832770BEF5C}"/>
              </a:ext>
            </a:extLst>
          </p:cNvPr>
          <p:cNvCxnSpPr>
            <a:cxnSpLocks/>
          </p:cNvCxnSpPr>
          <p:nvPr/>
        </p:nvCxnSpPr>
        <p:spPr>
          <a:xfrm>
            <a:off x="8622632" y="4599016"/>
            <a:ext cx="1724526" cy="0"/>
          </a:xfrm>
          <a:prstGeom prst="line">
            <a:avLst/>
          </a:prstGeom>
          <a:ln w="508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9AAB223-97D5-5948-B40E-80E3B09C0BD4}"/>
              </a:ext>
            </a:extLst>
          </p:cNvPr>
          <p:cNvSpPr txBox="1"/>
          <p:nvPr/>
        </p:nvSpPr>
        <p:spPr>
          <a:xfrm>
            <a:off x="10467474" y="4402137"/>
            <a:ext cx="121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65 degrees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36772F-3A0A-5D46-A7AB-C3E4E96621C5}"/>
              </a:ext>
            </a:extLst>
          </p:cNvPr>
          <p:cNvSpPr txBox="1"/>
          <p:nvPr/>
        </p:nvSpPr>
        <p:spPr>
          <a:xfrm>
            <a:off x="8726770" y="2178749"/>
            <a:ext cx="1516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Set thermostat to: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454D65-2550-744C-83AF-794901D21002}"/>
              </a:ext>
            </a:extLst>
          </p:cNvPr>
          <p:cNvSpPr txBox="1"/>
          <p:nvPr/>
        </p:nvSpPr>
        <p:spPr>
          <a:xfrm>
            <a:off x="2730495" y="5532437"/>
            <a:ext cx="6731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social cost of $.02/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Kwh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has been INTERNALIZED.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1772B2-E36F-784F-96B0-CC2529F0621F}"/>
              </a:ext>
            </a:extLst>
          </p:cNvPr>
          <p:cNvSpPr txBox="1"/>
          <p:nvPr/>
        </p:nvSpPr>
        <p:spPr>
          <a:xfrm>
            <a:off x="8726770" y="4255167"/>
            <a:ext cx="1516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Set thermostat to:</a:t>
            </a:r>
          </a:p>
        </p:txBody>
      </p:sp>
    </p:spTree>
    <p:extLst>
      <p:ext uri="{BB962C8B-B14F-4D97-AF65-F5344CB8AC3E}">
        <p14:creationId xmlns:p14="http://schemas.microsoft.com/office/powerpoint/2010/main" val="229123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 animBg="1"/>
      <p:bldP spid="16" grpId="0"/>
      <p:bldP spid="18" grpId="0"/>
      <p:bldP spid="23" grpId="0"/>
      <p:bldP spid="24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Impacts of Climate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125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AD6E6-CFF7-4842-B9BF-53ADC7311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25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Glo</a:t>
            </a:r>
            <a:r>
              <a:rPr lang="en-US" dirty="0"/>
              <a:t>bal Warming Indicators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4569AB-AE33-934B-B54F-D08FE018D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085D5-EC86-4F6A-B501-C1359CB3911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C4C8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81DAA8-D1F3-9645-A6EA-7734956EC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575" y="1293058"/>
            <a:ext cx="8658849" cy="490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902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73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These Impacts Affect Humans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Agriculture</a:t>
            </a:r>
          </a:p>
          <a:p>
            <a:r>
              <a:rPr lang="en-US" dirty="0"/>
              <a:t>Fisheries</a:t>
            </a:r>
          </a:p>
          <a:p>
            <a:r>
              <a:rPr lang="en-US" dirty="0"/>
              <a:t>Coastal damages</a:t>
            </a:r>
          </a:p>
          <a:p>
            <a:r>
              <a:rPr lang="en-US" dirty="0"/>
              <a:t>Direct health effects, including sickness and death (temperature &amp; drought; also pollution)</a:t>
            </a:r>
          </a:p>
          <a:p>
            <a:r>
              <a:rPr lang="en-US" dirty="0"/>
              <a:t>Indirect health effects (vector-borne disease)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C34D45D-8E63-4910-B121-6FE12CACC0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Reduced fresh water availability</a:t>
            </a:r>
          </a:p>
          <a:p>
            <a:r>
              <a:rPr lang="en-US" dirty="0"/>
              <a:t>Wildfires</a:t>
            </a:r>
          </a:p>
          <a:p>
            <a:r>
              <a:rPr lang="en-US" dirty="0"/>
              <a:t>Shifting zones for important ecosystems, and desertification </a:t>
            </a:r>
          </a:p>
          <a:p>
            <a:r>
              <a:rPr lang="en-US" dirty="0"/>
              <a:t>Reduced worker productivity</a:t>
            </a:r>
          </a:p>
          <a:p>
            <a:r>
              <a:rPr lang="en-US" dirty="0"/>
              <a:t>Increased violence</a:t>
            </a:r>
          </a:p>
          <a:p>
            <a:r>
              <a:rPr lang="en-US" dirty="0"/>
              <a:t>Some of these may cause human migration and/or conflict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BF663D-B55C-3F41-9118-16BF674986A8}"/>
              </a:ext>
            </a:extLst>
          </p:cNvPr>
          <p:cNvSpPr/>
          <p:nvPr/>
        </p:nvSpPr>
        <p:spPr>
          <a:xfrm>
            <a:off x="838200" y="1665980"/>
            <a:ext cx="2462048" cy="53429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20AD58-A785-4245-A6B6-24643F70A708}"/>
              </a:ext>
            </a:extLst>
          </p:cNvPr>
          <p:cNvSpPr/>
          <p:nvPr/>
        </p:nvSpPr>
        <p:spPr>
          <a:xfrm>
            <a:off x="838200" y="2200275"/>
            <a:ext cx="2462048" cy="53429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6D252C-39B9-9D47-9511-A73D2BBEC727}"/>
              </a:ext>
            </a:extLst>
          </p:cNvPr>
          <p:cNvSpPr/>
          <p:nvPr/>
        </p:nvSpPr>
        <p:spPr>
          <a:xfrm>
            <a:off x="838200" y="2734570"/>
            <a:ext cx="2990850" cy="53429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C56C7C-5051-9845-829C-114AFDCF9BE1}"/>
              </a:ext>
            </a:extLst>
          </p:cNvPr>
          <p:cNvSpPr/>
          <p:nvPr/>
        </p:nvSpPr>
        <p:spPr>
          <a:xfrm>
            <a:off x="6148552" y="2075555"/>
            <a:ext cx="2462048" cy="53429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F0C8AE-C61C-5047-A3B3-7234EAA70BA7}"/>
              </a:ext>
            </a:extLst>
          </p:cNvPr>
          <p:cNvSpPr/>
          <p:nvPr/>
        </p:nvSpPr>
        <p:spPr>
          <a:xfrm>
            <a:off x="6172200" y="4614862"/>
            <a:ext cx="4186238" cy="124028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65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75D35-4703-864D-9026-5101C15A6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460" y="232595"/>
            <a:ext cx="10515600" cy="14608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Damages Will Vary Globally:</a:t>
            </a:r>
            <a:br>
              <a:rPr lang="en-US" dirty="0"/>
            </a:br>
            <a:r>
              <a:rPr lang="en-US" dirty="0"/>
              <a:t>Mortality as an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F48B5-2E56-B743-B7EB-CDBC4806E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085D5-EC86-4F6A-B501-C1359CB3911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C4C8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428E83-C234-4AD5-BC94-DEA7C233C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69DD8E-2905-4579-87F5-AEF598859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94" y="1519520"/>
            <a:ext cx="11428212" cy="459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100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75D35-4703-864D-9026-5101C15A6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888" y="249583"/>
            <a:ext cx="10515600" cy="9883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Damages Will Vary in the 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F48B5-2E56-B743-B7EB-CDBC4806E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085D5-EC86-4F6A-B501-C1359CB3911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C4C8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428E83-C234-4AD5-BC94-DEA7C233C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A68A5E-048A-4566-8B92-9F75E9C2A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676" y="862682"/>
            <a:ext cx="8090648" cy="525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811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75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Ad</a:t>
            </a:r>
            <a:r>
              <a:rPr lang="en-US" dirty="0"/>
              <a:t>aptation Reduces Damages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309" y="1534871"/>
            <a:ext cx="11037455" cy="4351338"/>
          </a:xfrm>
        </p:spPr>
        <p:txBody>
          <a:bodyPr>
            <a:noAutofit/>
          </a:bodyPr>
          <a:lstStyle/>
          <a:p>
            <a:pPr>
              <a:spcAft>
                <a:spcPts val="1000"/>
              </a:spcAft>
            </a:pPr>
            <a:r>
              <a:rPr lang="en-US" i="1" dirty="0"/>
              <a:t>Adaptation</a:t>
            </a:r>
            <a:r>
              <a:rPr lang="en-US" dirty="0"/>
              <a:t>: costly action that reduce damages from climate change.</a:t>
            </a:r>
          </a:p>
          <a:p>
            <a:pPr>
              <a:spcAft>
                <a:spcPts val="1000"/>
              </a:spcAft>
            </a:pPr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net damage cost to society </a:t>
            </a:r>
            <a:r>
              <a:rPr lang="en-US" dirty="0"/>
              <a:t>is the </a:t>
            </a:r>
            <a:r>
              <a:rPr lang="en-US" dirty="0">
                <a:solidFill>
                  <a:srgbClr val="00B050"/>
                </a:solidFill>
              </a:rPr>
              <a:t>cost of adaptation </a:t>
            </a:r>
            <a:r>
              <a:rPr lang="en-US" dirty="0"/>
              <a:t>plus the </a:t>
            </a:r>
            <a:r>
              <a:rPr lang="en-US" dirty="0">
                <a:solidFill>
                  <a:srgbClr val="00B050"/>
                </a:solidFill>
              </a:rPr>
              <a:t>cost of remaining damages</a:t>
            </a:r>
            <a:r>
              <a:rPr lang="en-US" dirty="0"/>
              <a:t>.</a:t>
            </a:r>
          </a:p>
          <a:p>
            <a:pPr>
              <a:spcAft>
                <a:spcPts val="1000"/>
              </a:spcAft>
            </a:pPr>
            <a:r>
              <a:rPr lang="en-US" dirty="0"/>
              <a:t>People and firms will take some actions on their own, up to the point where they find it worthwhile.</a:t>
            </a:r>
          </a:p>
          <a:p>
            <a:pPr>
              <a:spcAft>
                <a:spcPts val="1000"/>
              </a:spcAft>
            </a:pPr>
            <a:r>
              <a:rPr lang="en-US" dirty="0"/>
              <a:t>Some adaptation requires government involvement.</a:t>
            </a:r>
          </a:p>
        </p:txBody>
      </p:sp>
    </p:spTree>
    <p:extLst>
      <p:ext uri="{BB962C8B-B14F-4D97-AF65-F5344CB8AC3E}">
        <p14:creationId xmlns:p14="http://schemas.microsoft.com/office/powerpoint/2010/main" val="3688641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901" y="1253331"/>
            <a:ext cx="11605049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Contemporary Economic Policy Issues</a:t>
            </a:r>
          </a:p>
          <a:p>
            <a:pPr lvl="1">
              <a:spcAft>
                <a:spcPts val="1000"/>
              </a:spcAft>
            </a:pPr>
            <a:r>
              <a:rPr lang="en-US" b="1" dirty="0"/>
              <a:t>Week 2 (6/13): Climate Change Economics (Andrew W. Stevens, University of Wisconsin–Madison)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3 (6/20): Federal Debt and Deficits (Joseph Carolan, Oakland University)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4 (6/27): Economics of Immigration (Robert </a:t>
            </a:r>
            <a:r>
              <a:rPr lang="en-US" dirty="0" err="1"/>
              <a:t>Gitter</a:t>
            </a:r>
            <a:r>
              <a:rPr lang="en-US" dirty="0"/>
              <a:t>, Ohio Wesleyan)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338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48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Rea</a:t>
            </a:r>
            <a:r>
              <a:rPr lang="en-US" dirty="0"/>
              <a:t>l Estate Markets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3"/>
            <a:ext cx="4933950" cy="451516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Sea level rise</a:t>
            </a:r>
          </a:p>
          <a:p>
            <a:r>
              <a:rPr lang="en-US" dirty="0"/>
              <a:t>Wildfire risk</a:t>
            </a:r>
          </a:p>
          <a:p>
            <a:r>
              <a:rPr lang="en-US" dirty="0"/>
              <a:t>Extreme weather events</a:t>
            </a:r>
          </a:p>
          <a:p>
            <a:pPr lvl="1"/>
            <a:r>
              <a:rPr lang="en-US" dirty="0"/>
              <a:t>Hurricanes</a:t>
            </a:r>
          </a:p>
          <a:p>
            <a:pPr lvl="1"/>
            <a:r>
              <a:rPr lang="en-US" dirty="0"/>
              <a:t>Extreme rainfall</a:t>
            </a:r>
          </a:p>
          <a:p>
            <a:pPr lvl="1"/>
            <a:r>
              <a:rPr lang="en-US" dirty="0"/>
              <a:t>Drought</a:t>
            </a:r>
          </a:p>
          <a:p>
            <a:r>
              <a:rPr lang="en-US" dirty="0"/>
              <a:t>Water supplies, electricity reliability</a:t>
            </a:r>
          </a:p>
          <a:p>
            <a:r>
              <a:rPr lang="en-US" dirty="0"/>
              <a:t>Residential markets affected</a:t>
            </a:r>
          </a:p>
          <a:p>
            <a:r>
              <a:rPr lang="en-US" dirty="0"/>
              <a:t>Turnover leading indicator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FB7BAC-FB25-4E51-A092-672F968546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7086" r="14381" b="-1"/>
          <a:stretch/>
        </p:blipFill>
        <p:spPr>
          <a:xfrm>
            <a:off x="6846570" y="11"/>
            <a:ext cx="5349562" cy="5171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97F9F1-6AB3-40F0-AE6B-B46BAEDCF84B}"/>
              </a:ext>
            </a:extLst>
          </p:cNvPr>
          <p:cNvSpPr txBox="1"/>
          <p:nvPr/>
        </p:nvSpPr>
        <p:spPr>
          <a:xfrm>
            <a:off x="10456488" y="6657945"/>
            <a:ext cx="1739644" cy="30777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 tooltip="https://en.wikipedia.org/wiki/Tidal_floodin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by Unknown Author is licensed under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9421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Ind</a:t>
            </a:r>
            <a:r>
              <a:rPr lang="en-US" dirty="0"/>
              <a:t>ividual-Level Adaptation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35450"/>
            <a:ext cx="6438900" cy="4769110"/>
          </a:xfrm>
        </p:spPr>
        <p:txBody>
          <a:bodyPr/>
          <a:lstStyle/>
          <a:p>
            <a:r>
              <a:rPr lang="en-US" dirty="0"/>
              <a:t>Perhaps you…</a:t>
            </a:r>
          </a:p>
          <a:p>
            <a:pPr lvl="1"/>
            <a:r>
              <a:rPr lang="en-US" dirty="0"/>
              <a:t>Stay inside more.</a:t>
            </a:r>
          </a:p>
          <a:p>
            <a:pPr lvl="1"/>
            <a:r>
              <a:rPr lang="en-US" dirty="0"/>
              <a:t>Turn on the air conditioning.</a:t>
            </a:r>
          </a:p>
          <a:p>
            <a:r>
              <a:rPr lang="en-US" dirty="0"/>
              <a:t>Farmers may: </a:t>
            </a:r>
          </a:p>
          <a:p>
            <a:pPr lvl="1"/>
            <a:r>
              <a:rPr lang="en-US" dirty="0"/>
              <a:t>Plant at different times.</a:t>
            </a:r>
          </a:p>
          <a:p>
            <a:pPr lvl="1"/>
            <a:r>
              <a:rPr lang="en-US" dirty="0"/>
              <a:t>Plant new crops.</a:t>
            </a:r>
          </a:p>
          <a:p>
            <a:r>
              <a:rPr lang="en-US" dirty="0"/>
              <a:t>Businesses may:</a:t>
            </a:r>
          </a:p>
          <a:p>
            <a:pPr lvl="1"/>
            <a:r>
              <a:rPr lang="en-US" dirty="0"/>
              <a:t>Give outdoor workers water / shade breaks.</a:t>
            </a:r>
          </a:p>
          <a:p>
            <a:r>
              <a:rPr lang="en-US" dirty="0"/>
              <a:t>Everyone might:</a:t>
            </a:r>
          </a:p>
          <a:p>
            <a:pPr lvl="1"/>
            <a:r>
              <a:rPr lang="en-US" dirty="0"/>
              <a:t>Think about moving to a safer place.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299A3F-A630-4582-B521-D4EF2737B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2209800"/>
            <a:ext cx="45720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52676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4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Pub</a:t>
            </a:r>
            <a:r>
              <a:rPr lang="en-US" dirty="0"/>
              <a:t>lic Adaptation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0730"/>
            <a:ext cx="6432557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Governments </a:t>
            </a:r>
            <a:r>
              <a:rPr lang="en-US"/>
              <a:t>can help:</a:t>
            </a:r>
            <a:endParaRPr lang="en-US" dirty="0"/>
          </a:p>
          <a:p>
            <a:pPr lvl="1"/>
            <a:r>
              <a:rPr lang="en-US" dirty="0"/>
              <a:t>When collective action is less costly than everyone acting alone.</a:t>
            </a:r>
          </a:p>
          <a:p>
            <a:pPr lvl="1"/>
            <a:r>
              <a:rPr lang="en-US" dirty="0"/>
              <a:t>When individual action is not possible or likely.</a:t>
            </a:r>
          </a:p>
          <a:p>
            <a:pPr lvl="1"/>
            <a:r>
              <a:rPr lang="en-US" dirty="0"/>
              <a:t>When some people can’t protect themselves.</a:t>
            </a:r>
          </a:p>
          <a:p>
            <a:r>
              <a:rPr lang="en-US" dirty="0"/>
              <a:t>Sea walls</a:t>
            </a:r>
          </a:p>
          <a:p>
            <a:r>
              <a:rPr lang="en-US" dirty="0"/>
              <a:t>Ecosystems that provide protection</a:t>
            </a:r>
          </a:p>
          <a:p>
            <a:r>
              <a:rPr lang="en-US" dirty="0"/>
              <a:t>Supporting low-income and vulnerable populations</a:t>
            </a:r>
          </a:p>
          <a:p>
            <a:r>
              <a:rPr lang="en-US" dirty="0"/>
              <a:t>Moving residents of a town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B31478-58B3-E643-BA1F-AACA947FD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381" y="1975104"/>
            <a:ext cx="5262619" cy="394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356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03AE6-E88C-BC47-BFBF-AC5026832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rket-Based Adaptation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F8BB0-9719-C14C-998A-210C66BFCC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14836"/>
            <a:ext cx="5181600" cy="2367401"/>
          </a:xfrm>
        </p:spPr>
        <p:txBody>
          <a:bodyPr/>
          <a:lstStyle/>
          <a:p>
            <a:r>
              <a:rPr lang="en-US" dirty="0"/>
              <a:t>Prices and costs influence behavior.</a:t>
            </a:r>
          </a:p>
          <a:p>
            <a:pPr lvl="1"/>
            <a:r>
              <a:rPr lang="en-US" dirty="0"/>
              <a:t>Where to live.</a:t>
            </a:r>
          </a:p>
          <a:p>
            <a:pPr lvl="1"/>
            <a:r>
              <a:rPr lang="en-US" dirty="0"/>
              <a:t>Where/when/what to plant.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E05B0-DCE8-164B-8552-A0DE7D0D57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14836"/>
            <a:ext cx="5181600" cy="2367401"/>
          </a:xfrm>
        </p:spPr>
        <p:txBody>
          <a:bodyPr/>
          <a:lstStyle/>
          <a:p>
            <a:r>
              <a:rPr lang="en-US" dirty="0"/>
              <a:t>Avoid barriers to market adjustment.</a:t>
            </a:r>
          </a:p>
          <a:p>
            <a:pPr lvl="1"/>
            <a:r>
              <a:rPr lang="en-US" dirty="0"/>
              <a:t>Trade barriers, immigration restrictions, federal flood insurance, agricultural subsidies, and zoning regulations.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219A0F-D35F-3B4A-BE10-B4E35DDF3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085D5-EC86-4F6A-B501-C1359CB3911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C4C8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2999337-CFFB-C54D-B559-769E72902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9151" y="387450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7" name="Picture 1" descr="https://cms.qz.com/wp-content/uploads/2017/10/wine-growing-regions-europe-usa.png?w=940&amp;strip=all&amp;quality=75">
            <a:extLst>
              <a:ext uri="{FF2B5EF4-FFF2-40B4-BE49-F238E27FC236}">
                <a16:creationId xmlns:a16="http://schemas.microsoft.com/office/drawing/2014/main" id="{C4B00CB1-ECAF-8143-A13E-B09EA662C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291" y="3412412"/>
            <a:ext cx="7035818" cy="297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BEDC9C-A475-344F-A41C-24564B0765D1}"/>
              </a:ext>
            </a:extLst>
          </p:cNvPr>
          <p:cNvSpPr txBox="1"/>
          <p:nvPr/>
        </p:nvSpPr>
        <p:spPr>
          <a:xfrm>
            <a:off x="3486112" y="3374585"/>
            <a:ext cx="5372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+mn-ea"/>
                <a:cs typeface="+mn-cs"/>
              </a:rPr>
              <a:t>The changing map of the world’s wine-growing regions.</a:t>
            </a:r>
          </a:p>
        </p:txBody>
      </p:sp>
    </p:spTree>
    <p:extLst>
      <p:ext uri="{BB962C8B-B14F-4D97-AF65-F5344CB8AC3E}">
        <p14:creationId xmlns:p14="http://schemas.microsoft.com/office/powerpoint/2010/main" val="36224367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90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st Vulnerable People and Places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0730"/>
            <a:ext cx="3980935" cy="1703811"/>
          </a:xfrm>
        </p:spPr>
        <p:txBody>
          <a:bodyPr/>
          <a:lstStyle/>
          <a:p>
            <a:r>
              <a:rPr lang="en-US" dirty="0"/>
              <a:t>Tropical areas</a:t>
            </a:r>
          </a:p>
          <a:p>
            <a:r>
              <a:rPr lang="en-US" dirty="0"/>
              <a:t>Low-lying coastal areas</a:t>
            </a:r>
          </a:p>
          <a:p>
            <a:r>
              <a:rPr lang="en-US" dirty="0"/>
              <a:t>Low-income people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E33F9B-53C7-4C22-8ABF-E709B8604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6147" y="1325563"/>
            <a:ext cx="3677653" cy="24517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Image result for map of climate change impacts us">
            <a:extLst>
              <a:ext uri="{FF2B5EF4-FFF2-40B4-BE49-F238E27FC236}">
                <a16:creationId xmlns:a16="http://schemas.microsoft.com/office/drawing/2014/main" id="{D4BF36D2-9063-4D8C-8FFD-75A9114D7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024" y="3191287"/>
            <a:ext cx="5185952" cy="31355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319892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312" y="21600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Proj</a:t>
            </a:r>
            <a:r>
              <a:rPr lang="en-US" dirty="0"/>
              <a:t>ected Effects Vary Across the U.S. but Are Estimated at 1.2% of GDP per 1C Increase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05" y="1884330"/>
            <a:ext cx="6325582" cy="398708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822CE4E-48BA-446B-8870-5E9E2794BEF3}"/>
              </a:ext>
            </a:extLst>
          </p:cNvPr>
          <p:cNvGrpSpPr>
            <a:grpSpLocks/>
          </p:cNvGrpSpPr>
          <p:nvPr/>
        </p:nvGrpSpPr>
        <p:grpSpPr>
          <a:xfrm>
            <a:off x="6745007" y="1884330"/>
            <a:ext cx="5136303" cy="4178292"/>
            <a:chOff x="6825219" y="2418349"/>
            <a:chExt cx="4119376" cy="295404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25220" y="2418349"/>
              <a:ext cx="4119375" cy="145297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25219" y="3855285"/>
              <a:ext cx="4119375" cy="15171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72452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BC6519-D075-E242-AAE9-A309737E2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434" y="360976"/>
            <a:ext cx="4241132" cy="573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749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Economics of Responding to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8864916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B752E-1CF3-BD48-970D-E7ED0729A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016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Inte</a:t>
            </a:r>
            <a:r>
              <a:rPr lang="en-US" sz="4000" dirty="0"/>
              <a:t>rnational Climate Policy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B7290-C3B7-F34A-831D-5FA2009A5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3793"/>
            <a:ext cx="10515600" cy="486637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Intergovernmental Panel on Climate Change (IPCC)</a:t>
            </a:r>
          </a:p>
          <a:p>
            <a:pPr lvl="1"/>
            <a:r>
              <a:rPr lang="en-US" dirty="0"/>
              <a:t>Global effort to fight climate change</a:t>
            </a:r>
          </a:p>
          <a:p>
            <a:pPr lvl="1"/>
            <a:r>
              <a:rPr lang="en-US" dirty="0"/>
              <a:t>Reports on consensus of climate science, including economics</a:t>
            </a:r>
          </a:p>
          <a:p>
            <a:r>
              <a:rPr lang="en-US" dirty="0"/>
              <a:t>IPCC report in 2007:</a:t>
            </a:r>
          </a:p>
          <a:p>
            <a:pPr lvl="1"/>
            <a:r>
              <a:rPr lang="en-US" dirty="0"/>
              <a:t>Recommended goal: &lt; 2 degrees C (3.6 degrees F)</a:t>
            </a:r>
          </a:p>
          <a:p>
            <a:pPr lvl="1"/>
            <a:r>
              <a:rPr lang="en-US" dirty="0"/>
              <a:t>Industrialized countries should reduce GHG emissions between 25% and 40% below 1990 levels by 2020. </a:t>
            </a:r>
          </a:p>
          <a:p>
            <a:r>
              <a:rPr lang="en-US" dirty="0"/>
              <a:t>2016 Paris Agreement:</a:t>
            </a:r>
          </a:p>
          <a:p>
            <a:pPr lvl="1"/>
            <a:r>
              <a:rPr lang="en-US" dirty="0"/>
              <a:t>Basic goal of 2 degrees C: requires 40-70% GHG reduction 2010 </a:t>
            </a:r>
            <a:r>
              <a:rPr lang="en-US" dirty="0">
                <a:sym typeface="Wingdings" panose="05000000000000000000" pitchFamily="2" charset="2"/>
              </a:rPr>
              <a:t> 2050</a:t>
            </a:r>
            <a:endParaRPr lang="en-US" dirty="0"/>
          </a:p>
          <a:p>
            <a:pPr lvl="1"/>
            <a:r>
              <a:rPr lang="en-US" dirty="0"/>
              <a:t>Reach goal of 1.5 degrees C: requires 70-95% GHG reduction 2010 </a:t>
            </a:r>
            <a:r>
              <a:rPr lang="en-US" dirty="0">
                <a:sym typeface="Wingdings" panose="05000000000000000000" pitchFamily="2" charset="2"/>
              </a:rPr>
              <a:t> 2050</a:t>
            </a:r>
          </a:p>
          <a:p>
            <a:r>
              <a:rPr lang="en-US" dirty="0"/>
              <a:t>IPCC report in 2018:</a:t>
            </a:r>
          </a:p>
          <a:p>
            <a:pPr lvl="1"/>
            <a:r>
              <a:rPr lang="en-US" dirty="0"/>
              <a:t>Temperature has already increased by 1.0 degrees C - Recommended: &lt; 1.5 C</a:t>
            </a:r>
          </a:p>
        </p:txBody>
      </p:sp>
    </p:spTree>
    <p:extLst>
      <p:ext uri="{BB962C8B-B14F-4D97-AF65-F5344CB8AC3E}">
        <p14:creationId xmlns:p14="http://schemas.microsoft.com/office/powerpoint/2010/main" val="53436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96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Rec</a:t>
            </a:r>
            <a:r>
              <a:rPr lang="en-US" dirty="0"/>
              <a:t>ent Progress on Climate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17157"/>
            <a:ext cx="5386137" cy="4351338"/>
          </a:xfrm>
        </p:spPr>
        <p:txBody>
          <a:bodyPr/>
          <a:lstStyle/>
          <a:p>
            <a:r>
              <a:rPr lang="en-US" dirty="0"/>
              <a:t>IPCC’s Fifth Assessment Report (2014) </a:t>
            </a:r>
          </a:p>
          <a:p>
            <a:pPr lvl="1"/>
            <a:r>
              <a:rPr lang="en-US" dirty="0"/>
              <a:t>Goals from previous report (2007) were met!</a:t>
            </a:r>
          </a:p>
          <a:p>
            <a:pPr lvl="1"/>
            <a:r>
              <a:rPr lang="en-US" dirty="0"/>
              <a:t>… but mainly because of the Great Recession…</a:t>
            </a:r>
          </a:p>
          <a:p>
            <a:pPr lvl="1"/>
            <a:r>
              <a:rPr lang="en-US" dirty="0"/>
              <a:t>… which is not the preferred method of reducing emissions.</a:t>
            </a:r>
          </a:p>
          <a:p>
            <a:endParaRPr lang="en-US" dirty="0"/>
          </a:p>
        </p:txBody>
      </p:sp>
      <p:pic>
        <p:nvPicPr>
          <p:cNvPr id="1026" name="Picture 2" descr="http://www.energytrendsinsider.com/wp-content/uploads/2012/07/Global-CO2-1024x697.png?00cfb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551" y="1876626"/>
            <a:ext cx="5535067" cy="3767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Oval 4"/>
          <p:cNvSpPr/>
          <p:nvPr/>
        </p:nvSpPr>
        <p:spPr>
          <a:xfrm>
            <a:off x="10968792" y="2369562"/>
            <a:ext cx="369627" cy="245660"/>
          </a:xfrm>
          <a:prstGeom prst="ellipse">
            <a:avLst/>
          </a:prstGeom>
          <a:noFill/>
          <a:ln w="15875">
            <a:solidFill>
              <a:srgbClr val="0C4C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4EB02A4-6B33-D54A-959C-8B7F92463C67}"/>
              </a:ext>
            </a:extLst>
          </p:cNvPr>
          <p:cNvCxnSpPr>
            <a:cxnSpLocks/>
          </p:cNvCxnSpPr>
          <p:nvPr/>
        </p:nvCxnSpPr>
        <p:spPr>
          <a:xfrm>
            <a:off x="10276647" y="1016040"/>
            <a:ext cx="756313" cy="1337480"/>
          </a:xfrm>
          <a:prstGeom prst="straightConnector1">
            <a:avLst/>
          </a:prstGeom>
          <a:ln w="63500">
            <a:solidFill>
              <a:srgbClr val="0C4C88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74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261" y="1321393"/>
            <a:ext cx="10515600" cy="4351338"/>
          </a:xfrm>
        </p:spPr>
        <p:txBody>
          <a:bodyPr/>
          <a:lstStyle/>
          <a:p>
            <a:r>
              <a:rPr lang="en-US" dirty="0"/>
              <a:t>Submit questions in the chat.</a:t>
            </a:r>
          </a:p>
          <a:p>
            <a:pPr lvl="1"/>
            <a:r>
              <a:rPr lang="en-US" dirty="0"/>
              <a:t>I will try to handle them as they come up and/or address them during the Q&amp;A at the end of the presentation</a:t>
            </a:r>
          </a:p>
          <a:p>
            <a:endParaRPr lang="en-US" dirty="0"/>
          </a:p>
          <a:p>
            <a:r>
              <a:rPr lang="en-US" dirty="0"/>
              <a:t>We will do a verbal Q&amp;A once the material has been presented.</a:t>
            </a:r>
          </a:p>
          <a:p>
            <a:endParaRPr lang="en-US" dirty="0"/>
          </a:p>
          <a:p>
            <a:r>
              <a:rPr lang="en-US" dirty="0"/>
              <a:t>Slides will be available from the NEED website tonight (</a:t>
            </a:r>
            <a:r>
              <a:rPr lang="en-US" dirty="0">
                <a:hlinkClick r:id="rId2"/>
              </a:rPr>
              <a:t>https://needelegation.org/delivered_presentations.php</a:t>
            </a:r>
            <a:r>
              <a:rPr lang="en-US" dirty="0"/>
              <a:t>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1839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F30D7-77CD-E841-B140-0D37228AB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792" y="243303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Ho</a:t>
            </a:r>
            <a:r>
              <a:rPr lang="en-US" dirty="0"/>
              <a:t>w Economists Decide How Much to Fight </a:t>
            </a:r>
            <a:br>
              <a:rPr lang="en-US" dirty="0"/>
            </a:br>
            <a:r>
              <a:rPr lang="en-US" dirty="0"/>
              <a:t>Climate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62CC4-E270-3C4A-948E-4CD48D957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1082"/>
            <a:ext cx="6396789" cy="946919"/>
          </a:xfrm>
        </p:spPr>
        <p:txBody>
          <a:bodyPr/>
          <a:lstStyle/>
          <a:p>
            <a:r>
              <a:rPr lang="en-US" dirty="0"/>
              <a:t>Cost Benefit Analysis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4C5734-1366-4356-81D6-B5211BCD9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990" y="878788"/>
            <a:ext cx="6668455" cy="5083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66197C-CEC5-4C84-A597-72F941587593}"/>
              </a:ext>
            </a:extLst>
          </p:cNvPr>
          <p:cNvSpPr txBox="1"/>
          <p:nvPr/>
        </p:nvSpPr>
        <p:spPr>
          <a:xfrm>
            <a:off x="4745516" y="2836719"/>
            <a:ext cx="2357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Expected costs of reducing emissions 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19E848-526D-41B3-A776-71ACF7D1B1F5}"/>
              </a:ext>
            </a:extLst>
          </p:cNvPr>
          <p:cNvSpPr txBox="1"/>
          <p:nvPr/>
        </p:nvSpPr>
        <p:spPr>
          <a:xfrm>
            <a:off x="8512475" y="3425177"/>
            <a:ext cx="2357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Expected damages from allowing climate change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A6A63B-6CB9-9C46-B61F-48DB71442E4D}"/>
              </a:ext>
            </a:extLst>
          </p:cNvPr>
          <p:cNvSpPr txBox="1">
            <a:spLocks/>
          </p:cNvSpPr>
          <p:nvPr/>
        </p:nvSpPr>
        <p:spPr>
          <a:xfrm>
            <a:off x="838200" y="3132701"/>
            <a:ext cx="6396789" cy="94691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C4C8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Weigh:</a:t>
            </a:r>
          </a:p>
        </p:txBody>
      </p:sp>
    </p:spTree>
    <p:extLst>
      <p:ext uri="{BB962C8B-B14F-4D97-AF65-F5344CB8AC3E}">
        <p14:creationId xmlns:p14="http://schemas.microsoft.com/office/powerpoint/2010/main" val="235516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368" y="21600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Cost</a:t>
            </a:r>
            <a:r>
              <a:rPr lang="en-US" dirty="0"/>
              <a:t>-Benefit Analysis of Fighting Climate </a:t>
            </a:r>
            <a:br>
              <a:rPr lang="en-US" dirty="0"/>
            </a:br>
            <a:r>
              <a:rPr lang="en-US" dirty="0"/>
              <a:t>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economic models suggest the costs of keeping warming below 2°C are relatively small.</a:t>
            </a:r>
          </a:p>
          <a:p>
            <a:pPr lvl="1"/>
            <a:r>
              <a:rPr lang="en-US" dirty="0"/>
              <a:t>Costs amount to </a:t>
            </a:r>
            <a:r>
              <a:rPr lang="en-US" b="1" dirty="0">
                <a:solidFill>
                  <a:srgbClr val="C00000"/>
                </a:solidFill>
              </a:rPr>
              <a:t>1-4% of GDP by 2030</a:t>
            </a:r>
            <a:r>
              <a:rPr lang="en-US" dirty="0">
                <a:solidFill>
                  <a:srgbClr val="C00000"/>
                </a:solidFill>
              </a:rPr>
              <a:t>.</a:t>
            </a:r>
          </a:p>
          <a:p>
            <a:r>
              <a:rPr lang="en-US" dirty="0"/>
              <a:t>Costs of acting to keep warming below 2°C are almost certainly less than future economic damages they would avoid.</a:t>
            </a:r>
          </a:p>
          <a:p>
            <a:pPr lvl="1"/>
            <a:r>
              <a:rPr lang="en-US" dirty="0"/>
              <a:t>Damages estimated to be between: </a:t>
            </a:r>
            <a:r>
              <a:rPr lang="en-US" b="1" dirty="0">
                <a:solidFill>
                  <a:srgbClr val="C00000"/>
                </a:solidFill>
              </a:rPr>
              <a:t>7 - 20% of worldwide GDP</a:t>
            </a:r>
            <a:r>
              <a:rPr lang="en-US" dirty="0"/>
              <a:t>.</a:t>
            </a:r>
          </a:p>
          <a:p>
            <a:r>
              <a:rPr lang="en-US" dirty="0"/>
              <a:t>Caveats: </a:t>
            </a:r>
          </a:p>
          <a:p>
            <a:pPr lvl="1"/>
            <a:r>
              <a:rPr lang="en-US" dirty="0"/>
              <a:t>Putting a monetary value on priceless things</a:t>
            </a:r>
          </a:p>
          <a:p>
            <a:pPr lvl="1"/>
            <a:r>
              <a:rPr lang="en-US" dirty="0"/>
              <a:t>Inequality</a:t>
            </a:r>
          </a:p>
          <a:p>
            <a:pPr lvl="1"/>
            <a:r>
              <a:rPr lang="en-US" dirty="0"/>
              <a:t>Uncertainty and risk </a:t>
            </a:r>
          </a:p>
        </p:txBody>
      </p:sp>
    </p:spTree>
    <p:extLst>
      <p:ext uri="{BB962C8B-B14F-4D97-AF65-F5344CB8AC3E}">
        <p14:creationId xmlns:p14="http://schemas.microsoft.com/office/powerpoint/2010/main" val="53371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271" y="933064"/>
            <a:ext cx="9149144" cy="56705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09709" y="563730"/>
            <a:ext cx="4584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Present Value of a Future $100 Cost or Benefit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D72E60-89FA-4571-8280-E6BB6DB16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824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6A9EA36-33FC-4C09-A76D-DBD404B6A16C}"/>
              </a:ext>
            </a:extLst>
          </p:cNvPr>
          <p:cNvGrpSpPr/>
          <p:nvPr/>
        </p:nvGrpSpPr>
        <p:grpSpPr>
          <a:xfrm>
            <a:off x="1258445" y="4172462"/>
            <a:ext cx="9169542" cy="2575081"/>
            <a:chOff x="1258445" y="2038859"/>
            <a:chExt cx="9169542" cy="257508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FC07B61-D39E-4E06-8B98-C45A786C1866}"/>
                </a:ext>
              </a:extLst>
            </p:cNvPr>
            <p:cNvSpPr txBox="1">
              <a:spLocks/>
            </p:cNvSpPr>
            <p:nvPr/>
          </p:nvSpPr>
          <p:spPr>
            <a:xfrm>
              <a:off x="1764012" y="2244060"/>
              <a:ext cx="8663975" cy="23698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It is better to be roughly right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than precisely wrong.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 John Maynard Keynes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27AFA3-313F-4A08-9D4D-8F67DB582215}"/>
                </a:ext>
              </a:extLst>
            </p:cNvPr>
            <p:cNvSpPr/>
            <p:nvPr/>
          </p:nvSpPr>
          <p:spPr>
            <a:xfrm>
              <a:off x="1258445" y="2038859"/>
              <a:ext cx="82702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“</a:t>
              </a:r>
              <a:endPara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51C6AC0-D7B4-43A6-8806-9B97F9D46689}"/>
                </a:ext>
              </a:extLst>
            </p:cNvPr>
            <p:cNvSpPr/>
            <p:nvPr/>
          </p:nvSpPr>
          <p:spPr>
            <a:xfrm rot="10800000">
              <a:off x="8903310" y="2516743"/>
              <a:ext cx="82702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“</a:t>
              </a:r>
              <a:endPara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24827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CF7BF-E0E6-FA4C-B410-686B9CA2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49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Thi</a:t>
            </a:r>
            <a:r>
              <a:rPr lang="en-US" dirty="0"/>
              <a:t>s is What Precisely Wrong Looks Like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84CA68-1BE9-D24C-B052-995B91837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085D5-EC86-4F6A-B501-C1359CB3911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C4C8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327D0F2-1A91-834B-84D8-BEAE0E209171}"/>
              </a:ext>
            </a:extLst>
          </p:cNvPr>
          <p:cNvGrpSpPr/>
          <p:nvPr/>
        </p:nvGrpSpPr>
        <p:grpSpPr>
          <a:xfrm>
            <a:off x="1520042" y="1094730"/>
            <a:ext cx="9833757" cy="5294374"/>
            <a:chOff x="2654291" y="3119243"/>
            <a:chExt cx="7035818" cy="3269861"/>
          </a:xfrm>
        </p:grpSpPr>
        <p:pic>
          <p:nvPicPr>
            <p:cNvPr id="6" name="Picture 1" descr="https://cms.qz.com/wp-content/uploads/2017/10/wine-growing-regions-europe-usa.png?w=940&amp;strip=all&amp;quality=75">
              <a:extLst>
                <a:ext uri="{FF2B5EF4-FFF2-40B4-BE49-F238E27FC236}">
                  <a16:creationId xmlns:a16="http://schemas.microsoft.com/office/drawing/2014/main" id="{48A8B438-65EB-8647-8C66-EB3D413E86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4291" y="3412412"/>
              <a:ext cx="7035818" cy="2976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C0B086C-8030-B445-B744-D0F76D51E0CF}"/>
                </a:ext>
              </a:extLst>
            </p:cNvPr>
            <p:cNvSpPr txBox="1"/>
            <p:nvPr/>
          </p:nvSpPr>
          <p:spPr>
            <a:xfrm>
              <a:off x="3486112" y="3119243"/>
              <a:ext cx="5065123" cy="2851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FF"/>
                  </a:highlight>
                  <a:uLnTx/>
                  <a:uFillTx/>
                  <a:latin typeface="Calibri"/>
                  <a:ea typeface="+mn-ea"/>
                  <a:cs typeface="+mn-cs"/>
                </a:rPr>
                <a:t>The changing map of the world’s wine-growing regions.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75470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89279-7E80-0248-91C3-AAAD9E6C2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496" y="21600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Eco</a:t>
            </a:r>
            <a:r>
              <a:rPr lang="en-US" dirty="0"/>
              <a:t>nomic Growth and Climate Change Action </a:t>
            </a:r>
            <a:br>
              <a:rPr lang="en-US" dirty="0"/>
            </a:br>
            <a:r>
              <a:rPr lang="en-US" dirty="0"/>
              <a:t>Are Compatible 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A537-3AF2-E344-8EC8-B1D226C2B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1570"/>
            <a:ext cx="10515600" cy="4351338"/>
          </a:xfrm>
        </p:spPr>
        <p:txBody>
          <a:bodyPr/>
          <a:lstStyle/>
          <a:p>
            <a:r>
              <a:rPr lang="en-US" dirty="0"/>
              <a:t>Abating greenhouse gas emissions is costly… 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dirty="0"/>
              <a:t>	… but climate change damages are even more costly.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growth comes with consequences that we have to deal with, including climate consequences. 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Economies with environmental regulations can still be dynamic.</a:t>
            </a:r>
          </a:p>
          <a:p>
            <a:pPr>
              <a:spcAft>
                <a:spcPts val="1000"/>
              </a:spcAft>
            </a:pPr>
            <a:r>
              <a:rPr lang="en-US" dirty="0"/>
              <a:t>Goal: design policies that reach climate goals at the least possible cost.</a:t>
            </a:r>
          </a:p>
        </p:txBody>
      </p:sp>
    </p:spTree>
    <p:extLst>
      <p:ext uri="{BB962C8B-B14F-4D97-AF65-F5344CB8AC3E}">
        <p14:creationId xmlns:p14="http://schemas.microsoft.com/office/powerpoint/2010/main" val="242929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Emissions</a:t>
            </a:r>
          </a:p>
        </p:txBody>
      </p:sp>
    </p:spTree>
    <p:extLst>
      <p:ext uri="{BB962C8B-B14F-4D97-AF65-F5344CB8AC3E}">
        <p14:creationId xmlns:p14="http://schemas.microsoft.com/office/powerpoint/2010/main" val="23663282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646" y="216007"/>
            <a:ext cx="10587182" cy="1569250"/>
          </a:xfrm>
        </p:spPr>
        <p:txBody>
          <a:bodyPr>
            <a:norm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Glo</a:t>
            </a:r>
            <a:r>
              <a:rPr lang="en-US" u="sng" dirty="0"/>
              <a:t>bal Net Emissions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Are What We Care About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1570"/>
            <a:ext cx="10515600" cy="4748394"/>
          </a:xfrm>
        </p:spPr>
        <p:txBody>
          <a:bodyPr>
            <a:normAutofit/>
          </a:bodyPr>
          <a:lstStyle/>
          <a:p>
            <a:r>
              <a:rPr lang="en-US" sz="3200" dirty="0"/>
              <a:t>For climate impacts, we don’t care where they are emitted, only how much.</a:t>
            </a:r>
          </a:p>
          <a:p>
            <a:pPr lvl="1"/>
            <a:r>
              <a:rPr lang="en-US" sz="2800" dirty="0"/>
              <a:t>There may be other local impacts.</a:t>
            </a:r>
          </a:p>
          <a:p>
            <a:r>
              <a:rPr lang="en-US" sz="3200" dirty="0"/>
              <a:t>Gross emissions (greenhouse gas sources): how much greenhouse gases (including CO2) we put out.</a:t>
            </a:r>
          </a:p>
          <a:p>
            <a:r>
              <a:rPr lang="en-US" sz="3200" dirty="0"/>
              <a:t>Greenhouse gas sinks: ways to pull CO2 out of the air.</a:t>
            </a:r>
          </a:p>
          <a:p>
            <a:pPr lvl="1"/>
            <a:r>
              <a:rPr lang="en-US" sz="2800" dirty="0"/>
              <a:t>Existing: oceans, forests.</a:t>
            </a:r>
          </a:p>
          <a:p>
            <a:pPr lvl="1"/>
            <a:r>
              <a:rPr lang="en-US" sz="2800" dirty="0"/>
              <a:t>Increase sinkage by planting trees, or other measures.</a:t>
            </a:r>
          </a:p>
        </p:txBody>
      </p:sp>
    </p:spTree>
    <p:extLst>
      <p:ext uri="{BB962C8B-B14F-4D97-AF65-F5344CB8AC3E}">
        <p14:creationId xmlns:p14="http://schemas.microsoft.com/office/powerpoint/2010/main" val="38874137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7CC42-159F-C5EA-0D2C-25C0DAB76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66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Sou</a:t>
            </a:r>
            <a:r>
              <a:rPr lang="en-US" dirty="0"/>
              <a:t>rces of the Global </a:t>
            </a:r>
            <a:r>
              <a:rPr lang="en-US" u="sng" dirty="0"/>
              <a:t>Flow</a:t>
            </a:r>
            <a:r>
              <a:rPr lang="en-US" dirty="0"/>
              <a:t> of Emissions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9AB2F-0691-B680-3B3D-7C4DBEFE5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085D5-EC86-4F6A-B501-C1359CB3911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C4C8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93F64F-95B9-C7D6-9944-B8DD79A4F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030" y="984645"/>
            <a:ext cx="8911939" cy="524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448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0C587-CD60-57A8-2BA3-755B1988A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12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Sou</a:t>
            </a:r>
            <a:r>
              <a:rPr lang="en-US" dirty="0"/>
              <a:t>rces of the Global </a:t>
            </a:r>
            <a:r>
              <a:rPr lang="en-US" u="sng" dirty="0"/>
              <a:t>Stock</a:t>
            </a:r>
            <a:r>
              <a:rPr lang="en-US" dirty="0"/>
              <a:t> of Emissions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0CBD7-CF8D-9C84-4E30-FBDF88174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085D5-EC86-4F6A-B501-C1359CB3911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C4C8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7E3723-B640-74C3-C788-84DC5DEAF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259" y="937216"/>
            <a:ext cx="5719482" cy="585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276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2B358-CA07-F429-7ED9-CEDB9626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Sou</a:t>
            </a:r>
            <a:r>
              <a:rPr lang="en-US" dirty="0"/>
              <a:t>rces of the Global </a:t>
            </a:r>
            <a:r>
              <a:rPr lang="en-US" u="sng" dirty="0"/>
              <a:t>Stock</a:t>
            </a:r>
            <a:r>
              <a:rPr lang="en-US" dirty="0"/>
              <a:t> of Emissions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D4CBA-9116-4361-4CF0-56308C1A2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466AC6-B13F-A39B-F130-7DD79ADDF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085D5-EC86-4F6A-B501-C1359CB3911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C4C8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CD6C38-78F4-1A94-9DAB-2547B7E3F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641" y="886626"/>
            <a:ext cx="5786718" cy="586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5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9EAE-338F-5D4A-8C40-7C3D0FD4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</a:t>
            </a:r>
            <a:r>
              <a:rPr lang="en-US" dirty="0"/>
              <a:t>dits and 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C8CE3-22BA-E94A-B6AC-D79713820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This slide deck was authored by:</a:t>
            </a:r>
          </a:p>
          <a:p>
            <a:pPr lvl="1"/>
            <a:r>
              <a:rPr lang="en-US" dirty="0"/>
              <a:t>Shana </a:t>
            </a:r>
            <a:r>
              <a:rPr lang="en-US" dirty="0" err="1"/>
              <a:t>Mcdermott</a:t>
            </a:r>
            <a:r>
              <a:rPr lang="en-US" dirty="0"/>
              <a:t>, Trinity University</a:t>
            </a:r>
          </a:p>
          <a:p>
            <a:pPr lvl="1"/>
            <a:r>
              <a:rPr lang="en-US" dirty="0"/>
              <a:t>Sarah Jacobson, Williams College</a:t>
            </a:r>
          </a:p>
          <a:p>
            <a:pPr lvl="1"/>
            <a:r>
              <a:rPr lang="en-US" dirty="0"/>
              <a:t>Sharon </a:t>
            </a:r>
            <a:r>
              <a:rPr lang="en-US" dirty="0" err="1"/>
              <a:t>Shewmake</a:t>
            </a:r>
            <a:r>
              <a:rPr lang="en-US" dirty="0"/>
              <a:t>, Western Washington University</a:t>
            </a:r>
          </a:p>
          <a:p>
            <a:r>
              <a:rPr lang="en-US" dirty="0"/>
              <a:t>This slide deck was reviewed by:</a:t>
            </a:r>
          </a:p>
          <a:p>
            <a:pPr lvl="1"/>
            <a:r>
              <a:rPr lang="en-US" dirty="0"/>
              <a:t>Jason </a:t>
            </a:r>
            <a:r>
              <a:rPr lang="en-US" dirty="0" err="1"/>
              <a:t>Shogren</a:t>
            </a:r>
            <a:r>
              <a:rPr lang="en-US" dirty="0"/>
              <a:t>, University of Wyoming</a:t>
            </a:r>
          </a:p>
          <a:p>
            <a:pPr lvl="1"/>
            <a:r>
              <a:rPr lang="en-US" dirty="0"/>
              <a:t>Walter Thurman, North Carolina State University</a:t>
            </a:r>
          </a:p>
          <a:p>
            <a:r>
              <a:rPr lang="en-US" dirty="0"/>
              <a:t>Disclaimer</a:t>
            </a:r>
          </a:p>
          <a:p>
            <a:pPr lvl="1"/>
            <a:r>
              <a:rPr lang="en-US" dirty="0"/>
              <a:t>NEED presentations are designed to be nonpartisan.</a:t>
            </a:r>
          </a:p>
          <a:p>
            <a:pPr lvl="1"/>
            <a:r>
              <a:rPr lang="en-US" dirty="0"/>
              <a:t>It is, however, inevitable that the presenter will be asked for and will provide their own views.</a:t>
            </a:r>
          </a:p>
          <a:p>
            <a:pPr lvl="1"/>
            <a:r>
              <a:rPr lang="en-US" dirty="0"/>
              <a:t>Such views are those of the presenter and not necessarily those of the National Economic Education Delegation (NEED).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5FD2B-E0DC-B44E-B85B-3363DE7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085D5-EC86-4F6A-B501-C1359CB3911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C4C8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2838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DFF69-51F7-447E-9AB3-E4608AA87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212" y="21600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Does This Look Per Capita (Per Person)?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EB1E9-AF71-40FB-8BAD-24A15E760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B87F4-BE17-4CA4-AC65-D7DB99F79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085D5-EC86-4F6A-B501-C1359CB3911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C4C8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02C105-1A53-44E4-909F-30766EE69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435" y="953190"/>
            <a:ext cx="5597238" cy="55889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592FBB-0EB1-487C-B20B-711CD2CE9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0308" y="2090737"/>
            <a:ext cx="299085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089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B94257-A473-43EA-8F01-4718D4E45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228" y="243303"/>
            <a:ext cx="10515600" cy="154022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Tot</a:t>
            </a:r>
            <a:r>
              <a:rPr lang="en-GB" dirty="0"/>
              <a:t>al US Greenhouse Gas Emissions </a:t>
            </a:r>
            <a:br>
              <a:rPr lang="en-GB" dirty="0"/>
            </a:br>
            <a:r>
              <a:rPr lang="en-GB" dirty="0"/>
              <a:t>by Economic Sector in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834996-3947-4284-AD0C-CCDAAE30C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906" y="1529143"/>
            <a:ext cx="4778188" cy="522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04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B94257-A473-43EA-8F01-4718D4E45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552" y="270599"/>
            <a:ext cx="10515600" cy="1540222"/>
          </a:xfrm>
        </p:spPr>
        <p:txBody>
          <a:bodyPr>
            <a:normAutofit/>
          </a:bodyPr>
          <a:lstStyle/>
          <a:p>
            <a:r>
              <a:rPr lang="en-GB" i="1">
                <a:solidFill>
                  <a:schemeClr val="bg1"/>
                </a:solidFill>
              </a:rPr>
              <a:t>U.S. </a:t>
            </a:r>
            <a:r>
              <a:rPr lang="en-GB" i="1"/>
              <a:t>Electricity Sources</a:t>
            </a:r>
            <a:endParaRPr lang="en-GB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8F9EF2-F243-45E4-937D-7E93CE5E1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255" y="838200"/>
            <a:ext cx="4337490" cy="559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787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E8A32-82E2-DC93-6641-467BB6F33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42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Whi</a:t>
            </a:r>
            <a:r>
              <a:rPr lang="en-US" dirty="0"/>
              <a:t>ch Emissions Should We Cut?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09ADE-19EC-AB09-D0FA-4285F9E88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List all possible ways to reduce emissions</a:t>
            </a:r>
          </a:p>
          <a:p>
            <a:r>
              <a:rPr lang="en-US" sz="3200" dirty="0"/>
              <a:t>Figure out how much each can reduce in total</a:t>
            </a:r>
          </a:p>
          <a:p>
            <a:r>
              <a:rPr lang="en-US" sz="3200" dirty="0"/>
              <a:t>Figure out how much each costs per unit of emissions reduced</a:t>
            </a:r>
          </a:p>
          <a:p>
            <a:r>
              <a:rPr lang="en-US" sz="3200" dirty="0"/>
              <a:t>Line them up in order: cheapest to costliest (“marginal abatement cost curve”)</a:t>
            </a:r>
          </a:p>
          <a:p>
            <a:pPr lvl="1"/>
            <a:r>
              <a:rPr lang="en-US" sz="2800" dirty="0">
                <a:sym typeface="Wingdings" panose="05000000000000000000" pitchFamily="2" charset="2"/>
              </a:rPr>
              <a:t> Tackle first the cheapest ones!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42B418-D8D5-B380-CE82-F07AD7052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085D5-EC86-4F6A-B501-C1359CB3911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C4C8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7433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606B36-3CB9-43EC-B5E8-8BBDC8781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29" y="136623"/>
            <a:ext cx="10515600" cy="123941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Exa</a:t>
            </a:r>
            <a:r>
              <a:rPr lang="en-GB" dirty="0"/>
              <a:t>mple Abatement Cost Curve</a:t>
            </a:r>
            <a:br>
              <a:rPr lang="en-GB" dirty="0"/>
            </a:br>
            <a:r>
              <a:rPr lang="en-GB" dirty="0"/>
              <a:t>         (</a:t>
            </a:r>
            <a:r>
              <a:rPr lang="en-GB" sz="2800" dirty="0"/>
              <a:t>Don’t trust these numbers, this is just to show the idea)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1C0F3D-D076-4D83-8CFF-33CA2DFC8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414" y="1376036"/>
            <a:ext cx="7513570" cy="548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77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606B36-3CB9-43EC-B5E8-8BBDC8781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055" y="227980"/>
            <a:ext cx="10515600" cy="1018309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Ne</a:t>
            </a:r>
            <a:r>
              <a:rPr lang="en-GB" dirty="0"/>
              <a:t>wer Estimated Abatement Cost Curve</a:t>
            </a:r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0528B0-4465-40BC-81DB-9F76D9163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655" y="845532"/>
            <a:ext cx="8506690" cy="51669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560360-277D-4762-BE19-8A6F694E3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2594" y="3969325"/>
            <a:ext cx="2624105" cy="278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876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606B36-3CB9-43EC-B5E8-8BBDC8781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057" y="227981"/>
            <a:ext cx="10515600" cy="92123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Ne</a:t>
            </a:r>
            <a:r>
              <a:rPr lang="en-GB" dirty="0"/>
              <a:t>wer Estimated Abatement Cost Curve</a:t>
            </a:r>
            <a:endParaRPr lang="en-GB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A34902-FFBC-48B9-8E03-AC73373B6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982" y="1115197"/>
            <a:ext cx="8950036" cy="500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326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989" y="229655"/>
            <a:ext cx="10587182" cy="105653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Cos</a:t>
            </a:r>
            <a:r>
              <a:rPr lang="en-US" dirty="0"/>
              <a:t>ts and Barriers Can Be Difficult to Assess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1570"/>
            <a:ext cx="10515600" cy="4748394"/>
          </a:xfrm>
        </p:spPr>
        <p:txBody>
          <a:bodyPr>
            <a:normAutofit/>
          </a:bodyPr>
          <a:lstStyle/>
          <a:p>
            <a:r>
              <a:rPr lang="en-US" sz="3200" dirty="0"/>
              <a:t>Difficult to project future costs for new technology</a:t>
            </a:r>
          </a:p>
          <a:p>
            <a:pPr lvl="1"/>
            <a:r>
              <a:rPr lang="en-US" sz="2800" dirty="0"/>
              <a:t>Costs of renewables have been dropping fast</a:t>
            </a:r>
          </a:p>
          <a:p>
            <a:r>
              <a:rPr lang="en-US" sz="3200" dirty="0"/>
              <a:t>Investments in research and development and infrastructure (e.g., EV charging) can lower future costs</a:t>
            </a:r>
          </a:p>
          <a:p>
            <a:r>
              <a:rPr lang="en-US" sz="3200" dirty="0"/>
              <a:t>Barrier to expanding renewable energy: intermittency</a:t>
            </a:r>
          </a:p>
          <a:p>
            <a:pPr lvl="1"/>
            <a:r>
              <a:rPr lang="en-US" sz="2800" dirty="0"/>
              <a:t>Battery technology under development</a:t>
            </a:r>
          </a:p>
        </p:txBody>
      </p:sp>
    </p:spTree>
    <p:extLst>
      <p:ext uri="{BB962C8B-B14F-4D97-AF65-F5344CB8AC3E}">
        <p14:creationId xmlns:p14="http://schemas.microsoft.com/office/powerpoint/2010/main" val="452376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410" y="243303"/>
            <a:ext cx="10587182" cy="105653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Geo</a:t>
            </a:r>
            <a:r>
              <a:rPr lang="en-US" dirty="0"/>
              <a:t>engineering and Carbon Capture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9130"/>
            <a:ext cx="10515600" cy="4748394"/>
          </a:xfrm>
        </p:spPr>
        <p:txBody>
          <a:bodyPr>
            <a:normAutofit/>
          </a:bodyPr>
          <a:lstStyle/>
          <a:p>
            <a:r>
              <a:rPr lang="en-US" sz="3200" dirty="0"/>
              <a:t>Technical pathways to reduce climate change without reducing emissions</a:t>
            </a:r>
          </a:p>
          <a:p>
            <a:r>
              <a:rPr lang="en-US" sz="3200" dirty="0"/>
              <a:t>Carbon capture: captures CO2 emissions and stores them or “utilizes” them (for energy, pressure, etc.)</a:t>
            </a:r>
          </a:p>
          <a:p>
            <a:pPr lvl="1"/>
            <a:r>
              <a:rPr lang="en-US" sz="2800" dirty="0"/>
              <a:t>Not yet proven at scale</a:t>
            </a:r>
          </a:p>
          <a:p>
            <a:r>
              <a:rPr lang="en-US" sz="3200" dirty="0"/>
              <a:t>Solar geoengineering: make the atmosphere reflect more light to regain earlier thermal balance</a:t>
            </a:r>
          </a:p>
          <a:p>
            <a:pPr lvl="1"/>
            <a:r>
              <a:rPr lang="en-US" sz="2800" dirty="0"/>
              <a:t>Totally theoretical</a:t>
            </a:r>
          </a:p>
          <a:p>
            <a:pPr lvl="1"/>
            <a:r>
              <a:rPr lang="en-US" sz="2800" dirty="0"/>
              <a:t>Potentially risky</a:t>
            </a:r>
          </a:p>
        </p:txBody>
      </p:sp>
    </p:spTree>
    <p:extLst>
      <p:ext uri="{BB962C8B-B14F-4D97-AF65-F5344CB8AC3E}">
        <p14:creationId xmlns:p14="http://schemas.microsoft.com/office/powerpoint/2010/main" val="17768371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3502"/>
          <a:stretch/>
        </p:blipFill>
        <p:spPr>
          <a:xfrm>
            <a:off x="1504950" y="1369528"/>
            <a:ext cx="9182100" cy="48066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0AE17E-56C3-4BFB-8E70-2DD47A62C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Fos</a:t>
            </a:r>
            <a:r>
              <a:rPr lang="en-GB" dirty="0"/>
              <a:t>sil Fuels Dominate U.S. Energy Production</a:t>
            </a:r>
          </a:p>
        </p:txBody>
      </p:sp>
    </p:spTree>
    <p:extLst>
      <p:ext uri="{BB962C8B-B14F-4D97-AF65-F5344CB8AC3E}">
        <p14:creationId xmlns:p14="http://schemas.microsoft.com/office/powerpoint/2010/main" val="188323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0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</a:t>
            </a:r>
            <a:r>
              <a:rPr lang="en-US" dirty="0"/>
              <a:t>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6272" y="1325563"/>
            <a:ext cx="6939455" cy="4351338"/>
          </a:xfrm>
        </p:spPr>
        <p:txBody>
          <a:bodyPr/>
          <a:lstStyle/>
          <a:p>
            <a:r>
              <a:rPr lang="en-US" dirty="0"/>
              <a:t>Climate change science</a:t>
            </a:r>
          </a:p>
          <a:p>
            <a:r>
              <a:rPr lang="en-US" dirty="0"/>
              <a:t>Impacts of climate change</a:t>
            </a:r>
          </a:p>
          <a:p>
            <a:r>
              <a:rPr lang="en-US" dirty="0"/>
              <a:t>Economics of responding to climate change</a:t>
            </a:r>
          </a:p>
          <a:p>
            <a:r>
              <a:rPr lang="en-US" dirty="0"/>
              <a:t>Addressing the sources of our emissions</a:t>
            </a:r>
          </a:p>
          <a:p>
            <a:r>
              <a:rPr lang="en-US" dirty="0"/>
              <a:t>Climate change policy</a:t>
            </a:r>
          </a:p>
          <a:p>
            <a:r>
              <a:rPr lang="en-US" dirty="0"/>
              <a:t>Policy in action</a:t>
            </a:r>
          </a:p>
        </p:txBody>
      </p:sp>
    </p:spTree>
    <p:extLst>
      <p:ext uri="{BB962C8B-B14F-4D97-AF65-F5344CB8AC3E}">
        <p14:creationId xmlns:p14="http://schemas.microsoft.com/office/powerpoint/2010/main" val="37287755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6" b="3488"/>
          <a:stretch/>
        </p:blipFill>
        <p:spPr bwMode="auto">
          <a:xfrm>
            <a:off x="1384664" y="1098615"/>
            <a:ext cx="9009540" cy="4949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8AF82B-4160-4829-B8C9-70DABF7A8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Ind</a:t>
            </a:r>
            <a:r>
              <a:rPr lang="en-GB" dirty="0"/>
              <a:t>icative Solar Costs Over Time</a:t>
            </a:r>
          </a:p>
        </p:txBody>
      </p:sp>
    </p:spTree>
    <p:extLst>
      <p:ext uri="{BB962C8B-B14F-4D97-AF65-F5344CB8AC3E}">
        <p14:creationId xmlns:p14="http://schemas.microsoft.com/office/powerpoint/2010/main" val="4194831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7694"/>
          <a:stretch/>
        </p:blipFill>
        <p:spPr>
          <a:xfrm>
            <a:off x="2651760" y="1705056"/>
            <a:ext cx="6742488" cy="45147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200AC6-1442-44FA-9EF0-D7489B185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312" y="216007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Win</a:t>
            </a:r>
            <a:r>
              <a:rPr lang="en-GB" dirty="0"/>
              <a:t>d Turbines Have 100 Times More Power </a:t>
            </a:r>
            <a:br>
              <a:rPr lang="en-GB" dirty="0"/>
            </a:br>
            <a:r>
              <a:rPr lang="en-GB" dirty="0"/>
              <a:t>Generation Capabilities Than 30 Years Ago</a:t>
            </a:r>
          </a:p>
        </p:txBody>
      </p:sp>
    </p:spTree>
    <p:extLst>
      <p:ext uri="{BB962C8B-B14F-4D97-AF65-F5344CB8AC3E}">
        <p14:creationId xmlns:p14="http://schemas.microsoft.com/office/powerpoint/2010/main" val="18132789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0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Cha</a:t>
            </a:r>
            <a:r>
              <a:rPr lang="en-US" dirty="0"/>
              <a:t>llenges with Renewable Energy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3"/>
            <a:ext cx="5346700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It’s intermittent - only produced if there is sun or wind.</a:t>
            </a:r>
          </a:p>
          <a:p>
            <a:pPr>
              <a:spcAft>
                <a:spcPts val="1000"/>
              </a:spcAft>
            </a:pPr>
            <a:r>
              <a:rPr lang="en-US" dirty="0"/>
              <a:t>Energy is needed all day and night, with peak times.</a:t>
            </a:r>
          </a:p>
          <a:p>
            <a:pPr>
              <a:spcAft>
                <a:spcPts val="1000"/>
              </a:spcAft>
            </a:pPr>
            <a:r>
              <a:rPr lang="en-US" dirty="0">
                <a:sym typeface="Wingdings" panose="05000000000000000000" pitchFamily="2" charset="2"/>
              </a:rPr>
              <a:t>Limited w/o storage.</a:t>
            </a:r>
          </a:p>
          <a:p>
            <a:pPr lvl="1">
              <a:spcAft>
                <a:spcPts val="1000"/>
              </a:spcAft>
            </a:pPr>
            <a:r>
              <a:rPr lang="en-US" dirty="0">
                <a:sym typeface="Wingdings" panose="05000000000000000000" pitchFamily="2" charset="2"/>
              </a:rPr>
              <a:t>Creative storage options are under development.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248C83-A89A-41D6-869A-8CF351DA0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4900" y="3429000"/>
            <a:ext cx="4572000" cy="304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120117-B3A8-4C00-A98F-901E7EA98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4900" y="46730"/>
            <a:ext cx="4572000" cy="304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84CE33-3A80-40C6-8C6C-5867FD5A98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600"/>
          <a:stretch/>
        </p:blipFill>
        <p:spPr>
          <a:xfrm>
            <a:off x="6184900" y="2266950"/>
            <a:ext cx="51689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FD63DF-6CE8-184F-9FBC-D0427776B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302" y="1033464"/>
            <a:ext cx="3608716" cy="528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6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Change Policy</a:t>
            </a:r>
          </a:p>
        </p:txBody>
      </p:sp>
    </p:spTree>
    <p:extLst>
      <p:ext uri="{BB962C8B-B14F-4D97-AF65-F5344CB8AC3E}">
        <p14:creationId xmlns:p14="http://schemas.microsoft.com/office/powerpoint/2010/main" val="23670064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5B69D-BB8C-9842-806E-C276333FA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3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Poli</a:t>
            </a:r>
            <a:r>
              <a:rPr lang="en-US" dirty="0"/>
              <a:t>cies That Reduce Emissions Directly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840C6A-8C02-3A43-B2D2-E273EB2A1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085D5-EC86-4F6A-B501-C1359CB3911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C4C8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68016DE-318D-D444-A1D2-E8F15E8DB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453" y="1570730"/>
            <a:ext cx="10685585" cy="4351338"/>
          </a:xfrm>
        </p:spPr>
        <p:txBody>
          <a:bodyPr/>
          <a:lstStyle/>
          <a:p>
            <a:r>
              <a:rPr lang="en-US" dirty="0"/>
              <a:t>Command and control regulation</a:t>
            </a:r>
          </a:p>
          <a:p>
            <a:pPr lvl="1"/>
            <a:r>
              <a:rPr lang="en-US" dirty="0"/>
              <a:t>Emissions standards or limits (e.g., Clean Water Act discharge limits)</a:t>
            </a:r>
          </a:p>
          <a:p>
            <a:pPr lvl="1"/>
            <a:r>
              <a:rPr lang="en-US" dirty="0"/>
              <a:t>Tech standards (e.g., require scrubbers on power plants)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Incentive-based policies</a:t>
            </a:r>
          </a:p>
          <a:p>
            <a:pPr lvl="1"/>
            <a:r>
              <a:rPr lang="en-US" dirty="0"/>
              <a:t>Putting a price on emissions – leveling the playing field!</a:t>
            </a:r>
          </a:p>
          <a:p>
            <a:pPr lvl="2"/>
            <a:r>
              <a:rPr lang="en-US" dirty="0"/>
              <a:t>Tax or cap &amp; trade</a:t>
            </a:r>
          </a:p>
          <a:p>
            <a:pPr lvl="2"/>
            <a:r>
              <a:rPr lang="en-US" dirty="0"/>
              <a:t>Subsidizing green energy (</a:t>
            </a:r>
            <a:r>
              <a:rPr lang="en-US" i="1" dirty="0"/>
              <a:t>e.g</a:t>
            </a:r>
            <a:r>
              <a:rPr lang="en-US" dirty="0"/>
              <a:t>., feed-in tariffs)</a:t>
            </a:r>
          </a:p>
        </p:txBody>
      </p:sp>
    </p:spTree>
    <p:extLst>
      <p:ext uri="{BB962C8B-B14F-4D97-AF65-F5344CB8AC3E}">
        <p14:creationId xmlns:p14="http://schemas.microsoft.com/office/powerpoint/2010/main" val="6189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6046C-D812-E346-9725-D08D61AB9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204" y="0"/>
            <a:ext cx="10515600" cy="190972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</a:t>
            </a:r>
            <a:r>
              <a:rPr lang="en-US" dirty="0"/>
              <a:t>mmand and Control</a:t>
            </a:r>
            <a:br>
              <a:rPr lang="en-US" dirty="0"/>
            </a:br>
            <a:r>
              <a:rPr lang="en-US" dirty="0"/>
              <a:t>vs. Incentive-Based Regulation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45031-B370-EE4C-9B6F-E891C8185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723390"/>
          </a:xfrm>
        </p:spPr>
        <p:txBody>
          <a:bodyPr/>
          <a:lstStyle/>
          <a:p>
            <a:r>
              <a:rPr lang="en-US" dirty="0"/>
              <a:t>Efficiency</a:t>
            </a:r>
          </a:p>
          <a:p>
            <a:pPr lvl="1"/>
            <a:r>
              <a:rPr lang="en-US" dirty="0"/>
              <a:t>Both can achieve the same amount of emissions reduction.</a:t>
            </a:r>
          </a:p>
          <a:p>
            <a:pPr lvl="1"/>
            <a:r>
              <a:rPr lang="en-US" dirty="0"/>
              <a:t>Incentive-based policies can achieve emissions reduction at much lower cost.</a:t>
            </a:r>
          </a:p>
          <a:p>
            <a:r>
              <a:rPr lang="en-US" dirty="0"/>
              <a:t>Equity</a:t>
            </a:r>
          </a:p>
          <a:p>
            <a:pPr lvl="1"/>
            <a:r>
              <a:rPr lang="en-US" dirty="0"/>
              <a:t>Both have may regressive impacts (low-income families bear costs that are a larger percent of their incomes vs hi-income families)</a:t>
            </a:r>
          </a:p>
          <a:p>
            <a:pPr lvl="2"/>
            <a:r>
              <a:rPr lang="en-US" dirty="0"/>
              <a:t>However, new evidence increasingly questions this.</a:t>
            </a:r>
          </a:p>
          <a:p>
            <a:pPr lvl="1"/>
            <a:r>
              <a:rPr lang="en-US" dirty="0"/>
              <a:t>Cap and trade and carbon tax can generate revenues that can be used to offset the </a:t>
            </a:r>
            <a:r>
              <a:rPr lang="en-US" dirty="0" err="1"/>
              <a:t>regressivity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E.g.: “carbon dividend”</a:t>
            </a:r>
          </a:p>
          <a:p>
            <a:pPr lvl="1"/>
            <a:r>
              <a:rPr lang="en-US" dirty="0"/>
              <a:t>Command and control regulations do not.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30037-4D18-F74D-A84D-DC8A33E24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085D5-EC86-4F6A-B501-C1359CB3911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C4C8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9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F5F16-3993-A641-9880-4841211DF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Effi</a:t>
            </a:r>
            <a:r>
              <a:rPr lang="en-US" dirty="0"/>
              <a:t>ciency: CAFÉ vs Carbon Tax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40E49-4E8F-B747-88BA-B6ACF9B20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7280"/>
            <a:ext cx="10515600" cy="513294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CAFÉ = Corporate Average Fuel Efficiency</a:t>
            </a:r>
          </a:p>
          <a:p>
            <a:pPr lvl="1"/>
            <a:r>
              <a:rPr lang="en-US" dirty="0"/>
              <a:t>A fuel economy standard mandating that an </a:t>
            </a:r>
            <a:r>
              <a:rPr lang="en-US"/>
              <a:t>auto‐maker’s </a:t>
            </a:r>
            <a:r>
              <a:rPr lang="en-US" dirty="0"/>
              <a:t>vehicle fleet must meet minimum fuel economy standards.</a:t>
            </a:r>
          </a:p>
          <a:p>
            <a:pPr lvl="1"/>
            <a:endParaRPr lang="en-US" dirty="0"/>
          </a:p>
          <a:p>
            <a:r>
              <a:rPr lang="en-US" dirty="0"/>
              <a:t>Horse Race</a:t>
            </a:r>
          </a:p>
          <a:p>
            <a:pPr lvl="1"/>
            <a:r>
              <a:rPr lang="en-US" dirty="0"/>
              <a:t>Tax on fuel applies to ALL vehicles, not just new.</a:t>
            </a:r>
          </a:p>
          <a:p>
            <a:pPr lvl="1"/>
            <a:r>
              <a:rPr lang="en-US" dirty="0"/>
              <a:t>Rebound Effect:   </a:t>
            </a:r>
          </a:p>
          <a:p>
            <a:pPr lvl="2"/>
            <a:r>
              <a:rPr lang="en-US" dirty="0"/>
              <a:t>Driving a more efficient vehicle lowers the cost per mile driven</a:t>
            </a:r>
          </a:p>
          <a:p>
            <a:pPr lvl="3"/>
            <a:r>
              <a:rPr lang="en-US" sz="2400" dirty="0"/>
              <a:t>leading to more miles driven.</a:t>
            </a:r>
          </a:p>
          <a:p>
            <a:pPr lvl="1"/>
            <a:r>
              <a:rPr lang="en-US" dirty="0"/>
              <a:t>Slower turnover of inefficient vehicles: higher cost of new.</a:t>
            </a:r>
          </a:p>
          <a:p>
            <a:pPr lvl="1"/>
            <a:endParaRPr lang="en-US" dirty="0"/>
          </a:p>
          <a:p>
            <a:r>
              <a:rPr lang="en-US" dirty="0"/>
              <a:t>Summary</a:t>
            </a:r>
          </a:p>
          <a:p>
            <a:pPr lvl="1"/>
            <a:r>
              <a:rPr lang="en-US" dirty="0"/>
              <a:t>A given level of emission reductions </a:t>
            </a:r>
            <a:r>
              <a:rPr lang="en-US" b="1" dirty="0"/>
              <a:t>costs 3-14 times more with CAFÉ </a:t>
            </a:r>
            <a:r>
              <a:rPr lang="en-US" dirty="0"/>
              <a:t>standards than under a comparable carbon tax.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BF984A-9770-9E48-BE22-1A122BB5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085D5-EC86-4F6A-B501-C1359CB3911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C4C8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8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C32B2-314D-FE45-AEA5-3E82EFB87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47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Does a Carbon Tax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729F3-1B27-9343-BDFE-8E54B78EA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" y="1169377"/>
            <a:ext cx="11144250" cy="4958861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Choose activities to be covered (e.g., electricity sector, all emitters, etc.).</a:t>
            </a:r>
          </a:p>
          <a:p>
            <a:pPr>
              <a:spcAft>
                <a:spcPts val="1000"/>
              </a:spcAft>
            </a:pPr>
            <a:r>
              <a:rPr lang="en-US" dirty="0"/>
              <a:t>Set tax level.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Optimally, it represents the social cost of polluting.</a:t>
            </a:r>
          </a:p>
          <a:p>
            <a:pPr>
              <a:spcAft>
                <a:spcPts val="1000"/>
              </a:spcAft>
            </a:pPr>
            <a:r>
              <a:rPr lang="en-US" dirty="0"/>
              <a:t>Polluters must pay a tax for every unit emitted.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Polluters with </a:t>
            </a:r>
            <a:r>
              <a:rPr lang="en-US" b="1" dirty="0"/>
              <a:t>low</a:t>
            </a:r>
            <a:r>
              <a:rPr lang="en-US" dirty="0"/>
              <a:t> abatement costs will </a:t>
            </a:r>
            <a:r>
              <a:rPr lang="en-US" b="1" dirty="0"/>
              <a:t>abate</a:t>
            </a:r>
            <a:r>
              <a:rPr lang="en-US" dirty="0"/>
              <a:t> to avoid the tax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Polluters with </a:t>
            </a:r>
            <a:r>
              <a:rPr lang="en-US" b="1" dirty="0"/>
              <a:t>high</a:t>
            </a:r>
            <a:r>
              <a:rPr lang="en-US" dirty="0"/>
              <a:t> abatement costs will pollute and </a:t>
            </a:r>
            <a:r>
              <a:rPr lang="en-US" b="1" dirty="0"/>
              <a:t>pay the tax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E46E0-C982-B743-9EED-93496E77F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085D5-EC86-4F6A-B501-C1359CB3911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C4C8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17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C32B2-314D-FE45-AEA5-3E82EFB87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2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Does Cap and Trade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729F3-1B27-9343-BDFE-8E54B78EA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163" y="1169377"/>
            <a:ext cx="11259393" cy="4958861"/>
          </a:xfrm>
        </p:spPr>
        <p:txBody>
          <a:bodyPr>
            <a:normAutofit/>
          </a:bodyPr>
          <a:lstStyle/>
          <a:p>
            <a:r>
              <a:rPr lang="en-US" dirty="0"/>
              <a:t>Choose activities to be covered (e.g., electricity sector, all emitters, etc.).</a:t>
            </a:r>
          </a:p>
          <a:p>
            <a:r>
              <a:rPr lang="en-US" dirty="0"/>
              <a:t>Set maximum emissions level (“cap”).</a:t>
            </a:r>
          </a:p>
          <a:p>
            <a:r>
              <a:rPr lang="en-US" dirty="0"/>
              <a:t>That many pollution permits are issued.</a:t>
            </a:r>
          </a:p>
          <a:p>
            <a:pPr lvl="1"/>
            <a:r>
              <a:rPr lang="en-US" dirty="0"/>
              <a:t>Can be auctioned off or given to polluters</a:t>
            </a:r>
          </a:p>
          <a:p>
            <a:r>
              <a:rPr lang="en-US" dirty="0"/>
              <a:t>Every polluter in a covered sector must have a permit for every unit of pollution.</a:t>
            </a:r>
          </a:p>
          <a:p>
            <a:r>
              <a:rPr lang="en-US" dirty="0"/>
              <a:t>Polluters buy and sell (“trade”) permits on a market as they wish.</a:t>
            </a:r>
          </a:p>
          <a:p>
            <a:pPr lvl="1"/>
            <a:r>
              <a:rPr lang="en-US" dirty="0"/>
              <a:t>Polluters with </a:t>
            </a:r>
            <a:r>
              <a:rPr lang="en-US" b="1" dirty="0"/>
              <a:t>low </a:t>
            </a:r>
            <a:r>
              <a:rPr lang="en-US" dirty="0"/>
              <a:t>abatement costs will make / save money by </a:t>
            </a:r>
            <a:r>
              <a:rPr lang="en-US" b="1" dirty="0"/>
              <a:t>abating </a:t>
            </a:r>
            <a:r>
              <a:rPr lang="en-US" dirty="0"/>
              <a:t>and selling / not buying permits</a:t>
            </a:r>
          </a:p>
          <a:p>
            <a:pPr lvl="1"/>
            <a:r>
              <a:rPr lang="en-US" dirty="0"/>
              <a:t>Polluters with </a:t>
            </a:r>
            <a:r>
              <a:rPr lang="en-US" b="1" dirty="0"/>
              <a:t>high </a:t>
            </a:r>
            <a:r>
              <a:rPr lang="en-US" dirty="0"/>
              <a:t>abatement costs will buy permits and </a:t>
            </a:r>
            <a:r>
              <a:rPr lang="en-US" b="1" dirty="0"/>
              <a:t>pollute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E46E0-C982-B743-9EED-93496E77F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085D5-EC86-4F6A-B501-C1359CB3911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C4C8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99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Put</a:t>
            </a:r>
            <a:r>
              <a:rPr lang="en-US" dirty="0"/>
              <a:t>ting a Price on Carbon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CC8D9F6-C199-0149-B7ED-BB4CF9A75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865" y="1313338"/>
            <a:ext cx="7372327" cy="5005899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93F0A12-A6FC-BB45-B12C-56E9CAC305BE}"/>
              </a:ext>
            </a:extLst>
          </p:cNvPr>
          <p:cNvCxnSpPr/>
          <p:nvPr/>
        </p:nvCxnSpPr>
        <p:spPr>
          <a:xfrm flipV="1">
            <a:off x="3284911" y="2814426"/>
            <a:ext cx="6393893" cy="36976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17B7FBC-F4C5-5742-86B6-05164383B120}"/>
              </a:ext>
            </a:extLst>
          </p:cNvPr>
          <p:cNvSpPr txBox="1"/>
          <p:nvPr/>
        </p:nvSpPr>
        <p:spPr>
          <a:xfrm>
            <a:off x="838200" y="2547257"/>
            <a:ext cx="2203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Suppose a Social Cost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Carbon of $50</a:t>
            </a:r>
          </a:p>
        </p:txBody>
      </p:sp>
    </p:spTree>
    <p:extLst>
      <p:ext uri="{BB962C8B-B14F-4D97-AF65-F5344CB8AC3E}">
        <p14:creationId xmlns:p14="http://schemas.microsoft.com/office/powerpoint/2010/main" val="100304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31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But </a:t>
            </a:r>
            <a:r>
              <a:rPr lang="en-US" dirty="0"/>
              <a:t>First: What Is Economics?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Economics is about making choices under scarcity.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Individuals and firms</a:t>
            </a:r>
          </a:p>
          <a:p>
            <a:pPr>
              <a:spcAft>
                <a:spcPts val="1000"/>
              </a:spcAft>
            </a:pPr>
            <a:r>
              <a:rPr lang="en-US" dirty="0"/>
              <a:t>How do goods and services get allocated among entities in society?</a:t>
            </a:r>
          </a:p>
          <a:p>
            <a:pPr>
              <a:spcAft>
                <a:spcPts val="1000"/>
              </a:spcAft>
            </a:pPr>
            <a:r>
              <a:rPr lang="en-US" dirty="0"/>
              <a:t>How is value created by trade? </a:t>
            </a:r>
          </a:p>
          <a:p>
            <a:pPr>
              <a:spcAft>
                <a:spcPts val="1000"/>
              </a:spcAft>
            </a:pPr>
            <a:r>
              <a:rPr lang="en-US" dirty="0"/>
              <a:t>How do “market failures” restrict that value creation?</a:t>
            </a:r>
          </a:p>
        </p:txBody>
      </p:sp>
    </p:spTree>
    <p:extLst>
      <p:ext uri="{BB962C8B-B14F-4D97-AF65-F5344CB8AC3E}">
        <p14:creationId xmlns:p14="http://schemas.microsoft.com/office/powerpoint/2010/main" val="33124204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Put</a:t>
            </a:r>
            <a:r>
              <a:rPr lang="en-US" dirty="0"/>
              <a:t>ting a Price on Carbon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CC8D9F6-C199-0149-B7ED-BB4CF9A75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865" y="1313338"/>
            <a:ext cx="7372327" cy="500589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CE5BE98-E7CD-DF45-828E-EB4D1095DFEC}"/>
              </a:ext>
            </a:extLst>
          </p:cNvPr>
          <p:cNvSpPr/>
          <p:nvPr/>
        </p:nvSpPr>
        <p:spPr>
          <a:xfrm>
            <a:off x="3667184" y="2021132"/>
            <a:ext cx="6656288" cy="42981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5D7EEE3-3191-4F4D-B5A4-4774DD8C3DAD}"/>
              </a:ext>
            </a:extLst>
          </p:cNvPr>
          <p:cNvSpPr/>
          <p:nvPr/>
        </p:nvSpPr>
        <p:spPr>
          <a:xfrm>
            <a:off x="3667182" y="2390026"/>
            <a:ext cx="5911348" cy="2971987"/>
          </a:xfrm>
          <a:custGeom>
            <a:avLst/>
            <a:gdLst>
              <a:gd name="connsiteX0" fmla="*/ 0 w 6125227"/>
              <a:gd name="connsiteY0" fmla="*/ 2931090 h 2931090"/>
              <a:gd name="connsiteX1" fmla="*/ 2304789 w 6125227"/>
              <a:gd name="connsiteY1" fmla="*/ 1903956 h 2931090"/>
              <a:gd name="connsiteX2" fmla="*/ 6125227 w 6125227"/>
              <a:gd name="connsiteY2" fmla="*/ 0 h 2931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25227" h="2931090">
                <a:moveTo>
                  <a:pt x="0" y="2931090"/>
                </a:moveTo>
                <a:cubicBezTo>
                  <a:pt x="641959" y="2661780"/>
                  <a:pt x="1283918" y="2392471"/>
                  <a:pt x="2304789" y="1903956"/>
                </a:cubicBezTo>
                <a:cubicBezTo>
                  <a:pt x="3325660" y="1415441"/>
                  <a:pt x="4725443" y="707720"/>
                  <a:pt x="6125227" y="0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977FAA8-802F-1E46-BD25-DA52E53A95E3}"/>
              </a:ext>
            </a:extLst>
          </p:cNvPr>
          <p:cNvSpPr txBox="1"/>
          <p:nvPr/>
        </p:nvSpPr>
        <p:spPr>
          <a:xfrm>
            <a:off x="9824889" y="2420334"/>
            <a:ext cx="988627" cy="354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A465C8-DF62-314F-BDE3-1E7CCADA9093}"/>
              </a:ext>
            </a:extLst>
          </p:cNvPr>
          <p:cNvSpPr txBox="1"/>
          <p:nvPr/>
        </p:nvSpPr>
        <p:spPr>
          <a:xfrm>
            <a:off x="1483617" y="2216817"/>
            <a:ext cx="18498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TAX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Permit Price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Carbon Price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93F0A12-A6FC-BB45-B12C-56E9CAC305BE}"/>
              </a:ext>
            </a:extLst>
          </p:cNvPr>
          <p:cNvCxnSpPr/>
          <p:nvPr/>
        </p:nvCxnSpPr>
        <p:spPr>
          <a:xfrm flipV="1">
            <a:off x="3284911" y="2814426"/>
            <a:ext cx="6393893" cy="36976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62B3762-8AF8-6644-8955-1C4D8E33686E}"/>
              </a:ext>
            </a:extLst>
          </p:cNvPr>
          <p:cNvSpPr txBox="1"/>
          <p:nvPr/>
        </p:nvSpPr>
        <p:spPr>
          <a:xfrm>
            <a:off x="8307964" y="5905708"/>
            <a:ext cx="988627" cy="442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D95044A-9832-6848-B97D-7DA2314E2897}"/>
              </a:ext>
            </a:extLst>
          </p:cNvPr>
          <p:cNvCxnSpPr/>
          <p:nvPr/>
        </p:nvCxnSpPr>
        <p:spPr>
          <a:xfrm flipH="1">
            <a:off x="8782570" y="2627659"/>
            <a:ext cx="8853" cy="3309907"/>
          </a:xfrm>
          <a:prstGeom prst="line">
            <a:avLst/>
          </a:prstGeom>
          <a:ln w="38100">
            <a:solidFill>
              <a:srgbClr val="0C4C88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Left Brace 33">
            <a:extLst>
              <a:ext uri="{FF2B5EF4-FFF2-40B4-BE49-F238E27FC236}">
                <a16:creationId xmlns:a16="http://schemas.microsoft.com/office/drawing/2014/main" id="{E7D825D1-A0FF-9346-A1B0-B7D11552303C}"/>
              </a:ext>
            </a:extLst>
          </p:cNvPr>
          <p:cNvSpPr/>
          <p:nvPr/>
        </p:nvSpPr>
        <p:spPr>
          <a:xfrm rot="16200000">
            <a:off x="5710687" y="2297657"/>
            <a:ext cx="1017527" cy="510453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BCBAFED-7403-EE4D-BC39-70E5F5572E18}"/>
              </a:ext>
            </a:extLst>
          </p:cNvPr>
          <p:cNvSpPr txBox="1"/>
          <p:nvPr/>
        </p:nvSpPr>
        <p:spPr>
          <a:xfrm>
            <a:off x="5659317" y="5449935"/>
            <a:ext cx="1122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Abate</a:t>
            </a:r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67BDBD56-A9C1-6D4E-8E96-71A3074F7FFC}"/>
              </a:ext>
            </a:extLst>
          </p:cNvPr>
          <p:cNvSpPr/>
          <p:nvPr/>
        </p:nvSpPr>
        <p:spPr>
          <a:xfrm rot="16200000">
            <a:off x="9054112" y="4089325"/>
            <a:ext cx="1017527" cy="152119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7530AB0-6A55-504F-91D1-049DE751884E}"/>
              </a:ext>
            </a:extLst>
          </p:cNvPr>
          <p:cNvSpPr txBox="1"/>
          <p:nvPr/>
        </p:nvSpPr>
        <p:spPr>
          <a:xfrm>
            <a:off x="8802277" y="5449935"/>
            <a:ext cx="1521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Buy permit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 pay tax</a:t>
            </a:r>
          </a:p>
        </p:txBody>
      </p:sp>
    </p:spTree>
    <p:extLst>
      <p:ext uri="{BB962C8B-B14F-4D97-AF65-F5344CB8AC3E}">
        <p14:creationId xmlns:p14="http://schemas.microsoft.com/office/powerpoint/2010/main" val="197415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29" grpId="0"/>
      <p:bldP spid="30" grpId="0"/>
      <p:bldP spid="32" grpId="0"/>
      <p:bldP spid="34" grpId="0" animBg="1"/>
      <p:bldP spid="35" grpId="0"/>
      <p:bldP spid="36" grpId="0" animBg="1"/>
      <p:bldP spid="3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Car</a:t>
            </a:r>
            <a:r>
              <a:rPr lang="en-US" dirty="0"/>
              <a:t>bon Prices: the Good and Bad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0730"/>
            <a:ext cx="6910754" cy="4351338"/>
          </a:xfrm>
        </p:spPr>
        <p:txBody>
          <a:bodyPr>
            <a:normAutofit/>
          </a:bodyPr>
          <a:lstStyle/>
          <a:p>
            <a:r>
              <a:rPr lang="en-US" dirty="0"/>
              <a:t>Good:</a:t>
            </a:r>
          </a:p>
          <a:p>
            <a:pPr lvl="1"/>
            <a:r>
              <a:rPr lang="en-US" dirty="0"/>
              <a:t>Provide price signal to lower emissions.</a:t>
            </a:r>
          </a:p>
          <a:p>
            <a:pPr lvl="1"/>
            <a:r>
              <a:rPr lang="en-US" dirty="0"/>
              <a:t>They yield low-cost reductions in emissions.</a:t>
            </a:r>
          </a:p>
          <a:p>
            <a:pPr lvl="1"/>
            <a:r>
              <a:rPr lang="en-US" dirty="0"/>
              <a:t>They spur innovation in </a:t>
            </a:r>
            <a:r>
              <a:rPr lang="en-US"/>
              <a:t>clean technologies.</a:t>
            </a:r>
            <a:endParaRPr lang="en-US" dirty="0"/>
          </a:p>
          <a:p>
            <a:r>
              <a:rPr lang="en-US" dirty="0"/>
              <a:t>Bad:</a:t>
            </a:r>
          </a:p>
          <a:p>
            <a:pPr lvl="1"/>
            <a:r>
              <a:rPr lang="en-US" dirty="0"/>
              <a:t>Firms might leave to flee regulation.</a:t>
            </a:r>
          </a:p>
          <a:p>
            <a:pPr lvl="1"/>
            <a:r>
              <a:rPr lang="en-US" dirty="0"/>
              <a:t>It is necessary to monitor emissions.</a:t>
            </a:r>
          </a:p>
          <a:p>
            <a:pPr lvl="1"/>
            <a:r>
              <a:rPr lang="en-US" dirty="0"/>
              <a:t>Potentially regressive </a:t>
            </a:r>
          </a:p>
          <a:p>
            <a:pPr lvl="2"/>
            <a:r>
              <a:rPr lang="en-US" dirty="0"/>
              <a:t>Costs may weigh more heavily on low-income households.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E5945-8E95-4D19-91F6-F5AE69640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600" y="2066924"/>
            <a:ext cx="3441700" cy="2581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4139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80799-3A61-2E41-931A-2BADCB943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82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Rev</a:t>
            </a:r>
            <a:r>
              <a:rPr lang="en-US" dirty="0"/>
              <a:t>enue Dividend Eliminates </a:t>
            </a:r>
            <a:r>
              <a:rPr lang="en-US" dirty="0" err="1"/>
              <a:t>Regressivity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913F9-A1A4-D446-B39A-24BFA6B89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085D5-EC86-4F6A-B501-C1359CB3911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C4C8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https://i.imgur.com/Evn2tB6.jpg">
            <a:extLst>
              <a:ext uri="{FF2B5EF4-FFF2-40B4-BE49-F238E27FC236}">
                <a16:creationId xmlns:a16="http://schemas.microsoft.com/office/drawing/2014/main" id="{9DC23053-1F91-CB4F-8A26-091A64703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776" y="868680"/>
            <a:ext cx="8442448" cy="51206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7C7DE0-29DB-EE40-A7D4-A02E2B4FAC5A}"/>
              </a:ext>
            </a:extLst>
          </p:cNvPr>
          <p:cNvSpPr txBox="1"/>
          <p:nvPr/>
        </p:nvSpPr>
        <p:spPr>
          <a:xfrm>
            <a:off x="8636389" y="6488668"/>
            <a:ext cx="2717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U.S. Treasury, 2017</a:t>
            </a:r>
          </a:p>
        </p:txBody>
      </p:sp>
    </p:spTree>
    <p:extLst>
      <p:ext uri="{BB962C8B-B14F-4D97-AF65-F5344CB8AC3E}">
        <p14:creationId xmlns:p14="http://schemas.microsoft.com/office/powerpoint/2010/main" val="39758756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Car</a:t>
            </a:r>
            <a:r>
              <a:rPr lang="en-US" dirty="0"/>
              <a:t>bon Tax and Cap &amp; Trade: the Differences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25475" y="1353758"/>
          <a:ext cx="10941050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765">
                  <a:extLst>
                    <a:ext uri="{9D8B030D-6E8A-4147-A177-3AD203B41FA5}">
                      <a16:colId xmlns:a16="http://schemas.microsoft.com/office/drawing/2014/main" val="539992745"/>
                    </a:ext>
                  </a:extLst>
                </a:gridCol>
                <a:gridCol w="4109314">
                  <a:extLst>
                    <a:ext uri="{9D8B030D-6E8A-4147-A177-3AD203B41FA5}">
                      <a16:colId xmlns:a16="http://schemas.microsoft.com/office/drawing/2014/main" val="3350363504"/>
                    </a:ext>
                  </a:extLst>
                </a:gridCol>
                <a:gridCol w="3920971">
                  <a:extLst>
                    <a:ext uri="{9D8B030D-6E8A-4147-A177-3AD203B41FA5}">
                      <a16:colId xmlns:a16="http://schemas.microsoft.com/office/drawing/2014/main" val="1552000764"/>
                    </a:ext>
                  </a:extLst>
                </a:gridCol>
              </a:tblGrid>
              <a:tr h="402374">
                <a:tc>
                  <a:txBody>
                    <a:bodyPr/>
                    <a:lstStyle/>
                    <a:p>
                      <a:pPr indent="-182880"/>
                      <a:endParaRPr lang="en-US" sz="2200" dirty="0"/>
                    </a:p>
                  </a:txBody>
                  <a:tcPr>
                    <a:solidFill>
                      <a:srgbClr val="0C4C88"/>
                    </a:solidFill>
                  </a:tcPr>
                </a:tc>
                <a:tc>
                  <a:txBody>
                    <a:bodyPr/>
                    <a:lstStyle/>
                    <a:p>
                      <a:pPr indent="-182880"/>
                      <a:r>
                        <a:rPr lang="en-US" sz="2200" dirty="0"/>
                        <a:t>Carbon Tax</a:t>
                      </a:r>
                    </a:p>
                  </a:txBody>
                  <a:tcPr>
                    <a:solidFill>
                      <a:srgbClr val="0C4C88"/>
                    </a:solidFill>
                  </a:tcPr>
                </a:tc>
                <a:tc>
                  <a:txBody>
                    <a:bodyPr/>
                    <a:lstStyle/>
                    <a:p>
                      <a:pPr indent="-182880"/>
                      <a:r>
                        <a:rPr lang="en-US" sz="2200" dirty="0"/>
                        <a:t>Cap &amp; Trade</a:t>
                      </a:r>
                    </a:p>
                  </a:txBody>
                  <a:tcPr>
                    <a:solidFill>
                      <a:srgbClr val="0C4C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606110"/>
                  </a:ext>
                </a:extLst>
              </a:tr>
              <a:tr h="402374">
                <a:tc>
                  <a:txBody>
                    <a:bodyPr/>
                    <a:lstStyle/>
                    <a:p>
                      <a:pPr indent="-182880"/>
                      <a:r>
                        <a:rPr lang="en-US" sz="2200" dirty="0">
                          <a:solidFill>
                            <a:srgbClr val="2B414D"/>
                          </a:solidFill>
                        </a:rPr>
                        <a:t>Carbon</a:t>
                      </a:r>
                      <a:r>
                        <a:rPr lang="en-US" sz="2200" baseline="0" dirty="0">
                          <a:solidFill>
                            <a:srgbClr val="2B414D"/>
                          </a:solidFill>
                        </a:rPr>
                        <a:t> Price</a:t>
                      </a:r>
                      <a:endParaRPr lang="en-US" sz="2200" dirty="0">
                        <a:solidFill>
                          <a:srgbClr val="2B414D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82880"/>
                      <a:r>
                        <a:rPr lang="en-US" sz="2200" dirty="0">
                          <a:solidFill>
                            <a:srgbClr val="2B414D"/>
                          </a:solidFill>
                        </a:rPr>
                        <a:t>Certain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82880"/>
                      <a:r>
                        <a:rPr lang="en-US" sz="2200" dirty="0">
                          <a:solidFill>
                            <a:srgbClr val="2B414D"/>
                          </a:solidFill>
                        </a:rPr>
                        <a:t>Uncertain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794287"/>
                  </a:ext>
                </a:extLst>
              </a:tr>
              <a:tr h="402374">
                <a:tc>
                  <a:txBody>
                    <a:bodyPr/>
                    <a:lstStyle/>
                    <a:p>
                      <a:pPr indent="-182880"/>
                      <a:r>
                        <a:rPr lang="en-US" sz="2200" dirty="0">
                          <a:solidFill>
                            <a:srgbClr val="2B414D"/>
                          </a:solidFill>
                        </a:rPr>
                        <a:t>Emissions</a:t>
                      </a:r>
                    </a:p>
                  </a:txBody>
                  <a:tcPr>
                    <a:solidFill>
                      <a:srgbClr val="0C4C8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-182880"/>
                      <a:r>
                        <a:rPr lang="en-US" sz="2200" dirty="0">
                          <a:solidFill>
                            <a:srgbClr val="2B414D"/>
                          </a:solidFill>
                        </a:rPr>
                        <a:t>Uncertain</a:t>
                      </a:r>
                    </a:p>
                  </a:txBody>
                  <a:tcPr>
                    <a:solidFill>
                      <a:srgbClr val="0C4C8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-182880"/>
                      <a:r>
                        <a:rPr lang="en-US" sz="2200" dirty="0">
                          <a:solidFill>
                            <a:srgbClr val="2B414D"/>
                          </a:solidFill>
                        </a:rPr>
                        <a:t>Certain</a:t>
                      </a:r>
                    </a:p>
                  </a:txBody>
                  <a:tcPr>
                    <a:solidFill>
                      <a:srgbClr val="0C4C88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714105"/>
                  </a:ext>
                </a:extLst>
              </a:tr>
              <a:tr h="402374">
                <a:tc>
                  <a:txBody>
                    <a:bodyPr/>
                    <a:lstStyle/>
                    <a:p>
                      <a:pPr indent="-182880"/>
                      <a:r>
                        <a:rPr lang="en-US" sz="2200" dirty="0">
                          <a:solidFill>
                            <a:srgbClr val="2B414D"/>
                          </a:solidFill>
                        </a:rPr>
                        <a:t>Ease of Implementation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aseline="0" dirty="0">
                          <a:solidFill>
                            <a:srgbClr val="2B414D"/>
                          </a:solidFill>
                        </a:rPr>
                        <a:t>May be easier to implement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82880"/>
                      <a:endParaRPr lang="en-US" sz="2200" dirty="0">
                        <a:solidFill>
                          <a:srgbClr val="2B414D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62518"/>
                  </a:ext>
                </a:extLst>
              </a:tr>
              <a:tr h="1586287">
                <a:tc>
                  <a:txBody>
                    <a:bodyPr/>
                    <a:lstStyle/>
                    <a:p>
                      <a:pPr indent="-182880"/>
                      <a:r>
                        <a:rPr lang="en-US" sz="2200" dirty="0">
                          <a:solidFill>
                            <a:srgbClr val="2B414D"/>
                          </a:solidFill>
                        </a:rPr>
                        <a:t>Additional concerns</a:t>
                      </a:r>
                    </a:p>
                  </a:txBody>
                  <a:tcPr>
                    <a:solidFill>
                      <a:srgbClr val="0C4C8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-457200"/>
                      <a:r>
                        <a:rPr lang="en-US" sz="2200" dirty="0">
                          <a:solidFill>
                            <a:srgbClr val="2B414D"/>
                          </a:solidFill>
                        </a:rPr>
                        <a:t>Always</a:t>
                      </a:r>
                      <a:r>
                        <a:rPr lang="en-US" sz="2200" baseline="0" dirty="0">
                          <a:solidFill>
                            <a:srgbClr val="2B414D"/>
                          </a:solidFill>
                        </a:rPr>
                        <a:t> generates revenue</a:t>
                      </a:r>
                    </a:p>
                    <a:p>
                      <a:pPr indent="-457200"/>
                      <a:r>
                        <a:rPr lang="en-US" sz="2200" baseline="0" dirty="0">
                          <a:solidFill>
                            <a:srgbClr val="2B414D"/>
                          </a:solidFill>
                        </a:rPr>
                        <a:t>May require legislation to change</a:t>
                      </a:r>
                      <a:endParaRPr lang="en-US" sz="2200" dirty="0">
                        <a:solidFill>
                          <a:srgbClr val="2B414D"/>
                        </a:solidFill>
                      </a:endParaRPr>
                    </a:p>
                  </a:txBody>
                  <a:tcPr>
                    <a:solidFill>
                      <a:srgbClr val="0C4C8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aseline="0" dirty="0">
                          <a:solidFill>
                            <a:srgbClr val="2B414D"/>
                          </a:solidFill>
                        </a:rPr>
                        <a:t>May be more susceptible to lobbying</a:t>
                      </a:r>
                      <a:endParaRPr lang="en-US" sz="2200" dirty="0">
                        <a:solidFill>
                          <a:srgbClr val="2B414D"/>
                        </a:solidFill>
                      </a:endParaRPr>
                    </a:p>
                    <a:p>
                      <a:pPr indent="-457200"/>
                      <a:r>
                        <a:rPr lang="en-US" sz="2200" dirty="0">
                          <a:solidFill>
                            <a:srgbClr val="2B414D"/>
                          </a:solidFill>
                        </a:rPr>
                        <a:t>Only generates revenue if</a:t>
                      </a:r>
                      <a:r>
                        <a:rPr lang="en-US" sz="2200" baseline="0" dirty="0">
                          <a:solidFill>
                            <a:srgbClr val="2B414D"/>
                          </a:solidFill>
                        </a:rPr>
                        <a:t> government sells permits</a:t>
                      </a:r>
                    </a:p>
                    <a:p>
                      <a:pPr indent="-457200"/>
                      <a:r>
                        <a:rPr lang="en-US" sz="2200" baseline="0" dirty="0">
                          <a:solidFill>
                            <a:srgbClr val="2B414D"/>
                          </a:solidFill>
                        </a:rPr>
                        <a:t>Cap can be changed by regulator</a:t>
                      </a:r>
                    </a:p>
                  </a:txBody>
                  <a:tcPr>
                    <a:solidFill>
                      <a:srgbClr val="0C4C88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25050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638C6762-7DE1-5445-9A98-046A842B4076}"/>
              </a:ext>
            </a:extLst>
          </p:cNvPr>
          <p:cNvSpPr/>
          <p:nvPr/>
        </p:nvSpPr>
        <p:spPr>
          <a:xfrm>
            <a:off x="501162" y="3050319"/>
            <a:ext cx="11262946" cy="1925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ED4395-0E5C-7948-9095-6A27E066EC21}"/>
              </a:ext>
            </a:extLst>
          </p:cNvPr>
          <p:cNvSpPr/>
          <p:nvPr/>
        </p:nvSpPr>
        <p:spPr>
          <a:xfrm>
            <a:off x="625475" y="2581830"/>
            <a:ext cx="11262946" cy="1925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7A289D-593E-2544-A4A3-3F17A667EDDA}"/>
              </a:ext>
            </a:extLst>
          </p:cNvPr>
          <p:cNvSpPr/>
          <p:nvPr/>
        </p:nvSpPr>
        <p:spPr>
          <a:xfrm>
            <a:off x="625475" y="2196998"/>
            <a:ext cx="11262946" cy="1925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AEDE4C-152D-144F-BED1-3D927F30968F}"/>
              </a:ext>
            </a:extLst>
          </p:cNvPr>
          <p:cNvSpPr/>
          <p:nvPr/>
        </p:nvSpPr>
        <p:spPr>
          <a:xfrm>
            <a:off x="625475" y="1891631"/>
            <a:ext cx="11262946" cy="1806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53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Car</a:t>
            </a:r>
            <a:r>
              <a:rPr lang="en-US" dirty="0"/>
              <a:t>bon Tax and Cap &amp; Trade: the Differences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25475" y="1325563"/>
          <a:ext cx="10941050" cy="4830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765">
                  <a:extLst>
                    <a:ext uri="{9D8B030D-6E8A-4147-A177-3AD203B41FA5}">
                      <a16:colId xmlns:a16="http://schemas.microsoft.com/office/drawing/2014/main" val="539992745"/>
                    </a:ext>
                  </a:extLst>
                </a:gridCol>
                <a:gridCol w="4109314">
                  <a:extLst>
                    <a:ext uri="{9D8B030D-6E8A-4147-A177-3AD203B41FA5}">
                      <a16:colId xmlns:a16="http://schemas.microsoft.com/office/drawing/2014/main" val="3350363504"/>
                    </a:ext>
                  </a:extLst>
                </a:gridCol>
                <a:gridCol w="3920971">
                  <a:extLst>
                    <a:ext uri="{9D8B030D-6E8A-4147-A177-3AD203B41FA5}">
                      <a16:colId xmlns:a16="http://schemas.microsoft.com/office/drawing/2014/main" val="1552000764"/>
                    </a:ext>
                  </a:extLst>
                </a:gridCol>
              </a:tblGrid>
              <a:tr h="514085">
                <a:tc>
                  <a:txBody>
                    <a:bodyPr/>
                    <a:lstStyle/>
                    <a:p>
                      <a:pPr indent="-182880"/>
                      <a:endParaRPr lang="en-US" sz="2200" dirty="0"/>
                    </a:p>
                  </a:txBody>
                  <a:tcPr>
                    <a:solidFill>
                      <a:srgbClr val="0C4C88"/>
                    </a:solidFill>
                  </a:tcPr>
                </a:tc>
                <a:tc>
                  <a:txBody>
                    <a:bodyPr/>
                    <a:lstStyle/>
                    <a:p>
                      <a:pPr indent="-182880"/>
                      <a:r>
                        <a:rPr lang="en-US" sz="2200" dirty="0"/>
                        <a:t>Carbon Tax</a:t>
                      </a:r>
                    </a:p>
                  </a:txBody>
                  <a:tcPr>
                    <a:solidFill>
                      <a:srgbClr val="0C4C88"/>
                    </a:solidFill>
                  </a:tcPr>
                </a:tc>
                <a:tc>
                  <a:txBody>
                    <a:bodyPr/>
                    <a:lstStyle/>
                    <a:p>
                      <a:pPr indent="-182880"/>
                      <a:r>
                        <a:rPr lang="en-US" sz="2200" dirty="0"/>
                        <a:t>Cap &amp; Trade</a:t>
                      </a:r>
                    </a:p>
                  </a:txBody>
                  <a:tcPr>
                    <a:solidFill>
                      <a:srgbClr val="0C4C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606110"/>
                  </a:ext>
                </a:extLst>
              </a:tr>
              <a:tr h="514085">
                <a:tc>
                  <a:txBody>
                    <a:bodyPr/>
                    <a:lstStyle/>
                    <a:p>
                      <a:pPr indent="-182880"/>
                      <a:r>
                        <a:rPr lang="en-US" sz="2200" dirty="0">
                          <a:solidFill>
                            <a:srgbClr val="2B414D"/>
                          </a:solidFill>
                        </a:rPr>
                        <a:t>Carbon</a:t>
                      </a:r>
                      <a:r>
                        <a:rPr lang="en-US" sz="2200" baseline="0" dirty="0">
                          <a:solidFill>
                            <a:srgbClr val="2B414D"/>
                          </a:solidFill>
                        </a:rPr>
                        <a:t> Price</a:t>
                      </a:r>
                      <a:endParaRPr lang="en-US" sz="2200" dirty="0">
                        <a:solidFill>
                          <a:srgbClr val="2B414D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82880"/>
                      <a:r>
                        <a:rPr lang="en-US" sz="2200" dirty="0">
                          <a:solidFill>
                            <a:srgbClr val="2B414D"/>
                          </a:solidFill>
                        </a:rPr>
                        <a:t>Certain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82880"/>
                      <a:r>
                        <a:rPr lang="en-US" sz="2200" dirty="0">
                          <a:solidFill>
                            <a:srgbClr val="2B414D"/>
                          </a:solidFill>
                        </a:rPr>
                        <a:t>Uncertain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794287"/>
                  </a:ext>
                </a:extLst>
              </a:tr>
              <a:tr h="514085">
                <a:tc>
                  <a:txBody>
                    <a:bodyPr/>
                    <a:lstStyle/>
                    <a:p>
                      <a:pPr indent="-182880"/>
                      <a:r>
                        <a:rPr lang="en-US" sz="2200" dirty="0">
                          <a:solidFill>
                            <a:srgbClr val="2B414D"/>
                          </a:solidFill>
                        </a:rPr>
                        <a:t>Emissions</a:t>
                      </a:r>
                    </a:p>
                  </a:txBody>
                  <a:tcPr>
                    <a:solidFill>
                      <a:srgbClr val="0C4C8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-182880"/>
                      <a:r>
                        <a:rPr lang="en-US" sz="2200" dirty="0">
                          <a:solidFill>
                            <a:srgbClr val="2B414D"/>
                          </a:solidFill>
                        </a:rPr>
                        <a:t>Uncertain</a:t>
                      </a:r>
                    </a:p>
                  </a:txBody>
                  <a:tcPr>
                    <a:solidFill>
                      <a:srgbClr val="0C4C8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-182880"/>
                      <a:r>
                        <a:rPr lang="en-US" sz="2200" dirty="0">
                          <a:solidFill>
                            <a:srgbClr val="2B414D"/>
                          </a:solidFill>
                        </a:rPr>
                        <a:t>Certain</a:t>
                      </a:r>
                    </a:p>
                  </a:txBody>
                  <a:tcPr>
                    <a:solidFill>
                      <a:srgbClr val="0C4C88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714105"/>
                  </a:ext>
                </a:extLst>
              </a:tr>
              <a:tr h="514085">
                <a:tc>
                  <a:txBody>
                    <a:bodyPr/>
                    <a:lstStyle/>
                    <a:p>
                      <a:pPr indent="-182880"/>
                      <a:r>
                        <a:rPr lang="en-US" sz="2200" dirty="0">
                          <a:solidFill>
                            <a:srgbClr val="2B414D"/>
                          </a:solidFill>
                        </a:rPr>
                        <a:t>Ease of Implementation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aseline="0" dirty="0">
                          <a:solidFill>
                            <a:srgbClr val="2B414D"/>
                          </a:solidFill>
                        </a:rPr>
                        <a:t>May be easier to implement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82880"/>
                      <a:endParaRPr lang="en-US" sz="2200" dirty="0">
                        <a:solidFill>
                          <a:srgbClr val="2B414D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62518"/>
                  </a:ext>
                </a:extLst>
              </a:tr>
              <a:tr h="2129780">
                <a:tc>
                  <a:txBody>
                    <a:bodyPr/>
                    <a:lstStyle/>
                    <a:p>
                      <a:pPr indent="-182880"/>
                      <a:r>
                        <a:rPr lang="en-US" sz="2200" dirty="0">
                          <a:solidFill>
                            <a:srgbClr val="2B414D"/>
                          </a:solidFill>
                        </a:rPr>
                        <a:t>Additional concerns</a:t>
                      </a:r>
                    </a:p>
                  </a:txBody>
                  <a:tcPr>
                    <a:solidFill>
                      <a:srgbClr val="0C4C8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-457200"/>
                      <a:r>
                        <a:rPr lang="en-US" sz="2200" dirty="0">
                          <a:solidFill>
                            <a:srgbClr val="2B414D"/>
                          </a:solidFill>
                        </a:rPr>
                        <a:t>1) Always</a:t>
                      </a:r>
                      <a:r>
                        <a:rPr lang="en-US" sz="2200" baseline="0" dirty="0">
                          <a:solidFill>
                            <a:srgbClr val="2B414D"/>
                          </a:solidFill>
                        </a:rPr>
                        <a:t> generates revenue</a:t>
                      </a:r>
                    </a:p>
                    <a:p>
                      <a:pPr indent="-457200"/>
                      <a:r>
                        <a:rPr lang="en-US" sz="2200" baseline="0" dirty="0">
                          <a:solidFill>
                            <a:srgbClr val="2B414D"/>
                          </a:solidFill>
                        </a:rPr>
                        <a:t>2) May require legislation to change</a:t>
                      </a:r>
                    </a:p>
                    <a:p>
                      <a:pPr indent="-457200"/>
                      <a:r>
                        <a:rPr lang="en-US" sz="2200" baseline="0" dirty="0">
                          <a:solidFill>
                            <a:srgbClr val="2B414D"/>
                          </a:solidFill>
                        </a:rPr>
                        <a:t>3) Predictability</a:t>
                      </a:r>
                      <a:endParaRPr lang="en-US" sz="2200" dirty="0">
                        <a:solidFill>
                          <a:srgbClr val="2B414D"/>
                        </a:solidFill>
                      </a:endParaRPr>
                    </a:p>
                  </a:txBody>
                  <a:tcPr>
                    <a:solidFill>
                      <a:srgbClr val="0C4C8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aseline="0" dirty="0">
                          <a:solidFill>
                            <a:srgbClr val="2B414D"/>
                          </a:solidFill>
                        </a:rPr>
                        <a:t>1) Susceptible to lobbying.</a:t>
                      </a:r>
                      <a:endParaRPr lang="en-US" sz="2200" dirty="0">
                        <a:solidFill>
                          <a:srgbClr val="2B414D"/>
                        </a:solidFill>
                      </a:endParaRPr>
                    </a:p>
                    <a:p>
                      <a:pPr indent="-457200"/>
                      <a:r>
                        <a:rPr lang="en-US" sz="2200" dirty="0">
                          <a:solidFill>
                            <a:srgbClr val="2B414D"/>
                          </a:solidFill>
                        </a:rPr>
                        <a:t>2) Only generates revenue if</a:t>
                      </a:r>
                      <a:r>
                        <a:rPr lang="en-US" sz="2200" baseline="0" dirty="0">
                          <a:solidFill>
                            <a:srgbClr val="2B414D"/>
                          </a:solidFill>
                        </a:rPr>
                        <a:t> government sells permits.</a:t>
                      </a:r>
                    </a:p>
                    <a:p>
                      <a:pPr indent="-457200"/>
                      <a:r>
                        <a:rPr lang="en-US" sz="2200" baseline="0" dirty="0">
                          <a:solidFill>
                            <a:srgbClr val="2B414D"/>
                          </a:solidFill>
                        </a:rPr>
                        <a:t>3) Cap can be changed by regulator.</a:t>
                      </a:r>
                    </a:p>
                    <a:p>
                      <a:pPr indent="-457200"/>
                      <a:r>
                        <a:rPr lang="en-US" sz="2200" baseline="0" dirty="0">
                          <a:solidFill>
                            <a:srgbClr val="2B414D"/>
                          </a:solidFill>
                        </a:rPr>
                        <a:t>4) Less certainty over future.</a:t>
                      </a:r>
                    </a:p>
                    <a:p>
                      <a:pPr indent="-457200"/>
                      <a:r>
                        <a:rPr lang="en-US" sz="2200" baseline="0" dirty="0">
                          <a:solidFill>
                            <a:srgbClr val="2B414D"/>
                          </a:solidFill>
                        </a:rPr>
                        <a:t>5) Regulations reduce efficacy of Cap &amp; Trade</a:t>
                      </a:r>
                    </a:p>
                  </a:txBody>
                  <a:tcPr>
                    <a:solidFill>
                      <a:srgbClr val="0C4C88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25050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DB121F3-9FD2-EA41-AA5D-38D64DBE01AC}"/>
              </a:ext>
            </a:extLst>
          </p:cNvPr>
          <p:cNvSpPr/>
          <p:nvPr/>
        </p:nvSpPr>
        <p:spPr>
          <a:xfrm>
            <a:off x="7641771" y="5110843"/>
            <a:ext cx="3924754" cy="104474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69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5B811-15B2-784C-BC9A-4A849ECCB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68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One</a:t>
            </a:r>
            <a:r>
              <a:rPr lang="en-US" sz="3800" dirty="0"/>
              <a:t> Other Thing: Cap and Trade vs. Carbon Tax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C1EB6-561C-3240-8B96-9A1DCEC26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6774"/>
            <a:ext cx="10515600" cy="473529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Emissions regulations and Cap and Trade can work at cross purposes.</a:t>
            </a:r>
          </a:p>
          <a:p>
            <a:pPr lvl="1"/>
            <a:r>
              <a:rPr lang="en-US" dirty="0"/>
              <a:t>Regulations that lower emissions from big polluters…</a:t>
            </a:r>
          </a:p>
          <a:p>
            <a:pPr lvl="2"/>
            <a:r>
              <a:rPr lang="en-US" dirty="0"/>
              <a:t>Lower the demand for permits</a:t>
            </a:r>
          </a:p>
          <a:p>
            <a:pPr lvl="2"/>
            <a:r>
              <a:rPr lang="en-US" dirty="0"/>
              <a:t>Lowers the price of permits</a:t>
            </a:r>
          </a:p>
          <a:p>
            <a:pPr lvl="2"/>
            <a:r>
              <a:rPr lang="en-US" dirty="0"/>
              <a:t>Reduces incentives for other industries to cut emissions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Regulations can undermine the effectiveness of Cap and Trade.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same is not true of a carbon tax.</a:t>
            </a:r>
          </a:p>
          <a:p>
            <a:pPr lvl="1"/>
            <a:r>
              <a:rPr lang="en-US" dirty="0"/>
              <a:t>Though regulations might cut tax revenue, revenue is not the goal of the carbon tax.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719018-4AF1-D242-AADA-D838945DA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085D5-EC86-4F6A-B501-C1359CB3911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C4C8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40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F16F9-E6BB-AA4D-8967-573DE48B9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32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Imp</a:t>
            </a:r>
            <a:r>
              <a:rPr lang="en-US" dirty="0"/>
              <a:t>lications of a $50/ton Price on Carbon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91F7D-FAE9-C343-8E4A-5C4697406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doubling of the price of coal-fired electricity.</a:t>
            </a:r>
          </a:p>
          <a:p>
            <a:pPr lvl="1"/>
            <a:r>
              <a:rPr lang="en-US" dirty="0"/>
              <a:t>Makes solar, wind, and nuclear much more attractive from a cost perspective.</a:t>
            </a:r>
          </a:p>
          <a:p>
            <a:r>
              <a:rPr lang="en-US" dirty="0"/>
              <a:t>Add $230/year to the cost of driving a gasoline-powered car.</a:t>
            </a:r>
          </a:p>
          <a:p>
            <a:pPr lvl="1"/>
            <a:r>
              <a:rPr lang="en-US" dirty="0"/>
              <a:t>Makes walking, biking, carpooling, public transportation much more attractive.</a:t>
            </a:r>
          </a:p>
          <a:p>
            <a:r>
              <a:rPr lang="en-US" dirty="0"/>
              <a:t>Add $1/year to the cost of banking services.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current average price of carbon emissions is just $2.</a:t>
            </a:r>
          </a:p>
          <a:p>
            <a:pPr lvl="1"/>
            <a:r>
              <a:rPr lang="en-US" dirty="0"/>
              <a:t>This…has virtually no effect.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58D85A-3C70-D341-90EF-60C41B325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085D5-EC86-4F6A-B501-C1359CB3911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C4C8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2959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13194-55B4-334C-971E-64960461A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888" y="22965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Exa</a:t>
            </a:r>
            <a:r>
              <a:rPr lang="en-US" dirty="0"/>
              <a:t>mples of Other Policies that Reduce Emissions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F305E-3692-584D-B3A2-CF6F571F6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6822"/>
            <a:ext cx="10515600" cy="4785246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Research and development subsidies</a:t>
            </a:r>
          </a:p>
          <a:p>
            <a:pPr>
              <a:spcAft>
                <a:spcPts val="1000"/>
              </a:spcAft>
            </a:pPr>
            <a:r>
              <a:rPr lang="en-US" dirty="0"/>
              <a:t>Renewable energy mandates (e.g., renewable portfolio standards)</a:t>
            </a:r>
          </a:p>
          <a:p>
            <a:pPr>
              <a:spcAft>
                <a:spcPts val="1000"/>
              </a:spcAft>
            </a:pPr>
            <a:r>
              <a:rPr lang="en-US" dirty="0"/>
              <a:t>Energy efficiency mandates and subsidies (e.g. CAFE fuel economy standards)</a:t>
            </a:r>
          </a:p>
          <a:p>
            <a:pPr>
              <a:spcAft>
                <a:spcPts val="1000"/>
              </a:spcAft>
            </a:pPr>
            <a:r>
              <a:rPr lang="en-US" dirty="0"/>
              <a:t>Grid / infrastructure improvements</a:t>
            </a:r>
          </a:p>
          <a:p>
            <a:pPr>
              <a:spcAft>
                <a:spcPts val="1000"/>
              </a:spcAft>
            </a:pPr>
            <a:r>
              <a:rPr lang="en-US" dirty="0"/>
              <a:t>Public transportation</a:t>
            </a:r>
          </a:p>
          <a:p>
            <a:r>
              <a:rPr lang="en-US" dirty="0"/>
              <a:t>Land use / zoning policies</a:t>
            </a:r>
          </a:p>
        </p:txBody>
      </p:sp>
    </p:spTree>
    <p:extLst>
      <p:ext uri="{BB962C8B-B14F-4D97-AF65-F5344CB8AC3E}">
        <p14:creationId xmlns:p14="http://schemas.microsoft.com/office/powerpoint/2010/main" val="176595429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9031" b="11687"/>
          <a:stretch/>
        </p:blipFill>
        <p:spPr>
          <a:xfrm>
            <a:off x="1484663" y="1779616"/>
            <a:ext cx="9279589" cy="44594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04C7F1-76DE-B445-8ABA-65E6EC918EB5}"/>
              </a:ext>
            </a:extLst>
          </p:cNvPr>
          <p:cNvSpPr txBox="1"/>
          <p:nvPr/>
        </p:nvSpPr>
        <p:spPr>
          <a:xfrm>
            <a:off x="3223572" y="6455165"/>
            <a:ext cx="4284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B41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New Climate Economy Report, 2014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7DD0D7-9E1D-4216-99F4-14087A0A7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960" y="216007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Atla</a:t>
            </a:r>
            <a:r>
              <a:rPr lang="en-GB" dirty="0"/>
              <a:t>nta and Barcelona Have Similar Populations </a:t>
            </a:r>
            <a:br>
              <a:rPr lang="en-GB" dirty="0"/>
            </a:br>
            <a:r>
              <a:rPr lang="en-GB" dirty="0"/>
              <a:t>but Very Different Carbon Productivity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27BD23-E6B4-4608-882B-099395257CCA}"/>
              </a:ext>
            </a:extLst>
          </p:cNvPr>
          <p:cNvSpPr/>
          <p:nvPr/>
        </p:nvSpPr>
        <p:spPr>
          <a:xfrm>
            <a:off x="1730967" y="1663222"/>
            <a:ext cx="4347615" cy="431609"/>
          </a:xfrm>
          <a:prstGeom prst="rect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Atlanta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6CBFBA-21C1-4C95-B0B0-D6C92E47D6C2}"/>
              </a:ext>
            </a:extLst>
          </p:cNvPr>
          <p:cNvSpPr/>
          <p:nvPr/>
        </p:nvSpPr>
        <p:spPr>
          <a:xfrm>
            <a:off x="6198458" y="1663222"/>
            <a:ext cx="4347615" cy="431609"/>
          </a:xfrm>
          <a:prstGeom prst="rect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Barcelona</a:t>
            </a:r>
          </a:p>
        </p:txBody>
      </p:sp>
    </p:spTree>
    <p:extLst>
      <p:ext uri="{BB962C8B-B14F-4D97-AF65-F5344CB8AC3E}">
        <p14:creationId xmlns:p14="http://schemas.microsoft.com/office/powerpoint/2010/main" val="365578127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720" y="216007"/>
            <a:ext cx="10515600" cy="1325563"/>
          </a:xfrm>
        </p:spPr>
        <p:txBody>
          <a:bodyPr>
            <a:normAutofit fontScale="90000"/>
          </a:bodyPr>
          <a:lstStyle/>
          <a:p>
            <a:pPr>
              <a:tabLst>
                <a:tab pos="2571750" algn="l"/>
              </a:tabLst>
            </a:pPr>
            <a:r>
              <a:rPr lang="en-US" dirty="0">
                <a:solidFill>
                  <a:schemeClr val="bg1"/>
                </a:solidFill>
              </a:rPr>
              <a:t>Com</a:t>
            </a:r>
            <a:r>
              <a:rPr lang="en-US" dirty="0"/>
              <a:t>pact and Connected Urban Pathways Can Go </a:t>
            </a:r>
            <a:br>
              <a:rPr lang="en-US" dirty="0"/>
            </a:br>
            <a:r>
              <a:rPr lang="en-US" dirty="0"/>
              <a:t>Hand-in-hand with Economic Growth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2444"/>
          <a:stretch/>
        </p:blipFill>
        <p:spPr>
          <a:xfrm>
            <a:off x="666750" y="1765141"/>
            <a:ext cx="10858499" cy="43784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D960E86-2605-4FEA-BE46-64F73734CC96}"/>
              </a:ext>
            </a:extLst>
          </p:cNvPr>
          <p:cNvSpPr/>
          <p:nvPr/>
        </p:nvSpPr>
        <p:spPr>
          <a:xfrm>
            <a:off x="1588092" y="1755616"/>
            <a:ext cx="2545757" cy="349409"/>
          </a:xfrm>
          <a:prstGeom prst="rect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Stockholm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E3882F-911A-4695-AC55-F6FA1487D705}"/>
              </a:ext>
            </a:extLst>
          </p:cNvPr>
          <p:cNvSpPr/>
          <p:nvPr/>
        </p:nvSpPr>
        <p:spPr>
          <a:xfrm>
            <a:off x="5179017" y="1755616"/>
            <a:ext cx="2545757" cy="349409"/>
          </a:xfrm>
          <a:prstGeom prst="rect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Copenhagen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3DD334-700D-4666-A24A-566C691AD108}"/>
              </a:ext>
            </a:extLst>
          </p:cNvPr>
          <p:cNvSpPr/>
          <p:nvPr/>
        </p:nvSpPr>
        <p:spPr>
          <a:xfrm>
            <a:off x="8798518" y="1765141"/>
            <a:ext cx="2545757" cy="349409"/>
          </a:xfrm>
          <a:prstGeom prst="rect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Hong Kong</a:t>
            </a:r>
          </a:p>
        </p:txBody>
      </p:sp>
    </p:spTree>
    <p:extLst>
      <p:ext uri="{BB962C8B-B14F-4D97-AF65-F5344CB8AC3E}">
        <p14:creationId xmlns:p14="http://schemas.microsoft.com/office/powerpoint/2010/main" val="1490950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C1491-A065-8F43-B7D3-1C4E3D10A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25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Eco</a:t>
            </a:r>
            <a:r>
              <a:rPr lang="en-US" dirty="0"/>
              <a:t>nomics Informs Almost Everything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7C1F1-EC19-CF4B-A854-6492D05C7FD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Prices</a:t>
            </a:r>
          </a:p>
          <a:p>
            <a:r>
              <a:rPr lang="en-US" dirty="0"/>
              <a:t>Incentives</a:t>
            </a:r>
          </a:p>
          <a:p>
            <a:r>
              <a:rPr lang="en-US" dirty="0"/>
              <a:t>Externalities</a:t>
            </a:r>
          </a:p>
          <a:p>
            <a:r>
              <a:rPr lang="en-US" dirty="0"/>
              <a:t>Cost-Benefit Analysis</a:t>
            </a:r>
          </a:p>
          <a:p>
            <a:r>
              <a:rPr lang="en-US" dirty="0"/>
              <a:t>Growth</a:t>
            </a:r>
          </a:p>
          <a:p>
            <a:r>
              <a:rPr lang="en-US" dirty="0"/>
              <a:t>Inflation</a:t>
            </a:r>
          </a:p>
          <a:p>
            <a:r>
              <a:rPr lang="en-US" dirty="0"/>
              <a:t>Interest Rates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7C6483-6A50-044A-87CB-E37C358CB00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Climate Change</a:t>
            </a:r>
          </a:p>
          <a:p>
            <a:r>
              <a:rPr lang="en-US" dirty="0"/>
              <a:t>International Trade</a:t>
            </a:r>
          </a:p>
          <a:p>
            <a:r>
              <a:rPr lang="en-US" dirty="0"/>
              <a:t>Immigration</a:t>
            </a:r>
          </a:p>
          <a:p>
            <a:r>
              <a:rPr lang="en-US" dirty="0"/>
              <a:t>Housing</a:t>
            </a:r>
          </a:p>
          <a:p>
            <a:r>
              <a:rPr lang="en-US" dirty="0"/>
              <a:t>Education</a:t>
            </a:r>
          </a:p>
          <a:p>
            <a:r>
              <a:rPr lang="en-US" dirty="0"/>
              <a:t>Health Care</a:t>
            </a:r>
          </a:p>
          <a:p>
            <a:r>
              <a:rPr lang="en-US" dirty="0"/>
              <a:t>Gun Control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7B41C4-9500-274A-89E2-427769BDE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085D5-EC86-4F6A-B501-C1359CB3911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C4C8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95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Change Policy in Action</a:t>
            </a:r>
          </a:p>
        </p:txBody>
      </p:sp>
    </p:spTree>
    <p:extLst>
      <p:ext uri="{BB962C8B-B14F-4D97-AF65-F5344CB8AC3E}">
        <p14:creationId xmlns:p14="http://schemas.microsoft.com/office/powerpoint/2010/main" val="401368965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0EB2383-D6A7-3942-8DBF-49DFFB182FF9}"/>
              </a:ext>
            </a:extLst>
          </p:cNvPr>
          <p:cNvSpPr txBox="1"/>
          <p:nvPr/>
        </p:nvSpPr>
        <p:spPr>
          <a:xfrm>
            <a:off x="3290888" y="6447651"/>
            <a:ext cx="4214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B41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World Bank Carbon - Pricing Dashboard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89B0F5-4827-43CB-A5BE-4C2C724D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04" y="0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Car</a:t>
            </a:r>
            <a:r>
              <a:rPr lang="en-GB" dirty="0"/>
              <a:t>bon Policies Across the World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44F24E2-AA91-5C48-9F35-6C5696583F9A}"/>
              </a:ext>
            </a:extLst>
          </p:cNvPr>
          <p:cNvGrpSpPr/>
          <p:nvPr/>
        </p:nvGrpSpPr>
        <p:grpSpPr>
          <a:xfrm>
            <a:off x="1595966" y="891822"/>
            <a:ext cx="9241367" cy="5336426"/>
            <a:chOff x="1595966" y="891822"/>
            <a:chExt cx="9241367" cy="533642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A183354-0F93-A44F-B371-8F58E764DAB5}"/>
                </a:ext>
              </a:extLst>
            </p:cNvPr>
            <p:cNvGrpSpPr/>
            <p:nvPr/>
          </p:nvGrpSpPr>
          <p:grpSpPr>
            <a:xfrm>
              <a:off x="1595966" y="891822"/>
              <a:ext cx="9241367" cy="5336426"/>
              <a:chOff x="1595966" y="891822"/>
              <a:chExt cx="9241367" cy="533642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3C31F3D-F3C5-6441-AA09-7DD6B79612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95966" y="891822"/>
                <a:ext cx="9241367" cy="5336426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0E872DD-A91B-2542-A005-A4E38F0518C2}"/>
                  </a:ext>
                </a:extLst>
              </p:cNvPr>
              <p:cNvSpPr txBox="1"/>
              <p:nvPr/>
            </p:nvSpPr>
            <p:spPr>
              <a:xfrm>
                <a:off x="3063135" y="5171214"/>
                <a:ext cx="42451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ETS = Emissions Trading System = Cap and Trade</a:t>
                </a: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049241C-31DE-D147-A012-7DB20AE5CA95}"/>
                  </a:ext>
                </a:extLst>
              </p:cNvPr>
              <p:cNvSpPr/>
              <p:nvPr/>
            </p:nvSpPr>
            <p:spPr>
              <a:xfrm>
                <a:off x="1778000" y="1325563"/>
                <a:ext cx="406400" cy="6810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7E2BFFA-35F4-6D45-B9F0-0518C54ECF34}"/>
                </a:ext>
              </a:extLst>
            </p:cNvPr>
            <p:cNvSpPr/>
            <p:nvPr/>
          </p:nvSpPr>
          <p:spPr>
            <a:xfrm>
              <a:off x="1885244" y="5723467"/>
              <a:ext cx="3352800" cy="2935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38F346-FDCF-F84C-8BF3-12096D1C83D6}"/>
                </a:ext>
              </a:extLst>
            </p:cNvPr>
            <p:cNvSpPr/>
            <p:nvPr/>
          </p:nvSpPr>
          <p:spPr>
            <a:xfrm>
              <a:off x="5631870" y="5870222"/>
              <a:ext cx="3692751" cy="2935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488430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B7ED3FB1-5B5F-4C3F-A1C6-393014FAA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80" y="0"/>
            <a:ext cx="10515600" cy="1325563"/>
          </a:xfrm>
        </p:spPr>
        <p:txBody>
          <a:bodyPr/>
          <a:lstStyle/>
          <a:p>
            <a:r>
              <a:rPr lang="en-GB" dirty="0"/>
              <a:t> </a:t>
            </a:r>
            <a:r>
              <a:rPr lang="en-GB" dirty="0">
                <a:solidFill>
                  <a:srgbClr val="FFFFFF"/>
                </a:solidFill>
              </a:rPr>
              <a:t>Ca</a:t>
            </a:r>
            <a:r>
              <a:rPr lang="en-GB" dirty="0">
                <a:solidFill>
                  <a:schemeClr val="bg1"/>
                </a:solidFill>
              </a:rPr>
              <a:t>p</a:t>
            </a:r>
            <a:r>
              <a:rPr lang="en-GB" dirty="0"/>
              <a:t> and Trade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6E1703-7C23-4D2F-9118-B978C56E0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49" y="1743599"/>
            <a:ext cx="9944101" cy="337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1108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bon Pricing Dashboard | Up-to-date overview of carbon pricing initiatives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3" t="11924" r="3893" b="4572"/>
          <a:stretch/>
        </p:blipFill>
        <p:spPr>
          <a:xfrm>
            <a:off x="1975268" y="1004711"/>
            <a:ext cx="8241463" cy="53043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29333" y="1242862"/>
            <a:ext cx="1104405" cy="12469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EB2383-D6A7-3942-8DBF-49DFFB182FF9}"/>
              </a:ext>
            </a:extLst>
          </p:cNvPr>
          <p:cNvSpPr txBox="1"/>
          <p:nvPr/>
        </p:nvSpPr>
        <p:spPr>
          <a:xfrm>
            <a:off x="3233738" y="6438901"/>
            <a:ext cx="4976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B41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World Bank  - Carbon Pricing Dashboard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612BEB-204F-49E6-8F81-436C740F4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80" y="0"/>
            <a:ext cx="10515600" cy="1325563"/>
          </a:xfrm>
        </p:spPr>
        <p:txBody>
          <a:bodyPr/>
          <a:lstStyle/>
          <a:p>
            <a:r>
              <a:rPr lang="en-GB" dirty="0"/>
              <a:t> </a:t>
            </a:r>
            <a:r>
              <a:rPr lang="en-GB" dirty="0">
                <a:solidFill>
                  <a:srgbClr val="FFFFFF"/>
                </a:solidFill>
              </a:rPr>
              <a:t>Ca</a:t>
            </a:r>
            <a:r>
              <a:rPr lang="en-GB" dirty="0">
                <a:solidFill>
                  <a:schemeClr val="bg1"/>
                </a:solidFill>
              </a:rPr>
              <a:t>p</a:t>
            </a:r>
            <a:r>
              <a:rPr lang="en-GB" dirty="0"/>
              <a:t> and Trade Policies Around the World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F2C6A8-14F0-B347-B458-E7DE60DD43D1}"/>
              </a:ext>
            </a:extLst>
          </p:cNvPr>
          <p:cNvSpPr/>
          <p:nvPr/>
        </p:nvSpPr>
        <p:spPr>
          <a:xfrm>
            <a:off x="5541558" y="5700889"/>
            <a:ext cx="3692751" cy="445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8B4BD0-0509-F049-86C1-0D00432C1808}"/>
              </a:ext>
            </a:extLst>
          </p:cNvPr>
          <p:cNvSpPr/>
          <p:nvPr/>
        </p:nvSpPr>
        <p:spPr>
          <a:xfrm>
            <a:off x="2129333" y="6002889"/>
            <a:ext cx="3692751" cy="169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CEBC67-DE60-314E-BC0F-1847BCE473BA}"/>
              </a:ext>
            </a:extLst>
          </p:cNvPr>
          <p:cNvSpPr txBox="1"/>
          <p:nvPr/>
        </p:nvSpPr>
        <p:spPr>
          <a:xfrm>
            <a:off x="5265365" y="5696802"/>
            <a:ext cx="4245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ETS = Emissions Trading System = Cap and Trade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294583-4E9C-E543-9D3C-252B6878F3F4}"/>
              </a:ext>
            </a:extLst>
          </p:cNvPr>
          <p:cNvSpPr/>
          <p:nvPr/>
        </p:nvSpPr>
        <p:spPr>
          <a:xfrm>
            <a:off x="1751156" y="1137580"/>
            <a:ext cx="777556" cy="713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50286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4643B3-46E2-464B-8818-FF0B2DDEE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885" y="1518339"/>
            <a:ext cx="4595065" cy="46608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58CA5A-68FB-BF43-832D-362B2D499395}"/>
              </a:ext>
            </a:extLst>
          </p:cNvPr>
          <p:cNvSpPr txBox="1">
            <a:spLocks/>
          </p:cNvSpPr>
          <p:nvPr/>
        </p:nvSpPr>
        <p:spPr>
          <a:xfrm>
            <a:off x="7838722" y="1811347"/>
            <a:ext cx="2886074" cy="4074795"/>
          </a:xfrm>
          <a:prstGeom prst="roundRect">
            <a:avLst/>
          </a:prstGeom>
          <a:solidFill>
            <a:schemeClr val="accent2"/>
          </a:solidFill>
          <a:ln w="38100">
            <a:noFill/>
          </a:ln>
        </p:spPr>
        <p:txBody>
          <a:bodyPr wrap="square" lIns="182880" bIns="2743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global greenhouse gas emissions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Circa 2005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391EC-039C-453C-B67F-9CD98DB8B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Eur</a:t>
            </a:r>
            <a:r>
              <a:rPr lang="en-GB" dirty="0"/>
              <a:t>opean Union’s Emissions Trading Scheme</a:t>
            </a:r>
          </a:p>
        </p:txBody>
      </p:sp>
    </p:spTree>
    <p:extLst>
      <p:ext uri="{BB962C8B-B14F-4D97-AF65-F5344CB8AC3E}">
        <p14:creationId xmlns:p14="http://schemas.microsoft.com/office/powerpoint/2010/main" val="350789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35C546-60E4-FA48-AEC1-DD993B180E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65"/>
          <a:stretch/>
        </p:blipFill>
        <p:spPr>
          <a:xfrm>
            <a:off x="1745773" y="1541570"/>
            <a:ext cx="8700454" cy="47258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990769-98A8-4B0C-948D-806087946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Pro</a:t>
            </a:r>
            <a:r>
              <a:rPr lang="en-GB" dirty="0"/>
              <a:t>gress Towards Meeting Europe 2020 And 2030 Targets (EU Total GHG Emissions)</a:t>
            </a:r>
          </a:p>
        </p:txBody>
      </p:sp>
    </p:spTree>
    <p:extLst>
      <p:ext uri="{BB962C8B-B14F-4D97-AF65-F5344CB8AC3E}">
        <p14:creationId xmlns:p14="http://schemas.microsoft.com/office/powerpoint/2010/main" val="34818757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7BBE75-A79C-8149-B417-7621434181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13" b="11172"/>
          <a:stretch/>
        </p:blipFill>
        <p:spPr>
          <a:xfrm>
            <a:off x="2042506" y="1722049"/>
            <a:ext cx="8106988" cy="42335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B9364D-C3C0-44C5-8B5B-ADD163D8D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40" y="256951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EU </a:t>
            </a:r>
            <a:r>
              <a:rPr lang="en-GB" dirty="0"/>
              <a:t>Has Decoupled Economic Growth from Greenhouse Gas Emissions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56AD0-46D0-4D17-85B5-68455E65F82C}"/>
              </a:ext>
            </a:extLst>
          </p:cNvPr>
          <p:cNvSpPr txBox="1">
            <a:spLocks/>
          </p:cNvSpPr>
          <p:nvPr/>
        </p:nvSpPr>
        <p:spPr>
          <a:xfrm>
            <a:off x="5336005" y="1680838"/>
            <a:ext cx="1519989" cy="246221"/>
          </a:xfrm>
          <a:prstGeom prst="rect">
            <a:avLst/>
          </a:prstGeom>
          <a:solidFill>
            <a:srgbClr val="30942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European Commission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944C8B-EF2A-4DEB-B12B-1948ACDD2D53}"/>
              </a:ext>
            </a:extLst>
          </p:cNvPr>
          <p:cNvSpPr txBox="1">
            <a:spLocks/>
          </p:cNvSpPr>
          <p:nvPr/>
        </p:nvSpPr>
        <p:spPr>
          <a:xfrm>
            <a:off x="5408195" y="6023137"/>
            <a:ext cx="1375609" cy="246221"/>
          </a:xfrm>
          <a:prstGeom prst="rect">
            <a:avLst/>
          </a:prstGeom>
          <a:solidFill>
            <a:srgbClr val="30942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Climate Action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ED3033-D85F-5245-A30D-29D7405B7867}"/>
              </a:ext>
            </a:extLst>
          </p:cNvPr>
          <p:cNvCxnSpPr/>
          <p:nvPr/>
        </p:nvCxnSpPr>
        <p:spPr>
          <a:xfrm flipV="1">
            <a:off x="6584809" y="1794933"/>
            <a:ext cx="0" cy="372533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7E152C6-64C9-C743-9562-573454040207}"/>
              </a:ext>
            </a:extLst>
          </p:cNvPr>
          <p:cNvSpPr txBox="1"/>
          <p:nvPr/>
        </p:nvSpPr>
        <p:spPr>
          <a:xfrm>
            <a:off x="6584809" y="5218436"/>
            <a:ext cx="1563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 &amp; Trade -&gt;</a:t>
            </a:r>
          </a:p>
        </p:txBody>
      </p:sp>
    </p:spTree>
    <p:extLst>
      <p:ext uri="{BB962C8B-B14F-4D97-AF65-F5344CB8AC3E}">
        <p14:creationId xmlns:p14="http://schemas.microsoft.com/office/powerpoint/2010/main" val="256175050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2E6BBF-B3C8-4D38-A933-EA6A39C2C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313" y="1588509"/>
            <a:ext cx="4019861" cy="46027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AF2601-D29A-4380-B3E8-35B029F93891}"/>
              </a:ext>
            </a:extLst>
          </p:cNvPr>
          <p:cNvSpPr txBox="1">
            <a:spLocks/>
          </p:cNvSpPr>
          <p:nvPr/>
        </p:nvSpPr>
        <p:spPr>
          <a:xfrm>
            <a:off x="6422231" y="1985749"/>
            <a:ext cx="3543300" cy="3712964"/>
          </a:xfrm>
          <a:prstGeom prst="roundRect">
            <a:avLst/>
          </a:prstGeom>
          <a:solidFill>
            <a:schemeClr val="accent2"/>
          </a:solidFill>
          <a:ln w="38100">
            <a:noFill/>
          </a:ln>
        </p:spPr>
        <p:txBody>
          <a:bodyPr wrap="square" lIns="182880" bIns="2743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0.7%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global greenhouse gas emissions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2CFA8B-02A6-423D-8D34-E0CA11911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664" y="0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Cal</a:t>
            </a:r>
            <a:r>
              <a:rPr lang="en-GB" dirty="0">
                <a:solidFill>
                  <a:schemeClr val="bg1"/>
                </a:solidFill>
              </a:rPr>
              <a:t>i</a:t>
            </a:r>
            <a:r>
              <a:rPr lang="en-GB" dirty="0"/>
              <a:t>fornia’s Cap and Trade System: 2012+</a:t>
            </a:r>
          </a:p>
        </p:txBody>
      </p:sp>
    </p:spTree>
    <p:extLst>
      <p:ext uri="{BB962C8B-B14F-4D97-AF65-F5344CB8AC3E}">
        <p14:creationId xmlns:p14="http://schemas.microsoft.com/office/powerpoint/2010/main" val="186312820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73C68F-EDD4-1641-A3B0-AD1612CA1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313" y="1588509"/>
            <a:ext cx="4019861" cy="4602741"/>
          </a:xfrm>
          <a:prstGeom prst="rect">
            <a:avLst/>
          </a:prstGeom>
        </p:spPr>
      </p:pic>
      <p:sp>
        <p:nvSpPr>
          <p:cNvPr id="20" name="Title 19">
            <a:extLst>
              <a:ext uri="{FF2B5EF4-FFF2-40B4-BE49-F238E27FC236}">
                <a16:creationId xmlns:a16="http://schemas.microsoft.com/office/drawing/2014/main" id="{C29FB6AB-CED6-4966-95B7-18870AFF3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664" y="13648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Cal</a:t>
            </a:r>
            <a:r>
              <a:rPr lang="en-GB" dirty="0">
                <a:solidFill>
                  <a:schemeClr val="bg1"/>
                </a:solidFill>
              </a:rPr>
              <a:t>i</a:t>
            </a:r>
            <a:r>
              <a:rPr lang="en-GB" dirty="0"/>
              <a:t>fornia’s System Is Flexible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0004941A-59DA-4C46-9598-FBF632E0F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6450" y="1325563"/>
            <a:ext cx="5829300" cy="5094287"/>
          </a:xfrm>
        </p:spPr>
        <p:txBody>
          <a:bodyPr>
            <a:normAutofit/>
          </a:bodyPr>
          <a:lstStyle/>
          <a:p>
            <a:r>
              <a:rPr lang="en-US" dirty="0"/>
              <a:t>California’s goals:</a:t>
            </a:r>
          </a:p>
          <a:p>
            <a:pPr lvl="1"/>
            <a:r>
              <a:rPr lang="en-US" dirty="0"/>
              <a:t>Reduce emissions to 1990 levels by 2020</a:t>
            </a:r>
          </a:p>
          <a:p>
            <a:pPr lvl="1"/>
            <a:r>
              <a:rPr lang="en-US" dirty="0"/>
              <a:t>An 80% reduction in emissions from 1990 levels by 2030</a:t>
            </a:r>
          </a:p>
          <a:p>
            <a:r>
              <a:rPr lang="en-US" dirty="0"/>
              <a:t>California’s Tools:</a:t>
            </a:r>
          </a:p>
          <a:p>
            <a:pPr lvl="1"/>
            <a:r>
              <a:rPr lang="en-US" dirty="0"/>
              <a:t>Cap and Trade</a:t>
            </a:r>
          </a:p>
          <a:p>
            <a:pPr lvl="1"/>
            <a:r>
              <a:rPr lang="en-US" dirty="0"/>
              <a:t>Renewable Portfolio Standard</a:t>
            </a:r>
          </a:p>
          <a:p>
            <a:pPr lvl="1"/>
            <a:r>
              <a:rPr lang="en-US" dirty="0"/>
              <a:t>Clean Cars Program</a:t>
            </a:r>
          </a:p>
          <a:p>
            <a:pPr lvl="1"/>
            <a:r>
              <a:rPr lang="en-US" dirty="0"/>
              <a:t>Low Carbon Fuel Standard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969590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37EBB-8055-6347-A890-5D228C3F4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</a:t>
            </a:r>
            <a:r>
              <a:rPr lang="en-US" dirty="0"/>
              <a:t> Relative to Goals: How Are We Doing?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94CA9C-B620-384D-AA8C-60B8381A6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085D5-EC86-4F6A-B501-C1359CB3911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C4C8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6863F9-1A02-A645-AB78-B2DE88727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144" y="1094502"/>
            <a:ext cx="8485711" cy="513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95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75D35-4703-864D-9026-5101C15A6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792" y="21600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Can Economists Contribute to </a:t>
            </a:r>
            <a:br>
              <a:rPr lang="en-US" dirty="0"/>
            </a:br>
            <a:r>
              <a:rPr lang="en-US" dirty="0"/>
              <a:t>Thinking about Climate Change?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7A826-7BC4-C049-BD3C-FBC1D3B33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By assessing behavioral reactions to climate change.</a:t>
            </a:r>
          </a:p>
          <a:p>
            <a:pPr>
              <a:spcAft>
                <a:spcPts val="1000"/>
              </a:spcAft>
            </a:pPr>
            <a:r>
              <a:rPr lang="en-US" dirty="0"/>
              <a:t>By measuring the damage and estimating the economic costs of fighting climate change.</a:t>
            </a:r>
          </a:p>
          <a:p>
            <a:r>
              <a:rPr lang="en-US" dirty="0"/>
              <a:t>By designing smart policies that minimize costs.</a:t>
            </a:r>
          </a:p>
          <a:p>
            <a:pPr lvl="1"/>
            <a:r>
              <a:rPr lang="en-US" dirty="0"/>
              <a:t>Balance economic growth with GHG emission mitigation.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F48B5-2E56-B743-B7EB-CDBC4806E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085D5-EC86-4F6A-B501-C1359CB3911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C4C8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39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B6B032-AC81-C64D-8DB7-18EB28949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646" y="1640769"/>
            <a:ext cx="9637879" cy="45879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B4A93C-331F-46E9-9DC7-94FB2BF18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04" y="216007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Cha</a:t>
            </a:r>
            <a:r>
              <a:rPr lang="en-GB" dirty="0"/>
              <a:t>nge in California GDP, Population, and </a:t>
            </a:r>
            <a:br>
              <a:rPr lang="en-GB" dirty="0"/>
            </a:br>
            <a:r>
              <a:rPr lang="en-GB" dirty="0"/>
              <a:t>GHG Emissions since 2000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625046-250D-9D42-9326-708D1424DDE7}"/>
              </a:ext>
            </a:extLst>
          </p:cNvPr>
          <p:cNvCxnSpPr>
            <a:cxnSpLocks/>
          </p:cNvCxnSpPr>
          <p:nvPr/>
        </p:nvCxnSpPr>
        <p:spPr>
          <a:xfrm flipV="1">
            <a:off x="7028236" y="1781364"/>
            <a:ext cx="0" cy="3882595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D2C389B-A3DC-5F47-A23F-6846620B9C20}"/>
              </a:ext>
            </a:extLst>
          </p:cNvPr>
          <p:cNvSpPr txBox="1"/>
          <p:nvPr/>
        </p:nvSpPr>
        <p:spPr>
          <a:xfrm>
            <a:off x="7028236" y="1379635"/>
            <a:ext cx="1563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 &amp; Trade -&gt;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CE3882-11A0-8E4F-904A-182D4ACD1505}"/>
              </a:ext>
            </a:extLst>
          </p:cNvPr>
          <p:cNvSpPr txBox="1"/>
          <p:nvPr/>
        </p:nvSpPr>
        <p:spPr>
          <a:xfrm>
            <a:off x="9206737" y="6503493"/>
            <a:ext cx="21470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CA Air Resources Board</a:t>
            </a:r>
          </a:p>
        </p:txBody>
      </p:sp>
    </p:spTree>
    <p:extLst>
      <p:ext uri="{BB962C8B-B14F-4D97-AF65-F5344CB8AC3E}">
        <p14:creationId xmlns:p14="http://schemas.microsoft.com/office/powerpoint/2010/main" val="5021114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88" y="1364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RG</a:t>
            </a:r>
            <a:r>
              <a:rPr lang="en-US" dirty="0"/>
              <a:t>GI: the Regional Greenhouse Gas Initiative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Participants: Connecticut, Delaware, Maine, Maryland, Massachusetts, New Hampshire, New York, Rhode Island, and Vermont</a:t>
            </a:r>
          </a:p>
          <a:p>
            <a:pPr lvl="1"/>
            <a:r>
              <a:rPr lang="en-US" dirty="0"/>
              <a:t>7% of US emissions</a:t>
            </a:r>
          </a:p>
          <a:p>
            <a:r>
              <a:rPr lang="en-US" dirty="0"/>
              <a:t>Covers power plants</a:t>
            </a:r>
          </a:p>
          <a:p>
            <a:r>
              <a:rPr lang="en-US" dirty="0"/>
              <a:t>First implemented in 2009</a:t>
            </a:r>
          </a:p>
          <a:p>
            <a:r>
              <a:rPr lang="en-US" dirty="0"/>
              <a:t>Caused emissions reduction of 24% below what they would have been</a:t>
            </a:r>
          </a:p>
        </p:txBody>
      </p:sp>
    </p:spTree>
    <p:extLst>
      <p:ext uri="{BB962C8B-B14F-4D97-AF65-F5344CB8AC3E}">
        <p14:creationId xmlns:p14="http://schemas.microsoft.com/office/powerpoint/2010/main" val="141345575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88" y="1364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RG</a:t>
            </a:r>
            <a:r>
              <a:rPr lang="en-US" dirty="0"/>
              <a:t>GI’s Effect on Emissions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700" y="1197227"/>
            <a:ext cx="7821140" cy="49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372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B7ED3FB1-5B5F-4C3F-A1C6-393014FAA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Car</a:t>
            </a:r>
            <a:r>
              <a:rPr lang="en-GB" dirty="0"/>
              <a:t>bon Tax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1FB0D9C6-94E6-4C8B-A2C7-BF26CE918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715" y="582590"/>
            <a:ext cx="3230578" cy="55354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122B8C2-C5AF-426F-A387-38DD16E88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7889" y="357366"/>
            <a:ext cx="5523738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2555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041A3D-277A-4EC4-BFD7-D1379D8A5354}"/>
              </a:ext>
            </a:extLst>
          </p:cNvPr>
          <p:cNvSpPr txBox="1">
            <a:spLocks/>
          </p:cNvSpPr>
          <p:nvPr/>
        </p:nvSpPr>
        <p:spPr>
          <a:xfrm>
            <a:off x="573506" y="1912957"/>
            <a:ext cx="3543300" cy="3712964"/>
          </a:xfrm>
          <a:prstGeom prst="roundRect">
            <a:avLst/>
          </a:prstGeom>
          <a:solidFill>
            <a:srgbClr val="0C4C88"/>
          </a:solidFill>
          <a:ln w="38100">
            <a:noFill/>
          </a:ln>
        </p:spPr>
        <p:txBody>
          <a:bodyPr wrap="square" lIns="182880" bIns="2743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carbon tax programs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F09C73-DBA7-42F9-82A5-F5947882C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04" y="0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Wo</a:t>
            </a:r>
            <a:r>
              <a:rPr lang="en-GB" dirty="0"/>
              <a:t>rldwide Carbon Taxes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F55BD8-E28F-4D9C-A697-6095C701FD4A}"/>
              </a:ext>
            </a:extLst>
          </p:cNvPr>
          <p:cNvSpPr txBox="1">
            <a:spLocks/>
          </p:cNvSpPr>
          <p:nvPr/>
        </p:nvSpPr>
        <p:spPr>
          <a:xfrm>
            <a:off x="4351422" y="1912957"/>
            <a:ext cx="3543300" cy="3712964"/>
          </a:xfrm>
          <a:prstGeom prst="roundRect">
            <a:avLst/>
          </a:prstGeom>
          <a:solidFill>
            <a:srgbClr val="2B414D"/>
          </a:solidFill>
          <a:ln w="38100">
            <a:noFill/>
          </a:ln>
        </p:spPr>
        <p:txBody>
          <a:bodyPr wrap="square" lIns="182880" bIns="2743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national jurisdictions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covered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C214EB-A94E-4B77-869B-E67FA548BDF6}"/>
              </a:ext>
            </a:extLst>
          </p:cNvPr>
          <p:cNvSpPr txBox="1">
            <a:spLocks/>
          </p:cNvSpPr>
          <p:nvPr/>
        </p:nvSpPr>
        <p:spPr>
          <a:xfrm>
            <a:off x="8129339" y="1912957"/>
            <a:ext cx="3543300" cy="3712964"/>
          </a:xfrm>
          <a:prstGeom prst="roundRect">
            <a:avLst/>
          </a:prstGeom>
          <a:solidFill>
            <a:schemeClr val="accent2"/>
          </a:solidFill>
          <a:ln w="38100">
            <a:noFill/>
          </a:ln>
        </p:spPr>
        <p:txBody>
          <a:bodyPr wrap="square" lIns="182880" bIns="2743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5.5%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global greenhouse gas emissions</a:t>
            </a:r>
          </a:p>
        </p:txBody>
      </p:sp>
    </p:spTree>
    <p:extLst>
      <p:ext uri="{BB962C8B-B14F-4D97-AF65-F5344CB8AC3E}">
        <p14:creationId xmlns:p14="http://schemas.microsoft.com/office/powerpoint/2010/main" val="303003337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2ABF55E-5EDF-4DA0-A7EB-90593EC8528D}"/>
              </a:ext>
            </a:extLst>
          </p:cNvPr>
          <p:cNvGrpSpPr>
            <a:grpSpLocks/>
          </p:cNvGrpSpPr>
          <p:nvPr/>
        </p:nvGrpSpPr>
        <p:grpSpPr>
          <a:xfrm>
            <a:off x="1224212" y="1594540"/>
            <a:ext cx="9743576" cy="4629797"/>
            <a:chOff x="1929063" y="1594540"/>
            <a:chExt cx="9743576" cy="462979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A5816DE-EC43-4A41-979F-227B6CDD9809}"/>
                </a:ext>
              </a:extLst>
            </p:cNvPr>
            <p:cNvGrpSpPr>
              <a:grpSpLocks/>
            </p:cNvGrpSpPr>
            <p:nvPr/>
          </p:nvGrpSpPr>
          <p:grpSpPr>
            <a:xfrm>
              <a:off x="1929063" y="1594540"/>
              <a:ext cx="5787246" cy="4629797"/>
              <a:chOff x="0" y="355600"/>
              <a:chExt cx="8128000" cy="650240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CC88836-E774-A341-9C02-4C7604374E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355600"/>
                <a:ext cx="8128000" cy="6502400"/>
              </a:xfrm>
              <a:prstGeom prst="rect">
                <a:avLst/>
              </a:prstGeom>
            </p:spPr>
          </p:pic>
          <p:sp>
            <p:nvSpPr>
              <p:cNvPr id="7" name="Right Triangle 6">
                <a:extLst>
                  <a:ext uri="{FF2B5EF4-FFF2-40B4-BE49-F238E27FC236}">
                    <a16:creationId xmlns:a16="http://schemas.microsoft.com/office/drawing/2014/main" id="{728FDD3F-5413-1A48-AD97-A5934FD8FCCE}"/>
                  </a:ext>
                </a:extLst>
              </p:cNvPr>
              <p:cNvSpPr/>
              <p:nvPr/>
            </p:nvSpPr>
            <p:spPr>
              <a:xfrm>
                <a:off x="0" y="3929063"/>
                <a:ext cx="2843213" cy="292893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1354237-F8DF-4E6B-B572-37ECE623E55E}"/>
                </a:ext>
              </a:extLst>
            </p:cNvPr>
            <p:cNvSpPr txBox="1">
              <a:spLocks/>
            </p:cNvSpPr>
            <p:nvPr/>
          </p:nvSpPr>
          <p:spPr>
            <a:xfrm>
              <a:off x="8129339" y="2052956"/>
              <a:ext cx="3543300" cy="3712964"/>
            </a:xfrm>
            <a:prstGeom prst="roundRect">
              <a:avLst/>
            </a:prstGeom>
            <a:solidFill>
              <a:schemeClr val="accent2"/>
            </a:solidFill>
            <a:ln w="38100">
              <a:noFill/>
            </a:ln>
          </p:spPr>
          <p:txBody>
            <a:bodyPr wrap="square" lIns="182880" bIns="27432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0.1%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of global greenhouse gas emissions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B4DA7A3-C366-4086-9D38-09C9B28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312" y="0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Bri</a:t>
            </a:r>
            <a:r>
              <a:rPr lang="en-GB" dirty="0">
                <a:solidFill>
                  <a:schemeClr val="bg1"/>
                </a:solidFill>
              </a:rPr>
              <a:t>t</a:t>
            </a:r>
            <a:r>
              <a:rPr lang="en-GB" dirty="0"/>
              <a:t>ish Columbia’s Carbon Tax Policy</a:t>
            </a:r>
          </a:p>
        </p:txBody>
      </p:sp>
    </p:spTree>
    <p:extLst>
      <p:ext uri="{BB962C8B-B14F-4D97-AF65-F5344CB8AC3E}">
        <p14:creationId xmlns:p14="http://schemas.microsoft.com/office/powerpoint/2010/main" val="369900944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66D7CD-80EF-994F-8406-40578677121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" contrast="-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93776"/>
            <a:ext cx="12192000" cy="73517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B9F24A-3CCB-4C40-BACD-754EC8FB698C}"/>
              </a:ext>
            </a:extLst>
          </p:cNvPr>
          <p:cNvSpPr txBox="1">
            <a:spLocks/>
          </p:cNvSpPr>
          <p:nvPr/>
        </p:nvSpPr>
        <p:spPr>
          <a:xfrm>
            <a:off x="1719446" y="997565"/>
            <a:ext cx="8753108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Tax the pollution we do not want, and return the money for what we do want — money in people’s pockets, jobs and investment.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B.C. Government - Carbon Tax Brochure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B89FA8-D424-4C93-801E-1C874E88EAA8}"/>
              </a:ext>
            </a:extLst>
          </p:cNvPr>
          <p:cNvSpPr/>
          <p:nvPr/>
        </p:nvSpPr>
        <p:spPr>
          <a:xfrm>
            <a:off x="1055779" y="770018"/>
            <a:ext cx="8270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“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49F739-7C76-4802-9B52-CA56B1F070A6}"/>
              </a:ext>
            </a:extLst>
          </p:cNvPr>
          <p:cNvSpPr/>
          <p:nvPr/>
        </p:nvSpPr>
        <p:spPr>
          <a:xfrm rot="10800000">
            <a:off x="7579279" y="3728052"/>
            <a:ext cx="8270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413970201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BF38DE7-7943-144A-B270-3A4652ADFF69}"/>
              </a:ext>
            </a:extLst>
          </p:cNvPr>
          <p:cNvGraphicFramePr>
            <a:graphicFrameLocks/>
          </p:cNvGraphicFramePr>
          <p:nvPr/>
        </p:nvGraphicFramePr>
        <p:xfrm>
          <a:off x="2186238" y="1394206"/>
          <a:ext cx="7819524" cy="4718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E3ED699-7883-434D-92AC-6DAD2EA28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31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Brit</a:t>
            </a:r>
            <a:r>
              <a:rPr lang="en-US" dirty="0"/>
              <a:t>ish Columbia's Tax on Carbon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12847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46BFBAC4-0CB7-584A-93F2-95314E53F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900" y="1625242"/>
            <a:ext cx="8712200" cy="4495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FE7F26-4329-468D-8530-11594BA95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016" y="22965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Rela</a:t>
            </a:r>
            <a:r>
              <a:rPr lang="en-GB" dirty="0"/>
              <a:t>tive Greenhouse Gas Emissions, GDP &amp; Population Size: British Columbia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E222BD-6CBD-6547-AD14-AD276073001E}"/>
              </a:ext>
            </a:extLst>
          </p:cNvPr>
          <p:cNvCxnSpPr/>
          <p:nvPr/>
        </p:nvCxnSpPr>
        <p:spPr>
          <a:xfrm flipV="1">
            <a:off x="7610511" y="2042583"/>
            <a:ext cx="0" cy="372533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66E39D4-890A-BA46-9146-2D11BBA03D43}"/>
              </a:ext>
            </a:extLst>
          </p:cNvPr>
          <p:cNvSpPr txBox="1"/>
          <p:nvPr/>
        </p:nvSpPr>
        <p:spPr>
          <a:xfrm>
            <a:off x="6828790" y="1659682"/>
            <a:ext cx="1458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Carbon Tax -&gt;</a:t>
            </a:r>
          </a:p>
        </p:txBody>
      </p:sp>
    </p:spTree>
    <p:extLst>
      <p:ext uri="{BB962C8B-B14F-4D97-AF65-F5344CB8AC3E}">
        <p14:creationId xmlns:p14="http://schemas.microsoft.com/office/powerpoint/2010/main" val="404618218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2063819-1263-4E17-ADBE-355D985BF379}"/>
              </a:ext>
            </a:extLst>
          </p:cNvPr>
          <p:cNvGrpSpPr>
            <a:grpSpLocks/>
          </p:cNvGrpSpPr>
          <p:nvPr/>
        </p:nvGrpSpPr>
        <p:grpSpPr>
          <a:xfrm>
            <a:off x="2861218" y="1061944"/>
            <a:ext cx="6875963" cy="5387065"/>
            <a:chOff x="3423068" y="1061944"/>
            <a:chExt cx="6875963" cy="538706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2F4DBF-058A-6649-9F02-A435029F5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993" r="27273"/>
            <a:stretch/>
          </p:blipFill>
          <p:spPr>
            <a:xfrm>
              <a:off x="3423068" y="1061944"/>
              <a:ext cx="2373479" cy="538706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BAECFA1-91DF-404E-9431-F7BFBC033236}"/>
                </a:ext>
              </a:extLst>
            </p:cNvPr>
            <p:cNvSpPr txBox="1">
              <a:spLocks/>
            </p:cNvSpPr>
            <p:nvPr/>
          </p:nvSpPr>
          <p:spPr>
            <a:xfrm>
              <a:off x="5968416" y="1321512"/>
              <a:ext cx="4330615" cy="4867930"/>
            </a:xfrm>
            <a:prstGeom prst="roundRect">
              <a:avLst/>
            </a:prstGeom>
            <a:solidFill>
              <a:schemeClr val="accent2"/>
            </a:solidFill>
            <a:ln w="38100">
              <a:noFill/>
            </a:ln>
          </p:spPr>
          <p:txBody>
            <a:bodyPr wrap="square" lIns="182880" bIns="27432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Oldest Carbon Tax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D4CCDA6-3261-4313-ABEE-A04A216D4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720" y="0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Sw</a:t>
            </a:r>
            <a:r>
              <a:rPr lang="en-GB" dirty="0">
                <a:solidFill>
                  <a:schemeClr val="bg1"/>
                </a:solidFill>
              </a:rPr>
              <a:t>e</a:t>
            </a:r>
            <a:r>
              <a:rPr lang="en-GB" dirty="0"/>
              <a:t>den’s Carbon Tax Policy</a:t>
            </a:r>
          </a:p>
        </p:txBody>
      </p:sp>
    </p:spTree>
    <p:extLst>
      <p:ext uri="{BB962C8B-B14F-4D97-AF65-F5344CB8AC3E}">
        <p14:creationId xmlns:p14="http://schemas.microsoft.com/office/powerpoint/2010/main" val="179903435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19383</TotalTime>
  <Words>4657</Words>
  <Application>Microsoft Office PowerPoint</Application>
  <PresentationFormat>Widescreen</PresentationFormat>
  <Paragraphs>702</Paragraphs>
  <Slides>107</Slides>
  <Notes>59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14" baseType="lpstr">
      <vt:lpstr>Arial</vt:lpstr>
      <vt:lpstr>Arial Rounded MT Bold</vt:lpstr>
      <vt:lpstr>Calibri</vt:lpstr>
      <vt:lpstr>Courier New</vt:lpstr>
      <vt:lpstr>Times New Roman</vt:lpstr>
      <vt:lpstr>Wingdings</vt:lpstr>
      <vt:lpstr>Custom Design</vt:lpstr>
      <vt:lpstr>PowerPoint Presentation</vt:lpstr>
      <vt:lpstr> National Economic Education Delegation</vt:lpstr>
      <vt:lpstr> Course Outline</vt:lpstr>
      <vt:lpstr>Submitting Questions</vt:lpstr>
      <vt:lpstr>Credits and Disclaimer</vt:lpstr>
      <vt:lpstr>Outline</vt:lpstr>
      <vt:lpstr>But First: What Is Economics?</vt:lpstr>
      <vt:lpstr>Economics Informs Almost Everything</vt:lpstr>
      <vt:lpstr> How Can Economists Contribute to  Thinking about Climate Change?</vt:lpstr>
      <vt:lpstr>Climate Change</vt:lpstr>
      <vt:lpstr>The Atmospheric Greenhouse Effect</vt:lpstr>
      <vt:lpstr>A Climate Change Ladder</vt:lpstr>
      <vt:lpstr> Atmospheric CO2 Concentrations Up To Now</vt:lpstr>
      <vt:lpstr>Greenhouse Gas Emissions: 1990-2019</vt:lpstr>
      <vt:lpstr>Emissions Trajectories into the Future</vt:lpstr>
      <vt:lpstr>What Do Greenhouse Gas Emissions  Do to the Planet?</vt:lpstr>
      <vt:lpstr>These Changes Are Already Underway</vt:lpstr>
      <vt:lpstr> How Much Pollution Does Society Want? Analogy: How Many Oranges Does Society Want?</vt:lpstr>
      <vt:lpstr>Electricity Is Different From Oranges</vt:lpstr>
      <vt:lpstr>Social Cost of Carbon</vt:lpstr>
      <vt:lpstr>Externalities</vt:lpstr>
      <vt:lpstr>Examples of Externalities</vt:lpstr>
      <vt:lpstr> Addressing a Negative Externality</vt:lpstr>
      <vt:lpstr>Impacts of Climate Change</vt:lpstr>
      <vt:lpstr>Global Warming Indicators</vt:lpstr>
      <vt:lpstr>How These Impacts Affect Humans</vt:lpstr>
      <vt:lpstr>How Damages Will Vary Globally: Mortality as an Example</vt:lpstr>
      <vt:lpstr>How Damages Will Vary in the US</vt:lpstr>
      <vt:lpstr> Adaptation Reduces Damages</vt:lpstr>
      <vt:lpstr> Real Estate Markets</vt:lpstr>
      <vt:lpstr>Individual-Level Adaptation</vt:lpstr>
      <vt:lpstr> Public Adaptation</vt:lpstr>
      <vt:lpstr>Market-Based Adaptation</vt:lpstr>
      <vt:lpstr>Most Vulnerable People and Places</vt:lpstr>
      <vt:lpstr>Projected Effects Vary Across the U.S. but Are Estimated at 1.2% of GDP per 1C Increase</vt:lpstr>
      <vt:lpstr>PowerPoint Presentation</vt:lpstr>
      <vt:lpstr>Economics of Responding to Climate Change</vt:lpstr>
      <vt:lpstr>International Climate Policy Goals</vt:lpstr>
      <vt:lpstr>Recent Progress on Climate Goals</vt:lpstr>
      <vt:lpstr> How Economists Decide How Much to Fight  Climate Change</vt:lpstr>
      <vt:lpstr>Cost-Benefit Analysis of Fighting Climate  Change</vt:lpstr>
      <vt:lpstr>PowerPoint Presentation</vt:lpstr>
      <vt:lpstr>This is What Precisely Wrong Looks Like</vt:lpstr>
      <vt:lpstr>Economic Growth and Climate Change Action  Are Compatible   </vt:lpstr>
      <vt:lpstr>Reducing Emissions</vt:lpstr>
      <vt:lpstr>Global Net Emissions  Are What We Care About</vt:lpstr>
      <vt:lpstr>Sources of the Global Flow of Emissions</vt:lpstr>
      <vt:lpstr> Sources of the Global Stock of Emissions</vt:lpstr>
      <vt:lpstr> Sources of the Global Stock of Emissions</vt:lpstr>
      <vt:lpstr>How Does This Look Per Capita (Per Person)?</vt:lpstr>
      <vt:lpstr>Total US Greenhouse Gas Emissions  by Economic Sector in 2020</vt:lpstr>
      <vt:lpstr>U.S. Electricity Sources</vt:lpstr>
      <vt:lpstr>Which Emissions Should We Cut?</vt:lpstr>
      <vt:lpstr>Example Abatement Cost Curve          (Don’t trust these numbers, this is just to show the idea)</vt:lpstr>
      <vt:lpstr>Newer Estimated Abatement Cost Curve</vt:lpstr>
      <vt:lpstr>Newer Estimated Abatement Cost Curve</vt:lpstr>
      <vt:lpstr>Costs and Barriers Can Be Difficult to Assess</vt:lpstr>
      <vt:lpstr>Geoengineering and Carbon Capture</vt:lpstr>
      <vt:lpstr>Fossil Fuels Dominate U.S. Energy Production</vt:lpstr>
      <vt:lpstr>Indicative Solar Costs Over Time</vt:lpstr>
      <vt:lpstr>Wind Turbines Have 100 Times More Power  Generation Capabilities Than 30 Years Ago</vt:lpstr>
      <vt:lpstr>Challenges with Renewable Energy</vt:lpstr>
      <vt:lpstr>Climate Change Policy</vt:lpstr>
      <vt:lpstr>Policies That Reduce Emissions Directly</vt:lpstr>
      <vt:lpstr>Command and Control vs. Incentive-Based Regulation </vt:lpstr>
      <vt:lpstr>Efficiency: CAFÉ vs Carbon Tax</vt:lpstr>
      <vt:lpstr>How Does a Carbon Tax Work?</vt:lpstr>
      <vt:lpstr>How Does Cap and Trade Work?</vt:lpstr>
      <vt:lpstr>Putting a Price on Carbon</vt:lpstr>
      <vt:lpstr>Putting a Price on Carbon</vt:lpstr>
      <vt:lpstr>Carbon Prices: the Good and Bad</vt:lpstr>
      <vt:lpstr> Revenue Dividend Eliminates Regressivity</vt:lpstr>
      <vt:lpstr>Carbon Tax and Cap &amp; Trade: the Differences</vt:lpstr>
      <vt:lpstr>Carbon Tax and Cap &amp; Trade: the Differences</vt:lpstr>
      <vt:lpstr>One Other Thing: Cap and Trade vs. Carbon Tax</vt:lpstr>
      <vt:lpstr>Implications of a $50/ton Price on Carbon</vt:lpstr>
      <vt:lpstr>Examples of Other Policies that Reduce Emissions</vt:lpstr>
      <vt:lpstr>Atlanta and Barcelona Have Similar Populations  but Very Different Carbon Productivity</vt:lpstr>
      <vt:lpstr>Compact and Connected Urban Pathways Can Go  Hand-in-hand with Economic Growth </vt:lpstr>
      <vt:lpstr>Climate Change Policy in Action</vt:lpstr>
      <vt:lpstr>Carbon Policies Across the World</vt:lpstr>
      <vt:lpstr> Cap and Trade</vt:lpstr>
      <vt:lpstr> Cap and Trade Policies Around the World</vt:lpstr>
      <vt:lpstr>European Union’s Emissions Trading Scheme</vt:lpstr>
      <vt:lpstr>Progress Towards Meeting Europe 2020 And 2030 Targets (EU Total GHG Emissions)</vt:lpstr>
      <vt:lpstr>EU Has Decoupled Economic Growth from Greenhouse Gas Emissions</vt:lpstr>
      <vt:lpstr>California’s Cap and Trade System: 2012+</vt:lpstr>
      <vt:lpstr>California’s System Is Flexible</vt:lpstr>
      <vt:lpstr>CA Relative to Goals: How Are We Doing?</vt:lpstr>
      <vt:lpstr>Change in California GDP, Population, and  GHG Emissions since 2000</vt:lpstr>
      <vt:lpstr>RGGI: the Regional Greenhouse Gas Initiative</vt:lpstr>
      <vt:lpstr>RGGI’s Effect on Emissions</vt:lpstr>
      <vt:lpstr>Carbon Tax</vt:lpstr>
      <vt:lpstr>Worldwide Carbon Taxes</vt:lpstr>
      <vt:lpstr>British Columbia’s Carbon Tax Policy</vt:lpstr>
      <vt:lpstr>PowerPoint Presentation</vt:lpstr>
      <vt:lpstr>British Columbia's Tax on Carbon</vt:lpstr>
      <vt:lpstr>Relative Greenhouse Gas Emissions, GDP &amp; Population Size: British Columbia</vt:lpstr>
      <vt:lpstr>Sweden’s Carbon Tax Policy</vt:lpstr>
      <vt:lpstr>Sweden’s Carbon Tax Policy</vt:lpstr>
      <vt:lpstr>Real GDP and Domestic CO2eq Emissions1 In Sweden, 1990-2016</vt:lpstr>
      <vt:lpstr>U.S. Carbon Tax Plans</vt:lpstr>
      <vt:lpstr> Summary</vt:lpstr>
      <vt:lpstr> Summary – continued</vt:lpstr>
      <vt:lpstr>PowerPoint Presentation</vt:lpstr>
      <vt:lpstr>Next week: Who Holds US Debt?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Geoffrey Woglom</cp:lastModifiedBy>
  <cp:revision>439</cp:revision>
  <cp:lastPrinted>2024-06-14T14:40:20Z</cp:lastPrinted>
  <dcterms:created xsi:type="dcterms:W3CDTF">2017-05-03T22:30:38Z</dcterms:created>
  <dcterms:modified xsi:type="dcterms:W3CDTF">2024-06-14T14:40:22Z</dcterms:modified>
</cp:coreProperties>
</file>