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1"/>
  </p:notesMasterIdLst>
  <p:sldIdLst>
    <p:sldId id="256" r:id="rId2"/>
    <p:sldId id="415" r:id="rId3"/>
    <p:sldId id="4808" r:id="rId4"/>
    <p:sldId id="1198" r:id="rId5"/>
    <p:sldId id="4860" r:id="rId6"/>
    <p:sldId id="4809" r:id="rId7"/>
    <p:sldId id="4841" r:id="rId8"/>
    <p:sldId id="4847" r:id="rId9"/>
    <p:sldId id="4848" r:id="rId10"/>
    <p:sldId id="4829" r:id="rId11"/>
    <p:sldId id="4849" r:id="rId12"/>
    <p:sldId id="4810" r:id="rId13"/>
    <p:sldId id="4857" r:id="rId14"/>
    <p:sldId id="4811" r:id="rId15"/>
    <p:sldId id="4812" r:id="rId16"/>
    <p:sldId id="4819" r:id="rId17"/>
    <p:sldId id="4838" r:id="rId18"/>
    <p:sldId id="4817" r:id="rId19"/>
    <p:sldId id="4816" r:id="rId20"/>
    <p:sldId id="4851" r:id="rId21"/>
    <p:sldId id="4836" r:id="rId22"/>
    <p:sldId id="4852" r:id="rId23"/>
    <p:sldId id="4855" r:id="rId24"/>
    <p:sldId id="4861" r:id="rId25"/>
    <p:sldId id="4859" r:id="rId26"/>
    <p:sldId id="4804" r:id="rId27"/>
    <p:sldId id="4793" r:id="rId28"/>
    <p:sldId id="4842" r:id="rId29"/>
    <p:sldId id="4843" r:id="rId30"/>
    <p:sldId id="4795" r:id="rId31"/>
    <p:sldId id="4794" r:id="rId32"/>
    <p:sldId id="4797" r:id="rId33"/>
    <p:sldId id="4846" r:id="rId34"/>
    <p:sldId id="4844" r:id="rId35"/>
    <p:sldId id="4802" r:id="rId36"/>
    <p:sldId id="4856" r:id="rId37"/>
    <p:sldId id="4862" r:id="rId38"/>
    <p:sldId id="4800" r:id="rId39"/>
    <p:sldId id="4821" r:id="rId40"/>
    <p:sldId id="4822" r:id="rId41"/>
    <p:sldId id="4828" r:id="rId42"/>
    <p:sldId id="4824" r:id="rId43"/>
    <p:sldId id="4826" r:id="rId44"/>
    <p:sldId id="4858" r:id="rId45"/>
    <p:sldId id="4823" r:id="rId46"/>
    <p:sldId id="4825" r:id="rId47"/>
    <p:sldId id="4827" r:id="rId48"/>
    <p:sldId id="4831" r:id="rId49"/>
    <p:sldId id="4833" r:id="rId50"/>
    <p:sldId id="4840" r:id="rId51"/>
    <p:sldId id="4834" r:id="rId52"/>
    <p:sldId id="4832" r:id="rId53"/>
    <p:sldId id="4837" r:id="rId54"/>
    <p:sldId id="4839" r:id="rId55"/>
    <p:sldId id="4438" r:id="rId56"/>
    <p:sldId id="4835" r:id="rId57"/>
    <p:sldId id="4850" r:id="rId58"/>
    <p:sldId id="4830" r:id="rId59"/>
    <p:sldId id="119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32" autoAdjust="0"/>
    <p:restoredTop sz="96197"/>
  </p:normalViewPr>
  <p:slideViewPr>
    <p:cSldViewPr snapToGrid="0" snapToObjects="1">
      <p:cViewPr varScale="1">
        <p:scale>
          <a:sx n="182" d="100"/>
          <a:sy n="182" d="100"/>
        </p:scale>
        <p:origin x="16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LFL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186989"/>
            <a:ext cx="9144000" cy="1867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Parkway United Church of Christ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Town and Country, MO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April 26,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Jon Haveman,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NEED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  <a:p>
            <a:r>
              <a:rPr lang="en-US" dirty="0"/>
              <a:t>Consumer spending</a:t>
            </a:r>
          </a:p>
          <a:p>
            <a:pPr lvl="1"/>
            <a:r>
              <a:rPr lang="en-US" dirty="0"/>
              <a:t>Supports businesses and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92E5B0-990E-CECF-002C-665290EB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Cap Causes The Tax Rate to Fall w/Income</a:t>
            </a:r>
          </a:p>
        </p:txBody>
      </p:sp>
      <p:pic>
        <p:nvPicPr>
          <p:cNvPr id="9" name="Content Placeholder 8" descr="A person and person silhouettes with tax percentages&#10;&#10;Description automatically generated">
            <a:extLst>
              <a:ext uri="{FF2B5EF4-FFF2-40B4-BE49-F238E27FC236}">
                <a16:creationId xmlns:a16="http://schemas.microsoft.com/office/drawing/2014/main" id="{A3FEBC2A-C011-F841-C923-059D30B29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100" y="1121149"/>
            <a:ext cx="9963800" cy="50302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A0FEB-A129-6757-968A-1075E37E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0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excess is placed in a trust fund.</a:t>
            </a:r>
          </a:p>
          <a:p>
            <a:pPr lvl="1"/>
            <a:r>
              <a:rPr lang="en-US" dirty="0"/>
              <a:t>If benefits exceed revenues, the excess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bookkeeping.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E2D0D-F724-8322-9657-00EF1F1B0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1402-E31B-BC56-32EE-9F733DB4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3EE8-4168-CD14-83BC-10F89719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8" name="Picture 7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DBB1E6A3-D51C-60FD-A928-0256DEB0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88" y="921380"/>
            <a:ext cx="8059212" cy="53088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FC1636-9FA2-45AB-7672-4E687FBDA5F3}"/>
              </a:ext>
            </a:extLst>
          </p:cNvPr>
          <p:cNvGrpSpPr/>
          <p:nvPr/>
        </p:nvGrpSpPr>
        <p:grpSpPr>
          <a:xfrm>
            <a:off x="6794138" y="2162325"/>
            <a:ext cx="1484415" cy="3595849"/>
            <a:chOff x="6863938" y="2211185"/>
            <a:chExt cx="1484415" cy="35958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72EA10-E6EB-CA7C-E5AF-B643847CCC44}"/>
                </a:ext>
              </a:extLst>
            </p:cNvPr>
            <p:cNvSpPr/>
            <p:nvPr/>
          </p:nvSpPr>
          <p:spPr>
            <a:xfrm>
              <a:off x="6863938" y="2211185"/>
              <a:ext cx="1484415" cy="3595849"/>
            </a:xfrm>
            <a:prstGeom prst="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7150F7-FEC5-4D07-AEB8-99235BC18B22}"/>
                </a:ext>
              </a:extLst>
            </p:cNvPr>
            <p:cNvSpPr txBox="1"/>
            <p:nvPr/>
          </p:nvSpPr>
          <p:spPr>
            <a:xfrm>
              <a:off x="7239000" y="2211185"/>
              <a:ext cx="619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783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Dwindling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6464-5C54-70DE-212A-8A1BF84B8523}"/>
              </a:ext>
            </a:extLst>
          </p:cNvPr>
          <p:cNvSpPr txBox="1"/>
          <p:nvPr/>
        </p:nvSpPr>
        <p:spPr>
          <a:xfrm>
            <a:off x="5237018" y="26600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EB2BD-6516-0FBE-597D-5177E28E4530}"/>
              </a:ext>
            </a:extLst>
          </p:cNvPr>
          <p:cNvSpPr txBox="1"/>
          <p:nvPr/>
        </p:nvSpPr>
        <p:spPr>
          <a:xfrm>
            <a:off x="9404939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3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39D1-1A87-66CE-832A-179C7403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Idea of the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D4EAD-3706-A745-D4A9-D37D4E69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D7057-0399-AEE5-88FB-F52F99E84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80" y="899731"/>
            <a:ext cx="7113040" cy="53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3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Sou</a:t>
            </a:r>
            <a:r>
              <a:rPr lang="en-US"/>
              <a:t>rces </a:t>
            </a:r>
            <a:r>
              <a:rPr lang="en-US" dirty="0"/>
              <a:t>of SS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C9CB7C9B-26D0-1CD4-9DBE-A739D0DB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190" y="872644"/>
            <a:ext cx="7248008" cy="53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Supplemental Security Income (SSI)</a:t>
            </a: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815"/>
            <a:ext cx="10515600" cy="47464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6F6530-7CAB-D0EF-3376-3D61672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my SS Payment Size (PIA)?</a:t>
            </a:r>
            <a:br>
              <a:rPr lang="en-US" dirty="0"/>
            </a:br>
            <a:r>
              <a:rPr lang="en-US" sz="2700" dirty="0"/>
              <a:t>(Primary Insurance Amount – PIA)</a:t>
            </a:r>
            <a:br>
              <a:rPr lang="en-US" sz="2700" dirty="0"/>
            </a:br>
            <a:r>
              <a:rPr lang="en-US" sz="2700" dirty="0"/>
              <a:t>(Adjusted Indexed Monthly Earnings - AIME)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844F9-D183-68A0-B40E-C0E8BB54F2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Earnings History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DBBEB5-B7FA-435F-AEA2-8BA91D97E0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AIME is calculated using your 35 highest years of indexed earnings.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These earnings are then adjusted for wage inflation.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The AIME is used to determine your PIA, which is the amount you would receive if you start receiving benefits at your full retirement age.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E82ABB-405E-E16E-CF23-252784C40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Age at Which You Start Receiving 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BB66C4B-8E2C-5806-7BBA-FE60650AE2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can start receiving benefits as early as age 62, but your monthly payment will be reduced if you choose to start before your full retirement age.</a:t>
            </a:r>
          </a:p>
          <a:p>
            <a:pPr algn="l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Waiting to start benefits until after your full retirement age (between 66 and 67, depending on your year of birth) will increase your monthly payment.</a:t>
            </a:r>
          </a:p>
          <a:p>
            <a:pPr algn="l" fontAlgn="ctr"/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You receive the highest possible benefit by waiting until age 70.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0" indent="0" algn="l">
              <a:buNone/>
            </a:pP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19652-FEBF-530A-F79F-204BC32B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9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2025:</a:t>
            </a:r>
          </a:p>
          <a:p>
            <a:pPr lvl="1"/>
            <a:r>
              <a:rPr lang="en-US" dirty="0"/>
              <a:t>the average payment was $2,002.</a:t>
            </a:r>
          </a:p>
          <a:p>
            <a:pPr lvl="1"/>
            <a:r>
              <a:rPr lang="en-US" dirty="0"/>
              <a:t>Maximum if claim at age 62 was $2,831.</a:t>
            </a:r>
          </a:p>
          <a:p>
            <a:pPr lvl="1"/>
            <a:r>
              <a:rPr lang="en-US" dirty="0"/>
              <a:t>Maximum if claim at age 70 was $5,108.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$52.10</a:t>
            </a:r>
          </a:p>
          <a:p>
            <a:pPr lvl="1"/>
            <a:r>
              <a:rPr lang="en-US" dirty="0"/>
              <a:t>Maximum for 30 years of work: $1,093.10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security benefits&#10;&#10;Description automatically generated">
            <a:extLst>
              <a:ext uri="{FF2B5EF4-FFF2-40B4-BE49-F238E27FC236}">
                <a16:creationId xmlns:a16="http://schemas.microsoft.com/office/drawing/2014/main" id="{26317C15-C420-27B9-96D4-425E08CA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79" y="856829"/>
            <a:ext cx="9076290" cy="539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06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300133" y="3303065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>
            <a:off x="9963397" y="3736465"/>
            <a:ext cx="497842" cy="825837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3264969" y="4702727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2034</a:t>
            </a:r>
          </a:p>
          <a:p>
            <a:r>
              <a:rPr lang="en-US" dirty="0"/>
              <a:t>Benefit Cut:  19%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3220710" y="4160621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39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6B0E-099F-FF4F-9C38-65FE0E84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61566478-D706-4B3D-1789-152CD78E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121C5-860B-2A81-BFA1-CC5E5016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So,</a:t>
            </a:r>
            <a:r>
              <a:rPr lang="en-US" sz="3800" dirty="0"/>
              <a:t> We Have A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CB9B-F74C-C286-8254-4CD58EE7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2A7CA-897B-67BB-99E1-BE1E2211CECC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E63912-372D-7E09-711A-CF106F078414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9F216D-3072-73DD-34F5-7093F72E811B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4612C7-CA26-6B9A-EF72-2B4C3A0CFA59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3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Backfill out of general revenues!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r>
              <a:rPr lang="en-US" dirty="0"/>
              <a:t>			Our debt situation.</a:t>
            </a:r>
          </a:p>
          <a:p>
            <a:pPr marL="0" indent="0">
              <a:buNone/>
            </a:pPr>
            <a:r>
              <a:rPr lang="en-US" dirty="0"/>
              <a:t>			Maybe it shouldn’t.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Consider Some Other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24B2-57C1-F5A7-83AF-F65F6E19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the Cap Can Go A Long Way…</a:t>
            </a:r>
          </a:p>
        </p:txBody>
      </p:sp>
      <p:pic>
        <p:nvPicPr>
          <p:cNvPr id="6" name="Content Placeholder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93D7B-23D6-4940-85F1-13900441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977" y="1113909"/>
            <a:ext cx="8332100" cy="50331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F4D2-E322-CFF2-59D9-55173A8C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500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14790538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This begs the question of why the program is funded only by a tax on earnings.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82144" y="1690688"/>
            <a:ext cx="817371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6096000" y="6511853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/system/files/2026-01/61879-Demographic-Outlook.pdf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3158D0-8C53-5228-553E-720E1824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Principle of Solutions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F0AA0-C2EC-75C2-11B7-7DAE1C12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6220"/>
            <a:ext cx="10515600" cy="4775848"/>
          </a:xfrm>
        </p:spPr>
        <p:txBody>
          <a:bodyPr/>
          <a:lstStyle/>
          <a:p>
            <a:r>
              <a:rPr lang="en-US" dirty="0"/>
              <a:t>Social security was originally created (primarily) to reduce economic instability among the elderly.</a:t>
            </a:r>
          </a:p>
          <a:p>
            <a:r>
              <a:rPr lang="en-US" dirty="0"/>
              <a:t>Shouldn’t solutions to the shortfall respect that original intent?</a:t>
            </a:r>
          </a:p>
          <a:p>
            <a:r>
              <a:rPr lang="en-US" dirty="0"/>
              <a:t>Regressive solutions are anathema to the original intent, disproportionately reducing the program’s effects on those most at risk of economic instability.</a:t>
            </a:r>
          </a:p>
          <a:p>
            <a:r>
              <a:rPr lang="en-US" dirty="0"/>
              <a:t>Equality of contributions to the solution increase economic instability among the elderly.</a:t>
            </a:r>
          </a:p>
          <a:p>
            <a:r>
              <a:rPr lang="en-US" dirty="0"/>
              <a:t>Progressive solutions are more likely to respect the original intent.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D85B5-B3EE-22B3-E89E-A852ACE2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49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4D31D-255F-3E23-1CA0-5525A3DE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 Benefits are Progressive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B108-B9CF-44A5-A22A-E1E9BCCE5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D509C-87CB-3C36-4817-204FDA13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E1845-EE27-6F1B-8710-37CF3AE2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30730" y="984358"/>
            <a:ext cx="7330539" cy="50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661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2033.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18%.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974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A part of the social safety net.</a:t>
            </a:r>
          </a:p>
          <a:p>
            <a:r>
              <a:rPr lang="en-US" dirty="0"/>
              <a:t>Created in 1935 to provide economic security to the nation’s elderly.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Expanded in 1974 to provide Supplemental Security Income.</a:t>
            </a:r>
          </a:p>
          <a:p>
            <a:pPr lvl="1"/>
            <a:r>
              <a:rPr lang="en-US" dirty="0"/>
              <a:t>Can supplement regular social security benefits.</a:t>
            </a:r>
          </a:p>
          <a:p>
            <a:r>
              <a:rPr lang="en-US" dirty="0"/>
              <a:t>Today, it is the largest federal program.</a:t>
            </a:r>
          </a:p>
          <a:p>
            <a:pPr lvl="1"/>
            <a:r>
              <a:rPr lang="en-US" dirty="0"/>
              <a:t>In FY 2024, spending was $1.25 trillion, or 22.4% of total federal spending.</a:t>
            </a:r>
          </a:p>
          <a:p>
            <a:pPr lvl="1"/>
            <a:r>
              <a:rPr lang="en-US" dirty="0"/>
              <a:t>By comparison, national defense was $997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067" y="935340"/>
            <a:ext cx="7290268" cy="5241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8" name="Content Placeholder 7" descr="A graph of social security&#10;&#10;Description automatically generated">
            <a:extLst>
              <a:ext uri="{FF2B5EF4-FFF2-40B4-BE49-F238E27FC236}">
                <a16:creationId xmlns:a16="http://schemas.microsoft.com/office/drawing/2014/main" id="{70B942A5-E321-80C7-F506-8B27C6B344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8181" y="1185333"/>
            <a:ext cx="4208062" cy="5044894"/>
          </a:xfrm>
        </p:spPr>
      </p:pic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40331</TotalTime>
  <Words>2001</Words>
  <Application>Microsoft Macintosh PowerPoint</Application>
  <PresentationFormat>Widescreen</PresentationFormat>
  <Paragraphs>334</Paragraphs>
  <Slides>59</Slides>
  <Notes>1</Notes>
  <HiddenSlides>11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Courier New</vt:lpstr>
      <vt:lpstr>Google Sans</vt:lpstr>
      <vt:lpstr>Open Sans</vt:lpstr>
      <vt:lpstr>Custom Design</vt:lpstr>
      <vt:lpstr>PowerPoint Presentation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The Cap Causes The Tax Rate to Fall w/Income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Number of Covered Workers per Beneficiary</vt:lpstr>
      <vt:lpstr>Life Expectancy Continues to Rise</vt:lpstr>
      <vt:lpstr>Increased Wage Inequality Is A Problem</vt:lpstr>
      <vt:lpstr>Tax Base is Dwindling</vt:lpstr>
      <vt:lpstr>Trajectory of Funds</vt:lpstr>
      <vt:lpstr>What Happens When The Trust Fund Runs Out?</vt:lpstr>
      <vt:lpstr>An Idea of the Implications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What Determines my SS Payment Size (PIA)? (Primary Insurance Amount – PIA) (Adjusted Indexed Monthly Earnings - AIME)</vt:lpstr>
      <vt:lpstr>How Big are Payments?</vt:lpstr>
      <vt:lpstr>Social Security Benefits are Comparatively Low</vt:lpstr>
      <vt:lpstr>Remember: We Have A Problem</vt:lpstr>
      <vt:lpstr>Trust Finds Are Running Out</vt:lpstr>
      <vt:lpstr>At Which Point, Benefits exceed Revenue</vt:lpstr>
      <vt:lpstr>So, We Have A Problem</vt:lpstr>
      <vt:lpstr>Hard Choices (?)</vt:lpstr>
      <vt:lpstr>Let’s Cut to the Chase…</vt:lpstr>
      <vt:lpstr>Let’s Consider Some Other Options</vt:lpstr>
      <vt:lpstr>The Following Simulations Brought to you by:</vt:lpstr>
      <vt:lpstr>Possible Changes to Revenues</vt:lpstr>
      <vt:lpstr>Possible Changes to Revenues: Example</vt:lpstr>
      <vt:lpstr>Changing the Cap Can Go A Long Way…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General Principle of Solutions</vt:lpstr>
      <vt:lpstr>Social Security Benefits are Progressive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292</cp:revision>
  <cp:lastPrinted>2020-11-16T14:07:32Z</cp:lastPrinted>
  <dcterms:created xsi:type="dcterms:W3CDTF">2017-05-03T22:30:38Z</dcterms:created>
  <dcterms:modified xsi:type="dcterms:W3CDTF">2026-04-26T14:21:51Z</dcterms:modified>
</cp:coreProperties>
</file>