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0"/>
  </p:notesMasterIdLst>
  <p:sldIdLst>
    <p:sldId id="256" r:id="rId2"/>
    <p:sldId id="415" r:id="rId3"/>
    <p:sldId id="4808" r:id="rId4"/>
    <p:sldId id="1198" r:id="rId5"/>
    <p:sldId id="4792" r:id="rId6"/>
    <p:sldId id="4809" r:id="rId7"/>
    <p:sldId id="4841" r:id="rId8"/>
    <p:sldId id="4847" r:id="rId9"/>
    <p:sldId id="4848" r:id="rId10"/>
    <p:sldId id="4829" r:id="rId11"/>
    <p:sldId id="4849" r:id="rId12"/>
    <p:sldId id="4810" r:id="rId13"/>
    <p:sldId id="4857" r:id="rId14"/>
    <p:sldId id="4811" r:id="rId15"/>
    <p:sldId id="4812" r:id="rId16"/>
    <p:sldId id="4819" r:id="rId17"/>
    <p:sldId id="4838" r:id="rId18"/>
    <p:sldId id="4817" r:id="rId19"/>
    <p:sldId id="4816" r:id="rId20"/>
    <p:sldId id="4851" r:id="rId21"/>
    <p:sldId id="4836" r:id="rId22"/>
    <p:sldId id="4852" r:id="rId23"/>
    <p:sldId id="4855" r:id="rId24"/>
    <p:sldId id="4818" r:id="rId25"/>
    <p:sldId id="4859" r:id="rId26"/>
    <p:sldId id="4804" r:id="rId27"/>
    <p:sldId id="4793" r:id="rId28"/>
    <p:sldId id="4842" r:id="rId29"/>
    <p:sldId id="4843" r:id="rId30"/>
    <p:sldId id="4795" r:id="rId31"/>
    <p:sldId id="4794" r:id="rId32"/>
    <p:sldId id="4797" r:id="rId33"/>
    <p:sldId id="4846" r:id="rId34"/>
    <p:sldId id="4844" r:id="rId35"/>
    <p:sldId id="4802" r:id="rId36"/>
    <p:sldId id="4856" r:id="rId37"/>
    <p:sldId id="4800" r:id="rId38"/>
    <p:sldId id="4821" r:id="rId39"/>
    <p:sldId id="4822" r:id="rId40"/>
    <p:sldId id="4828" r:id="rId41"/>
    <p:sldId id="4824" r:id="rId42"/>
    <p:sldId id="4826" r:id="rId43"/>
    <p:sldId id="4858" r:id="rId44"/>
    <p:sldId id="4823" r:id="rId45"/>
    <p:sldId id="4825" r:id="rId46"/>
    <p:sldId id="4827" r:id="rId47"/>
    <p:sldId id="4831" r:id="rId48"/>
    <p:sldId id="4833" r:id="rId49"/>
    <p:sldId id="4840" r:id="rId50"/>
    <p:sldId id="4834" r:id="rId51"/>
    <p:sldId id="4832" r:id="rId52"/>
    <p:sldId id="4837" r:id="rId53"/>
    <p:sldId id="4839" r:id="rId54"/>
    <p:sldId id="4438" r:id="rId55"/>
    <p:sldId id="4835" r:id="rId56"/>
    <p:sldId id="4850" r:id="rId57"/>
    <p:sldId id="4830" r:id="rId58"/>
    <p:sldId id="119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07" autoAdjust="0"/>
    <p:restoredTop sz="96197"/>
  </p:normalViewPr>
  <p:slideViewPr>
    <p:cSldViewPr snapToGrid="0" snapToObjects="1">
      <p:cViewPr varScale="1">
        <p:scale>
          <a:sx n="64" d="100"/>
          <a:sy n="64" d="100"/>
        </p:scale>
        <p:origin x="10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Belvedere Tiburon Library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February 9,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2026, only the first $184,500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92E5B0-990E-CECF-002C-665290EB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Cap Causes The Tax Rate to Fall w/Income</a:t>
            </a:r>
          </a:p>
        </p:txBody>
      </p:sp>
      <p:pic>
        <p:nvPicPr>
          <p:cNvPr id="9" name="Content Placeholder 8" descr="A person and person silhouettes with tax percentages&#10;&#10;Description automatically generated">
            <a:extLst>
              <a:ext uri="{FF2B5EF4-FFF2-40B4-BE49-F238E27FC236}">
                <a16:creationId xmlns:a16="http://schemas.microsoft.com/office/drawing/2014/main" id="{A3FEBC2A-C011-F841-C923-059D30B29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00" y="1121149"/>
            <a:ext cx="9963800" cy="5030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A0FEB-A129-6757-968A-1075E37E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0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0312"/>
            <a:ext cx="7772400" cy="51199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FC1636-9FA2-45AB-7672-4E687FBDA5F3}"/>
              </a:ext>
            </a:extLst>
          </p:cNvPr>
          <p:cNvGrpSpPr/>
          <p:nvPr/>
        </p:nvGrpSpPr>
        <p:grpSpPr>
          <a:xfrm>
            <a:off x="6863938" y="2211185"/>
            <a:ext cx="1484415" cy="3595849"/>
            <a:chOff x="6863938" y="2211185"/>
            <a:chExt cx="1484415" cy="35958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72EA10-E6EB-CA7C-E5AF-B643847CCC44}"/>
                </a:ext>
              </a:extLst>
            </p:cNvPr>
            <p:cNvSpPr/>
            <p:nvPr/>
          </p:nvSpPr>
          <p:spPr>
            <a:xfrm>
              <a:off x="6863938" y="2211185"/>
              <a:ext cx="1484415" cy="3595849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150F7-FEC5-4D07-AEB8-99235BC18B22}"/>
                </a:ext>
              </a:extLst>
            </p:cNvPr>
            <p:cNvSpPr txBox="1"/>
            <p:nvPr/>
          </p:nvSpPr>
          <p:spPr>
            <a:xfrm>
              <a:off x="7239000" y="2211185"/>
              <a:ext cx="619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76464-5C54-70DE-212A-8A1BF84B8523}"/>
              </a:ext>
            </a:extLst>
          </p:cNvPr>
          <p:cNvSpPr txBox="1"/>
          <p:nvPr/>
        </p:nvSpPr>
        <p:spPr>
          <a:xfrm>
            <a:off x="5237018" y="26600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EB2BD-6516-0FBE-597D-5177E28E4530}"/>
              </a:ext>
            </a:extLst>
          </p:cNvPr>
          <p:cNvSpPr txBox="1"/>
          <p:nvPr/>
        </p:nvSpPr>
        <p:spPr>
          <a:xfrm>
            <a:off x="9404939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security benefits&#10;&#10;Description automatically generated">
            <a:extLst>
              <a:ext uri="{FF2B5EF4-FFF2-40B4-BE49-F238E27FC236}">
                <a16:creationId xmlns:a16="http://schemas.microsoft.com/office/drawing/2014/main" id="{26317C15-C420-27B9-96D4-425E08CA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79" y="856829"/>
            <a:ext cx="9076290" cy="539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300133" y="3303065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>
            <a:off x="9963397" y="3736465"/>
            <a:ext cx="497842" cy="82583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4092120" y="3626230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2034</a:t>
            </a:r>
          </a:p>
          <a:p>
            <a:r>
              <a:rPr lang="en-US" dirty="0"/>
              <a:t>Benefit Cut:  19%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>
            <a:off x="3192087" y="3910744"/>
            <a:ext cx="809048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39D1-1A87-66CE-832A-179C7403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Idea of the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D4EAD-3706-A745-D4A9-D37D4E69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D7057-0399-AEE5-88FB-F52F99E8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80" y="899731"/>
            <a:ext cx="7113040" cy="5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3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Sou</a:t>
            </a:r>
            <a:r>
              <a:rPr lang="en-US"/>
              <a:t>rces </a:t>
            </a:r>
            <a:r>
              <a:rPr lang="en-US" dirty="0"/>
              <a:t>of SS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C9CB7C9B-26D0-1CD4-9DBE-A739D0DB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0" y="872644"/>
            <a:ext cx="7248008" cy="53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was $2,002.</a:t>
            </a:r>
          </a:p>
          <a:p>
            <a:pPr lvl="1"/>
            <a:r>
              <a:rPr lang="en-US" dirty="0"/>
              <a:t>Maximum if claim at age 62 was $2,831.</a:t>
            </a:r>
          </a:p>
          <a:p>
            <a:pPr lvl="1"/>
            <a:r>
              <a:rPr lang="en-US" dirty="0"/>
              <a:t>Maximum if claim at age 70 was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security benefits&#10;&#10;Description automatically generated">
            <a:extLst>
              <a:ext uri="{FF2B5EF4-FFF2-40B4-BE49-F238E27FC236}">
                <a16:creationId xmlns:a16="http://schemas.microsoft.com/office/drawing/2014/main" id="{26317C15-C420-27B9-96D4-425E08CA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79" y="856829"/>
            <a:ext cx="9076290" cy="539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06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300133" y="3303065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>
            <a:off x="9963397" y="3736465"/>
            <a:ext cx="497842" cy="82583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3264969" y="4702727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2034</a:t>
            </a:r>
          </a:p>
          <a:p>
            <a:r>
              <a:rPr lang="en-US" dirty="0"/>
              <a:t>Benefit Cut:  19%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3220710" y="4160621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392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Let’s Consider Some Other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):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SSI provides financial support to individuals who are 65 or older, blind, or disabled and have limited income and resources.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24B2-57C1-F5A7-83AF-F65F6E19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nging the Cap Can Go A Long Way…</a:t>
            </a:r>
          </a:p>
        </p:txBody>
      </p:sp>
      <p:pic>
        <p:nvPicPr>
          <p:cNvPr id="6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193D7B-23D6-4940-85F1-13900441A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977" y="1113909"/>
            <a:ext cx="8332100" cy="50331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F4D2-E322-CFF2-59D9-55173A8C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00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</a:t>
            </a:r>
            <a:r>
              <a:rPr lang="en-US" dirty="0"/>
              <a:t>res of Different Types of SS Beneficiaries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11" name="Content Placeholder 10" descr="A blue circle with white text&#10;&#10;Description automatically generated">
            <a:extLst>
              <a:ext uri="{FF2B5EF4-FFF2-40B4-BE49-F238E27FC236}">
                <a16:creationId xmlns:a16="http://schemas.microsoft.com/office/drawing/2014/main" id="{E3BE2231-A5A7-23F4-82C8-270894B12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832" y="1043891"/>
            <a:ext cx="7016336" cy="5186335"/>
          </a:xfrm>
        </p:spPr>
      </p:pic>
    </p:spTree>
    <p:extLst>
      <p:ext uri="{BB962C8B-B14F-4D97-AF65-F5344CB8AC3E}">
        <p14:creationId xmlns:p14="http://schemas.microsoft.com/office/powerpoint/2010/main" val="3329660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2144" y="1690688"/>
            <a:ext cx="817371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6096000" y="6511853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/system/files/2026-01/61879-Demographic-Outlook.pdf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program’s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2034.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19%.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30" y="1125538"/>
            <a:ext cx="7064569" cy="5079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39235</TotalTime>
  <Words>1995</Words>
  <Application>Microsoft Office PowerPoint</Application>
  <PresentationFormat>Widescreen</PresentationFormat>
  <Paragraphs>324</Paragraphs>
  <Slides>58</Slides>
  <Notes>1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Outline</vt:lpstr>
      <vt:lpstr>What is Social Security?</vt:lpstr>
      <vt:lpstr>What is Social Security?</vt:lpstr>
      <vt:lpstr>Shares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The Cap Causes The Tax Rate to Fall w/Income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 Runs Out?</vt:lpstr>
      <vt:lpstr>An Idea of the Implications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Hard Choices (?)</vt:lpstr>
      <vt:lpstr>Let’s Cut to the Chase…</vt:lpstr>
      <vt:lpstr>So, Let’s Consider Some Other Choices</vt:lpstr>
      <vt:lpstr>The Following Simulations Brought to you by:</vt:lpstr>
      <vt:lpstr>Possible Changes to Revenues</vt:lpstr>
      <vt:lpstr>Possible Changes to Revenues: Example</vt:lpstr>
      <vt:lpstr>Changing the Cap Can Go A Long Way…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288</cp:revision>
  <cp:lastPrinted>2020-11-16T14:07:32Z</cp:lastPrinted>
  <dcterms:created xsi:type="dcterms:W3CDTF">2017-05-03T22:30:38Z</dcterms:created>
  <dcterms:modified xsi:type="dcterms:W3CDTF">2026-02-22T20:06:49Z</dcterms:modified>
</cp:coreProperties>
</file>