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1.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0" r:id="rId1"/>
  </p:sldMasterIdLst>
  <p:notesMasterIdLst>
    <p:notesMasterId r:id="rId68"/>
  </p:notesMasterIdLst>
  <p:sldIdLst>
    <p:sldId id="4888" r:id="rId2"/>
    <p:sldId id="4782" r:id="rId3"/>
    <p:sldId id="4928" r:id="rId4"/>
    <p:sldId id="1080" r:id="rId5"/>
    <p:sldId id="531" r:id="rId6"/>
    <p:sldId id="4927" r:id="rId7"/>
    <p:sldId id="287" r:id="rId8"/>
    <p:sldId id="1027" r:id="rId9"/>
    <p:sldId id="256" r:id="rId10"/>
    <p:sldId id="415" r:id="rId11"/>
    <p:sldId id="4808" r:id="rId12"/>
    <p:sldId id="1198" r:id="rId13"/>
    <p:sldId id="4809" r:id="rId14"/>
    <p:sldId id="4875" r:id="rId15"/>
    <p:sldId id="4841" r:id="rId16"/>
    <p:sldId id="4810" r:id="rId17"/>
    <p:sldId id="4858" r:id="rId18"/>
    <p:sldId id="4793" r:id="rId19"/>
    <p:sldId id="4897" r:id="rId20"/>
    <p:sldId id="4908" r:id="rId21"/>
    <p:sldId id="4811" r:id="rId22"/>
    <p:sldId id="4855" r:id="rId23"/>
    <p:sldId id="4818" r:id="rId24"/>
    <p:sldId id="4819" r:id="rId25"/>
    <p:sldId id="4816" r:id="rId26"/>
    <p:sldId id="4838" r:id="rId27"/>
    <p:sldId id="4851" r:id="rId28"/>
    <p:sldId id="4891" r:id="rId29"/>
    <p:sldId id="4898" r:id="rId30"/>
    <p:sldId id="4836" r:id="rId31"/>
    <p:sldId id="4852" r:id="rId32"/>
    <p:sldId id="4909" r:id="rId33"/>
    <p:sldId id="4843" r:id="rId34"/>
    <p:sldId id="4905" r:id="rId35"/>
    <p:sldId id="4911" r:id="rId36"/>
    <p:sldId id="4906" r:id="rId37"/>
    <p:sldId id="4846" r:id="rId38"/>
    <p:sldId id="4883" r:id="rId39"/>
    <p:sldId id="4844" r:id="rId40"/>
    <p:sldId id="4873" r:id="rId41"/>
    <p:sldId id="4821" r:id="rId42"/>
    <p:sldId id="4678" r:id="rId43"/>
    <p:sldId id="4822" r:id="rId44"/>
    <p:sldId id="4893" r:id="rId45"/>
    <p:sldId id="4894" r:id="rId46"/>
    <p:sldId id="4896" r:id="rId47"/>
    <p:sldId id="4895" r:id="rId48"/>
    <p:sldId id="4912" r:id="rId49"/>
    <p:sldId id="4901" r:id="rId50"/>
    <p:sldId id="4847" r:id="rId51"/>
    <p:sldId id="4899" r:id="rId52"/>
    <p:sldId id="4828" r:id="rId53"/>
    <p:sldId id="4882" r:id="rId54"/>
    <p:sldId id="4902" r:id="rId55"/>
    <p:sldId id="4910" r:id="rId56"/>
    <p:sldId id="4889" r:id="rId57"/>
    <p:sldId id="4831" r:id="rId58"/>
    <p:sldId id="4839" r:id="rId59"/>
    <p:sldId id="4833" r:id="rId60"/>
    <p:sldId id="4834" r:id="rId61"/>
    <p:sldId id="4907" r:id="rId62"/>
    <p:sldId id="4884" r:id="rId63"/>
    <p:sldId id="4830" r:id="rId64"/>
    <p:sldId id="4892" r:id="rId65"/>
    <p:sldId id="4929" r:id="rId66"/>
    <p:sldId id="4100" r:id="rId6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7" initials="W" lastIdx="3" clrIdx="0"/>
  <p:cmAuthor id="2" name="debra soled" initials="ds" lastIdx="2" clrIdx="1">
    <p:extLst>
      <p:ext uri="{19B8F6BF-5375-455C-9EA6-DF929625EA0E}">
        <p15:presenceInfo xmlns:p15="http://schemas.microsoft.com/office/powerpoint/2012/main" userId="9307cfb5ac3a12d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4C88"/>
    <a:srgbClr val="2B414D"/>
    <a:srgbClr val="FAF7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388" autoAdjust="0"/>
    <p:restoredTop sz="96197"/>
  </p:normalViewPr>
  <p:slideViewPr>
    <p:cSldViewPr snapToGrid="0" snapToObjects="1">
      <p:cViewPr varScale="1">
        <p:scale>
          <a:sx n="106" d="100"/>
          <a:sy n="106" d="100"/>
        </p:scale>
        <p:origin x="252" y="114"/>
      </p:cViewPr>
      <p:guideLst>
        <p:guide orient="horz" pos="2160"/>
        <p:guide pos="3840"/>
      </p:guideLst>
    </p:cSldViewPr>
  </p:slideViewPr>
  <p:notesTextViewPr>
    <p:cViewPr>
      <p:scale>
        <a:sx n="1" d="1"/>
        <a:sy n="1" d="1"/>
      </p:scale>
      <p:origin x="0" y="0"/>
    </p:cViewPr>
  </p:notesTextViewPr>
  <p:sorterViewPr>
    <p:cViewPr>
      <p:scale>
        <a:sx n="161" d="100"/>
        <a:sy n="161" d="100"/>
      </p:scale>
      <p:origin x="0" y="-9028"/>
    </p:cViewPr>
  </p:sorterViewPr>
  <p:notesViewPr>
    <p:cSldViewPr snapToGrid="0" snapToObjects="1">
      <p:cViewPr varScale="1">
        <p:scale>
          <a:sx n="63" d="100"/>
          <a:sy n="63" d="100"/>
        </p:scale>
        <p:origin x="1488" y="7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269613520532156E-2"/>
          <c:y val="4.6205371651757733E-2"/>
          <c:w val="0.70345262397755837"/>
          <c:h val="0.90662825198245711"/>
        </c:manualLayout>
      </c:layout>
      <c:lineChart>
        <c:grouping val="standard"/>
        <c:varyColors val="0"/>
        <c:ser>
          <c:idx val="10"/>
          <c:order val="0"/>
          <c:tx>
            <c:strRef>
              <c:f>Sheet1!$A$12</c:f>
              <c:strCache>
                <c:ptCount val="1"/>
                <c:pt idx="0">
                  <c:v>US: 16.9%</c:v>
                </c:pt>
              </c:strCache>
            </c:strRef>
          </c:tx>
          <c:spPr>
            <a:ln w="28575" cap="rnd">
              <a:solidFill>
                <a:schemeClr val="accent5">
                  <a:lumMod val="60000"/>
                </a:schemeClr>
              </a:solidFill>
              <a:round/>
            </a:ln>
            <a:effectLst/>
          </c:spPr>
          <c:marker>
            <c:symbol val="none"/>
          </c:marker>
          <c:cat>
            <c:numRef>
              <c:f>Sheet1!$B$1:$AM$1</c:f>
              <c:numCache>
                <c:formatCode>General</c:formatCode>
                <c:ptCount val="38"/>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numCache>
            </c:numRef>
          </c:cat>
          <c:val>
            <c:numRef>
              <c:f>Sheet1!$B$12:$AM$12</c:f>
              <c:numCache>
                <c:formatCode>General</c:formatCode>
                <c:ptCount val="38"/>
                <c:pt idx="0">
                  <c:v>8.2409999999999997</c:v>
                </c:pt>
                <c:pt idx="1">
                  <c:v>8.5259999999999998</c:v>
                </c:pt>
                <c:pt idx="2">
                  <c:v>9.2119999999999997</c:v>
                </c:pt>
                <c:pt idx="3">
                  <c:v>9.3409999999999993</c:v>
                </c:pt>
                <c:pt idx="4">
                  <c:v>9.2910000000000004</c:v>
                </c:pt>
                <c:pt idx="5">
                  <c:v>9.5150000000000006</c:v>
                </c:pt>
                <c:pt idx="6">
                  <c:v>9.6890000000000001</c:v>
                </c:pt>
                <c:pt idx="7">
                  <c:v>9.9329999999999998</c:v>
                </c:pt>
                <c:pt idx="8">
                  <c:v>10.321999999999999</c:v>
                </c:pt>
                <c:pt idx="9">
                  <c:v>10.675000000000001</c:v>
                </c:pt>
                <c:pt idx="10">
                  <c:v>11.304</c:v>
                </c:pt>
                <c:pt idx="11">
                  <c:v>11.978999999999999</c:v>
                </c:pt>
                <c:pt idx="12">
                  <c:v>12.25</c:v>
                </c:pt>
                <c:pt idx="13">
                  <c:v>12.506</c:v>
                </c:pt>
                <c:pt idx="14">
                  <c:v>12.428000000000001</c:v>
                </c:pt>
                <c:pt idx="15">
                  <c:v>12.542</c:v>
                </c:pt>
                <c:pt idx="16">
                  <c:v>12.506</c:v>
                </c:pt>
                <c:pt idx="17">
                  <c:v>12.414</c:v>
                </c:pt>
                <c:pt idx="18">
                  <c:v>12.428000000000001</c:v>
                </c:pt>
                <c:pt idx="19">
                  <c:v>12.429</c:v>
                </c:pt>
                <c:pt idx="20">
                  <c:v>12.542</c:v>
                </c:pt>
                <c:pt idx="21">
                  <c:v>13.218999999999999</c:v>
                </c:pt>
                <c:pt idx="22">
                  <c:v>14.007</c:v>
                </c:pt>
                <c:pt idx="23">
                  <c:v>14.522</c:v>
                </c:pt>
                <c:pt idx="24">
                  <c:v>14.61</c:v>
                </c:pt>
                <c:pt idx="25">
                  <c:v>14.606</c:v>
                </c:pt>
                <c:pt idx="26">
                  <c:v>14.702999999999999</c:v>
                </c:pt>
                <c:pt idx="27">
                  <c:v>14.926</c:v>
                </c:pt>
                <c:pt idx="28">
                  <c:v>15.301</c:v>
                </c:pt>
                <c:pt idx="29">
                  <c:v>16.309999999999999</c:v>
                </c:pt>
                <c:pt idx="30">
                  <c:v>16.382000000000001</c:v>
                </c:pt>
                <c:pt idx="31">
                  <c:v>16.350000000000001</c:v>
                </c:pt>
                <c:pt idx="32">
                  <c:v>16.329000000000001</c:v>
                </c:pt>
                <c:pt idx="33">
                  <c:v>16.257000000000001</c:v>
                </c:pt>
                <c:pt idx="34">
                  <c:v>16.443000000000001</c:v>
                </c:pt>
                <c:pt idx="35">
                  <c:v>16.748999999999999</c:v>
                </c:pt>
                <c:pt idx="36">
                  <c:v>17.120999999999999</c:v>
                </c:pt>
                <c:pt idx="37" formatCode="0.0">
                  <c:v>17.061</c:v>
                </c:pt>
              </c:numCache>
            </c:numRef>
          </c:val>
          <c:smooth val="0"/>
          <c:extLst>
            <c:ext xmlns:c16="http://schemas.microsoft.com/office/drawing/2014/chart" uri="{C3380CC4-5D6E-409C-BE32-E72D297353CC}">
              <c16:uniqueId val="{00000000-ED04-4433-AA46-76705826DECB}"/>
            </c:ext>
          </c:extLst>
        </c:ser>
        <c:ser>
          <c:idx val="8"/>
          <c:order val="1"/>
          <c:tx>
            <c:strRef>
              <c:f>Sheet1!$A$10</c:f>
              <c:strCache>
                <c:ptCount val="1"/>
                <c:pt idx="0">
                  <c:v>SWIZ: 12.2%</c:v>
                </c:pt>
              </c:strCache>
            </c:strRef>
          </c:tx>
          <c:spPr>
            <a:ln w="28575" cap="rnd">
              <a:solidFill>
                <a:schemeClr val="accent3">
                  <a:lumMod val="60000"/>
                </a:schemeClr>
              </a:solidFill>
              <a:round/>
            </a:ln>
            <a:effectLst/>
          </c:spPr>
          <c:marker>
            <c:symbol val="none"/>
          </c:marker>
          <c:cat>
            <c:numRef>
              <c:f>Sheet1!$B$1:$AM$1</c:f>
              <c:numCache>
                <c:formatCode>General</c:formatCode>
                <c:ptCount val="38"/>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numCache>
            </c:numRef>
          </c:cat>
          <c:val>
            <c:numRef>
              <c:f>Sheet1!$B$10:$AM$10</c:f>
              <c:numCache>
                <c:formatCode>General</c:formatCode>
                <c:ptCount val="38"/>
                <c:pt idx="0">
                  <c:v>6.6310000000000002</c:v>
                </c:pt>
                <c:pt idx="1">
                  <c:v>6.6909999999999998</c:v>
                </c:pt>
                <c:pt idx="2">
                  <c:v>6.8280000000000003</c:v>
                </c:pt>
                <c:pt idx="3">
                  <c:v>7.1920000000000002</c:v>
                </c:pt>
                <c:pt idx="4">
                  <c:v>6.952</c:v>
                </c:pt>
                <c:pt idx="5">
                  <c:v>7.51</c:v>
                </c:pt>
                <c:pt idx="6">
                  <c:v>7.6760000000000002</c:v>
                </c:pt>
                <c:pt idx="7">
                  <c:v>7.859</c:v>
                </c:pt>
                <c:pt idx="8">
                  <c:v>7.9029999999999996</c:v>
                </c:pt>
                <c:pt idx="9">
                  <c:v>7.9089999999999998</c:v>
                </c:pt>
                <c:pt idx="10">
                  <c:v>7.8520000000000003</c:v>
                </c:pt>
                <c:pt idx="11">
                  <c:v>8.4789999999999992</c:v>
                </c:pt>
                <c:pt idx="12">
                  <c:v>8.8580000000000005</c:v>
                </c:pt>
                <c:pt idx="13">
                  <c:v>8.9619999999999997</c:v>
                </c:pt>
                <c:pt idx="14">
                  <c:v>9.09</c:v>
                </c:pt>
                <c:pt idx="15">
                  <c:v>9.3209999999999997</c:v>
                </c:pt>
                <c:pt idx="16">
                  <c:v>9.6999999999999993</c:v>
                </c:pt>
                <c:pt idx="17">
                  <c:v>9.7200000000000006</c:v>
                </c:pt>
                <c:pt idx="18">
                  <c:v>9.8309999999999995</c:v>
                </c:pt>
                <c:pt idx="19">
                  <c:v>9.9610000000000003</c:v>
                </c:pt>
                <c:pt idx="20">
                  <c:v>9.8439999999999994</c:v>
                </c:pt>
                <c:pt idx="21">
                  <c:v>10.231</c:v>
                </c:pt>
                <c:pt idx="22">
                  <c:v>10.641</c:v>
                </c:pt>
                <c:pt idx="23">
                  <c:v>10.936</c:v>
                </c:pt>
                <c:pt idx="24">
                  <c:v>11.004</c:v>
                </c:pt>
                <c:pt idx="25">
                  <c:v>10.821999999999999</c:v>
                </c:pt>
                <c:pt idx="26">
                  <c:v>10.214</c:v>
                </c:pt>
                <c:pt idx="27">
                  <c:v>10.016</c:v>
                </c:pt>
                <c:pt idx="28">
                  <c:v>10.151</c:v>
                </c:pt>
                <c:pt idx="29">
                  <c:v>10.808999999999999</c:v>
                </c:pt>
                <c:pt idx="30">
                  <c:v>10.699</c:v>
                </c:pt>
                <c:pt idx="31">
                  <c:v>10.769</c:v>
                </c:pt>
                <c:pt idx="32">
                  <c:v>11.058</c:v>
                </c:pt>
                <c:pt idx="33">
                  <c:v>11.314</c:v>
                </c:pt>
                <c:pt idx="34">
                  <c:v>11.494</c:v>
                </c:pt>
                <c:pt idx="35">
                  <c:v>11.884</c:v>
                </c:pt>
                <c:pt idx="36">
                  <c:v>12.221</c:v>
                </c:pt>
                <c:pt idx="37" formatCode="0.0">
                  <c:v>12.346</c:v>
                </c:pt>
              </c:numCache>
            </c:numRef>
          </c:val>
          <c:smooth val="0"/>
          <c:extLst>
            <c:ext xmlns:c16="http://schemas.microsoft.com/office/drawing/2014/chart" uri="{C3380CC4-5D6E-409C-BE32-E72D297353CC}">
              <c16:uniqueId val="{00000001-ED04-4433-AA46-76705826DECB}"/>
            </c:ext>
          </c:extLst>
        </c:ser>
        <c:ser>
          <c:idx val="3"/>
          <c:order val="2"/>
          <c:tx>
            <c:strRef>
              <c:f>Sheet1!$A$5</c:f>
              <c:strCache>
                <c:ptCount val="1"/>
                <c:pt idx="0">
                  <c:v>GER: 11.2%</c:v>
                </c:pt>
              </c:strCache>
            </c:strRef>
          </c:tx>
          <c:spPr>
            <a:ln w="28575" cap="rnd">
              <a:solidFill>
                <a:schemeClr val="accent4"/>
              </a:solidFill>
              <a:round/>
            </a:ln>
            <a:effectLst/>
          </c:spPr>
          <c:marker>
            <c:symbol val="none"/>
          </c:marker>
          <c:cat>
            <c:numRef>
              <c:f>Sheet1!$B$1:$AM$1</c:f>
              <c:numCache>
                <c:formatCode>General</c:formatCode>
                <c:ptCount val="38"/>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numCache>
            </c:numRef>
          </c:cat>
          <c:val>
            <c:numRef>
              <c:f>Sheet1!$B$5:$AM$5</c:f>
              <c:numCache>
                <c:formatCode>General</c:formatCode>
                <c:ptCount val="38"/>
                <c:pt idx="0">
                  <c:v>8.0980000000000008</c:v>
                </c:pt>
                <c:pt idx="1">
                  <c:v>8.3970000000000002</c:v>
                </c:pt>
                <c:pt idx="2">
                  <c:v>8.2279999999999998</c:v>
                </c:pt>
                <c:pt idx="3">
                  <c:v>8.2200000000000006</c:v>
                </c:pt>
                <c:pt idx="4">
                  <c:v>8.3360000000000003</c:v>
                </c:pt>
                <c:pt idx="5">
                  <c:v>8.4809999999999999</c:v>
                </c:pt>
                <c:pt idx="6">
                  <c:v>8.3759999999999994</c:v>
                </c:pt>
                <c:pt idx="7">
                  <c:v>8.48</c:v>
                </c:pt>
                <c:pt idx="8">
                  <c:v>8.66</c:v>
                </c:pt>
                <c:pt idx="9">
                  <c:v>8.0630000000000006</c:v>
                </c:pt>
                <c:pt idx="10">
                  <c:v>8.0310000000000006</c:v>
                </c:pt>
                <c:pt idx="12">
                  <c:v>9.0250000000000004</c:v>
                </c:pt>
                <c:pt idx="13">
                  <c:v>8.9930000000000003</c:v>
                </c:pt>
                <c:pt idx="14">
                  <c:v>9.2270000000000003</c:v>
                </c:pt>
                <c:pt idx="15">
                  <c:v>9.5</c:v>
                </c:pt>
                <c:pt idx="16">
                  <c:v>9.7910000000000004</c:v>
                </c:pt>
                <c:pt idx="17">
                  <c:v>9.6760000000000002</c:v>
                </c:pt>
                <c:pt idx="18">
                  <c:v>9.6980000000000004</c:v>
                </c:pt>
                <c:pt idx="19">
                  <c:v>9.7669999999999995</c:v>
                </c:pt>
                <c:pt idx="20">
                  <c:v>9.8369999999999997</c:v>
                </c:pt>
                <c:pt idx="21">
                  <c:v>9.8719999999999999</c:v>
                </c:pt>
                <c:pt idx="22">
                  <c:v>10.117000000000001</c:v>
                </c:pt>
                <c:pt idx="23">
                  <c:v>10.337999999999999</c:v>
                </c:pt>
                <c:pt idx="24">
                  <c:v>10.08</c:v>
                </c:pt>
                <c:pt idx="25">
                  <c:v>10.228</c:v>
                </c:pt>
                <c:pt idx="26">
                  <c:v>10.117000000000001</c:v>
                </c:pt>
                <c:pt idx="27">
                  <c:v>9.9710000000000001</c:v>
                </c:pt>
                <c:pt idx="28">
                  <c:v>10.157</c:v>
                </c:pt>
                <c:pt idx="29">
                  <c:v>11.14</c:v>
                </c:pt>
                <c:pt idx="30">
                  <c:v>11.005000000000001</c:v>
                </c:pt>
                <c:pt idx="31">
                  <c:v>10.721</c:v>
                </c:pt>
                <c:pt idx="32">
                  <c:v>10.776999999999999</c:v>
                </c:pt>
                <c:pt idx="33">
                  <c:v>10.932</c:v>
                </c:pt>
                <c:pt idx="34">
                  <c:v>10.96</c:v>
                </c:pt>
                <c:pt idx="35">
                  <c:v>11.087999999999999</c:v>
                </c:pt>
                <c:pt idx="36">
                  <c:v>11.131</c:v>
                </c:pt>
                <c:pt idx="37" formatCode="0.0">
                  <c:v>11.247</c:v>
                </c:pt>
              </c:numCache>
            </c:numRef>
          </c:val>
          <c:smooth val="0"/>
          <c:extLst>
            <c:ext xmlns:c16="http://schemas.microsoft.com/office/drawing/2014/chart" uri="{C3380CC4-5D6E-409C-BE32-E72D297353CC}">
              <c16:uniqueId val="{00000002-ED04-4433-AA46-76705826DECB}"/>
            </c:ext>
          </c:extLst>
        </c:ser>
        <c:ser>
          <c:idx val="2"/>
          <c:order val="3"/>
          <c:tx>
            <c:strRef>
              <c:f>Sheet1!$A$4</c:f>
              <c:strCache>
                <c:ptCount val="1"/>
                <c:pt idx="0">
                  <c:v>FRA: 11.2%</c:v>
                </c:pt>
              </c:strCache>
            </c:strRef>
          </c:tx>
          <c:spPr>
            <a:ln w="28575" cap="rnd">
              <a:solidFill>
                <a:schemeClr val="accent3"/>
              </a:solidFill>
              <a:round/>
            </a:ln>
            <a:effectLst/>
          </c:spPr>
          <c:marker>
            <c:symbol val="none"/>
          </c:marker>
          <c:cat>
            <c:numRef>
              <c:f>Sheet1!$B$1:$AM$1</c:f>
              <c:numCache>
                <c:formatCode>General</c:formatCode>
                <c:ptCount val="38"/>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numCache>
            </c:numRef>
          </c:cat>
          <c:val>
            <c:numRef>
              <c:f>Sheet1!$B$4:$AM$4</c:f>
              <c:numCache>
                <c:formatCode>General</c:formatCode>
                <c:ptCount val="38"/>
                <c:pt idx="0">
                  <c:v>6.7590000000000003</c:v>
                </c:pt>
                <c:pt idx="5">
                  <c:v>7.6710000000000003</c:v>
                </c:pt>
                <c:pt idx="10">
                  <c:v>7.9969999999999999</c:v>
                </c:pt>
                <c:pt idx="11">
                  <c:v>8.2210000000000001</c:v>
                </c:pt>
                <c:pt idx="12">
                  <c:v>8.4459999999999997</c:v>
                </c:pt>
                <c:pt idx="13">
                  <c:v>8.8569999999999993</c:v>
                </c:pt>
                <c:pt idx="14">
                  <c:v>8.8409999999999993</c:v>
                </c:pt>
                <c:pt idx="15">
                  <c:v>9.8840000000000003</c:v>
                </c:pt>
                <c:pt idx="16">
                  <c:v>9.8859999999999992</c:v>
                </c:pt>
                <c:pt idx="17">
                  <c:v>9.7609999999999992</c:v>
                </c:pt>
                <c:pt idx="18">
                  <c:v>9.6590000000000007</c:v>
                </c:pt>
                <c:pt idx="19">
                  <c:v>9.66</c:v>
                </c:pt>
                <c:pt idx="20">
                  <c:v>9.5839999999999996</c:v>
                </c:pt>
                <c:pt idx="21">
                  <c:v>9.7059999999999995</c:v>
                </c:pt>
                <c:pt idx="22">
                  <c:v>10.022</c:v>
                </c:pt>
                <c:pt idx="23">
                  <c:v>10.083</c:v>
                </c:pt>
                <c:pt idx="24">
                  <c:v>10.164</c:v>
                </c:pt>
                <c:pt idx="25">
                  <c:v>10.215</c:v>
                </c:pt>
                <c:pt idx="26">
                  <c:v>10.398</c:v>
                </c:pt>
                <c:pt idx="27">
                  <c:v>10.335000000000001</c:v>
                </c:pt>
                <c:pt idx="28">
                  <c:v>10.513999999999999</c:v>
                </c:pt>
                <c:pt idx="29">
                  <c:v>11.301</c:v>
                </c:pt>
                <c:pt idx="30">
                  <c:v>11.239000000000001</c:v>
                </c:pt>
                <c:pt idx="31">
                  <c:v>11.202999999999999</c:v>
                </c:pt>
                <c:pt idx="32">
                  <c:v>11.315</c:v>
                </c:pt>
                <c:pt idx="33">
                  <c:v>11.436</c:v>
                </c:pt>
                <c:pt idx="34">
                  <c:v>11.571</c:v>
                </c:pt>
                <c:pt idx="35">
                  <c:v>11.459</c:v>
                </c:pt>
                <c:pt idx="36">
                  <c:v>11.507999999999999</c:v>
                </c:pt>
                <c:pt idx="37" formatCode="0.0">
                  <c:v>11.33</c:v>
                </c:pt>
              </c:numCache>
            </c:numRef>
          </c:val>
          <c:smooth val="0"/>
          <c:extLst>
            <c:ext xmlns:c16="http://schemas.microsoft.com/office/drawing/2014/chart" uri="{C3380CC4-5D6E-409C-BE32-E72D297353CC}">
              <c16:uniqueId val="{00000003-ED04-4433-AA46-76705826DECB}"/>
            </c:ext>
          </c:extLst>
        </c:ser>
        <c:ser>
          <c:idx val="7"/>
          <c:order val="4"/>
          <c:tx>
            <c:strRef>
              <c:f>Sheet1!$A$9</c:f>
              <c:strCache>
                <c:ptCount val="1"/>
                <c:pt idx="0">
                  <c:v>SWE: 11.0%</c:v>
                </c:pt>
              </c:strCache>
            </c:strRef>
          </c:tx>
          <c:spPr>
            <a:ln w="28575" cap="rnd">
              <a:solidFill>
                <a:schemeClr val="accent2">
                  <a:lumMod val="60000"/>
                </a:schemeClr>
              </a:solidFill>
              <a:round/>
            </a:ln>
            <a:effectLst/>
          </c:spPr>
          <c:marker>
            <c:symbol val="none"/>
          </c:marker>
          <c:cat>
            <c:numRef>
              <c:f>Sheet1!$B$1:$AM$1</c:f>
              <c:numCache>
                <c:formatCode>General</c:formatCode>
                <c:ptCount val="38"/>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numCache>
            </c:numRef>
          </c:cat>
          <c:val>
            <c:numRef>
              <c:f>Sheet1!$B$9:$AM$9</c:f>
              <c:numCache>
                <c:formatCode>General</c:formatCode>
                <c:ptCount val="38"/>
                <c:pt idx="0">
                  <c:v>7.827</c:v>
                </c:pt>
                <c:pt idx="1">
                  <c:v>7.931</c:v>
                </c:pt>
                <c:pt idx="2">
                  <c:v>8.0169999999999995</c:v>
                </c:pt>
                <c:pt idx="3">
                  <c:v>7.9279999999999999</c:v>
                </c:pt>
                <c:pt idx="4">
                  <c:v>7.7370000000000001</c:v>
                </c:pt>
                <c:pt idx="5">
                  <c:v>7.3440000000000003</c:v>
                </c:pt>
                <c:pt idx="6">
                  <c:v>7.1130000000000004</c:v>
                </c:pt>
                <c:pt idx="7">
                  <c:v>7.1920000000000002</c:v>
                </c:pt>
                <c:pt idx="8">
                  <c:v>7.1079999999999997</c:v>
                </c:pt>
                <c:pt idx="9">
                  <c:v>7.1669999999999998</c:v>
                </c:pt>
                <c:pt idx="10">
                  <c:v>7.2480000000000002</c:v>
                </c:pt>
                <c:pt idx="11">
                  <c:v>7.2359999999999998</c:v>
                </c:pt>
                <c:pt idx="12">
                  <c:v>7.52</c:v>
                </c:pt>
                <c:pt idx="13">
                  <c:v>7.7629999999999999</c:v>
                </c:pt>
                <c:pt idx="14">
                  <c:v>7.3689999999999998</c:v>
                </c:pt>
                <c:pt idx="15">
                  <c:v>7.2839999999999998</c:v>
                </c:pt>
                <c:pt idx="16">
                  <c:v>7.4870000000000001</c:v>
                </c:pt>
                <c:pt idx="17">
                  <c:v>7.3079999999999998</c:v>
                </c:pt>
                <c:pt idx="18">
                  <c:v>7.39</c:v>
                </c:pt>
                <c:pt idx="19">
                  <c:v>7.4059999999999997</c:v>
                </c:pt>
                <c:pt idx="20">
                  <c:v>7.4020000000000001</c:v>
                </c:pt>
                <c:pt idx="21">
                  <c:v>8.0220000000000002</c:v>
                </c:pt>
                <c:pt idx="22">
                  <c:v>8.3490000000000002</c:v>
                </c:pt>
                <c:pt idx="23">
                  <c:v>8.4529999999999994</c:v>
                </c:pt>
                <c:pt idx="24">
                  <c:v>8.2520000000000007</c:v>
                </c:pt>
                <c:pt idx="25">
                  <c:v>8.2680000000000007</c:v>
                </c:pt>
                <c:pt idx="26">
                  <c:v>8.1509999999999998</c:v>
                </c:pt>
                <c:pt idx="27">
                  <c:v>8.0640000000000001</c:v>
                </c:pt>
                <c:pt idx="28">
                  <c:v>8.3030000000000008</c:v>
                </c:pt>
                <c:pt idx="29">
                  <c:v>8.9350000000000005</c:v>
                </c:pt>
                <c:pt idx="30">
                  <c:v>8.4770000000000003</c:v>
                </c:pt>
                <c:pt idx="31">
                  <c:v>10.666</c:v>
                </c:pt>
                <c:pt idx="32">
                  <c:v>10.926</c:v>
                </c:pt>
                <c:pt idx="33">
                  <c:v>11.089</c:v>
                </c:pt>
                <c:pt idx="34">
                  <c:v>11.13</c:v>
                </c:pt>
                <c:pt idx="35">
                  <c:v>11.004</c:v>
                </c:pt>
                <c:pt idx="36">
                  <c:v>10.976000000000001</c:v>
                </c:pt>
                <c:pt idx="37" formatCode="0.0">
                  <c:v>11.019</c:v>
                </c:pt>
              </c:numCache>
            </c:numRef>
          </c:val>
          <c:smooth val="0"/>
          <c:extLst>
            <c:ext xmlns:c16="http://schemas.microsoft.com/office/drawing/2014/chart" uri="{C3380CC4-5D6E-409C-BE32-E72D297353CC}">
              <c16:uniqueId val="{00000004-ED04-4433-AA46-76705826DECB}"/>
            </c:ext>
          </c:extLst>
        </c:ser>
        <c:ser>
          <c:idx val="1"/>
          <c:order val="5"/>
          <c:tx>
            <c:strRef>
              <c:f>Sheet1!$A$3</c:f>
              <c:strCache>
                <c:ptCount val="1"/>
                <c:pt idx="0">
                  <c:v>CAN: 10.7%</c:v>
                </c:pt>
              </c:strCache>
            </c:strRef>
          </c:tx>
          <c:spPr>
            <a:ln w="28575" cap="rnd">
              <a:solidFill>
                <a:schemeClr val="accent2"/>
              </a:solidFill>
              <a:round/>
            </a:ln>
            <a:effectLst/>
          </c:spPr>
          <c:marker>
            <c:symbol val="none"/>
          </c:marker>
          <c:cat>
            <c:numRef>
              <c:f>Sheet1!$B$1:$AM$1</c:f>
              <c:numCache>
                <c:formatCode>General</c:formatCode>
                <c:ptCount val="38"/>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numCache>
            </c:numRef>
          </c:cat>
          <c:val>
            <c:numRef>
              <c:f>Sheet1!$B$3:$AM$3</c:f>
              <c:numCache>
                <c:formatCode>General</c:formatCode>
                <c:ptCount val="38"/>
                <c:pt idx="0">
                  <c:v>6.5359999999999996</c:v>
                </c:pt>
                <c:pt idx="1">
                  <c:v>6.766</c:v>
                </c:pt>
                <c:pt idx="2">
                  <c:v>7.4950000000000001</c:v>
                </c:pt>
                <c:pt idx="3">
                  <c:v>7.6639999999999997</c:v>
                </c:pt>
                <c:pt idx="4">
                  <c:v>7.5510000000000002</c:v>
                </c:pt>
                <c:pt idx="5">
                  <c:v>7.5579999999999998</c:v>
                </c:pt>
                <c:pt idx="6">
                  <c:v>7.798</c:v>
                </c:pt>
                <c:pt idx="7">
                  <c:v>7.7389999999999999</c:v>
                </c:pt>
                <c:pt idx="8">
                  <c:v>7.7380000000000004</c:v>
                </c:pt>
                <c:pt idx="9">
                  <c:v>7.9459999999999997</c:v>
                </c:pt>
                <c:pt idx="10">
                  <c:v>8.3640000000000008</c:v>
                </c:pt>
                <c:pt idx="11">
                  <c:v>9.048</c:v>
                </c:pt>
                <c:pt idx="12">
                  <c:v>9.3010000000000002</c:v>
                </c:pt>
                <c:pt idx="13">
                  <c:v>9.1859999999999999</c:v>
                </c:pt>
                <c:pt idx="14">
                  <c:v>8.8350000000000009</c:v>
                </c:pt>
                <c:pt idx="15">
                  <c:v>8.532</c:v>
                </c:pt>
                <c:pt idx="16">
                  <c:v>8.3360000000000003</c:v>
                </c:pt>
                <c:pt idx="17">
                  <c:v>8.3179999999999996</c:v>
                </c:pt>
                <c:pt idx="18">
                  <c:v>8.5470000000000006</c:v>
                </c:pt>
                <c:pt idx="19">
                  <c:v>8.3290000000000006</c:v>
                </c:pt>
                <c:pt idx="20">
                  <c:v>8.2479999999999993</c:v>
                </c:pt>
                <c:pt idx="21">
                  <c:v>8.625</c:v>
                </c:pt>
                <c:pt idx="22">
                  <c:v>8.8569999999999993</c:v>
                </c:pt>
                <c:pt idx="23">
                  <c:v>9.0109999999999992</c:v>
                </c:pt>
                <c:pt idx="24">
                  <c:v>9.0660000000000007</c:v>
                </c:pt>
                <c:pt idx="25">
                  <c:v>9.0350000000000001</c:v>
                </c:pt>
                <c:pt idx="26">
                  <c:v>9.375</c:v>
                </c:pt>
                <c:pt idx="27">
                  <c:v>9.4760000000000009</c:v>
                </c:pt>
                <c:pt idx="28">
                  <c:v>9.6389999999999993</c:v>
                </c:pt>
                <c:pt idx="29">
                  <c:v>10.756</c:v>
                </c:pt>
                <c:pt idx="30">
                  <c:v>10.728</c:v>
                </c:pt>
                <c:pt idx="31">
                  <c:v>10.403</c:v>
                </c:pt>
                <c:pt idx="32">
                  <c:v>10.403</c:v>
                </c:pt>
                <c:pt idx="33">
                  <c:v>10.287000000000001</c:v>
                </c:pt>
                <c:pt idx="34">
                  <c:v>10.121</c:v>
                </c:pt>
                <c:pt idx="35">
                  <c:v>10.584</c:v>
                </c:pt>
                <c:pt idx="36">
                  <c:v>10.82</c:v>
                </c:pt>
                <c:pt idx="37" formatCode="0.0">
                  <c:v>10.663</c:v>
                </c:pt>
              </c:numCache>
            </c:numRef>
          </c:val>
          <c:smooth val="0"/>
          <c:extLst>
            <c:ext xmlns:c16="http://schemas.microsoft.com/office/drawing/2014/chart" uri="{C3380CC4-5D6E-409C-BE32-E72D297353CC}">
              <c16:uniqueId val="{00000005-ED04-4433-AA46-76705826DECB}"/>
            </c:ext>
          </c:extLst>
        </c:ser>
        <c:ser>
          <c:idx val="6"/>
          <c:order val="6"/>
          <c:tx>
            <c:strRef>
              <c:f>Sheet1!$A$8</c:f>
              <c:strCache>
                <c:ptCount val="1"/>
                <c:pt idx="0">
                  <c:v>NOR: 10.2%</c:v>
                </c:pt>
              </c:strCache>
            </c:strRef>
          </c:tx>
          <c:spPr>
            <a:ln w="28575" cap="rnd">
              <a:solidFill>
                <a:schemeClr val="accent1">
                  <a:lumMod val="60000"/>
                </a:schemeClr>
              </a:solidFill>
              <a:round/>
            </a:ln>
            <a:effectLst/>
          </c:spPr>
          <c:marker>
            <c:symbol val="none"/>
          </c:marker>
          <c:cat>
            <c:numRef>
              <c:f>Sheet1!$B$1:$AM$1</c:f>
              <c:numCache>
                <c:formatCode>General</c:formatCode>
                <c:ptCount val="38"/>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numCache>
            </c:numRef>
          </c:cat>
          <c:val>
            <c:numRef>
              <c:f>Sheet1!$B$8:$AM$8</c:f>
              <c:numCache>
                <c:formatCode>General</c:formatCode>
                <c:ptCount val="38"/>
                <c:pt idx="0">
                  <c:v>5.41</c:v>
                </c:pt>
                <c:pt idx="1">
                  <c:v>5.44</c:v>
                </c:pt>
                <c:pt idx="2">
                  <c:v>5.64</c:v>
                </c:pt>
                <c:pt idx="3">
                  <c:v>5.8220000000000001</c:v>
                </c:pt>
                <c:pt idx="4">
                  <c:v>5.4790000000000001</c:v>
                </c:pt>
                <c:pt idx="5">
                  <c:v>5.4770000000000003</c:v>
                </c:pt>
                <c:pt idx="6">
                  <c:v>5.9180000000000001</c:v>
                </c:pt>
                <c:pt idx="7">
                  <c:v>6.1539999999999999</c:v>
                </c:pt>
                <c:pt idx="8">
                  <c:v>6.2910000000000004</c:v>
                </c:pt>
                <c:pt idx="9">
                  <c:v>6.1180000000000003</c:v>
                </c:pt>
                <c:pt idx="10">
                  <c:v>7.0750000000000002</c:v>
                </c:pt>
                <c:pt idx="11">
                  <c:v>7.35</c:v>
                </c:pt>
                <c:pt idx="12">
                  <c:v>7.5010000000000003</c:v>
                </c:pt>
                <c:pt idx="13">
                  <c:v>7.38</c:v>
                </c:pt>
                <c:pt idx="14">
                  <c:v>7.2930000000000001</c:v>
                </c:pt>
                <c:pt idx="15">
                  <c:v>7.2729999999999997</c:v>
                </c:pt>
                <c:pt idx="16">
                  <c:v>7.1890000000000001</c:v>
                </c:pt>
                <c:pt idx="17">
                  <c:v>7.7430000000000003</c:v>
                </c:pt>
                <c:pt idx="18">
                  <c:v>8.4269999999999996</c:v>
                </c:pt>
                <c:pt idx="19">
                  <c:v>8.4359999999999999</c:v>
                </c:pt>
                <c:pt idx="20">
                  <c:v>7.7089999999999996</c:v>
                </c:pt>
                <c:pt idx="21">
                  <c:v>8.0210000000000008</c:v>
                </c:pt>
                <c:pt idx="22">
                  <c:v>9.0050000000000008</c:v>
                </c:pt>
                <c:pt idx="23">
                  <c:v>9.2189999999999994</c:v>
                </c:pt>
                <c:pt idx="24">
                  <c:v>8.8260000000000005</c:v>
                </c:pt>
                <c:pt idx="25">
                  <c:v>8.3330000000000002</c:v>
                </c:pt>
                <c:pt idx="26">
                  <c:v>7.9160000000000004</c:v>
                </c:pt>
                <c:pt idx="27">
                  <c:v>8.048</c:v>
                </c:pt>
                <c:pt idx="28">
                  <c:v>7.9560000000000004</c:v>
                </c:pt>
                <c:pt idx="29">
                  <c:v>9.0640000000000001</c:v>
                </c:pt>
                <c:pt idx="30">
                  <c:v>8.8979999999999997</c:v>
                </c:pt>
                <c:pt idx="31">
                  <c:v>8.7789999999999999</c:v>
                </c:pt>
                <c:pt idx="32">
                  <c:v>8.7650000000000006</c:v>
                </c:pt>
                <c:pt idx="33">
                  <c:v>8.9169999999999998</c:v>
                </c:pt>
                <c:pt idx="34">
                  <c:v>9.3279999999999994</c:v>
                </c:pt>
                <c:pt idx="35">
                  <c:v>10.109</c:v>
                </c:pt>
                <c:pt idx="36">
                  <c:v>10.519</c:v>
                </c:pt>
                <c:pt idx="37" formatCode="0.0">
                  <c:v>10.446</c:v>
                </c:pt>
              </c:numCache>
            </c:numRef>
          </c:val>
          <c:smooth val="0"/>
          <c:extLst>
            <c:ext xmlns:c16="http://schemas.microsoft.com/office/drawing/2014/chart" uri="{C3380CC4-5D6E-409C-BE32-E72D297353CC}">
              <c16:uniqueId val="{00000006-ED04-4433-AA46-76705826DECB}"/>
            </c:ext>
          </c:extLst>
        </c:ser>
        <c:ser>
          <c:idx val="4"/>
          <c:order val="7"/>
          <c:tx>
            <c:strRef>
              <c:f>Sheet1!$A$6</c:f>
              <c:strCache>
                <c:ptCount val="1"/>
                <c:pt idx="0">
                  <c:v>NETH: 9.9%</c:v>
                </c:pt>
              </c:strCache>
            </c:strRef>
          </c:tx>
          <c:spPr>
            <a:ln w="28575" cap="rnd">
              <a:solidFill>
                <a:schemeClr val="accent5"/>
              </a:solidFill>
              <a:round/>
            </a:ln>
            <a:effectLst/>
          </c:spPr>
          <c:marker>
            <c:symbol val="none"/>
          </c:marker>
          <c:cat>
            <c:numRef>
              <c:f>Sheet1!$B$1:$AM$1</c:f>
              <c:numCache>
                <c:formatCode>General</c:formatCode>
                <c:ptCount val="38"/>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numCache>
            </c:numRef>
          </c:cat>
          <c:val>
            <c:numRef>
              <c:f>Sheet1!$B$6:$AM$6</c:f>
              <c:numCache>
                <c:formatCode>General</c:formatCode>
                <c:ptCount val="38"/>
                <c:pt idx="0">
                  <c:v>6.5140000000000002</c:v>
                </c:pt>
                <c:pt idx="1">
                  <c:v>6.6040000000000001</c:v>
                </c:pt>
                <c:pt idx="2">
                  <c:v>6.8289999999999997</c:v>
                </c:pt>
                <c:pt idx="3">
                  <c:v>6.8289999999999997</c:v>
                </c:pt>
                <c:pt idx="4">
                  <c:v>6.5549999999999997</c:v>
                </c:pt>
                <c:pt idx="5">
                  <c:v>6.5439999999999996</c:v>
                </c:pt>
                <c:pt idx="6">
                  <c:v>6.63</c:v>
                </c:pt>
                <c:pt idx="7">
                  <c:v>6.7380000000000004</c:v>
                </c:pt>
                <c:pt idx="8">
                  <c:v>6.6669999999999998</c:v>
                </c:pt>
                <c:pt idx="9">
                  <c:v>6.8339999999999996</c:v>
                </c:pt>
                <c:pt idx="10">
                  <c:v>6.992</c:v>
                </c:pt>
                <c:pt idx="11">
                  <c:v>7.1689999999999996</c:v>
                </c:pt>
                <c:pt idx="12">
                  <c:v>7.3760000000000003</c:v>
                </c:pt>
                <c:pt idx="13">
                  <c:v>7.476</c:v>
                </c:pt>
                <c:pt idx="14">
                  <c:v>7.359</c:v>
                </c:pt>
                <c:pt idx="15">
                  <c:v>7.27</c:v>
                </c:pt>
                <c:pt idx="16">
                  <c:v>7.2130000000000001</c:v>
                </c:pt>
                <c:pt idx="17">
                  <c:v>7.0259999999999998</c:v>
                </c:pt>
                <c:pt idx="18">
                  <c:v>7.7960000000000003</c:v>
                </c:pt>
                <c:pt idx="19">
                  <c:v>7.8250000000000002</c:v>
                </c:pt>
                <c:pt idx="20">
                  <c:v>7.7069999999999999</c:v>
                </c:pt>
                <c:pt idx="21">
                  <c:v>8.0589999999999993</c:v>
                </c:pt>
                <c:pt idx="22">
                  <c:v>8.6489999999999991</c:v>
                </c:pt>
                <c:pt idx="23">
                  <c:v>9.0570000000000004</c:v>
                </c:pt>
                <c:pt idx="24">
                  <c:v>9.1110000000000007</c:v>
                </c:pt>
                <c:pt idx="25">
                  <c:v>9.0969999999999995</c:v>
                </c:pt>
                <c:pt idx="26">
                  <c:v>9.0809999999999995</c:v>
                </c:pt>
                <c:pt idx="27">
                  <c:v>9.0530000000000008</c:v>
                </c:pt>
                <c:pt idx="28">
                  <c:v>9.2769999999999992</c:v>
                </c:pt>
                <c:pt idx="29">
                  <c:v>9.9930000000000003</c:v>
                </c:pt>
                <c:pt idx="30">
                  <c:v>10.154999999999999</c:v>
                </c:pt>
                <c:pt idx="31">
                  <c:v>10.234</c:v>
                </c:pt>
                <c:pt idx="32">
                  <c:v>10.539</c:v>
                </c:pt>
                <c:pt idx="33">
                  <c:v>10.584</c:v>
                </c:pt>
                <c:pt idx="34">
                  <c:v>10.567</c:v>
                </c:pt>
                <c:pt idx="35">
                  <c:v>10.324</c:v>
                </c:pt>
                <c:pt idx="36">
                  <c:v>10.301</c:v>
                </c:pt>
                <c:pt idx="37" formatCode="0.0">
                  <c:v>10.101000000000001</c:v>
                </c:pt>
              </c:numCache>
            </c:numRef>
          </c:val>
          <c:smooth val="0"/>
          <c:extLst>
            <c:ext xmlns:c16="http://schemas.microsoft.com/office/drawing/2014/chart" uri="{C3380CC4-5D6E-409C-BE32-E72D297353CC}">
              <c16:uniqueId val="{00000007-ED04-4433-AA46-76705826DECB}"/>
            </c:ext>
          </c:extLst>
        </c:ser>
        <c:ser>
          <c:idx val="9"/>
          <c:order val="8"/>
          <c:tx>
            <c:strRef>
              <c:f>Sheet1!$A$11</c:f>
              <c:strCache>
                <c:ptCount val="1"/>
                <c:pt idx="0">
                  <c:v>UK: 9.8%</c:v>
                </c:pt>
              </c:strCache>
            </c:strRef>
          </c:tx>
          <c:spPr>
            <a:ln w="28575" cap="rnd">
              <a:solidFill>
                <a:schemeClr val="accent4">
                  <a:lumMod val="60000"/>
                </a:schemeClr>
              </a:solidFill>
              <a:round/>
            </a:ln>
            <a:effectLst/>
          </c:spPr>
          <c:marker>
            <c:symbol val="none"/>
          </c:marker>
          <c:cat>
            <c:numRef>
              <c:f>Sheet1!$B$1:$AM$1</c:f>
              <c:numCache>
                <c:formatCode>General</c:formatCode>
                <c:ptCount val="38"/>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numCache>
            </c:numRef>
          </c:cat>
          <c:val>
            <c:numRef>
              <c:f>Sheet1!$B$11:$AM$11</c:f>
              <c:numCache>
                <c:formatCode>General</c:formatCode>
                <c:ptCount val="38"/>
                <c:pt idx="0">
                  <c:v>5.0629999999999997</c:v>
                </c:pt>
                <c:pt idx="1">
                  <c:v>5.2850000000000001</c:v>
                </c:pt>
                <c:pt idx="2">
                  <c:v>5.1230000000000002</c:v>
                </c:pt>
                <c:pt idx="3">
                  <c:v>5.3209999999999997</c:v>
                </c:pt>
                <c:pt idx="4">
                  <c:v>5.2370000000000001</c:v>
                </c:pt>
                <c:pt idx="5">
                  <c:v>5.14</c:v>
                </c:pt>
                <c:pt idx="6">
                  <c:v>5.125</c:v>
                </c:pt>
                <c:pt idx="7">
                  <c:v>5.1779999999999999</c:v>
                </c:pt>
                <c:pt idx="8">
                  <c:v>5.0890000000000004</c:v>
                </c:pt>
                <c:pt idx="9">
                  <c:v>5.0369999999999999</c:v>
                </c:pt>
                <c:pt idx="10">
                  <c:v>5.09</c:v>
                </c:pt>
                <c:pt idx="11">
                  <c:v>5.4859999999999998</c:v>
                </c:pt>
                <c:pt idx="12">
                  <c:v>5.9349999999999996</c:v>
                </c:pt>
                <c:pt idx="13">
                  <c:v>6.0030000000000001</c:v>
                </c:pt>
                <c:pt idx="14">
                  <c:v>6.0780000000000003</c:v>
                </c:pt>
                <c:pt idx="15">
                  <c:v>5.5970000000000004</c:v>
                </c:pt>
                <c:pt idx="16">
                  <c:v>5.5869999999999997</c:v>
                </c:pt>
                <c:pt idx="17">
                  <c:v>5.4649999999999999</c:v>
                </c:pt>
                <c:pt idx="18">
                  <c:v>5.6029999999999998</c:v>
                </c:pt>
                <c:pt idx="19">
                  <c:v>5.8440000000000003</c:v>
                </c:pt>
                <c:pt idx="20">
                  <c:v>5.9720000000000004</c:v>
                </c:pt>
                <c:pt idx="21">
                  <c:v>6.3109999999999999</c:v>
                </c:pt>
                <c:pt idx="22">
                  <c:v>6.5679999999999996</c:v>
                </c:pt>
                <c:pt idx="23">
                  <c:v>6.8330000000000002</c:v>
                </c:pt>
                <c:pt idx="24">
                  <c:v>7.0359999999999996</c:v>
                </c:pt>
                <c:pt idx="25">
                  <c:v>7.1749999999999998</c:v>
                </c:pt>
                <c:pt idx="26">
                  <c:v>7.3079999999999998</c:v>
                </c:pt>
                <c:pt idx="27">
                  <c:v>7.4059999999999997</c:v>
                </c:pt>
                <c:pt idx="28">
                  <c:v>7.6459999999999999</c:v>
                </c:pt>
                <c:pt idx="29">
                  <c:v>8.4819999999999993</c:v>
                </c:pt>
                <c:pt idx="30">
                  <c:v>8.4339999999999993</c:v>
                </c:pt>
                <c:pt idx="31">
                  <c:v>8.3759999999999994</c:v>
                </c:pt>
                <c:pt idx="32">
                  <c:v>8.2859999999999996</c:v>
                </c:pt>
                <c:pt idx="33">
                  <c:v>9.766</c:v>
                </c:pt>
                <c:pt idx="34">
                  <c:v>9.7569999999999997</c:v>
                </c:pt>
                <c:pt idx="35">
                  <c:v>9.6869999999999994</c:v>
                </c:pt>
                <c:pt idx="36">
                  <c:v>9.6989999999999998</c:v>
                </c:pt>
                <c:pt idx="37" formatCode="0.0">
                  <c:v>9.6319999999999997</c:v>
                </c:pt>
              </c:numCache>
            </c:numRef>
          </c:val>
          <c:smooth val="0"/>
          <c:extLst>
            <c:ext xmlns:c16="http://schemas.microsoft.com/office/drawing/2014/chart" uri="{C3380CC4-5D6E-409C-BE32-E72D297353CC}">
              <c16:uniqueId val="{00000008-ED04-4433-AA46-76705826DECB}"/>
            </c:ext>
          </c:extLst>
        </c:ser>
        <c:ser>
          <c:idx val="0"/>
          <c:order val="9"/>
          <c:tx>
            <c:strRef>
              <c:f>Sheet1!$A$2</c:f>
              <c:strCache>
                <c:ptCount val="1"/>
                <c:pt idx="0">
                  <c:v>AUS: 9.3%</c:v>
                </c:pt>
              </c:strCache>
            </c:strRef>
          </c:tx>
          <c:spPr>
            <a:ln w="28575" cap="rnd">
              <a:solidFill>
                <a:schemeClr val="accent1"/>
              </a:solidFill>
              <a:round/>
            </a:ln>
            <a:effectLst/>
          </c:spPr>
          <c:marker>
            <c:symbol val="none"/>
          </c:marker>
          <c:cat>
            <c:numRef>
              <c:f>Sheet1!$B$1:$AM$1</c:f>
              <c:numCache>
                <c:formatCode>General</c:formatCode>
                <c:ptCount val="38"/>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numCache>
            </c:numRef>
          </c:cat>
          <c:val>
            <c:numRef>
              <c:f>Sheet1!$B$2:$AM$2</c:f>
              <c:numCache>
                <c:formatCode>General</c:formatCode>
                <c:ptCount val="38"/>
                <c:pt idx="0">
                  <c:v>5.83</c:v>
                </c:pt>
                <c:pt idx="1">
                  <c:v>5.8390000000000004</c:v>
                </c:pt>
                <c:pt idx="2">
                  <c:v>6.1059999999999999</c:v>
                </c:pt>
                <c:pt idx="3">
                  <c:v>6.0519999999999996</c:v>
                </c:pt>
                <c:pt idx="4">
                  <c:v>6.024</c:v>
                </c:pt>
                <c:pt idx="5">
                  <c:v>6.0750000000000002</c:v>
                </c:pt>
                <c:pt idx="6">
                  <c:v>6.274</c:v>
                </c:pt>
                <c:pt idx="7">
                  <c:v>6.1120000000000001</c:v>
                </c:pt>
                <c:pt idx="8">
                  <c:v>6.0670000000000002</c:v>
                </c:pt>
                <c:pt idx="9">
                  <c:v>6.12</c:v>
                </c:pt>
                <c:pt idx="10">
                  <c:v>6.48</c:v>
                </c:pt>
                <c:pt idx="11">
                  <c:v>6.7759999999999998</c:v>
                </c:pt>
                <c:pt idx="12">
                  <c:v>6.8410000000000002</c:v>
                </c:pt>
                <c:pt idx="13">
                  <c:v>6.8570000000000002</c:v>
                </c:pt>
                <c:pt idx="14">
                  <c:v>6.8890000000000002</c:v>
                </c:pt>
                <c:pt idx="15">
                  <c:v>6.9349999999999996</c:v>
                </c:pt>
                <c:pt idx="16">
                  <c:v>7.0739999999999998</c:v>
                </c:pt>
                <c:pt idx="17">
                  <c:v>7.0880000000000001</c:v>
                </c:pt>
                <c:pt idx="18">
                  <c:v>7.2439999999999998</c:v>
                </c:pt>
                <c:pt idx="19">
                  <c:v>7.3310000000000004</c:v>
                </c:pt>
                <c:pt idx="20">
                  <c:v>7.6139999999999999</c:v>
                </c:pt>
                <c:pt idx="21">
                  <c:v>7.6959999999999997</c:v>
                </c:pt>
                <c:pt idx="22">
                  <c:v>7.8929999999999998</c:v>
                </c:pt>
                <c:pt idx="23">
                  <c:v>7.9039999999999999</c:v>
                </c:pt>
                <c:pt idx="24">
                  <c:v>8.109</c:v>
                </c:pt>
                <c:pt idx="25">
                  <c:v>7.99</c:v>
                </c:pt>
                <c:pt idx="26">
                  <c:v>7.9889999999999999</c:v>
                </c:pt>
                <c:pt idx="27">
                  <c:v>8.0679999999999996</c:v>
                </c:pt>
                <c:pt idx="28">
                  <c:v>8.2560000000000002</c:v>
                </c:pt>
                <c:pt idx="29">
                  <c:v>8.5630000000000006</c:v>
                </c:pt>
                <c:pt idx="30">
                  <c:v>8.4309999999999992</c:v>
                </c:pt>
                <c:pt idx="31">
                  <c:v>8.5419999999999998</c:v>
                </c:pt>
                <c:pt idx="32">
                  <c:v>8.6760000000000002</c:v>
                </c:pt>
                <c:pt idx="33">
                  <c:v>8.7590000000000003</c:v>
                </c:pt>
                <c:pt idx="34">
                  <c:v>9.0380000000000003</c:v>
                </c:pt>
                <c:pt idx="35">
                  <c:v>9.3149999999999995</c:v>
                </c:pt>
                <c:pt idx="36">
                  <c:v>9.1959999999999997</c:v>
                </c:pt>
                <c:pt idx="37" formatCode="0.0">
                  <c:v>9.2059999999999995</c:v>
                </c:pt>
              </c:numCache>
            </c:numRef>
          </c:val>
          <c:smooth val="0"/>
          <c:extLst>
            <c:ext xmlns:c16="http://schemas.microsoft.com/office/drawing/2014/chart" uri="{C3380CC4-5D6E-409C-BE32-E72D297353CC}">
              <c16:uniqueId val="{00000009-ED04-4433-AA46-76705826DECB}"/>
            </c:ext>
          </c:extLst>
        </c:ser>
        <c:ser>
          <c:idx val="5"/>
          <c:order val="10"/>
          <c:tx>
            <c:strRef>
              <c:f>Sheet1!$A$7</c:f>
              <c:strCache>
                <c:ptCount val="1"/>
                <c:pt idx="0">
                  <c:v>NZ: 9.3%</c:v>
                </c:pt>
              </c:strCache>
            </c:strRef>
          </c:tx>
          <c:spPr>
            <a:ln w="28575" cap="rnd">
              <a:solidFill>
                <a:schemeClr val="accent6"/>
              </a:solidFill>
              <a:round/>
            </a:ln>
            <a:effectLst/>
          </c:spPr>
          <c:marker>
            <c:symbol val="none"/>
          </c:marker>
          <c:cat>
            <c:numRef>
              <c:f>Sheet1!$B$1:$AM$1</c:f>
              <c:numCache>
                <c:formatCode>General</c:formatCode>
                <c:ptCount val="38"/>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numCache>
            </c:numRef>
          </c:cat>
          <c:val>
            <c:numRef>
              <c:f>Sheet1!$B$7:$AM$7</c:f>
              <c:numCache>
                <c:formatCode>General</c:formatCode>
                <c:ptCount val="38"/>
                <c:pt idx="0">
                  <c:v>5.7619999999999996</c:v>
                </c:pt>
                <c:pt idx="1">
                  <c:v>5.7190000000000003</c:v>
                </c:pt>
                <c:pt idx="2">
                  <c:v>5.7590000000000003</c:v>
                </c:pt>
                <c:pt idx="3">
                  <c:v>5.61</c:v>
                </c:pt>
                <c:pt idx="4">
                  <c:v>5.3120000000000003</c:v>
                </c:pt>
                <c:pt idx="5">
                  <c:v>4.883</c:v>
                </c:pt>
                <c:pt idx="6">
                  <c:v>5.0369999999999999</c:v>
                </c:pt>
                <c:pt idx="7">
                  <c:v>5.5750000000000002</c:v>
                </c:pt>
                <c:pt idx="8">
                  <c:v>6.0869999999999997</c:v>
                </c:pt>
                <c:pt idx="9">
                  <c:v>6.24</c:v>
                </c:pt>
                <c:pt idx="10">
                  <c:v>6.6639999999999997</c:v>
                </c:pt>
                <c:pt idx="11">
                  <c:v>7.0990000000000002</c:v>
                </c:pt>
                <c:pt idx="12">
                  <c:v>7.23</c:v>
                </c:pt>
                <c:pt idx="13">
                  <c:v>6.9349999999999996</c:v>
                </c:pt>
                <c:pt idx="14">
                  <c:v>6.9539999999999997</c:v>
                </c:pt>
                <c:pt idx="15">
                  <c:v>6.9489999999999998</c:v>
                </c:pt>
                <c:pt idx="16">
                  <c:v>6.891</c:v>
                </c:pt>
                <c:pt idx="17">
                  <c:v>7.0979999999999999</c:v>
                </c:pt>
                <c:pt idx="18">
                  <c:v>7.5129999999999999</c:v>
                </c:pt>
                <c:pt idx="19">
                  <c:v>7.3970000000000002</c:v>
                </c:pt>
                <c:pt idx="20">
                  <c:v>7.47</c:v>
                </c:pt>
                <c:pt idx="21">
                  <c:v>7.5789999999999997</c:v>
                </c:pt>
                <c:pt idx="22">
                  <c:v>7.9</c:v>
                </c:pt>
                <c:pt idx="23">
                  <c:v>7.7220000000000004</c:v>
                </c:pt>
                <c:pt idx="24">
                  <c:v>7.9009999999999998</c:v>
                </c:pt>
                <c:pt idx="25">
                  <c:v>8.2729999999999997</c:v>
                </c:pt>
                <c:pt idx="26">
                  <c:v>8.6329999999999991</c:v>
                </c:pt>
                <c:pt idx="27">
                  <c:v>8.3209999999999997</c:v>
                </c:pt>
                <c:pt idx="28">
                  <c:v>9.1140000000000008</c:v>
                </c:pt>
                <c:pt idx="29">
                  <c:v>9.6240000000000006</c:v>
                </c:pt>
                <c:pt idx="30">
                  <c:v>9.5879999999999992</c:v>
                </c:pt>
                <c:pt idx="31">
                  <c:v>9.51</c:v>
                </c:pt>
                <c:pt idx="32">
                  <c:v>9.6519999999999992</c:v>
                </c:pt>
                <c:pt idx="33">
                  <c:v>9.3659999999999997</c:v>
                </c:pt>
                <c:pt idx="34">
                  <c:v>9.4239999999999995</c:v>
                </c:pt>
                <c:pt idx="35">
                  <c:v>9.3279999999999994</c:v>
                </c:pt>
                <c:pt idx="36">
                  <c:v>9.2919999999999998</c:v>
                </c:pt>
                <c:pt idx="37" formatCode="0.0">
                  <c:v>9.1449999999999996</c:v>
                </c:pt>
              </c:numCache>
            </c:numRef>
          </c:val>
          <c:smooth val="0"/>
          <c:extLst>
            <c:ext xmlns:c16="http://schemas.microsoft.com/office/drawing/2014/chart" uri="{C3380CC4-5D6E-409C-BE32-E72D297353CC}">
              <c16:uniqueId val="{0000000A-ED04-4433-AA46-76705826DECB}"/>
            </c:ext>
          </c:extLst>
        </c:ser>
        <c:dLbls>
          <c:showLegendKey val="0"/>
          <c:showVal val="0"/>
          <c:showCatName val="0"/>
          <c:showSerName val="0"/>
          <c:showPercent val="0"/>
          <c:showBubbleSize val="0"/>
        </c:dLbls>
        <c:smooth val="0"/>
        <c:axId val="636214856"/>
        <c:axId val="636216424"/>
      </c:lineChart>
      <c:catAx>
        <c:axId val="636214856"/>
        <c:scaling>
          <c:orientation val="minMax"/>
        </c:scaling>
        <c:delete val="0"/>
        <c:axPos val="b"/>
        <c:numFmt formatCode="0" sourceLinked="0"/>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1197" b="0" i="0" u="none" strike="noStrike" kern="1200" baseline="0">
                <a:solidFill>
                  <a:schemeClr val="tx1"/>
                </a:solidFill>
                <a:latin typeface="+mn-lt"/>
                <a:ea typeface="+mn-ea"/>
                <a:cs typeface="+mn-cs"/>
              </a:defRPr>
            </a:pPr>
            <a:endParaRPr lang="en-US"/>
          </a:p>
        </c:txPr>
        <c:crossAx val="636216424"/>
        <c:crosses val="autoZero"/>
        <c:auto val="1"/>
        <c:lblAlgn val="ctr"/>
        <c:lblOffset val="200"/>
        <c:tickLblSkip val="5"/>
        <c:tickMarkSkip val="6"/>
        <c:noMultiLvlLbl val="0"/>
      </c:catAx>
      <c:valAx>
        <c:axId val="63621642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0" spcFirstLastPara="1" vertOverflow="ellipsis" wrap="square" anchor="ctr" anchorCtr="1"/>
          <a:lstStyle/>
          <a:p>
            <a:pPr>
              <a:defRPr sz="1197" b="0" i="0" u="none" strike="noStrike" kern="1200" baseline="0">
                <a:solidFill>
                  <a:schemeClr val="tx1"/>
                </a:solidFill>
                <a:latin typeface="+mn-lt"/>
                <a:ea typeface="+mn-ea"/>
                <a:cs typeface="+mn-cs"/>
              </a:defRPr>
            </a:pPr>
            <a:endParaRPr lang="en-US"/>
          </a:p>
        </c:txPr>
        <c:crossAx val="636214856"/>
        <c:crosses val="autoZero"/>
        <c:crossBetween val="midCat"/>
      </c:valAx>
      <c:spPr>
        <a:noFill/>
        <a:ln>
          <a:noFill/>
        </a:ln>
        <a:effectLst/>
      </c:spPr>
    </c:plotArea>
    <c:legend>
      <c:legendPos val="r"/>
      <c:layout>
        <c:manualLayout>
          <c:xMode val="edge"/>
          <c:yMode val="edge"/>
          <c:x val="0.76856492938382714"/>
          <c:y val="9.1616236695495804E-2"/>
          <c:w val="0.13838008068943694"/>
          <c:h val="0.77808013034475731"/>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US"/>
              <a:t>Distribution of OASDI Benefits</a:t>
            </a:r>
          </a:p>
          <a:p>
            <a:pPr>
              <a:defRPr/>
            </a:pPr>
            <a:r>
              <a:rPr lang="en-US"/>
              <a:t>2025</a:t>
            </a:r>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doughnutChart>
        <c:varyColors val="1"/>
        <c:ser>
          <c:idx val="0"/>
          <c:order val="0"/>
          <c:dPt>
            <c:idx val="0"/>
            <c:bubble3D val="0"/>
            <c:spPr>
              <a:solidFill>
                <a:schemeClr val="tx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9386-4A05-B91F-B3114190048E}"/>
              </c:ext>
            </c:extLst>
          </c:dPt>
          <c:dPt>
            <c:idx val="1"/>
            <c:bubble3D val="0"/>
            <c:spPr>
              <a:solidFill>
                <a:srgbClr val="003399"/>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9386-4A05-B91F-B3114190048E}"/>
              </c:ext>
            </c:extLst>
          </c:dPt>
          <c:dPt>
            <c:idx val="2"/>
            <c:bubble3D val="0"/>
            <c:spPr>
              <a:solidFill>
                <a:srgbClr val="0070C0"/>
              </a:solidFill>
              <a:ln>
                <a:solidFill>
                  <a:schemeClr val="accent1"/>
                </a:solid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9386-4A05-B91F-B3114190048E}"/>
              </c:ext>
            </c:extLst>
          </c:dPt>
          <c:dPt>
            <c:idx val="3"/>
            <c:bubble3D val="0"/>
            <c:spPr>
              <a:solidFill>
                <a:srgbClr val="0099FF"/>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9386-4A05-B91F-B3114190048E}"/>
              </c:ext>
            </c:extLst>
          </c:dPt>
          <c:dLbls>
            <c:spPr>
              <a:no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n-US"/>
              </a:p>
            </c:txP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Sheet1!$A$1:$A$4</c:f>
              <c:strCache>
                <c:ptCount val="4"/>
                <c:pt idx="0">
                  <c:v>Retired workers</c:v>
                </c:pt>
                <c:pt idx="1">
                  <c:v>Survivors</c:v>
                </c:pt>
                <c:pt idx="2">
                  <c:v>Disabled Workers</c:v>
                </c:pt>
                <c:pt idx="3">
                  <c:v>OASDI Dependents</c:v>
                </c:pt>
              </c:strCache>
            </c:strRef>
          </c:cat>
          <c:val>
            <c:numRef>
              <c:f>Sheet1!$B$1:$B$4</c:f>
              <c:numCache>
                <c:formatCode>General</c:formatCode>
                <c:ptCount val="4"/>
                <c:pt idx="0">
                  <c:v>1438544</c:v>
                </c:pt>
                <c:pt idx="1">
                  <c:v>29727</c:v>
                </c:pt>
                <c:pt idx="2">
                  <c:v>150341</c:v>
                </c:pt>
                <c:pt idx="3">
                  <c:v>7697</c:v>
                </c:pt>
              </c:numCache>
            </c:numRef>
          </c:val>
          <c:extLst>
            <c:ext xmlns:c16="http://schemas.microsoft.com/office/drawing/2014/chart" uri="{C3380CC4-5D6E-409C-BE32-E72D297353CC}">
              <c16:uniqueId val="{00000008-9386-4A05-B91F-B3114190048E}"/>
            </c:ext>
          </c:extLst>
        </c:ser>
        <c:dLbls>
          <c:showLegendKey val="0"/>
          <c:showVal val="0"/>
          <c:showCatName val="0"/>
          <c:showSerName val="0"/>
          <c:showPercent val="1"/>
          <c:showBubbleSize val="0"/>
          <c:showLeaderLines val="1"/>
        </c:dLbls>
        <c:firstSliceAng val="0"/>
        <c:holeSize val="50"/>
      </c:doughnut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825019190037417"/>
          <c:y val="3.3859839113757624E-2"/>
          <c:w val="0.778456103089183"/>
          <c:h val="0.70362615409196816"/>
        </c:manualLayout>
      </c:layout>
      <c:lineChart>
        <c:grouping val="stacked"/>
        <c:varyColors val="0"/>
        <c:ser>
          <c:idx val="1"/>
          <c:order val="0"/>
          <c:tx>
            <c:strRef>
              <c:f>Sheet1!$D$1</c:f>
              <c:strCache>
                <c:ptCount val="1"/>
                <c:pt idx="0">
                  <c:v>Monthly Benefit</c:v>
                </c:pt>
              </c:strCache>
            </c:strRef>
          </c:tx>
          <c:spPr>
            <a:ln w="28575" cap="rnd">
              <a:solidFill>
                <a:schemeClr val="accent2"/>
              </a:solidFill>
              <a:round/>
            </a:ln>
            <a:effectLst/>
          </c:spPr>
          <c:marker>
            <c:symbol val="none"/>
          </c:marker>
          <c:cat>
            <c:numRef>
              <c:f>Sheet1!$A$2:$A$1048576</c:f>
              <c:numCache>
                <c:formatCode>General</c:formatCode>
                <c:ptCount val="1048575"/>
                <c:pt idx="0">
                  <c:v>0</c:v>
                </c:pt>
                <c:pt idx="1">
                  <c:v>1286</c:v>
                </c:pt>
                <c:pt idx="2">
                  <c:v>1500</c:v>
                </c:pt>
                <c:pt idx="3">
                  <c:v>2000</c:v>
                </c:pt>
                <c:pt idx="4">
                  <c:v>2500</c:v>
                </c:pt>
                <c:pt idx="5">
                  <c:v>3000</c:v>
                </c:pt>
                <c:pt idx="6">
                  <c:v>3500</c:v>
                </c:pt>
                <c:pt idx="7">
                  <c:v>4000</c:v>
                </c:pt>
                <c:pt idx="8">
                  <c:v>4500</c:v>
                </c:pt>
                <c:pt idx="9">
                  <c:v>5000</c:v>
                </c:pt>
                <c:pt idx="10">
                  <c:v>5500</c:v>
                </c:pt>
                <c:pt idx="11">
                  <c:v>6000</c:v>
                </c:pt>
                <c:pt idx="12">
                  <c:v>6500</c:v>
                </c:pt>
                <c:pt idx="13">
                  <c:v>7000</c:v>
                </c:pt>
                <c:pt idx="14">
                  <c:v>7500</c:v>
                </c:pt>
                <c:pt idx="15">
                  <c:v>7749</c:v>
                </c:pt>
                <c:pt idx="16">
                  <c:v>8000</c:v>
                </c:pt>
                <c:pt idx="17">
                  <c:v>8500</c:v>
                </c:pt>
                <c:pt idx="18">
                  <c:v>9000</c:v>
                </c:pt>
                <c:pt idx="19">
                  <c:v>9500</c:v>
                </c:pt>
                <c:pt idx="20">
                  <c:v>10000</c:v>
                </c:pt>
                <c:pt idx="21">
                  <c:v>10500</c:v>
                </c:pt>
                <c:pt idx="22">
                  <c:v>11000</c:v>
                </c:pt>
                <c:pt idx="23">
                  <c:v>11500</c:v>
                </c:pt>
                <c:pt idx="24">
                  <c:v>12000</c:v>
                </c:pt>
                <c:pt idx="25">
                  <c:v>12500</c:v>
                </c:pt>
                <c:pt idx="26">
                  <c:v>13000</c:v>
                </c:pt>
                <c:pt idx="27">
                  <c:v>13500</c:v>
                </c:pt>
                <c:pt idx="28">
                  <c:v>14000</c:v>
                </c:pt>
                <c:pt idx="29">
                  <c:v>14500</c:v>
                </c:pt>
                <c:pt idx="30">
                  <c:v>14675</c:v>
                </c:pt>
                <c:pt idx="31">
                  <c:v>15000</c:v>
                </c:pt>
                <c:pt idx="32">
                  <c:v>15500</c:v>
                </c:pt>
                <c:pt idx="33">
                  <c:v>16000</c:v>
                </c:pt>
                <c:pt idx="34">
                  <c:v>16500</c:v>
                </c:pt>
                <c:pt idx="35">
                  <c:v>17000</c:v>
                </c:pt>
                <c:pt idx="36">
                  <c:v>17500</c:v>
                </c:pt>
                <c:pt idx="37">
                  <c:v>18000</c:v>
                </c:pt>
                <c:pt idx="38">
                  <c:v>18500</c:v>
                </c:pt>
              </c:numCache>
            </c:numRef>
          </c:cat>
          <c:val>
            <c:numRef>
              <c:f>Sheet1!$D$3:$D$40</c:f>
              <c:numCache>
                <c:formatCode>General</c:formatCode>
                <c:ptCount val="38"/>
                <c:pt idx="0">
                  <c:v>1157.4000000000001</c:v>
                </c:pt>
                <c:pt idx="1">
                  <c:v>1225.8800000000001</c:v>
                </c:pt>
                <c:pt idx="2">
                  <c:v>1385.88</c:v>
                </c:pt>
                <c:pt idx="3">
                  <c:v>1545.88</c:v>
                </c:pt>
                <c:pt idx="4">
                  <c:v>1705.88</c:v>
                </c:pt>
                <c:pt idx="5">
                  <c:v>1865.88</c:v>
                </c:pt>
                <c:pt idx="6">
                  <c:v>2025.88</c:v>
                </c:pt>
                <c:pt idx="7">
                  <c:v>2185.88</c:v>
                </c:pt>
                <c:pt idx="8">
                  <c:v>2345.88</c:v>
                </c:pt>
                <c:pt idx="9">
                  <c:v>2505.88</c:v>
                </c:pt>
                <c:pt idx="10">
                  <c:v>2665.88</c:v>
                </c:pt>
                <c:pt idx="11">
                  <c:v>2825.88</c:v>
                </c:pt>
                <c:pt idx="12">
                  <c:v>2985.88</c:v>
                </c:pt>
                <c:pt idx="13">
                  <c:v>3145.88</c:v>
                </c:pt>
                <c:pt idx="14">
                  <c:v>3225.56</c:v>
                </c:pt>
                <c:pt idx="15">
                  <c:v>3263.21</c:v>
                </c:pt>
                <c:pt idx="16">
                  <c:v>3338.21</c:v>
                </c:pt>
                <c:pt idx="17">
                  <c:v>3413.21</c:v>
                </c:pt>
                <c:pt idx="18">
                  <c:v>3488.21</c:v>
                </c:pt>
                <c:pt idx="19">
                  <c:v>3563.21</c:v>
                </c:pt>
                <c:pt idx="20">
                  <c:v>3638.21</c:v>
                </c:pt>
                <c:pt idx="21">
                  <c:v>3713.21</c:v>
                </c:pt>
                <c:pt idx="22">
                  <c:v>3788.21</c:v>
                </c:pt>
                <c:pt idx="23">
                  <c:v>3863.21</c:v>
                </c:pt>
                <c:pt idx="24">
                  <c:v>3938.21</c:v>
                </c:pt>
                <c:pt idx="25">
                  <c:v>4013.21</c:v>
                </c:pt>
                <c:pt idx="26">
                  <c:v>4088.21</c:v>
                </c:pt>
                <c:pt idx="27">
                  <c:v>4163.21</c:v>
                </c:pt>
                <c:pt idx="28">
                  <c:v>4238.21</c:v>
                </c:pt>
                <c:pt idx="29">
                  <c:v>4264.46</c:v>
                </c:pt>
                <c:pt idx="30">
                  <c:v>4264.46</c:v>
                </c:pt>
                <c:pt idx="31">
                  <c:v>4264.46</c:v>
                </c:pt>
                <c:pt idx="32">
                  <c:v>4264.46</c:v>
                </c:pt>
                <c:pt idx="33">
                  <c:v>4264.46</c:v>
                </c:pt>
                <c:pt idx="34">
                  <c:v>4264.46</c:v>
                </c:pt>
                <c:pt idx="35">
                  <c:v>4264.46</c:v>
                </c:pt>
                <c:pt idx="36">
                  <c:v>4264.46</c:v>
                </c:pt>
                <c:pt idx="37">
                  <c:v>4264.46</c:v>
                </c:pt>
              </c:numCache>
              <c:extLst/>
            </c:numRef>
          </c:val>
          <c:smooth val="0"/>
          <c:extLst>
            <c:ext xmlns:c16="http://schemas.microsoft.com/office/drawing/2014/chart" uri="{C3380CC4-5D6E-409C-BE32-E72D297353CC}">
              <c16:uniqueId val="{00000000-A234-4D60-9229-829892162BA7}"/>
            </c:ext>
          </c:extLst>
        </c:ser>
        <c:dLbls>
          <c:showLegendKey val="0"/>
          <c:showVal val="0"/>
          <c:showCatName val="0"/>
          <c:showSerName val="0"/>
          <c:showPercent val="0"/>
          <c:showBubbleSize val="0"/>
        </c:dLbls>
        <c:smooth val="0"/>
        <c:axId val="1887133152"/>
        <c:axId val="1887120672"/>
      </c:lineChart>
      <c:catAx>
        <c:axId val="1887133152"/>
        <c:scaling>
          <c:orientation val="minMax"/>
        </c:scaling>
        <c:delete val="0"/>
        <c:axPos val="b"/>
        <c:title>
          <c:tx>
            <c:rich>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en-US" sz="2000"/>
                  <a:t>AIME</a:t>
                </a:r>
              </a:p>
            </c:rich>
          </c:tx>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887120672"/>
        <c:crosses val="autoZero"/>
        <c:auto val="1"/>
        <c:lblAlgn val="ctr"/>
        <c:lblOffset val="100"/>
        <c:noMultiLvlLbl val="0"/>
      </c:catAx>
      <c:valAx>
        <c:axId val="188712067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en-US" sz="2000"/>
                  <a:t>Monthly Benefit</a:t>
                </a:r>
              </a:p>
            </c:rich>
          </c:tx>
          <c:overlay val="0"/>
          <c:spPr>
            <a:noFill/>
            <a:ln>
              <a:noFill/>
            </a:ln>
            <a:effectLst/>
          </c:spPr>
          <c:txPr>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887133152"/>
        <c:crosses val="autoZero"/>
        <c:crossBetween val="between"/>
      </c:valAx>
      <c:spPr>
        <a:noFill/>
        <a:ln>
          <a:noFill/>
        </a:ln>
        <a:effectLst/>
      </c:spPr>
    </c:plotArea>
    <c:plotVisOnly val="1"/>
    <c:dispBlanksAs val="zero"/>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cked"/>
        <c:varyColors val="0"/>
        <c:ser>
          <c:idx val="0"/>
          <c:order val="0"/>
          <c:tx>
            <c:strRef>
              <c:f>Sheet1!$C$1</c:f>
              <c:strCache>
                <c:ptCount val="1"/>
                <c:pt idx="0">
                  <c:v>Replacement Rate</c:v>
                </c:pt>
              </c:strCache>
            </c:strRef>
          </c:tx>
          <c:spPr>
            <a:ln w="28575" cap="rnd">
              <a:solidFill>
                <a:schemeClr val="accent1"/>
              </a:solidFill>
              <a:round/>
            </a:ln>
            <a:effectLst/>
          </c:spPr>
          <c:marker>
            <c:symbol val="none"/>
          </c:marker>
          <c:cat>
            <c:numRef>
              <c:f>Sheet1!$A$3:$A$40</c:f>
              <c:numCache>
                <c:formatCode>General</c:formatCode>
                <c:ptCount val="38"/>
                <c:pt idx="0">
                  <c:v>1286</c:v>
                </c:pt>
                <c:pt idx="1">
                  <c:v>1500</c:v>
                </c:pt>
                <c:pt idx="2">
                  <c:v>2000</c:v>
                </c:pt>
                <c:pt idx="3">
                  <c:v>2500</c:v>
                </c:pt>
                <c:pt idx="4">
                  <c:v>3000</c:v>
                </c:pt>
                <c:pt idx="5">
                  <c:v>3500</c:v>
                </c:pt>
                <c:pt idx="6">
                  <c:v>4000</c:v>
                </c:pt>
                <c:pt idx="7">
                  <c:v>4500</c:v>
                </c:pt>
                <c:pt idx="8">
                  <c:v>5000</c:v>
                </c:pt>
                <c:pt idx="9">
                  <c:v>5500</c:v>
                </c:pt>
                <c:pt idx="10">
                  <c:v>6000</c:v>
                </c:pt>
                <c:pt idx="11">
                  <c:v>6500</c:v>
                </c:pt>
                <c:pt idx="12">
                  <c:v>7000</c:v>
                </c:pt>
                <c:pt idx="13">
                  <c:v>7500</c:v>
                </c:pt>
                <c:pt idx="14">
                  <c:v>7749</c:v>
                </c:pt>
                <c:pt idx="15">
                  <c:v>8000</c:v>
                </c:pt>
                <c:pt idx="16">
                  <c:v>8500</c:v>
                </c:pt>
                <c:pt idx="17">
                  <c:v>9000</c:v>
                </c:pt>
                <c:pt idx="18">
                  <c:v>9500</c:v>
                </c:pt>
                <c:pt idx="19">
                  <c:v>10000</c:v>
                </c:pt>
                <c:pt idx="20">
                  <c:v>10500</c:v>
                </c:pt>
                <c:pt idx="21">
                  <c:v>11000</c:v>
                </c:pt>
                <c:pt idx="22">
                  <c:v>11500</c:v>
                </c:pt>
                <c:pt idx="23">
                  <c:v>12000</c:v>
                </c:pt>
                <c:pt idx="24">
                  <c:v>12500</c:v>
                </c:pt>
                <c:pt idx="25">
                  <c:v>13000</c:v>
                </c:pt>
                <c:pt idx="26">
                  <c:v>13500</c:v>
                </c:pt>
                <c:pt idx="27">
                  <c:v>14000</c:v>
                </c:pt>
                <c:pt idx="28">
                  <c:v>14500</c:v>
                </c:pt>
                <c:pt idx="29">
                  <c:v>14675</c:v>
                </c:pt>
                <c:pt idx="30">
                  <c:v>15000</c:v>
                </c:pt>
                <c:pt idx="31">
                  <c:v>15500</c:v>
                </c:pt>
                <c:pt idx="32">
                  <c:v>16000</c:v>
                </c:pt>
                <c:pt idx="33">
                  <c:v>16500</c:v>
                </c:pt>
                <c:pt idx="34">
                  <c:v>17000</c:v>
                </c:pt>
                <c:pt idx="35">
                  <c:v>17500</c:v>
                </c:pt>
                <c:pt idx="36">
                  <c:v>18000</c:v>
                </c:pt>
                <c:pt idx="37">
                  <c:v>18500</c:v>
                </c:pt>
              </c:numCache>
              <c:extLst/>
            </c:numRef>
          </c:cat>
          <c:val>
            <c:numRef>
              <c:f>Sheet1!$C$3:$C$40</c:f>
              <c:numCache>
                <c:formatCode>0%</c:formatCode>
                <c:ptCount val="38"/>
                <c:pt idx="0">
                  <c:v>0.9</c:v>
                </c:pt>
                <c:pt idx="1">
                  <c:v>0.81725333333333339</c:v>
                </c:pt>
                <c:pt idx="2">
                  <c:v>0.69294</c:v>
                </c:pt>
                <c:pt idx="3">
                  <c:v>0.61835200000000001</c:v>
                </c:pt>
                <c:pt idx="4">
                  <c:v>0.56862666666666672</c:v>
                </c:pt>
                <c:pt idx="5">
                  <c:v>0.53310857142857149</c:v>
                </c:pt>
                <c:pt idx="6">
                  <c:v>0.50646999999999998</c:v>
                </c:pt>
                <c:pt idx="7">
                  <c:v>0.48575111111111113</c:v>
                </c:pt>
                <c:pt idx="8">
                  <c:v>0.46917600000000004</c:v>
                </c:pt>
                <c:pt idx="9">
                  <c:v>0.45561454545454549</c:v>
                </c:pt>
                <c:pt idx="10">
                  <c:v>0.44431333333333334</c:v>
                </c:pt>
                <c:pt idx="11">
                  <c:v>0.43475076923076927</c:v>
                </c:pt>
                <c:pt idx="12">
                  <c:v>0.42655428571428572</c:v>
                </c:pt>
                <c:pt idx="13">
                  <c:v>0.41945066666666669</c:v>
                </c:pt>
                <c:pt idx="14">
                  <c:v>0.41625500064524457</c:v>
                </c:pt>
                <c:pt idx="15">
                  <c:v>0.40790124999999999</c:v>
                </c:pt>
                <c:pt idx="16">
                  <c:v>0.39273058823529411</c:v>
                </c:pt>
                <c:pt idx="17">
                  <c:v>0.37924555555555556</c:v>
                </c:pt>
                <c:pt idx="18">
                  <c:v>0.36718000000000001</c:v>
                </c:pt>
                <c:pt idx="19">
                  <c:v>0.356321</c:v>
                </c:pt>
                <c:pt idx="20">
                  <c:v>0.34649619047619046</c:v>
                </c:pt>
                <c:pt idx="21">
                  <c:v>0.33756454545454545</c:v>
                </c:pt>
                <c:pt idx="22">
                  <c:v>0.32940956521739129</c:v>
                </c:pt>
                <c:pt idx="23">
                  <c:v>0.32193416666666669</c:v>
                </c:pt>
                <c:pt idx="24">
                  <c:v>0.31505680000000003</c:v>
                </c:pt>
                <c:pt idx="25">
                  <c:v>0.30870846153846154</c:v>
                </c:pt>
                <c:pt idx="26">
                  <c:v>0.30283037037037036</c:v>
                </c:pt>
                <c:pt idx="27">
                  <c:v>0.29737214285714286</c:v>
                </c:pt>
                <c:pt idx="28">
                  <c:v>0.2922903448275862</c:v>
                </c:pt>
                <c:pt idx="29">
                  <c:v>0.29059352640545144</c:v>
                </c:pt>
                <c:pt idx="30">
                  <c:v>0.28429733333333335</c:v>
                </c:pt>
                <c:pt idx="31">
                  <c:v>0.27512645161290322</c:v>
                </c:pt>
                <c:pt idx="32">
                  <c:v>0.26652874999999998</c:v>
                </c:pt>
                <c:pt idx="33">
                  <c:v>0.25845212121212119</c:v>
                </c:pt>
                <c:pt idx="34">
                  <c:v>0.2508505882352941</c:v>
                </c:pt>
                <c:pt idx="35">
                  <c:v>0.24368342857142858</c:v>
                </c:pt>
                <c:pt idx="36">
                  <c:v>0.23691444444444446</c:v>
                </c:pt>
                <c:pt idx="37">
                  <c:v>0.23051135135135134</c:v>
                </c:pt>
              </c:numCache>
              <c:extLst/>
            </c:numRef>
          </c:val>
          <c:smooth val="0"/>
          <c:extLst>
            <c:ext xmlns:c16="http://schemas.microsoft.com/office/drawing/2014/chart" uri="{C3380CC4-5D6E-409C-BE32-E72D297353CC}">
              <c16:uniqueId val="{00000000-75A1-4A21-9939-682F58B7A12C}"/>
            </c:ext>
          </c:extLst>
        </c:ser>
        <c:dLbls>
          <c:showLegendKey val="0"/>
          <c:showVal val="0"/>
          <c:showCatName val="0"/>
          <c:showSerName val="0"/>
          <c:showPercent val="0"/>
          <c:showBubbleSize val="0"/>
        </c:dLbls>
        <c:smooth val="0"/>
        <c:axId val="1887133152"/>
        <c:axId val="1887120672"/>
      </c:lineChart>
      <c:catAx>
        <c:axId val="1887133152"/>
        <c:scaling>
          <c:orientation val="minMax"/>
        </c:scaling>
        <c:delete val="0"/>
        <c:axPos val="b"/>
        <c:title>
          <c:tx>
            <c:rich>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en-US" sz="2000"/>
                  <a:t>AIME</a:t>
                </a:r>
              </a:p>
            </c:rich>
          </c:tx>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887120672"/>
        <c:crosses val="autoZero"/>
        <c:auto val="1"/>
        <c:lblAlgn val="ctr"/>
        <c:lblOffset val="100"/>
        <c:noMultiLvlLbl val="0"/>
      </c:catAx>
      <c:valAx>
        <c:axId val="188712067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en-US" sz="2000"/>
                  <a:t>Replacement Rate</a:t>
                </a:r>
              </a:p>
            </c:rich>
          </c:tx>
          <c:overlay val="0"/>
          <c:spPr>
            <a:noFill/>
            <a:ln>
              <a:noFill/>
            </a:ln>
            <a:effectLst/>
          </c:spPr>
          <c:txPr>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887133152"/>
        <c:crosses val="autoZero"/>
        <c:crossBetween val="between"/>
      </c:valAx>
      <c:spPr>
        <a:noFill/>
        <a:ln>
          <a:noFill/>
        </a:ln>
        <a:effectLst/>
      </c:spPr>
    </c:plotArea>
    <c:plotVisOnly val="1"/>
    <c:dispBlanksAs val="zero"/>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0.55646</cdr:x>
      <cdr:y>0.05172</cdr:y>
    </cdr:from>
    <cdr:to>
      <cdr:x>0.6525</cdr:x>
      <cdr:y>0.10995</cdr:y>
    </cdr:to>
    <cdr:sp macro="" textlink="">
      <cdr:nvSpPr>
        <cdr:cNvPr id="2" name="TextBox 1">
          <a:extLst xmlns:a="http://schemas.openxmlformats.org/drawingml/2006/main">
            <a:ext uri="{FF2B5EF4-FFF2-40B4-BE49-F238E27FC236}">
              <a16:creationId xmlns:a16="http://schemas.microsoft.com/office/drawing/2014/main" id="{86806745-78D2-714E-823C-CA23BC4DB744}"/>
            </a:ext>
          </a:extLst>
        </cdr:cNvPr>
        <cdr:cNvSpPr txBox="1"/>
      </cdr:nvSpPr>
      <cdr:spPr>
        <a:xfrm xmlns:a="http://schemas.openxmlformats.org/drawingml/2006/main">
          <a:off x="5298509" y="251445"/>
          <a:ext cx="914475" cy="28309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600" b="1" dirty="0"/>
            <a:t>United States</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EC6A77-897B-A94D-8179-085D1B4EE98D}" type="datetimeFigureOut">
              <a:rPr lang="en-US" smtClean="0"/>
              <a:t>6/30/2026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F294D8-753E-E842-8CF8-893A8D4FD7E5}" type="slidenum">
              <a:rPr lang="en-US" smtClean="0"/>
              <a:t>‹#›</a:t>
            </a:fld>
            <a:endParaRPr lang="en-US"/>
          </a:p>
        </p:txBody>
      </p:sp>
    </p:spTree>
    <p:extLst>
      <p:ext uri="{BB962C8B-B14F-4D97-AF65-F5344CB8AC3E}">
        <p14:creationId xmlns:p14="http://schemas.microsoft.com/office/powerpoint/2010/main" val="16207842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effect on net revenues is to reduce them.</a:t>
            </a:r>
          </a:p>
          <a:p>
            <a:endParaRPr lang="en-US" dirty="0"/>
          </a:p>
          <a:p>
            <a:r>
              <a:rPr lang="en-US" dirty="0"/>
              <a:t>https://</a:t>
            </a:r>
            <a:r>
              <a:rPr lang="en-US" dirty="0" err="1"/>
              <a:t>www.americanprogress.org</a:t>
            </a:r>
            <a:r>
              <a:rPr lang="en-US"/>
              <a:t>/article/the-effect-of-rising-inequality-on-social-security/#:~:text=Rising%20income%20inequality%20poses%20a,that%20higher%2Dearning%20workers%20receive.</a:t>
            </a:r>
          </a:p>
        </p:txBody>
      </p:sp>
      <p:sp>
        <p:nvSpPr>
          <p:cNvPr id="4" name="Slide Number Placeholder 3"/>
          <p:cNvSpPr>
            <a:spLocks noGrp="1"/>
          </p:cNvSpPr>
          <p:nvPr>
            <p:ph type="sldNum" sz="quarter" idx="5"/>
          </p:nvPr>
        </p:nvSpPr>
        <p:spPr/>
        <p:txBody>
          <a:bodyPr/>
          <a:lstStyle/>
          <a:p>
            <a:fld id="{39F294D8-753E-E842-8CF8-893A8D4FD7E5}" type="slidenum">
              <a:rPr lang="en-US" smtClean="0"/>
              <a:t>30</a:t>
            </a:fld>
            <a:endParaRPr lang="en-US"/>
          </a:p>
        </p:txBody>
      </p:sp>
    </p:spTree>
    <p:extLst>
      <p:ext uri="{BB962C8B-B14F-4D97-AF65-F5344CB8AC3E}">
        <p14:creationId xmlns:p14="http://schemas.microsoft.com/office/powerpoint/2010/main" val="14249885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Poverty Rates:  Korea 40%, 20% in Japan; 13% in China, and 10% in US</a:t>
            </a:r>
          </a:p>
        </p:txBody>
      </p:sp>
      <p:sp>
        <p:nvSpPr>
          <p:cNvPr id="4" name="Slide Number Placeholder 3"/>
          <p:cNvSpPr>
            <a:spLocks noGrp="1"/>
          </p:cNvSpPr>
          <p:nvPr>
            <p:ph type="sldNum" sz="quarter" idx="5"/>
          </p:nvPr>
        </p:nvSpPr>
        <p:spPr/>
        <p:txBody>
          <a:bodyPr/>
          <a:lstStyle/>
          <a:p>
            <a:fld id="{39F294D8-753E-E842-8CF8-893A8D4FD7E5}" type="slidenum">
              <a:rPr lang="en-US" smtClean="0"/>
              <a:t>38</a:t>
            </a:fld>
            <a:endParaRPr lang="en-US"/>
          </a:p>
        </p:txBody>
      </p:sp>
    </p:spTree>
    <p:extLst>
      <p:ext uri="{BB962C8B-B14F-4D97-AF65-F5344CB8AC3E}">
        <p14:creationId xmlns:p14="http://schemas.microsoft.com/office/powerpoint/2010/main" val="16937000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Come back to whether rising inequality made ss financing worse.</a:t>
            </a:r>
          </a:p>
        </p:txBody>
      </p:sp>
      <p:sp>
        <p:nvSpPr>
          <p:cNvPr id="4" name="Slide Number Placeholder 3"/>
          <p:cNvSpPr>
            <a:spLocks noGrp="1"/>
          </p:cNvSpPr>
          <p:nvPr>
            <p:ph type="sldNum" sz="quarter" idx="5"/>
          </p:nvPr>
        </p:nvSpPr>
        <p:spPr/>
        <p:txBody>
          <a:bodyPr/>
          <a:lstStyle/>
          <a:p>
            <a:fld id="{39F294D8-753E-E842-8CF8-893A8D4FD7E5}" type="slidenum">
              <a:rPr lang="en-US" smtClean="0"/>
              <a:t>40</a:t>
            </a:fld>
            <a:endParaRPr lang="en-US"/>
          </a:p>
        </p:txBody>
      </p:sp>
    </p:spTree>
    <p:extLst>
      <p:ext uri="{BB962C8B-B14F-4D97-AF65-F5344CB8AC3E}">
        <p14:creationId xmlns:p14="http://schemas.microsoft.com/office/powerpoint/2010/main" val="40457813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66</a:t>
            </a:fld>
            <a:endParaRPr lang="en-US"/>
          </a:p>
        </p:txBody>
      </p:sp>
    </p:spTree>
    <p:extLst>
      <p:ext uri="{BB962C8B-B14F-4D97-AF65-F5344CB8AC3E}">
        <p14:creationId xmlns:p14="http://schemas.microsoft.com/office/powerpoint/2010/main" val="15060589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21A4D-4FAD-45A6-A3C5-59711005E04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606B803A-233C-48A3-A920-5820C83A0E4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6" name="Slide Number Placeholder 5">
            <a:extLst>
              <a:ext uri="{FF2B5EF4-FFF2-40B4-BE49-F238E27FC236}">
                <a16:creationId xmlns:a16="http://schemas.microsoft.com/office/drawing/2014/main" id="{DC2737BC-96A1-42A3-AD8D-9E8CD7FB7C95}"/>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4709587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ully 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1531B64-0F13-44AC-A325-72129929CB0B}"/>
              </a:ext>
            </a:extLst>
          </p:cNvPr>
          <p:cNvSpPr>
            <a:spLocks noGrp="1"/>
          </p:cNvSpPr>
          <p:nvPr>
            <p:ph type="sldNum" sz="quarter" idx="12"/>
          </p:nvPr>
        </p:nvSpPr>
        <p:spPr/>
        <p:txBody>
          <a:bodyPr/>
          <a:lstStyle/>
          <a:p>
            <a:fld id="{D9F085D5-EC86-4F6A-B501-C1359CB39116}" type="slidenum">
              <a:rPr lang="en-GB" smtClean="0"/>
              <a:t>‹#›</a:t>
            </a:fld>
            <a:endParaRPr lang="en-GB"/>
          </a:p>
        </p:txBody>
      </p:sp>
      <p:sp>
        <p:nvSpPr>
          <p:cNvPr id="3" name="Rectangle 2">
            <a:extLst>
              <a:ext uri="{FF2B5EF4-FFF2-40B4-BE49-F238E27FC236}">
                <a16:creationId xmlns:a16="http://schemas.microsoft.com/office/drawing/2014/main" id="{AAA7E2CB-D8A4-4CA5-AD0E-4339221B42DB}"/>
              </a:ext>
            </a:extLst>
          </p:cNvPr>
          <p:cNvSpPr/>
          <p:nvPr userDrawn="1"/>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770974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CD1F8A60-8110-4A9F-9FEB-449D2EDDD4DB}"/>
              </a:ext>
            </a:extLst>
          </p:cNvPr>
          <p:cNvSpPr>
            <a:spLocks/>
          </p:cNvSpPr>
          <p:nvPr userDrawn="1"/>
        </p:nvSpPr>
        <p:spPr>
          <a:xfrm>
            <a:off x="835575" y="268645"/>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72FA1ED-8B45-44AC-98C5-BB37CF911EB0}"/>
              </a:ext>
            </a:extLst>
          </p:cNvPr>
          <p:cNvSpPr>
            <a:spLocks noGrp="1"/>
          </p:cNvSpPr>
          <p:nvPr>
            <p:ph type="title"/>
          </p:nvPr>
        </p:nvSpPr>
        <p:spPr/>
        <p:txBody>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E1EF367F-FF99-40E4-923D-2ADC7339E361}"/>
              </a:ext>
            </a:extLst>
          </p:cNvPr>
          <p:cNvSpPr>
            <a:spLocks noGrp="1"/>
          </p:cNvSpPr>
          <p:nvPr>
            <p:ph idx="1"/>
          </p:nvPr>
        </p:nvSpPr>
        <p:spPr>
          <a:xfrm>
            <a:off x="838200" y="1570730"/>
            <a:ext cx="10515600" cy="4351338"/>
          </a:xfrm>
        </p:spPr>
        <p:txBody>
          <a:bodyPr anchor="ctr" anchorCtr="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4BB0F65A-EC94-4588-B443-FB389B8A9134}"/>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8480322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_Title 2 lines">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CD1F8A60-8110-4A9F-9FEB-449D2EDDD4DB}"/>
              </a:ext>
            </a:extLst>
          </p:cNvPr>
          <p:cNvSpPr>
            <a:spLocks/>
          </p:cNvSpPr>
          <p:nvPr userDrawn="1"/>
        </p:nvSpPr>
        <p:spPr>
          <a:xfrm>
            <a:off x="835575" y="242887"/>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72FA1ED-8B45-44AC-98C5-BB37CF911EB0}"/>
              </a:ext>
            </a:extLst>
          </p:cNvPr>
          <p:cNvSpPr>
            <a:spLocks noGrp="1"/>
          </p:cNvSpPr>
          <p:nvPr>
            <p:ph type="title" hasCustomPrompt="1"/>
          </p:nvPr>
        </p:nvSpPr>
        <p:spPr>
          <a:xfrm>
            <a:off x="838200" y="216007"/>
            <a:ext cx="10515600" cy="1325563"/>
          </a:xfrm>
        </p:spPr>
        <p:txBody>
          <a:bodyPr anchor="t" anchorCtr="0">
            <a:normAutofit/>
          </a:bodyPr>
          <a:lstStyle>
            <a:lvl1pPr>
              <a:lnSpc>
                <a:spcPct val="100000"/>
              </a:lnSpc>
              <a:defRPr sz="4000">
                <a:solidFill>
                  <a:srgbClr val="0C4C88"/>
                </a:solidFill>
              </a:defRPr>
            </a:lvl1pPr>
          </a:lstStyle>
          <a:p>
            <a:r>
              <a:rPr lang="en-US" dirty="0"/>
              <a:t>Click to edit Master title style</a:t>
            </a:r>
            <a:br>
              <a:rPr lang="en-US" dirty="0"/>
            </a:br>
            <a:endParaRPr lang="en-GB" dirty="0"/>
          </a:p>
        </p:txBody>
      </p:sp>
      <p:sp>
        <p:nvSpPr>
          <p:cNvPr id="3" name="Content Placeholder 2">
            <a:extLst>
              <a:ext uri="{FF2B5EF4-FFF2-40B4-BE49-F238E27FC236}">
                <a16:creationId xmlns:a16="http://schemas.microsoft.com/office/drawing/2014/main" id="{E1EF367F-FF99-40E4-923D-2ADC7339E361}"/>
              </a:ext>
            </a:extLst>
          </p:cNvPr>
          <p:cNvSpPr>
            <a:spLocks noGrp="1"/>
          </p:cNvSpPr>
          <p:nvPr>
            <p:ph idx="1"/>
          </p:nvPr>
        </p:nvSpPr>
        <p:spPr>
          <a:xfrm>
            <a:off x="838200" y="1570730"/>
            <a:ext cx="10515600" cy="4351338"/>
          </a:xfrm>
        </p:spPr>
        <p:txBody>
          <a:bodyPr anchor="ctr" anchorCtr="0"/>
          <a:lstStyle>
            <a:lvl3pPr>
              <a:defRPr sz="2400"/>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4BB0F65A-EC94-4588-B443-FB389B8A9134}"/>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061414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67E71-46AC-4513-9A95-F26DF30D7956}"/>
              </a:ext>
            </a:extLst>
          </p:cNvPr>
          <p:cNvSpPr>
            <a:spLocks noGrp="1"/>
          </p:cNvSpPr>
          <p:nvPr>
            <p:ph type="title"/>
          </p:nvPr>
        </p:nvSpPr>
        <p:spPr/>
        <p:txBody>
          <a:bodyPr/>
          <a:lstStyle>
            <a:lvl1pPr>
              <a:defRPr>
                <a:solidFill>
                  <a:srgbClr val="0C4C88"/>
                </a:solidFill>
              </a:defRPr>
            </a:lvl1pPr>
          </a:lstStyle>
          <a:p>
            <a:r>
              <a:rPr lang="en-US" dirty="0"/>
              <a:t>Click to edit Master title style</a:t>
            </a:r>
            <a:endParaRPr lang="en-GB" dirty="0"/>
          </a:p>
        </p:txBody>
      </p:sp>
      <p:sp>
        <p:nvSpPr>
          <p:cNvPr id="8" name="Oval 7">
            <a:extLst>
              <a:ext uri="{FF2B5EF4-FFF2-40B4-BE49-F238E27FC236}">
                <a16:creationId xmlns:a16="http://schemas.microsoft.com/office/drawing/2014/main" id="{6C1AA319-333D-412C-9DD7-9A6C0D760DBE}"/>
              </a:ext>
            </a:extLst>
          </p:cNvPr>
          <p:cNvSpPr>
            <a:spLocks/>
          </p:cNvSpPr>
          <p:nvPr userDrawn="1"/>
        </p:nvSpPr>
        <p:spPr>
          <a:xfrm>
            <a:off x="835575" y="268645"/>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a:extLst>
              <a:ext uri="{FF2B5EF4-FFF2-40B4-BE49-F238E27FC236}">
                <a16:creationId xmlns:a16="http://schemas.microsoft.com/office/drawing/2014/main" id="{6F5AC0E9-A169-4112-8F11-ADB73A3F284B}"/>
              </a:ext>
            </a:extLst>
          </p:cNvPr>
          <p:cNvSpPr>
            <a:spLocks noGrp="1"/>
          </p:cNvSpPr>
          <p:nvPr>
            <p:ph sz="half" idx="1"/>
          </p:nvPr>
        </p:nvSpPr>
        <p:spPr>
          <a:xfrm>
            <a:off x="838200" y="1665980"/>
            <a:ext cx="5181600" cy="4189162"/>
          </a:xfrm>
        </p:spPr>
        <p:txBody>
          <a:bodyPr anchor="ctr" anchorCtr="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3A911ECD-3447-4351-9964-A7490F936C63}"/>
              </a:ext>
            </a:extLst>
          </p:cNvPr>
          <p:cNvSpPr>
            <a:spLocks noGrp="1"/>
          </p:cNvSpPr>
          <p:nvPr>
            <p:ph sz="half" idx="2"/>
          </p:nvPr>
        </p:nvSpPr>
        <p:spPr>
          <a:xfrm>
            <a:off x="6172200" y="1665980"/>
            <a:ext cx="5181600" cy="4189162"/>
          </a:xfrm>
        </p:spPr>
        <p:txBody>
          <a:bodyPr anchor="ctr"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a:extLst>
              <a:ext uri="{FF2B5EF4-FFF2-40B4-BE49-F238E27FC236}">
                <a16:creationId xmlns:a16="http://schemas.microsoft.com/office/drawing/2014/main" id="{2C2F81A1-AC5C-4F62-B1AA-88B6BD2789FE}"/>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37157903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_Title 2 line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F5AC0E9-A169-4112-8F11-ADB73A3F284B}"/>
              </a:ext>
            </a:extLst>
          </p:cNvPr>
          <p:cNvSpPr>
            <a:spLocks noGrp="1"/>
          </p:cNvSpPr>
          <p:nvPr>
            <p:ph sz="half" idx="1"/>
          </p:nvPr>
        </p:nvSpPr>
        <p:spPr>
          <a:xfrm>
            <a:off x="838200" y="1665980"/>
            <a:ext cx="5181600" cy="4189162"/>
          </a:xfrm>
        </p:spPr>
        <p:txBody>
          <a:bodyPr anchor="ctr" anchorCtr="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3A911ECD-3447-4351-9964-A7490F936C63}"/>
              </a:ext>
            </a:extLst>
          </p:cNvPr>
          <p:cNvSpPr>
            <a:spLocks noGrp="1"/>
          </p:cNvSpPr>
          <p:nvPr>
            <p:ph sz="half" idx="2"/>
          </p:nvPr>
        </p:nvSpPr>
        <p:spPr>
          <a:xfrm>
            <a:off x="6172200" y="1665980"/>
            <a:ext cx="5181600" cy="4189162"/>
          </a:xfrm>
        </p:spPr>
        <p:txBody>
          <a:bodyPr anchor="ctr"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a:extLst>
              <a:ext uri="{FF2B5EF4-FFF2-40B4-BE49-F238E27FC236}">
                <a16:creationId xmlns:a16="http://schemas.microsoft.com/office/drawing/2014/main" id="{2C2F81A1-AC5C-4F62-B1AA-88B6BD2789FE}"/>
              </a:ext>
            </a:extLst>
          </p:cNvPr>
          <p:cNvSpPr>
            <a:spLocks noGrp="1"/>
          </p:cNvSpPr>
          <p:nvPr>
            <p:ph type="sldNum" sz="quarter" idx="12"/>
          </p:nvPr>
        </p:nvSpPr>
        <p:spPr/>
        <p:txBody>
          <a:bodyPr/>
          <a:lstStyle/>
          <a:p>
            <a:fld id="{D9F085D5-EC86-4F6A-B501-C1359CB39116}" type="slidenum">
              <a:rPr lang="en-GB" smtClean="0"/>
              <a:t>‹#›</a:t>
            </a:fld>
            <a:endParaRPr lang="en-GB"/>
          </a:p>
        </p:txBody>
      </p:sp>
      <p:sp>
        <p:nvSpPr>
          <p:cNvPr id="9" name="Oval 8">
            <a:extLst>
              <a:ext uri="{FF2B5EF4-FFF2-40B4-BE49-F238E27FC236}">
                <a16:creationId xmlns:a16="http://schemas.microsoft.com/office/drawing/2014/main" id="{EEAB0322-A9EB-43EB-8A82-07D57F72DE4A}"/>
              </a:ext>
            </a:extLst>
          </p:cNvPr>
          <p:cNvSpPr>
            <a:spLocks/>
          </p:cNvSpPr>
          <p:nvPr userDrawn="1"/>
        </p:nvSpPr>
        <p:spPr>
          <a:xfrm>
            <a:off x="835575" y="242887"/>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F8E67E71-46AC-4513-9A95-F26DF30D7956}"/>
              </a:ext>
            </a:extLst>
          </p:cNvPr>
          <p:cNvSpPr>
            <a:spLocks noGrp="1"/>
          </p:cNvSpPr>
          <p:nvPr>
            <p:ph type="title" hasCustomPrompt="1"/>
          </p:nvPr>
        </p:nvSpPr>
        <p:spPr>
          <a:xfrm>
            <a:off x="838200" y="216007"/>
            <a:ext cx="10515600" cy="1325563"/>
          </a:xfrm>
        </p:spPr>
        <p:txBody>
          <a:bodyPr anchor="t" anchorCtr="0"/>
          <a:lstStyle>
            <a:lvl1pPr>
              <a:lnSpc>
                <a:spcPct val="100000"/>
              </a:lnSpc>
              <a:defRPr>
                <a:solidFill>
                  <a:srgbClr val="0C4C88"/>
                </a:solidFill>
              </a:defRPr>
            </a:lvl1pPr>
          </a:lstStyle>
          <a:p>
            <a:r>
              <a:rPr lang="en-US" dirty="0"/>
              <a:t>Click to edit Master title style</a:t>
            </a:r>
            <a:br>
              <a:rPr lang="en-US" dirty="0"/>
            </a:br>
            <a:endParaRPr lang="en-GB" dirty="0"/>
          </a:p>
        </p:txBody>
      </p:sp>
    </p:spTree>
    <p:extLst>
      <p:ext uri="{BB962C8B-B14F-4D97-AF65-F5344CB8AC3E}">
        <p14:creationId xmlns:p14="http://schemas.microsoft.com/office/powerpoint/2010/main" val="26781567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01A90B-032D-47E4-AA87-462359C7B84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8E3E4E5-6537-4C35-A50E-A91EDDFC53F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8" name="Slide Number Placeholder 6">
            <a:extLst>
              <a:ext uri="{FF2B5EF4-FFF2-40B4-BE49-F238E27FC236}">
                <a16:creationId xmlns:a16="http://schemas.microsoft.com/office/drawing/2014/main" id="{DD0AEE99-5F0F-4100-9685-AAB2EBB6DFF0}"/>
              </a:ext>
            </a:extLst>
          </p:cNvPr>
          <p:cNvSpPr>
            <a:spLocks noGrp="1"/>
          </p:cNvSpPr>
          <p:nvPr>
            <p:ph type="sldNum" sz="quarter" idx="12"/>
          </p:nvPr>
        </p:nvSpPr>
        <p:spPr>
          <a:xfrm>
            <a:off x="9272751" y="6230226"/>
            <a:ext cx="2743200" cy="365125"/>
          </a:xfrm>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0443362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72545-EFE2-4330-B6AE-68DD7018D3F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6965C42-8E4E-4995-8882-EDA62435776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C0386CD-7692-45A5-96E1-56EF3B35FB7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E968283-0879-4456-B3EF-65A7B363EF9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AD478B5-F754-4D16-A4E6-C28D49165B4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Slide Number Placeholder 8">
            <a:extLst>
              <a:ext uri="{FF2B5EF4-FFF2-40B4-BE49-F238E27FC236}">
                <a16:creationId xmlns:a16="http://schemas.microsoft.com/office/drawing/2014/main" id="{C9312041-9D94-4A1D-B742-6CF6728A9A54}"/>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1604542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2E3BC-6A56-4810-AE88-730E1D2608C9}"/>
              </a:ext>
            </a:extLst>
          </p:cNvPr>
          <p:cNvSpPr>
            <a:spLocks noGrp="1"/>
          </p:cNvSpPr>
          <p:nvPr>
            <p:ph type="title"/>
          </p:nvPr>
        </p:nvSpPr>
        <p:spPr/>
        <p:txBody>
          <a:bodyPr/>
          <a:lstStyle/>
          <a:p>
            <a:r>
              <a:rPr lang="en-US"/>
              <a:t>Click to edit Master title style</a:t>
            </a:r>
            <a:endParaRPr lang="en-GB"/>
          </a:p>
        </p:txBody>
      </p:sp>
      <p:sp>
        <p:nvSpPr>
          <p:cNvPr id="5" name="Slide Number Placeholder 4">
            <a:extLst>
              <a:ext uri="{FF2B5EF4-FFF2-40B4-BE49-F238E27FC236}">
                <a16:creationId xmlns:a16="http://schemas.microsoft.com/office/drawing/2014/main" id="{81531B64-0F13-44AC-A325-72129929CB0B}"/>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6770625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10C0B4B-CECB-4D80-B0B3-10BA52D49BD5}"/>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36037575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F9E97E-8590-4661-B926-74D82175F17E}"/>
              </a:ext>
            </a:extLst>
          </p:cNvPr>
          <p:cNvSpPr>
            <a:spLocks noGrp="1"/>
          </p:cNvSpPr>
          <p:nvPr>
            <p:ph type="title"/>
          </p:nvPr>
        </p:nvSpPr>
        <p:spPr>
          <a:xfrm>
            <a:off x="838200" y="0"/>
            <a:ext cx="105156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EB2EFE9F-E4C2-4E94-B15C-7561DD632706}"/>
              </a:ext>
            </a:extLst>
          </p:cNvPr>
          <p:cNvSpPr>
            <a:spLocks noGrp="1"/>
          </p:cNvSpPr>
          <p:nvPr>
            <p:ph type="body" idx="1"/>
          </p:nvPr>
        </p:nvSpPr>
        <p:spPr>
          <a:xfrm>
            <a:off x="838200" y="173037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36C72820-9D3E-44DA-B4D3-E0A65C8E5BDA}"/>
              </a:ext>
            </a:extLst>
          </p:cNvPr>
          <p:cNvSpPr>
            <a:spLocks noGrp="1"/>
          </p:cNvSpPr>
          <p:nvPr>
            <p:ph type="sldNum" sz="quarter" idx="4"/>
          </p:nvPr>
        </p:nvSpPr>
        <p:spPr>
          <a:xfrm>
            <a:off x="9272751" y="6230226"/>
            <a:ext cx="2743200" cy="365125"/>
          </a:xfrm>
          <a:prstGeom prst="rect">
            <a:avLst/>
          </a:prstGeom>
        </p:spPr>
        <p:txBody>
          <a:bodyPr vert="horz" lIns="91440" tIns="45720" rIns="91440" bIns="45720" rtlCol="0" anchor="ctr"/>
          <a:lstStyle>
            <a:lvl1pPr algn="r">
              <a:defRPr sz="1100">
                <a:solidFill>
                  <a:srgbClr val="0C4C88"/>
                </a:solidFill>
              </a:defRPr>
            </a:lvl1pPr>
          </a:lstStyle>
          <a:p>
            <a:fld id="{D9F085D5-EC86-4F6A-B501-C1359CB39116}" type="slidenum">
              <a:rPr lang="en-GB" smtClean="0"/>
              <a:pPr/>
              <a:t>‹#›</a:t>
            </a:fld>
            <a:endParaRPr lang="en-GB"/>
          </a:p>
        </p:txBody>
      </p:sp>
      <p:sp>
        <p:nvSpPr>
          <p:cNvPr id="7" name="Workspace [Presentation]" hidden="1">
            <a:extLst>
              <a:ext uri="{FF2B5EF4-FFF2-40B4-BE49-F238E27FC236}">
                <a16:creationId xmlns:a16="http://schemas.microsoft.com/office/drawing/2014/main" id="{07CF207E-F6E3-4338-83CD-7F26AF8EFD5E}"/>
              </a:ext>
            </a:extLst>
          </p:cNvPr>
          <p:cNvSpPr/>
          <p:nvPr userDrawn="1"/>
        </p:nvSpPr>
        <p:spPr>
          <a:xfrm>
            <a:off x="838200" y="1825625"/>
            <a:ext cx="5181600" cy="4351338"/>
          </a:xfrm>
          <a:prstGeom prst="rect">
            <a:avLst/>
          </a:prstGeom>
          <a:noFill/>
          <a:ln w="12700" cap="flat" cmpd="sng" algn="ctr">
            <a:solidFill>
              <a:srgbClr val="D24726"/>
            </a:solidFill>
            <a:prstDash val="lgDash"/>
            <a:miter lim="800000"/>
          </a:ln>
          <a:effectLst/>
          <a:extLst>
            <a:ext uri="{909E8E84-426E-40dd-AFC4-6F175D3DCCD1}">
              <a14:hiddenFill xmlns:a14="http://schemas.microsoft.com/office/drawing/2010/main" xmlns="">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5" name="Straight Connector 14">
            <a:extLst>
              <a:ext uri="{FF2B5EF4-FFF2-40B4-BE49-F238E27FC236}">
                <a16:creationId xmlns:a16="http://schemas.microsoft.com/office/drawing/2014/main" id="{2FCAFF6B-AEE7-4DF3-9AA6-FC371F384119}"/>
              </a:ext>
            </a:extLst>
          </p:cNvPr>
          <p:cNvCxnSpPr>
            <a:cxnSpLocks/>
          </p:cNvCxnSpPr>
          <p:nvPr userDrawn="1"/>
        </p:nvCxnSpPr>
        <p:spPr>
          <a:xfrm>
            <a:off x="3310764" y="6412788"/>
            <a:ext cx="8153398" cy="0"/>
          </a:xfrm>
          <a:prstGeom prst="line">
            <a:avLst/>
          </a:prstGeom>
          <a:ln>
            <a:solidFill>
              <a:srgbClr val="0C4C88"/>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45C10A0A-8A4B-47E1-9F98-875C5F817B91}"/>
              </a:ext>
            </a:extLst>
          </p:cNvPr>
          <p:cNvPicPr>
            <a:picLocks noChangeAspect="1"/>
          </p:cNvPicPr>
          <p:nvPr userDrawn="1"/>
        </p:nvPicPr>
        <p:blipFill>
          <a:blip r:embed="rId12"/>
          <a:stretch>
            <a:fillRect/>
          </a:stretch>
        </p:blipFill>
        <p:spPr>
          <a:xfrm>
            <a:off x="10174279" y="0"/>
            <a:ext cx="2017721" cy="1898705"/>
          </a:xfrm>
          <a:prstGeom prst="rect">
            <a:avLst/>
          </a:prstGeom>
        </p:spPr>
      </p:pic>
      <p:pic>
        <p:nvPicPr>
          <p:cNvPr id="17" name="Picture 16">
            <a:extLst>
              <a:ext uri="{FF2B5EF4-FFF2-40B4-BE49-F238E27FC236}">
                <a16:creationId xmlns:a16="http://schemas.microsoft.com/office/drawing/2014/main" id="{57F4E8CB-31CF-4E8D-A3AC-73D8C76CAD0B}"/>
              </a:ext>
            </a:extLst>
          </p:cNvPr>
          <p:cNvPicPr>
            <a:picLocks noChangeAspect="1"/>
          </p:cNvPicPr>
          <p:nvPr userDrawn="1"/>
        </p:nvPicPr>
        <p:blipFill>
          <a:blip r:embed="rId13"/>
          <a:stretch>
            <a:fillRect/>
          </a:stretch>
        </p:blipFill>
        <p:spPr>
          <a:xfrm>
            <a:off x="335378" y="6176568"/>
            <a:ext cx="2834640" cy="472441"/>
          </a:xfrm>
          <a:prstGeom prst="rect">
            <a:avLst/>
          </a:prstGeom>
        </p:spPr>
      </p:pic>
    </p:spTree>
    <p:extLst>
      <p:ext uri="{BB962C8B-B14F-4D97-AF65-F5344CB8AC3E}">
        <p14:creationId xmlns:p14="http://schemas.microsoft.com/office/powerpoint/2010/main" val="956692588"/>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34" r:id="rId3"/>
    <p:sldLayoutId id="2147483724" r:id="rId4"/>
    <p:sldLayoutId id="2147483733" r:id="rId5"/>
    <p:sldLayoutId id="2147483723" r:id="rId6"/>
    <p:sldLayoutId id="2147483725" r:id="rId7"/>
    <p:sldLayoutId id="2147483726" r:id="rId8"/>
    <p:sldLayoutId id="2147483727" r:id="rId9"/>
    <p:sldLayoutId id="2147483732" r:id="rId10"/>
  </p:sldLayoutIdLst>
  <p:hf hdr="0" ftr="0" dt="0"/>
  <p:txStyles>
    <p:titleStyle>
      <a:lvl1pPr algn="l" defTabSz="914400" rtl="0" eaLnBrk="1" latinLnBrk="0" hangingPunct="1">
        <a:lnSpc>
          <a:spcPct val="90000"/>
        </a:lnSpc>
        <a:spcBef>
          <a:spcPct val="0"/>
        </a:spcBef>
        <a:buNone/>
        <a:defRPr sz="4000" b="1" kern="1200">
          <a:solidFill>
            <a:srgbClr val="0C4C88"/>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xml"/><Relationship Id="rId5" Type="http://schemas.openxmlformats.org/officeDocument/2006/relationships/image" Target="../media/image26.png"/><Relationship Id="rId4" Type="http://schemas.openxmlformats.org/officeDocument/2006/relationships/image" Target="../media/image25.png"/></Relationships>
</file>

<file path=ppt/slides/_rels/slide38.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file:////Users/jonhaveman/NEED%20Dropbox/Presentations/Immigration/Graphs/trends2000.png" TargetMode="External"/><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hyperlink" Target="https://www.crfb.org/socialsecurityreformer/" TargetMode="External"/><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emf"/><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hyperlink" Target="http://www.needelegation.org/"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mailto:nfo@NEEDEcon.org"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hyperlink" Target="https://needelegation.org/delivered_presentations.php"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11842" y="1795708"/>
            <a:ext cx="10967013" cy="2187011"/>
          </a:xfrm>
        </p:spPr>
        <p:txBody>
          <a:bodyPr anchor="ctr" anchorCtr="0">
            <a:noAutofit/>
          </a:bodyPr>
          <a:lstStyle/>
          <a:p>
            <a:pPr>
              <a:lnSpc>
                <a:spcPct val="100000"/>
              </a:lnSpc>
              <a:spcBef>
                <a:spcPts val="0"/>
              </a:spcBef>
            </a:pPr>
            <a:r>
              <a:rPr lang="en-US" sz="3600" b="1" i="1" dirty="0"/>
              <a:t>Osher Lifelong Learning Institute, </a:t>
            </a:r>
            <a:r>
              <a:rPr lang="en-US" sz="3600" i="1" dirty="0">
                <a:solidFill>
                  <a:schemeClr val="tx2"/>
                </a:solidFill>
              </a:rPr>
              <a:t>Summer</a:t>
            </a:r>
            <a:r>
              <a:rPr lang="en-US" sz="3600" dirty="0">
                <a:solidFill>
                  <a:schemeClr val="tx2"/>
                </a:solidFill>
              </a:rPr>
              <a:t> 2026</a:t>
            </a:r>
          </a:p>
          <a:p>
            <a:pPr>
              <a:lnSpc>
                <a:spcPct val="100000"/>
              </a:lnSpc>
              <a:spcBef>
                <a:spcPts val="0"/>
              </a:spcBef>
            </a:pPr>
            <a:endParaRPr lang="en-US" sz="3600" b="1" i="1" dirty="0"/>
          </a:p>
          <a:p>
            <a:pPr>
              <a:lnSpc>
                <a:spcPct val="100000"/>
              </a:lnSpc>
              <a:spcBef>
                <a:spcPts val="0"/>
              </a:spcBef>
            </a:pPr>
            <a:r>
              <a:rPr lang="en-US" sz="4400" dirty="0"/>
              <a:t>Contemporary Economic Policy</a:t>
            </a:r>
          </a:p>
        </p:txBody>
      </p:sp>
      <p:sp>
        <p:nvSpPr>
          <p:cNvPr id="8" name="Slide Number Placeholder 7">
            <a:extLst>
              <a:ext uri="{FF2B5EF4-FFF2-40B4-BE49-F238E27FC236}">
                <a16:creationId xmlns:a16="http://schemas.microsoft.com/office/drawing/2014/main" id="{1253CAC7-36DF-4A5D-BA87-83822B44EBA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F085D5-EC86-4F6A-B501-C1359CB39116}" type="slidenum">
              <a:rPr kumimoji="0" lang="en-US" sz="1100" b="0" i="0" u="none" strike="noStrike" kern="1200" cap="none" spc="0" normalizeH="0" baseline="0" noProof="0" smtClean="0">
                <a:ln>
                  <a:noFill/>
                </a:ln>
                <a:solidFill>
                  <a:srgbClr val="0C4C88"/>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100" b="0" i="0" u="none" strike="noStrike" kern="1200" cap="none" spc="0" normalizeH="0" baseline="0" noProof="0" dirty="0">
              <a:ln>
                <a:noFill/>
              </a:ln>
              <a:solidFill>
                <a:srgbClr val="0C4C88"/>
              </a:solidFill>
              <a:effectLst/>
              <a:uLnTx/>
              <a:uFillTx/>
              <a:latin typeface="Calibri"/>
              <a:ea typeface="+mn-ea"/>
              <a:cs typeface="+mn-cs"/>
            </a:endParaRPr>
          </a:p>
        </p:txBody>
      </p:sp>
      <p:sp>
        <p:nvSpPr>
          <p:cNvPr id="5" name="Subtitle 2">
            <a:extLst>
              <a:ext uri="{FF2B5EF4-FFF2-40B4-BE49-F238E27FC236}">
                <a16:creationId xmlns:a16="http://schemas.microsoft.com/office/drawing/2014/main" id="{0AE01C54-87B5-E047-A90C-F1A958BEF150}"/>
              </a:ext>
            </a:extLst>
          </p:cNvPr>
          <p:cNvSpPr txBox="1">
            <a:spLocks/>
          </p:cNvSpPr>
          <p:nvPr/>
        </p:nvSpPr>
        <p:spPr>
          <a:xfrm>
            <a:off x="1547649" y="4027990"/>
            <a:ext cx="9144000" cy="1816419"/>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b="1" kern="1200">
                <a:solidFill>
                  <a:srgbClr val="0C4C88"/>
                </a:solidFill>
                <a:latin typeface="+mn-lt"/>
                <a:ea typeface="+mn-ea"/>
                <a:cs typeface="+mn-cs"/>
              </a:defRPr>
            </a:lvl1pPr>
            <a:lvl2pPr marL="457200" indent="0" algn="ctr" defTabSz="914400" rtl="0" eaLnBrk="1" latinLnBrk="0" hangingPunct="1">
              <a:lnSpc>
                <a:spcPct val="90000"/>
              </a:lnSpc>
              <a:spcBef>
                <a:spcPts val="500"/>
              </a:spcBef>
              <a:buFont typeface="Calibri" panose="020F0502020204030204" pitchFamily="34" charset="0"/>
              <a:buNone/>
              <a:defRPr sz="2000" kern="1200">
                <a:solidFill>
                  <a:srgbClr val="2B414D"/>
                </a:solidFill>
                <a:latin typeface="+mn-lt"/>
                <a:ea typeface="+mn-ea"/>
                <a:cs typeface="+mn-cs"/>
              </a:defRPr>
            </a:lvl2pPr>
            <a:lvl3pPr marL="914400" indent="0" algn="ctr" defTabSz="914400" rtl="0" eaLnBrk="1" latinLnBrk="0" hangingPunct="1">
              <a:lnSpc>
                <a:spcPct val="90000"/>
              </a:lnSpc>
              <a:spcBef>
                <a:spcPts val="500"/>
              </a:spcBef>
              <a:buSzPct val="80000"/>
              <a:buFont typeface="Courier New" panose="02070309020205020404" pitchFamily="49" charset="0"/>
              <a:buNone/>
              <a:defRPr sz="1800" kern="1200">
                <a:solidFill>
                  <a:srgbClr val="2B414D"/>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2B414D"/>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2B414D"/>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100" b="1" i="0" u="none" strike="noStrike" kern="1200" cap="none" spc="0" normalizeH="0" baseline="0" noProof="0" dirty="0">
                <a:ln>
                  <a:noFill/>
                </a:ln>
                <a:solidFill>
                  <a:srgbClr val="44546A"/>
                </a:solidFill>
                <a:effectLst/>
                <a:uLnTx/>
                <a:uFillTx/>
                <a:latin typeface="Calibri"/>
                <a:ea typeface="+mn-ea"/>
                <a:cs typeface="+mn-cs"/>
              </a:rPr>
              <a:t>University </a:t>
            </a:r>
            <a:r>
              <a:rPr lang="en-US" sz="3100" dirty="0">
                <a:solidFill>
                  <a:srgbClr val="44546A"/>
                </a:solidFill>
                <a:latin typeface="Calibri"/>
              </a:rPr>
              <a:t>o</a:t>
            </a:r>
            <a:r>
              <a:rPr kumimoji="0" lang="en-US" sz="3100" b="1" i="0" u="none" strike="noStrike" kern="1200" cap="none" spc="0" normalizeH="0" baseline="0" noProof="0" dirty="0">
                <a:ln>
                  <a:noFill/>
                </a:ln>
                <a:solidFill>
                  <a:srgbClr val="44546A"/>
                </a:solidFill>
                <a:effectLst/>
                <a:uLnTx/>
                <a:uFillTx/>
                <a:latin typeface="Calibri"/>
                <a:ea typeface="+mn-ea"/>
                <a:cs typeface="+mn-cs"/>
              </a:rPr>
              <a:t>f Hawaii, Manoa</a:t>
            </a:r>
            <a:endParaRPr kumimoji="0" lang="en-US" sz="2600" b="1" i="0" u="none" strike="noStrike" kern="1200" cap="none" spc="0" normalizeH="0" baseline="0" noProof="0" dirty="0">
              <a:ln>
                <a:noFill/>
              </a:ln>
              <a:solidFill>
                <a:srgbClr val="44546A"/>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3000" b="1" i="0" u="none" strike="noStrike" kern="1200" cap="none" spc="0" normalizeH="0" baseline="0" noProof="0" dirty="0">
              <a:ln>
                <a:noFill/>
              </a:ln>
              <a:solidFill>
                <a:srgbClr val="44546A"/>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000" b="1" i="0" u="none" strike="noStrike" kern="1200" cap="none" spc="0" normalizeH="0" baseline="0" noProof="0" dirty="0">
                <a:ln>
                  <a:noFill/>
                </a:ln>
                <a:solidFill>
                  <a:srgbClr val="44546A"/>
                </a:solidFill>
                <a:effectLst/>
                <a:uLnTx/>
                <a:uFillTx/>
                <a:latin typeface="Calibri"/>
                <a:ea typeface="+mn-ea"/>
                <a:cs typeface="+mn-cs"/>
              </a:rPr>
              <a:t>Host: Geoffrey Woglom, Director</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000" b="1" i="0" u="none" strike="noStrike" kern="1200" cap="none" spc="0" normalizeH="0" baseline="0" noProof="0" dirty="0">
                <a:ln>
                  <a:noFill/>
                </a:ln>
                <a:solidFill>
                  <a:srgbClr val="44546A"/>
                </a:solidFill>
                <a:effectLst/>
                <a:uLnTx/>
                <a:uFillTx/>
                <a:latin typeface="Calibri"/>
                <a:ea typeface="+mn-ea"/>
                <a:cs typeface="+mn-cs"/>
              </a:rPr>
              <a:t>National Economic Education Delegation</a:t>
            </a:r>
          </a:p>
        </p:txBody>
      </p:sp>
    </p:spTree>
    <p:extLst>
      <p:ext uri="{BB962C8B-B14F-4D97-AF65-F5344CB8AC3E}">
        <p14:creationId xmlns:p14="http://schemas.microsoft.com/office/powerpoint/2010/main" val="33072962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1215" y="0"/>
            <a:ext cx="10515600" cy="1325563"/>
          </a:xfrm>
        </p:spPr>
        <p:txBody>
          <a:bodyPr/>
          <a:lstStyle/>
          <a:p>
            <a:r>
              <a:rPr lang="en-US" dirty="0">
                <a:solidFill>
                  <a:schemeClr val="bg1"/>
                </a:solidFill>
              </a:rPr>
              <a:t>Out</a:t>
            </a:r>
            <a:r>
              <a:rPr lang="en-US" dirty="0"/>
              <a:t>line</a:t>
            </a:r>
          </a:p>
        </p:txBody>
      </p:sp>
      <p:sp>
        <p:nvSpPr>
          <p:cNvPr id="3" name="Content Placeholder 2"/>
          <p:cNvSpPr>
            <a:spLocks noGrp="1"/>
          </p:cNvSpPr>
          <p:nvPr>
            <p:ph idx="1"/>
          </p:nvPr>
        </p:nvSpPr>
        <p:spPr>
          <a:xfrm>
            <a:off x="2626272" y="1325563"/>
            <a:ext cx="6939455" cy="4351338"/>
          </a:xfrm>
        </p:spPr>
        <p:txBody>
          <a:bodyPr/>
          <a:lstStyle/>
          <a:p>
            <a:r>
              <a:rPr lang="en-US" dirty="0"/>
              <a:t>What is Social Security?</a:t>
            </a:r>
          </a:p>
          <a:p>
            <a:r>
              <a:rPr lang="en-US" dirty="0"/>
              <a:t>What is The Trouble with Social Security?</a:t>
            </a:r>
          </a:p>
          <a:p>
            <a:r>
              <a:rPr lang="en-US" dirty="0"/>
              <a:t>A Closer Look at Social Security Benefits.</a:t>
            </a:r>
          </a:p>
          <a:p>
            <a:r>
              <a:rPr lang="en-US" dirty="0"/>
              <a:t>Principles for Saving Social Security.</a:t>
            </a:r>
          </a:p>
          <a:p>
            <a:r>
              <a:rPr lang="en-US" dirty="0"/>
              <a:t>A Bipartisan Solution.</a:t>
            </a:r>
          </a:p>
        </p:txBody>
      </p:sp>
    </p:spTree>
    <p:extLst>
      <p:ext uri="{BB962C8B-B14F-4D97-AF65-F5344CB8AC3E}">
        <p14:creationId xmlns:p14="http://schemas.microsoft.com/office/powerpoint/2010/main" val="34661962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3E0EE-0197-925D-0C32-036EEDFDF349}"/>
              </a:ext>
            </a:extLst>
          </p:cNvPr>
          <p:cNvSpPr>
            <a:spLocks noGrp="1"/>
          </p:cNvSpPr>
          <p:nvPr>
            <p:ph type="title"/>
          </p:nvPr>
        </p:nvSpPr>
        <p:spPr/>
        <p:txBody>
          <a:bodyPr/>
          <a:lstStyle/>
          <a:p>
            <a:r>
              <a:rPr lang="en-US" dirty="0"/>
              <a:t>What is Social Security?</a:t>
            </a:r>
          </a:p>
        </p:txBody>
      </p:sp>
      <p:sp>
        <p:nvSpPr>
          <p:cNvPr id="3" name="Text Placeholder 2">
            <a:extLst>
              <a:ext uri="{FF2B5EF4-FFF2-40B4-BE49-F238E27FC236}">
                <a16:creationId xmlns:a16="http://schemas.microsoft.com/office/drawing/2014/main" id="{29CEEA95-9F41-37A5-C5ED-798348FDDA3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9429AE0-9D98-BC57-BE0A-9BB21B08C511}"/>
              </a:ext>
            </a:extLst>
          </p:cNvPr>
          <p:cNvSpPr>
            <a:spLocks noGrp="1"/>
          </p:cNvSpPr>
          <p:nvPr>
            <p:ph type="sldNum" sz="quarter" idx="12"/>
          </p:nvPr>
        </p:nvSpPr>
        <p:spPr/>
        <p:txBody>
          <a:bodyPr/>
          <a:lstStyle/>
          <a:p>
            <a:fld id="{D9F085D5-EC86-4F6A-B501-C1359CB39116}" type="slidenum">
              <a:rPr lang="en-GB" smtClean="0"/>
              <a:t>11</a:t>
            </a:fld>
            <a:endParaRPr lang="en-GB"/>
          </a:p>
        </p:txBody>
      </p:sp>
    </p:spTree>
    <p:extLst>
      <p:ext uri="{BB962C8B-B14F-4D97-AF65-F5344CB8AC3E}">
        <p14:creationId xmlns:p14="http://schemas.microsoft.com/office/powerpoint/2010/main" val="19713746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3E14B-8A4D-2411-6BDC-144E4AACA55F}"/>
              </a:ext>
            </a:extLst>
          </p:cNvPr>
          <p:cNvSpPr>
            <a:spLocks noGrp="1"/>
          </p:cNvSpPr>
          <p:nvPr>
            <p:ph type="title"/>
          </p:nvPr>
        </p:nvSpPr>
        <p:spPr>
          <a:xfrm>
            <a:off x="775138" y="0"/>
            <a:ext cx="10515600" cy="1325563"/>
          </a:xfrm>
        </p:spPr>
        <p:txBody>
          <a:bodyPr/>
          <a:lstStyle/>
          <a:p>
            <a:r>
              <a:rPr lang="en-US" dirty="0">
                <a:solidFill>
                  <a:schemeClr val="bg1"/>
                </a:solidFill>
              </a:rPr>
              <a:t>Wh</a:t>
            </a:r>
            <a:r>
              <a:rPr lang="en-US" dirty="0"/>
              <a:t>at is Social Security?</a:t>
            </a:r>
          </a:p>
        </p:txBody>
      </p:sp>
      <p:sp>
        <p:nvSpPr>
          <p:cNvPr id="3" name="Content Placeholder 2">
            <a:extLst>
              <a:ext uri="{FF2B5EF4-FFF2-40B4-BE49-F238E27FC236}">
                <a16:creationId xmlns:a16="http://schemas.microsoft.com/office/drawing/2014/main" id="{4F1CC0B5-1CC7-D1A8-5B95-7F6E04810015}"/>
              </a:ext>
            </a:extLst>
          </p:cNvPr>
          <p:cNvSpPr>
            <a:spLocks noGrp="1"/>
          </p:cNvSpPr>
          <p:nvPr>
            <p:ph idx="1"/>
          </p:nvPr>
        </p:nvSpPr>
        <p:spPr>
          <a:xfrm>
            <a:off x="838200" y="1325563"/>
            <a:ext cx="10515600" cy="5269788"/>
          </a:xfrm>
        </p:spPr>
        <p:txBody>
          <a:bodyPr>
            <a:normAutofit/>
          </a:bodyPr>
          <a:lstStyle/>
          <a:p>
            <a:r>
              <a:rPr lang="en-US" b="0" i="0" dirty="0">
                <a:solidFill>
                  <a:srgbClr val="001D35"/>
                </a:solidFill>
                <a:effectLst/>
                <a:latin typeface="Google Sans"/>
              </a:rPr>
              <a:t>Social Security is a federal social insurance program that provides financial support to workers and their families.</a:t>
            </a:r>
          </a:p>
          <a:p>
            <a:r>
              <a:rPr lang="en-US" b="0" dirty="0">
                <a:solidFill>
                  <a:srgbClr val="001D35"/>
                </a:solidFill>
                <a:latin typeface="Google Sans"/>
              </a:rPr>
              <a:t>Different benefits:</a:t>
            </a:r>
          </a:p>
          <a:p>
            <a:pPr lvl="1"/>
            <a:r>
              <a:rPr lang="en-US" b="1" dirty="0">
                <a:solidFill>
                  <a:srgbClr val="001D35"/>
                </a:solidFill>
                <a:latin typeface="Google Sans"/>
              </a:rPr>
              <a:t>Retirement Benefits</a:t>
            </a:r>
            <a:r>
              <a:rPr lang="en-US" dirty="0">
                <a:solidFill>
                  <a:srgbClr val="001D35"/>
                </a:solidFill>
                <a:latin typeface="Google Sans"/>
              </a:rPr>
              <a:t>: </a:t>
            </a:r>
            <a:r>
              <a:rPr lang="en-US" b="0" i="0" dirty="0">
                <a:solidFill>
                  <a:srgbClr val="545D7E"/>
                </a:solidFill>
                <a:effectLst/>
                <a:latin typeface="Google Sans"/>
              </a:rPr>
              <a:t>Social Security provides monthly payments to qualified retirees based on their lifetime earnings. </a:t>
            </a:r>
          </a:p>
          <a:p>
            <a:pPr lvl="1"/>
            <a:r>
              <a:rPr lang="en-US" b="1" dirty="0">
                <a:solidFill>
                  <a:schemeClr val="tx1"/>
                </a:solidFill>
                <a:latin typeface="Google Sans"/>
              </a:rPr>
              <a:t>Disability Benefits: </a:t>
            </a:r>
            <a:r>
              <a:rPr lang="en-US" b="0" i="0" dirty="0">
                <a:solidFill>
                  <a:srgbClr val="545D7E"/>
                </a:solidFill>
                <a:effectLst/>
                <a:latin typeface="Google Sans"/>
              </a:rPr>
              <a:t>It provides financial support to individuals who are unable to work due to a disability. </a:t>
            </a:r>
          </a:p>
          <a:p>
            <a:pPr lvl="1" fontAlgn="ctr"/>
            <a:r>
              <a:rPr lang="en-US" b="1" i="0" dirty="0">
                <a:solidFill>
                  <a:srgbClr val="001D35"/>
                </a:solidFill>
                <a:effectLst/>
                <a:latin typeface="Google Sans"/>
              </a:rPr>
              <a:t>Survivor Benefits:</a:t>
            </a:r>
            <a:r>
              <a:rPr lang="en-US" dirty="0">
                <a:solidFill>
                  <a:srgbClr val="545D7E"/>
                </a:solidFill>
                <a:latin typeface="Google Sans"/>
              </a:rPr>
              <a:t> </a:t>
            </a:r>
            <a:r>
              <a:rPr lang="en-US" b="0" i="0" dirty="0">
                <a:solidFill>
                  <a:srgbClr val="545D7E"/>
                </a:solidFill>
                <a:effectLst/>
                <a:latin typeface="Google Sans"/>
              </a:rPr>
              <a:t>Social Security offers benefits to the families of deceased workers, including spouses and children. </a:t>
            </a:r>
            <a:endParaRPr lang="en-US" b="0" i="0" dirty="0">
              <a:solidFill>
                <a:srgbClr val="0B57D0"/>
              </a:solidFill>
              <a:effectLst/>
              <a:latin typeface="Google Sans"/>
            </a:endParaRPr>
          </a:p>
          <a:p>
            <a:pPr marL="457200" lvl="1" indent="0">
              <a:buNone/>
            </a:pPr>
            <a:endParaRPr lang="en-US" dirty="0"/>
          </a:p>
        </p:txBody>
      </p:sp>
      <p:sp>
        <p:nvSpPr>
          <p:cNvPr id="4" name="Slide Number Placeholder 3">
            <a:extLst>
              <a:ext uri="{FF2B5EF4-FFF2-40B4-BE49-F238E27FC236}">
                <a16:creationId xmlns:a16="http://schemas.microsoft.com/office/drawing/2014/main" id="{533DE248-1BB1-7A92-68B3-F635DD1EC59D}"/>
              </a:ext>
            </a:extLst>
          </p:cNvPr>
          <p:cNvSpPr>
            <a:spLocks noGrp="1"/>
          </p:cNvSpPr>
          <p:nvPr>
            <p:ph type="sldNum" sz="quarter" idx="12"/>
          </p:nvPr>
        </p:nvSpPr>
        <p:spPr/>
        <p:txBody>
          <a:bodyPr/>
          <a:lstStyle/>
          <a:p>
            <a:fld id="{D9F085D5-EC86-4F6A-B501-C1359CB39116}" type="slidenum">
              <a:rPr lang="en-GB" smtClean="0"/>
              <a:t>12</a:t>
            </a:fld>
            <a:endParaRPr lang="en-GB"/>
          </a:p>
        </p:txBody>
      </p:sp>
    </p:spTree>
    <p:extLst>
      <p:ext uri="{BB962C8B-B14F-4D97-AF65-F5344CB8AC3E}">
        <p14:creationId xmlns:p14="http://schemas.microsoft.com/office/powerpoint/2010/main" val="1105726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70D026-CA6F-3402-C2CB-FDE706282FA7}"/>
              </a:ext>
            </a:extLst>
          </p:cNvPr>
          <p:cNvSpPr>
            <a:spLocks noGrp="1"/>
          </p:cNvSpPr>
          <p:nvPr>
            <p:ph type="title"/>
          </p:nvPr>
        </p:nvSpPr>
        <p:spPr>
          <a:xfrm>
            <a:off x="812442" y="0"/>
            <a:ext cx="10515600" cy="1325563"/>
          </a:xfrm>
        </p:spPr>
        <p:txBody>
          <a:bodyPr/>
          <a:lstStyle/>
          <a:p>
            <a:r>
              <a:rPr lang="en-US" dirty="0">
                <a:solidFill>
                  <a:schemeClr val="bg1"/>
                </a:solidFill>
              </a:rPr>
              <a:t>Soc</a:t>
            </a:r>
            <a:r>
              <a:rPr lang="en-US" dirty="0">
                <a:solidFill>
                  <a:schemeClr val="accent5">
                    <a:lumMod val="50000"/>
                  </a:schemeClr>
                </a:solidFill>
              </a:rPr>
              <a:t>ial Security’s </a:t>
            </a:r>
            <a:r>
              <a:rPr lang="en-US" dirty="0"/>
              <a:t>History</a:t>
            </a:r>
          </a:p>
        </p:txBody>
      </p:sp>
      <p:sp>
        <p:nvSpPr>
          <p:cNvPr id="3" name="Content Placeholder 2">
            <a:extLst>
              <a:ext uri="{FF2B5EF4-FFF2-40B4-BE49-F238E27FC236}">
                <a16:creationId xmlns:a16="http://schemas.microsoft.com/office/drawing/2014/main" id="{B7FF3551-EC88-3258-DC76-A7D8D3E2030C}"/>
              </a:ext>
            </a:extLst>
          </p:cNvPr>
          <p:cNvSpPr>
            <a:spLocks noGrp="1"/>
          </p:cNvSpPr>
          <p:nvPr>
            <p:ph idx="1"/>
          </p:nvPr>
        </p:nvSpPr>
        <p:spPr>
          <a:xfrm>
            <a:off x="838200" y="1115568"/>
            <a:ext cx="10515600" cy="5114658"/>
          </a:xfrm>
        </p:spPr>
        <p:txBody>
          <a:bodyPr>
            <a:normAutofit/>
          </a:bodyPr>
          <a:lstStyle/>
          <a:p>
            <a:r>
              <a:rPr lang="en-US" dirty="0"/>
              <a:t>“Social insurance” as part of the “social safety net”</a:t>
            </a:r>
          </a:p>
          <a:p>
            <a:r>
              <a:rPr lang="en-US" dirty="0"/>
              <a:t>Created in 1935 to provide economic security to the nation’s elderly (2 % payroll tax split between employer and employee).</a:t>
            </a:r>
          </a:p>
          <a:p>
            <a:r>
              <a:rPr lang="en-US" dirty="0"/>
              <a:t>Expanded in 1939 to include dependent benefits.</a:t>
            </a:r>
          </a:p>
          <a:p>
            <a:pPr lvl="1"/>
            <a:r>
              <a:rPr lang="en-US" dirty="0"/>
              <a:t>Benefits to families that have lost a breadwinner.</a:t>
            </a:r>
          </a:p>
          <a:p>
            <a:r>
              <a:rPr lang="en-US" dirty="0"/>
              <a:t>First monthly check 1/31/40 to Ida May Fuller of Ludlow Vt.</a:t>
            </a:r>
          </a:p>
          <a:p>
            <a:r>
              <a:rPr lang="en-US" dirty="0"/>
              <a:t>Expanded in 1950 to provide support for people with disabilities.</a:t>
            </a:r>
          </a:p>
          <a:p>
            <a:r>
              <a:rPr lang="en-US" dirty="0"/>
              <a:t>June 1972 Congress approved a 20 percent increase in benefits and cost-of-living adjustments to start in 1975</a:t>
            </a:r>
          </a:p>
        </p:txBody>
      </p:sp>
      <p:sp>
        <p:nvSpPr>
          <p:cNvPr id="4" name="Slide Number Placeholder 3">
            <a:extLst>
              <a:ext uri="{FF2B5EF4-FFF2-40B4-BE49-F238E27FC236}">
                <a16:creationId xmlns:a16="http://schemas.microsoft.com/office/drawing/2014/main" id="{877BAEF2-3157-F18B-3E84-80858D302D25}"/>
              </a:ext>
            </a:extLst>
          </p:cNvPr>
          <p:cNvSpPr>
            <a:spLocks noGrp="1"/>
          </p:cNvSpPr>
          <p:nvPr>
            <p:ph type="sldNum" sz="quarter" idx="12"/>
          </p:nvPr>
        </p:nvSpPr>
        <p:spPr/>
        <p:txBody>
          <a:bodyPr/>
          <a:lstStyle/>
          <a:p>
            <a:fld id="{D9F085D5-EC86-4F6A-B501-C1359CB39116}" type="slidenum">
              <a:rPr lang="en-GB" smtClean="0"/>
              <a:t>13</a:t>
            </a:fld>
            <a:endParaRPr lang="en-GB"/>
          </a:p>
        </p:txBody>
      </p:sp>
    </p:spTree>
    <p:extLst>
      <p:ext uri="{BB962C8B-B14F-4D97-AF65-F5344CB8AC3E}">
        <p14:creationId xmlns:p14="http://schemas.microsoft.com/office/powerpoint/2010/main" val="1221920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0"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4F30C3-75F6-C37D-0B8C-C355B46383F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BFEF415-6425-C99D-64C0-90FD07F1750E}"/>
              </a:ext>
            </a:extLst>
          </p:cNvPr>
          <p:cNvSpPr>
            <a:spLocks noGrp="1"/>
          </p:cNvSpPr>
          <p:nvPr>
            <p:ph type="title"/>
          </p:nvPr>
        </p:nvSpPr>
        <p:spPr>
          <a:xfrm>
            <a:off x="812442" y="0"/>
            <a:ext cx="10515600" cy="1325563"/>
          </a:xfrm>
        </p:spPr>
        <p:txBody>
          <a:bodyPr/>
          <a:lstStyle/>
          <a:p>
            <a:r>
              <a:rPr lang="en-US" dirty="0">
                <a:solidFill>
                  <a:schemeClr val="bg1"/>
                </a:solidFill>
              </a:rPr>
              <a:t>Soc</a:t>
            </a:r>
            <a:r>
              <a:rPr lang="en-US" dirty="0">
                <a:solidFill>
                  <a:schemeClr val="accent5">
                    <a:lumMod val="50000"/>
                  </a:schemeClr>
                </a:solidFill>
              </a:rPr>
              <a:t>ial Security’s </a:t>
            </a:r>
            <a:r>
              <a:rPr lang="en-US" dirty="0"/>
              <a:t>History (cont.)</a:t>
            </a:r>
          </a:p>
        </p:txBody>
      </p:sp>
      <p:sp>
        <p:nvSpPr>
          <p:cNvPr id="3" name="Content Placeholder 2">
            <a:extLst>
              <a:ext uri="{FF2B5EF4-FFF2-40B4-BE49-F238E27FC236}">
                <a16:creationId xmlns:a16="http://schemas.microsoft.com/office/drawing/2014/main" id="{572FAE13-85E9-22E9-0890-1754A1512FA5}"/>
              </a:ext>
            </a:extLst>
          </p:cNvPr>
          <p:cNvSpPr>
            <a:spLocks noGrp="1"/>
          </p:cNvSpPr>
          <p:nvPr>
            <p:ph idx="1"/>
          </p:nvPr>
        </p:nvSpPr>
        <p:spPr>
          <a:xfrm>
            <a:off x="838200" y="1115568"/>
            <a:ext cx="10515600" cy="5114658"/>
          </a:xfrm>
        </p:spPr>
        <p:txBody>
          <a:bodyPr>
            <a:normAutofit/>
          </a:bodyPr>
          <a:lstStyle/>
          <a:p>
            <a:r>
              <a:rPr lang="en-US" dirty="0"/>
              <a:t>1977 Congress corrects “double-indexing mistake”  that threatened SS solvency (first benefit reduction)</a:t>
            </a:r>
          </a:p>
          <a:p>
            <a:r>
              <a:rPr lang="en-US" dirty="0"/>
              <a:t>1983 Greenspan Commission:  up to 50% of benefits of high earners subject to income taxation, gradual increase in normal retirement age, increase in payroll tax rate.</a:t>
            </a:r>
          </a:p>
          <a:p>
            <a:r>
              <a:rPr lang="en-US" dirty="0"/>
              <a:t>1993 85% of benefits subject to income tax for higher earners.</a:t>
            </a:r>
          </a:p>
          <a:p>
            <a:r>
              <a:rPr lang="en-US" dirty="0"/>
              <a:t>Today, it is the largest federal program. In FY 2025, spending was $1.58 trillion, or 22.4% of total federal spending.</a:t>
            </a:r>
          </a:p>
          <a:p>
            <a:pPr lvl="1"/>
            <a:r>
              <a:rPr lang="en-US" dirty="0"/>
              <a:t>By comparison, national defense was $917 billion.</a:t>
            </a:r>
          </a:p>
        </p:txBody>
      </p:sp>
      <p:sp>
        <p:nvSpPr>
          <p:cNvPr id="4" name="Slide Number Placeholder 3">
            <a:extLst>
              <a:ext uri="{FF2B5EF4-FFF2-40B4-BE49-F238E27FC236}">
                <a16:creationId xmlns:a16="http://schemas.microsoft.com/office/drawing/2014/main" id="{B6C9E4FA-16B8-4AA2-8207-D8CEC885CA25}"/>
              </a:ext>
            </a:extLst>
          </p:cNvPr>
          <p:cNvSpPr>
            <a:spLocks noGrp="1"/>
          </p:cNvSpPr>
          <p:nvPr>
            <p:ph type="sldNum" sz="quarter" idx="12"/>
          </p:nvPr>
        </p:nvSpPr>
        <p:spPr/>
        <p:txBody>
          <a:bodyPr/>
          <a:lstStyle/>
          <a:p>
            <a:fld id="{D9F085D5-EC86-4F6A-B501-C1359CB39116}" type="slidenum">
              <a:rPr lang="en-GB" smtClean="0"/>
              <a:t>14</a:t>
            </a:fld>
            <a:endParaRPr lang="en-GB"/>
          </a:p>
        </p:txBody>
      </p:sp>
    </p:spTree>
    <p:extLst>
      <p:ext uri="{BB962C8B-B14F-4D97-AF65-F5344CB8AC3E}">
        <p14:creationId xmlns:p14="http://schemas.microsoft.com/office/powerpoint/2010/main" val="2692540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1B4A02-8D29-85B4-2EC0-0BE81942A2E5}"/>
              </a:ext>
            </a:extLst>
          </p:cNvPr>
          <p:cNvSpPr>
            <a:spLocks noGrp="1"/>
          </p:cNvSpPr>
          <p:nvPr>
            <p:ph type="title"/>
          </p:nvPr>
        </p:nvSpPr>
        <p:spPr>
          <a:xfrm>
            <a:off x="787401" y="0"/>
            <a:ext cx="10515600" cy="1325563"/>
          </a:xfrm>
        </p:spPr>
        <p:txBody>
          <a:bodyPr/>
          <a:lstStyle/>
          <a:p>
            <a:r>
              <a:rPr lang="en-US" dirty="0">
                <a:solidFill>
                  <a:schemeClr val="bg1"/>
                </a:solidFill>
              </a:rPr>
              <a:t>Soc</a:t>
            </a:r>
            <a:r>
              <a:rPr lang="en-US" dirty="0"/>
              <a:t> Sec is The Single Largest Gov’t Program</a:t>
            </a:r>
          </a:p>
        </p:txBody>
      </p:sp>
      <p:pic>
        <p:nvPicPr>
          <p:cNvPr id="6" name="Content Placeholder 5">
            <a:extLst>
              <a:ext uri="{FF2B5EF4-FFF2-40B4-BE49-F238E27FC236}">
                <a16:creationId xmlns:a16="http://schemas.microsoft.com/office/drawing/2014/main" id="{D0714B2F-EBB7-B00E-2378-B130DEBAC9E4}"/>
              </a:ext>
            </a:extLst>
          </p:cNvPr>
          <p:cNvPicPr>
            <a:picLocks noGrp="1" noChangeAspect="1"/>
          </p:cNvPicPr>
          <p:nvPr>
            <p:ph idx="1"/>
          </p:nvPr>
        </p:nvPicPr>
        <p:blipFill>
          <a:blip r:embed="rId2"/>
          <a:stretch>
            <a:fillRect/>
          </a:stretch>
        </p:blipFill>
        <p:spPr>
          <a:xfrm>
            <a:off x="2358830" y="1125538"/>
            <a:ext cx="7064569" cy="5079418"/>
          </a:xfrm>
        </p:spPr>
      </p:pic>
      <p:sp>
        <p:nvSpPr>
          <p:cNvPr id="4" name="Slide Number Placeholder 3">
            <a:extLst>
              <a:ext uri="{FF2B5EF4-FFF2-40B4-BE49-F238E27FC236}">
                <a16:creationId xmlns:a16="http://schemas.microsoft.com/office/drawing/2014/main" id="{57A1FC5F-5A6B-CD0D-CE8E-33473765C93D}"/>
              </a:ext>
            </a:extLst>
          </p:cNvPr>
          <p:cNvSpPr>
            <a:spLocks noGrp="1"/>
          </p:cNvSpPr>
          <p:nvPr>
            <p:ph type="sldNum" sz="quarter" idx="12"/>
          </p:nvPr>
        </p:nvSpPr>
        <p:spPr/>
        <p:txBody>
          <a:bodyPr/>
          <a:lstStyle/>
          <a:p>
            <a:fld id="{D9F085D5-EC86-4F6A-B501-C1359CB39116}" type="slidenum">
              <a:rPr lang="en-GB" smtClean="0"/>
              <a:t>15</a:t>
            </a:fld>
            <a:endParaRPr lang="en-GB"/>
          </a:p>
        </p:txBody>
      </p:sp>
      <p:sp>
        <p:nvSpPr>
          <p:cNvPr id="7" name="TextBox 6">
            <a:extLst>
              <a:ext uri="{FF2B5EF4-FFF2-40B4-BE49-F238E27FC236}">
                <a16:creationId xmlns:a16="http://schemas.microsoft.com/office/drawing/2014/main" id="{077C600F-A202-CA59-7AC0-9C2723B23EA7}"/>
              </a:ext>
            </a:extLst>
          </p:cNvPr>
          <p:cNvSpPr txBox="1"/>
          <p:nvPr/>
        </p:nvSpPr>
        <p:spPr>
          <a:xfrm>
            <a:off x="5305230" y="6456851"/>
            <a:ext cx="6303585" cy="276999"/>
          </a:xfrm>
          <a:prstGeom prst="rect">
            <a:avLst/>
          </a:prstGeom>
          <a:noFill/>
        </p:spPr>
        <p:txBody>
          <a:bodyPr wrap="none" rtlCol="0">
            <a:spAutoFit/>
          </a:bodyPr>
          <a:lstStyle/>
          <a:p>
            <a:r>
              <a:rPr lang="en-US" sz="1200" dirty="0"/>
              <a:t>Source: https://</a:t>
            </a:r>
            <a:r>
              <a:rPr lang="en-US" sz="1200" dirty="0" err="1"/>
              <a:t>www.pgpf.org</a:t>
            </a:r>
            <a:r>
              <a:rPr lang="en-US" sz="1200" dirty="0"/>
              <a:t>/article/9-facts-about-social-security-and-the-need-to-strengthen-it/</a:t>
            </a:r>
          </a:p>
        </p:txBody>
      </p:sp>
    </p:spTree>
    <p:extLst>
      <p:ext uri="{BB962C8B-B14F-4D97-AF65-F5344CB8AC3E}">
        <p14:creationId xmlns:p14="http://schemas.microsoft.com/office/powerpoint/2010/main" val="35994851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8CD5B4-43B7-7BB0-58CB-A128EEBAC224}"/>
              </a:ext>
            </a:extLst>
          </p:cNvPr>
          <p:cNvSpPr>
            <a:spLocks noGrp="1"/>
          </p:cNvSpPr>
          <p:nvPr>
            <p:ph type="title"/>
          </p:nvPr>
        </p:nvSpPr>
        <p:spPr>
          <a:xfrm>
            <a:off x="773805" y="0"/>
            <a:ext cx="10515600" cy="1325563"/>
          </a:xfrm>
        </p:spPr>
        <p:txBody>
          <a:bodyPr/>
          <a:lstStyle/>
          <a:p>
            <a:r>
              <a:rPr lang="en-US" dirty="0">
                <a:solidFill>
                  <a:schemeClr val="bg1"/>
                </a:solidFill>
              </a:rPr>
              <a:t>The</a:t>
            </a:r>
            <a:r>
              <a:rPr lang="en-US" dirty="0"/>
              <a:t> Mechanics of Social Security</a:t>
            </a:r>
          </a:p>
        </p:txBody>
      </p:sp>
      <p:sp>
        <p:nvSpPr>
          <p:cNvPr id="3" name="Content Placeholder 2">
            <a:extLst>
              <a:ext uri="{FF2B5EF4-FFF2-40B4-BE49-F238E27FC236}">
                <a16:creationId xmlns:a16="http://schemas.microsoft.com/office/drawing/2014/main" id="{B1D340EE-08C9-F050-CAEC-57DED8C76912}"/>
              </a:ext>
            </a:extLst>
          </p:cNvPr>
          <p:cNvSpPr>
            <a:spLocks noGrp="1"/>
          </p:cNvSpPr>
          <p:nvPr>
            <p:ph idx="1"/>
          </p:nvPr>
        </p:nvSpPr>
        <p:spPr>
          <a:xfrm>
            <a:off x="838200" y="1325563"/>
            <a:ext cx="10515600" cy="4351338"/>
          </a:xfrm>
        </p:spPr>
        <p:txBody>
          <a:bodyPr>
            <a:normAutofit/>
          </a:bodyPr>
          <a:lstStyle/>
          <a:p>
            <a:r>
              <a:rPr lang="en-US" dirty="0"/>
              <a:t>“pay-as-you-go” system</a:t>
            </a:r>
          </a:p>
          <a:p>
            <a:pPr lvl="1"/>
            <a:r>
              <a:rPr lang="en-US" dirty="0"/>
              <a:t>Payroll taxes are collected from current workers.</a:t>
            </a:r>
          </a:p>
          <a:p>
            <a:pPr lvl="1"/>
            <a:r>
              <a:rPr lang="en-US" dirty="0"/>
              <a:t>These pay for the benefits of the currently retired, or otherwise eligible.</a:t>
            </a:r>
          </a:p>
          <a:p>
            <a:r>
              <a:rPr lang="en-US" dirty="0"/>
              <a:t>Taxes</a:t>
            </a:r>
          </a:p>
          <a:p>
            <a:pPr lvl="1"/>
            <a:r>
              <a:rPr lang="en-US" dirty="0"/>
              <a:t>Payroll taxes amount to 12.4% of earnings.</a:t>
            </a:r>
          </a:p>
          <a:p>
            <a:pPr lvl="2"/>
            <a:r>
              <a:rPr lang="en-US" dirty="0"/>
              <a:t>Workers pay 6.2% of earnings as payroll taxes.</a:t>
            </a:r>
          </a:p>
          <a:p>
            <a:pPr lvl="2"/>
            <a:r>
              <a:rPr lang="en-US" dirty="0"/>
              <a:t>Employers also pay 6.2% of worker’s earnings.</a:t>
            </a:r>
          </a:p>
          <a:p>
            <a:pPr lvl="1"/>
            <a:r>
              <a:rPr lang="en-US" b="1" i="1" dirty="0"/>
              <a:t>Earnings Cap.</a:t>
            </a:r>
            <a:r>
              <a:rPr lang="en-US" dirty="0"/>
              <a:t> Not all earnings are subject to payroll taxes.</a:t>
            </a:r>
          </a:p>
          <a:p>
            <a:pPr lvl="2"/>
            <a:r>
              <a:rPr lang="en-US" dirty="0"/>
              <a:t>In 2026, only the first $184,500 of earnings are taxed.</a:t>
            </a:r>
          </a:p>
          <a:p>
            <a:pPr lvl="2"/>
            <a:r>
              <a:rPr lang="en-US" dirty="0"/>
              <a:t>Earnings above that level are not taxed.</a:t>
            </a:r>
          </a:p>
        </p:txBody>
      </p:sp>
      <p:sp>
        <p:nvSpPr>
          <p:cNvPr id="4" name="Slide Number Placeholder 3">
            <a:extLst>
              <a:ext uri="{FF2B5EF4-FFF2-40B4-BE49-F238E27FC236}">
                <a16:creationId xmlns:a16="http://schemas.microsoft.com/office/drawing/2014/main" id="{E57D226D-B0F7-B86F-AB5A-BF6FC249D04A}"/>
              </a:ext>
            </a:extLst>
          </p:cNvPr>
          <p:cNvSpPr>
            <a:spLocks noGrp="1"/>
          </p:cNvSpPr>
          <p:nvPr>
            <p:ph type="sldNum" sz="quarter" idx="12"/>
          </p:nvPr>
        </p:nvSpPr>
        <p:spPr/>
        <p:txBody>
          <a:bodyPr/>
          <a:lstStyle/>
          <a:p>
            <a:fld id="{D9F085D5-EC86-4F6A-B501-C1359CB39116}" type="slidenum">
              <a:rPr lang="en-GB" smtClean="0"/>
              <a:t>16</a:t>
            </a:fld>
            <a:endParaRPr lang="en-GB"/>
          </a:p>
        </p:txBody>
      </p:sp>
    </p:spTree>
    <p:extLst>
      <p:ext uri="{BB962C8B-B14F-4D97-AF65-F5344CB8AC3E}">
        <p14:creationId xmlns:p14="http://schemas.microsoft.com/office/powerpoint/2010/main" val="3629076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25B45-ED11-CE31-6A08-E90ED874E75F}"/>
              </a:ext>
            </a:extLst>
          </p:cNvPr>
          <p:cNvSpPr>
            <a:spLocks noGrp="1"/>
          </p:cNvSpPr>
          <p:nvPr>
            <p:ph type="title"/>
          </p:nvPr>
        </p:nvSpPr>
        <p:spPr>
          <a:xfrm>
            <a:off x="901567" y="-28545"/>
            <a:ext cx="10515600" cy="1325563"/>
          </a:xfrm>
        </p:spPr>
        <p:txBody>
          <a:bodyPr/>
          <a:lstStyle/>
          <a:p>
            <a:r>
              <a:rPr lang="en-US" dirty="0">
                <a:solidFill>
                  <a:schemeClr val="bg1"/>
                </a:solidFill>
              </a:rPr>
              <a:t>In  </a:t>
            </a:r>
            <a:r>
              <a:rPr lang="en-US" dirty="0">
                <a:solidFill>
                  <a:schemeClr val="accent5">
                    <a:lumMod val="50000"/>
                  </a:schemeClr>
                </a:solidFill>
              </a:rPr>
              <a:t>Addition Income Taxes on Benefits</a:t>
            </a:r>
            <a:endParaRPr lang="en-US" dirty="0">
              <a:solidFill>
                <a:schemeClr val="bg1"/>
              </a:solidFill>
            </a:endParaRPr>
          </a:p>
        </p:txBody>
      </p:sp>
      <p:sp>
        <p:nvSpPr>
          <p:cNvPr id="3" name="Content Placeholder 2">
            <a:extLst>
              <a:ext uri="{FF2B5EF4-FFF2-40B4-BE49-F238E27FC236}">
                <a16:creationId xmlns:a16="http://schemas.microsoft.com/office/drawing/2014/main" id="{6BDB5583-BEA6-101C-B4A4-85EBA0EB035C}"/>
              </a:ext>
            </a:extLst>
          </p:cNvPr>
          <p:cNvSpPr>
            <a:spLocks noGrp="1"/>
          </p:cNvSpPr>
          <p:nvPr>
            <p:ph sz="half" idx="1"/>
          </p:nvPr>
        </p:nvSpPr>
        <p:spPr>
          <a:xfrm>
            <a:off x="838199" y="1665980"/>
            <a:ext cx="10402957" cy="4189162"/>
          </a:xfrm>
        </p:spPr>
        <p:txBody>
          <a:bodyPr>
            <a:normAutofit fontScale="92500" lnSpcReduction="20000"/>
          </a:bodyPr>
          <a:lstStyle/>
          <a:p>
            <a:r>
              <a:rPr lang="en-US" dirty="0"/>
              <a:t>“Combined Income (CB):” one half SS benefit plus all other income</a:t>
            </a:r>
          </a:p>
          <a:p>
            <a:r>
              <a:rPr lang="en-US" dirty="0"/>
              <a:t>Single:</a:t>
            </a:r>
          </a:p>
          <a:p>
            <a:pPr lvl="1"/>
            <a:r>
              <a:rPr lang="en-US" dirty="0"/>
              <a:t>CB Up to $25K: no tax</a:t>
            </a:r>
          </a:p>
          <a:p>
            <a:pPr lvl="1"/>
            <a:r>
              <a:rPr lang="en-US" dirty="0"/>
              <a:t>CB $25K to $34K Up to 50% of benefit is included in taxable income</a:t>
            </a:r>
          </a:p>
          <a:p>
            <a:pPr lvl="1"/>
            <a:r>
              <a:rPr lang="en-US" dirty="0"/>
              <a:t>CB More than $34K Up to 85% of benefit is included in taxable income, but extra 35% goes to Medicare.</a:t>
            </a:r>
          </a:p>
          <a:p>
            <a:r>
              <a:rPr lang="en-US" dirty="0"/>
              <a:t>Married Filing Jointly:</a:t>
            </a:r>
          </a:p>
          <a:p>
            <a:pPr lvl="1"/>
            <a:r>
              <a:rPr lang="en-US" dirty="0"/>
              <a:t>CB Up to $32K: no tax</a:t>
            </a:r>
          </a:p>
          <a:p>
            <a:pPr lvl="1"/>
            <a:r>
              <a:rPr lang="en-US" dirty="0"/>
              <a:t>CB $25K to $44K Up to 50% of benefit is included in taxable income</a:t>
            </a:r>
          </a:p>
          <a:p>
            <a:pPr lvl="1"/>
            <a:r>
              <a:rPr lang="en-US" dirty="0"/>
              <a:t>CB More than $44K Up to 85% of benefit is included in taxable income, but extra 35% goes to Medicare.</a:t>
            </a:r>
          </a:p>
          <a:p>
            <a:pPr marL="0" indent="0">
              <a:buNone/>
            </a:pPr>
            <a:r>
              <a:rPr lang="en-US" dirty="0"/>
              <a:t>Also, these income levels are </a:t>
            </a:r>
            <a:r>
              <a:rPr lang="en-US" i="1" dirty="0"/>
              <a:t>NOT </a:t>
            </a:r>
            <a:r>
              <a:rPr lang="en-US" dirty="0"/>
              <a:t> indexed to inflation</a:t>
            </a:r>
          </a:p>
          <a:p>
            <a:pPr lvl="1"/>
            <a:endParaRPr lang="en-US" dirty="0"/>
          </a:p>
        </p:txBody>
      </p:sp>
      <p:sp>
        <p:nvSpPr>
          <p:cNvPr id="5" name="Slide Number Placeholder 4">
            <a:extLst>
              <a:ext uri="{FF2B5EF4-FFF2-40B4-BE49-F238E27FC236}">
                <a16:creationId xmlns:a16="http://schemas.microsoft.com/office/drawing/2014/main" id="{00761AF6-F5C8-DC34-A36C-508BDE4767D0}"/>
              </a:ext>
            </a:extLst>
          </p:cNvPr>
          <p:cNvSpPr>
            <a:spLocks noGrp="1"/>
          </p:cNvSpPr>
          <p:nvPr>
            <p:ph type="sldNum" sz="quarter" idx="12"/>
          </p:nvPr>
        </p:nvSpPr>
        <p:spPr/>
        <p:txBody>
          <a:bodyPr/>
          <a:lstStyle/>
          <a:p>
            <a:fld id="{D9F085D5-EC86-4F6A-B501-C1359CB39116}" type="slidenum">
              <a:rPr lang="en-GB" smtClean="0"/>
              <a:t>17</a:t>
            </a:fld>
            <a:endParaRPr lang="en-GB"/>
          </a:p>
        </p:txBody>
      </p:sp>
    </p:spTree>
    <p:extLst>
      <p:ext uri="{BB962C8B-B14F-4D97-AF65-F5344CB8AC3E}">
        <p14:creationId xmlns:p14="http://schemas.microsoft.com/office/powerpoint/2010/main" val="1544432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500"/>
                                        <p:tgtEl>
                                          <p:spTgt spid="3">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fade">
                                      <p:cBhvr>
                                        <p:cTn id="16" dur="500"/>
                                        <p:tgtEl>
                                          <p:spTgt spid="3">
                                            <p:txEl>
                                              <p:pRg st="4" end="4"/>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500"/>
                                        <p:tgtEl>
                                          <p:spTgt spid="3">
                                            <p:txEl>
                                              <p:pRg st="5" end="5"/>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fade">
                                      <p:cBhvr>
                                        <p:cTn id="24" dur="500"/>
                                        <p:tgtEl>
                                          <p:spTgt spid="3">
                                            <p:txEl>
                                              <p:pRg st="6" end="6"/>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fade">
                                      <p:cBhvr>
                                        <p:cTn id="27" dur="500"/>
                                        <p:tgtEl>
                                          <p:spTgt spid="3">
                                            <p:txEl>
                                              <p:pRg st="7" end="7"/>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3">
                                            <p:txEl>
                                              <p:pRg st="8" end="8"/>
                                            </p:txEl>
                                          </p:spTgt>
                                        </p:tgtEl>
                                        <p:attrNameLst>
                                          <p:attrName>style.visibility</p:attrName>
                                        </p:attrNameLst>
                                      </p:cBhvr>
                                      <p:to>
                                        <p:strVal val="visible"/>
                                      </p:to>
                                    </p:set>
                                    <p:animEffect transition="in" filter="fade">
                                      <p:cBhvr>
                                        <p:cTn id="30" dur="500"/>
                                        <p:tgtEl>
                                          <p:spTgt spid="3">
                                            <p:txEl>
                                              <p:pRg st="8" end="8"/>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animEffect transition="in" filter="fade">
                                      <p:cBhvr>
                                        <p:cTn id="35"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3C3C1-9FE6-61E8-B514-358C166427AA}"/>
              </a:ext>
            </a:extLst>
          </p:cNvPr>
          <p:cNvSpPr>
            <a:spLocks noGrp="1"/>
          </p:cNvSpPr>
          <p:nvPr>
            <p:ph type="title"/>
          </p:nvPr>
        </p:nvSpPr>
        <p:spPr>
          <a:xfrm>
            <a:off x="734290" y="0"/>
            <a:ext cx="10515600" cy="1325563"/>
          </a:xfrm>
        </p:spPr>
        <p:txBody>
          <a:bodyPr/>
          <a:lstStyle/>
          <a:p>
            <a:r>
              <a:rPr lang="en-US" dirty="0">
                <a:solidFill>
                  <a:schemeClr val="bg1"/>
                </a:solidFill>
              </a:rPr>
              <a:t>Sou</a:t>
            </a:r>
            <a:r>
              <a:rPr lang="en-US" dirty="0"/>
              <a:t>rces of SS Revenue</a:t>
            </a:r>
          </a:p>
        </p:txBody>
      </p:sp>
      <p:sp>
        <p:nvSpPr>
          <p:cNvPr id="4" name="Slide Number Placeholder 3">
            <a:extLst>
              <a:ext uri="{FF2B5EF4-FFF2-40B4-BE49-F238E27FC236}">
                <a16:creationId xmlns:a16="http://schemas.microsoft.com/office/drawing/2014/main" id="{6EB062A8-A1A5-7E97-42BE-2A0398949F56}"/>
              </a:ext>
            </a:extLst>
          </p:cNvPr>
          <p:cNvSpPr>
            <a:spLocks noGrp="1"/>
          </p:cNvSpPr>
          <p:nvPr>
            <p:ph type="sldNum" sz="quarter" idx="12"/>
          </p:nvPr>
        </p:nvSpPr>
        <p:spPr/>
        <p:txBody>
          <a:bodyPr/>
          <a:lstStyle/>
          <a:p>
            <a:fld id="{D9F085D5-EC86-4F6A-B501-C1359CB39116}" type="slidenum">
              <a:rPr lang="en-GB" smtClean="0"/>
              <a:t>18</a:t>
            </a:fld>
            <a:endParaRPr lang="en-GB"/>
          </a:p>
        </p:txBody>
      </p:sp>
      <p:pic>
        <p:nvPicPr>
          <p:cNvPr id="7" name="Content Placeholder 6">
            <a:extLst>
              <a:ext uri="{FF2B5EF4-FFF2-40B4-BE49-F238E27FC236}">
                <a16:creationId xmlns:a16="http://schemas.microsoft.com/office/drawing/2014/main" id="{843C3C87-2BCE-8F5C-D572-1A73D0EE5964}"/>
              </a:ext>
            </a:extLst>
          </p:cNvPr>
          <p:cNvPicPr>
            <a:picLocks noGrp="1" noChangeAspect="1"/>
          </p:cNvPicPr>
          <p:nvPr>
            <p:ph idx="1"/>
          </p:nvPr>
        </p:nvPicPr>
        <p:blipFill>
          <a:blip r:embed="rId2"/>
          <a:stretch>
            <a:fillRect/>
          </a:stretch>
        </p:blipFill>
        <p:spPr>
          <a:xfrm>
            <a:off x="3480715" y="1034695"/>
            <a:ext cx="5486400" cy="5486400"/>
          </a:xfrm>
          <a:prstGeom prst="rect">
            <a:avLst/>
          </a:prstGeom>
        </p:spPr>
      </p:pic>
    </p:spTree>
    <p:extLst>
      <p:ext uri="{BB962C8B-B14F-4D97-AF65-F5344CB8AC3E}">
        <p14:creationId xmlns:p14="http://schemas.microsoft.com/office/powerpoint/2010/main" val="9555699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C9C97-6165-6B8B-D6A0-C90E5204AE77}"/>
              </a:ext>
            </a:extLst>
          </p:cNvPr>
          <p:cNvSpPr>
            <a:spLocks noGrp="1"/>
          </p:cNvSpPr>
          <p:nvPr>
            <p:ph type="title"/>
          </p:nvPr>
        </p:nvSpPr>
        <p:spPr/>
        <p:txBody>
          <a:bodyPr/>
          <a:lstStyle/>
          <a:p>
            <a:r>
              <a:rPr lang="en-US" dirty="0"/>
              <a:t>`</a:t>
            </a:r>
          </a:p>
        </p:txBody>
      </p:sp>
      <p:pic>
        <p:nvPicPr>
          <p:cNvPr id="5" name="Content Placeholder 4">
            <a:extLst>
              <a:ext uri="{FF2B5EF4-FFF2-40B4-BE49-F238E27FC236}">
                <a16:creationId xmlns:a16="http://schemas.microsoft.com/office/drawing/2014/main" id="{B0ED4478-A760-0390-FC90-5A4D5D4C8EDF}"/>
              </a:ext>
            </a:extLst>
          </p:cNvPr>
          <p:cNvPicPr>
            <a:picLocks noGrp="1" noChangeAspect="1"/>
          </p:cNvPicPr>
          <p:nvPr>
            <p:ph idx="1"/>
          </p:nvPr>
        </p:nvPicPr>
        <p:blipFill>
          <a:blip r:embed="rId2"/>
          <a:stretch>
            <a:fillRect/>
          </a:stretch>
        </p:blipFill>
        <p:spPr>
          <a:xfrm>
            <a:off x="948446" y="1629788"/>
            <a:ext cx="4351337" cy="4351337"/>
          </a:xfrm>
          <a:prstGeom prst="rect">
            <a:avLst/>
          </a:prstGeom>
        </p:spPr>
      </p:pic>
      <p:sp>
        <p:nvSpPr>
          <p:cNvPr id="4" name="Slide Number Placeholder 3">
            <a:extLst>
              <a:ext uri="{FF2B5EF4-FFF2-40B4-BE49-F238E27FC236}">
                <a16:creationId xmlns:a16="http://schemas.microsoft.com/office/drawing/2014/main" id="{0AFEC73D-3590-2F23-8AC1-9299C2A98F76}"/>
              </a:ext>
            </a:extLst>
          </p:cNvPr>
          <p:cNvSpPr>
            <a:spLocks noGrp="1"/>
          </p:cNvSpPr>
          <p:nvPr>
            <p:ph type="sldNum" sz="quarter" idx="12"/>
          </p:nvPr>
        </p:nvSpPr>
        <p:spPr/>
        <p:txBody>
          <a:bodyPr/>
          <a:lstStyle/>
          <a:p>
            <a:fld id="{D9F085D5-EC86-4F6A-B501-C1359CB39116}" type="slidenum">
              <a:rPr lang="en-GB" smtClean="0"/>
              <a:t>19</a:t>
            </a:fld>
            <a:endParaRPr lang="en-GB"/>
          </a:p>
        </p:txBody>
      </p:sp>
      <p:graphicFrame>
        <p:nvGraphicFramePr>
          <p:cNvPr id="7" name="Chart 6">
            <a:extLst>
              <a:ext uri="{FF2B5EF4-FFF2-40B4-BE49-F238E27FC236}">
                <a16:creationId xmlns:a16="http://schemas.microsoft.com/office/drawing/2014/main" id="{BCBBF9A9-E42F-FE60-9A8B-AA73629854D2}"/>
              </a:ext>
            </a:extLst>
          </p:cNvPr>
          <p:cNvGraphicFramePr>
            <a:graphicFrameLocks noChangeAspect="1"/>
          </p:cNvGraphicFramePr>
          <p:nvPr>
            <p:extLst>
              <p:ext uri="{D42A27DB-BD31-4B8C-83A1-F6EECF244321}">
                <p14:modId xmlns:p14="http://schemas.microsoft.com/office/powerpoint/2010/main" val="3909521502"/>
              </p:ext>
            </p:extLst>
          </p:nvPr>
        </p:nvGraphicFramePr>
        <p:xfrm>
          <a:off x="6306765" y="1915047"/>
          <a:ext cx="5486400" cy="3291840"/>
        </p:xfrm>
        <a:graphic>
          <a:graphicData uri="http://schemas.openxmlformats.org/drawingml/2006/chart">
            <c:chart xmlns:c="http://schemas.openxmlformats.org/drawingml/2006/chart" xmlns:r="http://schemas.openxmlformats.org/officeDocument/2006/relationships" r:id="rId3"/>
          </a:graphicData>
        </a:graphic>
      </p:graphicFrame>
      <p:sp>
        <p:nvSpPr>
          <p:cNvPr id="8" name="Title 1">
            <a:extLst>
              <a:ext uri="{FF2B5EF4-FFF2-40B4-BE49-F238E27FC236}">
                <a16:creationId xmlns:a16="http://schemas.microsoft.com/office/drawing/2014/main" id="{462354A0-8A8A-8B7B-71EC-A1A999CD30A5}"/>
              </a:ext>
            </a:extLst>
          </p:cNvPr>
          <p:cNvSpPr txBox="1">
            <a:spLocks/>
          </p:cNvSpPr>
          <p:nvPr/>
        </p:nvSpPr>
        <p:spPr>
          <a:xfrm>
            <a:off x="734290"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rgbClr val="0C4C88"/>
                </a:solidFill>
                <a:latin typeface="+mn-lt"/>
                <a:ea typeface="+mj-ea"/>
                <a:cs typeface="+mj-cs"/>
              </a:defRPr>
            </a:lvl1pPr>
          </a:lstStyle>
          <a:p>
            <a:r>
              <a:rPr lang="en-US" dirty="0">
                <a:solidFill>
                  <a:schemeClr val="bg1"/>
                </a:solidFill>
              </a:rPr>
              <a:t>Wh</a:t>
            </a:r>
            <a:r>
              <a:rPr lang="en-US" dirty="0">
                <a:solidFill>
                  <a:schemeClr val="accent5">
                    <a:lumMod val="50000"/>
                  </a:schemeClr>
                </a:solidFill>
              </a:rPr>
              <a:t>ere Does the Money Go</a:t>
            </a:r>
          </a:p>
        </p:txBody>
      </p:sp>
    </p:spTree>
    <p:extLst>
      <p:ext uri="{BB962C8B-B14F-4D97-AF65-F5344CB8AC3E}">
        <p14:creationId xmlns:p14="http://schemas.microsoft.com/office/powerpoint/2010/main" val="33944362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170EF-8EDB-7745-8BB2-2100735B84BD}"/>
              </a:ext>
            </a:extLst>
          </p:cNvPr>
          <p:cNvSpPr>
            <a:spLocks noGrp="1"/>
          </p:cNvSpPr>
          <p:nvPr>
            <p:ph type="title"/>
          </p:nvPr>
        </p:nvSpPr>
        <p:spPr/>
        <p:txBody>
          <a:bodyPr/>
          <a:lstStyle/>
          <a:p>
            <a:r>
              <a:rPr lang="en-US" dirty="0">
                <a:solidFill>
                  <a:schemeClr val="bg1"/>
                </a:solidFill>
              </a:rPr>
              <a:t> Co</a:t>
            </a:r>
            <a:r>
              <a:rPr lang="en-US" dirty="0"/>
              <a:t>urse Schedule</a:t>
            </a:r>
          </a:p>
        </p:txBody>
      </p:sp>
      <p:sp>
        <p:nvSpPr>
          <p:cNvPr id="3" name="Content Placeholder 2">
            <a:extLst>
              <a:ext uri="{FF2B5EF4-FFF2-40B4-BE49-F238E27FC236}">
                <a16:creationId xmlns:a16="http://schemas.microsoft.com/office/drawing/2014/main" id="{8D022FA3-29B6-8E48-8CFA-C14EC58E75F7}"/>
              </a:ext>
            </a:extLst>
          </p:cNvPr>
          <p:cNvSpPr>
            <a:spLocks noGrp="1"/>
          </p:cNvSpPr>
          <p:nvPr>
            <p:ph idx="1"/>
          </p:nvPr>
        </p:nvSpPr>
        <p:spPr>
          <a:xfrm>
            <a:off x="262860" y="1253331"/>
            <a:ext cx="11929140" cy="4351338"/>
          </a:xfrm>
        </p:spPr>
        <p:txBody>
          <a:bodyPr>
            <a:normAutofit/>
          </a:bodyPr>
          <a:lstStyle/>
          <a:p>
            <a:pPr marL="0" indent="0" algn="ctr">
              <a:spcAft>
                <a:spcPts val="1000"/>
              </a:spcAft>
              <a:buNone/>
            </a:pPr>
            <a:r>
              <a:rPr lang="en-US" dirty="0"/>
              <a:t>Contemporary Economic Policy</a:t>
            </a:r>
          </a:p>
          <a:p>
            <a:pPr lvl="1">
              <a:spcAft>
                <a:spcPts val="1000"/>
              </a:spcAft>
            </a:pPr>
            <a:r>
              <a:rPr lang="en-US" dirty="0"/>
              <a:t>Week 1 (7/2): </a:t>
            </a:r>
            <a:r>
              <a:rPr lang="en-US" b="1" dirty="0"/>
              <a:t>Saving Social Security, Geoffrey Woglom, Amherst College</a:t>
            </a:r>
            <a:endParaRPr lang="en-US" dirty="0"/>
          </a:p>
          <a:p>
            <a:pPr lvl="1">
              <a:spcAft>
                <a:spcPts val="1000"/>
              </a:spcAft>
            </a:pPr>
            <a:r>
              <a:rPr lang="en-US" dirty="0"/>
              <a:t>Week 2 (7/9): Trade &amp; Globalization, Luisa R. Blanco, </a:t>
            </a:r>
            <a:r>
              <a:rPr lang="en-US"/>
              <a:t>Pepperdine University</a:t>
            </a:r>
            <a:endParaRPr lang="en-US" dirty="0"/>
          </a:p>
          <a:p>
            <a:pPr lvl="1">
              <a:spcAft>
                <a:spcPts val="1000"/>
              </a:spcAft>
            </a:pPr>
            <a:r>
              <a:rPr lang="en-US" dirty="0"/>
              <a:t>Week 3 (7/16): Economics of Immigration, Luisa R. Blanco, Pepperdine University</a:t>
            </a:r>
          </a:p>
          <a:p>
            <a:pPr lvl="1">
              <a:spcAft>
                <a:spcPts val="1000"/>
              </a:spcAft>
            </a:pPr>
            <a:r>
              <a:rPr lang="en-US" dirty="0"/>
              <a:t>Week 4 (7/23): Health Care Economics, Brandyn Churchill, American University</a:t>
            </a:r>
          </a:p>
          <a:p>
            <a:pPr lvl="1">
              <a:spcAft>
                <a:spcPts val="1000"/>
              </a:spcAft>
            </a:pPr>
            <a:r>
              <a:rPr lang="en-US" dirty="0"/>
              <a:t>Week 5 (7/30):  Federal Debt and Deficits, Robert </a:t>
            </a:r>
            <a:r>
              <a:rPr lang="en-US" dirty="0" err="1"/>
              <a:t>Rebelein</a:t>
            </a:r>
            <a:r>
              <a:rPr lang="en-US" dirty="0"/>
              <a:t>, Vassar College</a:t>
            </a:r>
          </a:p>
          <a:p>
            <a:pPr lvl="1">
              <a:spcAft>
                <a:spcPts val="1000"/>
              </a:spcAft>
            </a:pPr>
            <a:r>
              <a:rPr lang="en-US" dirty="0"/>
              <a:t>Week 6  (8/6):  Climate Change Economics, Gary Yohe, Wesleyan University</a:t>
            </a:r>
          </a:p>
        </p:txBody>
      </p:sp>
      <p:sp>
        <p:nvSpPr>
          <p:cNvPr id="4" name="Slide Number Placeholder 3">
            <a:extLst>
              <a:ext uri="{FF2B5EF4-FFF2-40B4-BE49-F238E27FC236}">
                <a16:creationId xmlns:a16="http://schemas.microsoft.com/office/drawing/2014/main" id="{1BAC9F29-08F6-1440-B2E7-4A98F5584A9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F085D5-EC86-4F6A-B501-C1359CB39116}" type="slidenum">
              <a:rPr kumimoji="0" lang="en-GB" sz="1100" b="0" i="0" u="none" strike="noStrike" kern="1200" cap="none" spc="0" normalizeH="0" baseline="0" noProof="0" smtClean="0">
                <a:ln>
                  <a:noFill/>
                </a:ln>
                <a:solidFill>
                  <a:srgbClr val="0C4C88"/>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100" b="0" i="0" u="none" strike="noStrike" kern="1200" cap="none" spc="0" normalizeH="0" baseline="0" noProof="0" dirty="0">
              <a:ln>
                <a:noFill/>
              </a:ln>
              <a:solidFill>
                <a:srgbClr val="0C4C88"/>
              </a:solidFill>
              <a:effectLst/>
              <a:uLnTx/>
              <a:uFillTx/>
              <a:latin typeface="Calibri"/>
              <a:ea typeface="+mn-ea"/>
              <a:cs typeface="+mn-cs"/>
            </a:endParaRPr>
          </a:p>
        </p:txBody>
      </p:sp>
    </p:spTree>
    <p:extLst>
      <p:ext uri="{BB962C8B-B14F-4D97-AF65-F5344CB8AC3E}">
        <p14:creationId xmlns:p14="http://schemas.microsoft.com/office/powerpoint/2010/main" val="28152513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B68862-7569-AC65-C85D-4DD17D73CBF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FB0BC14-D597-EEB3-256A-6D7F1BA66F34}"/>
              </a:ext>
            </a:extLst>
          </p:cNvPr>
          <p:cNvSpPr>
            <a:spLocks noGrp="1"/>
          </p:cNvSpPr>
          <p:nvPr>
            <p:ph type="title"/>
          </p:nvPr>
        </p:nvSpPr>
        <p:spPr/>
        <p:txBody>
          <a:bodyPr/>
          <a:lstStyle/>
          <a:p>
            <a:r>
              <a:rPr lang="en-US" dirty="0"/>
              <a:t>What is  the Trouble Social Security?</a:t>
            </a:r>
          </a:p>
        </p:txBody>
      </p:sp>
      <p:sp>
        <p:nvSpPr>
          <p:cNvPr id="3" name="Text Placeholder 2">
            <a:extLst>
              <a:ext uri="{FF2B5EF4-FFF2-40B4-BE49-F238E27FC236}">
                <a16:creationId xmlns:a16="http://schemas.microsoft.com/office/drawing/2014/main" id="{4FA64455-FE9F-146D-7832-B7B4BD73765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F12BF2B-77C1-72DB-E17B-BC66FBFE25F7}"/>
              </a:ext>
            </a:extLst>
          </p:cNvPr>
          <p:cNvSpPr>
            <a:spLocks noGrp="1"/>
          </p:cNvSpPr>
          <p:nvPr>
            <p:ph type="sldNum" sz="quarter" idx="12"/>
          </p:nvPr>
        </p:nvSpPr>
        <p:spPr/>
        <p:txBody>
          <a:bodyPr/>
          <a:lstStyle/>
          <a:p>
            <a:fld id="{D9F085D5-EC86-4F6A-B501-C1359CB39116}" type="slidenum">
              <a:rPr lang="en-GB" smtClean="0"/>
              <a:t>20</a:t>
            </a:fld>
            <a:endParaRPr lang="en-GB"/>
          </a:p>
        </p:txBody>
      </p:sp>
    </p:spTree>
    <p:extLst>
      <p:ext uri="{BB962C8B-B14F-4D97-AF65-F5344CB8AC3E}">
        <p14:creationId xmlns:p14="http://schemas.microsoft.com/office/powerpoint/2010/main" val="14783043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4D8E04-79CF-F618-BBD9-D72549884DEE}"/>
              </a:ext>
            </a:extLst>
          </p:cNvPr>
          <p:cNvSpPr>
            <a:spLocks noGrp="1"/>
          </p:cNvSpPr>
          <p:nvPr>
            <p:ph type="title"/>
          </p:nvPr>
        </p:nvSpPr>
        <p:spPr>
          <a:xfrm>
            <a:off x="799563" y="0"/>
            <a:ext cx="10515600" cy="1325563"/>
          </a:xfrm>
        </p:spPr>
        <p:txBody>
          <a:bodyPr/>
          <a:lstStyle/>
          <a:p>
            <a:r>
              <a:rPr lang="en-US" dirty="0">
                <a:solidFill>
                  <a:schemeClr val="bg1"/>
                </a:solidFill>
              </a:rPr>
              <a:t>Wh</a:t>
            </a:r>
            <a:r>
              <a:rPr lang="en-US" dirty="0"/>
              <a:t>at if Payroll Taxes Don’t Match Benefits?</a:t>
            </a:r>
          </a:p>
        </p:txBody>
      </p:sp>
      <p:sp>
        <p:nvSpPr>
          <p:cNvPr id="3" name="Content Placeholder 2">
            <a:extLst>
              <a:ext uri="{FF2B5EF4-FFF2-40B4-BE49-F238E27FC236}">
                <a16:creationId xmlns:a16="http://schemas.microsoft.com/office/drawing/2014/main" id="{412B1BCF-222E-01BA-4A5B-C68F4D6A89EF}"/>
              </a:ext>
            </a:extLst>
          </p:cNvPr>
          <p:cNvSpPr>
            <a:spLocks noGrp="1"/>
          </p:cNvSpPr>
          <p:nvPr>
            <p:ph idx="1"/>
          </p:nvPr>
        </p:nvSpPr>
        <p:spPr/>
        <p:txBody>
          <a:bodyPr>
            <a:normAutofit lnSpcReduction="10000"/>
          </a:bodyPr>
          <a:lstStyle/>
          <a:p>
            <a:r>
              <a:rPr lang="en-US" dirty="0"/>
              <a:t>The Trust Fund</a:t>
            </a:r>
          </a:p>
          <a:p>
            <a:pPr lvl="1"/>
            <a:r>
              <a:rPr lang="en-US" dirty="0"/>
              <a:t>If revenues exceed benefits, the trust fund is credited with </a:t>
            </a:r>
            <a:r>
              <a:rPr lang="en-US" b="1" dirty="0"/>
              <a:t>non</a:t>
            </a:r>
            <a:r>
              <a:rPr lang="en-US" dirty="0"/>
              <a:t>marketable government securities by the amount of the surplus.</a:t>
            </a:r>
          </a:p>
          <a:p>
            <a:pPr lvl="1"/>
            <a:r>
              <a:rPr lang="en-US" dirty="0"/>
              <a:t>If benefits exceed revenues, the trust fund redeems </a:t>
            </a:r>
            <a:r>
              <a:rPr lang="en-US" b="1" dirty="0"/>
              <a:t>non</a:t>
            </a:r>
            <a:r>
              <a:rPr lang="en-US" dirty="0"/>
              <a:t>marketable securities by the amount of the deficit.</a:t>
            </a:r>
          </a:p>
          <a:p>
            <a:pPr lvl="1"/>
            <a:r>
              <a:rPr lang="en-US" dirty="0"/>
              <a:t>Really just one branch of government lending to another</a:t>
            </a:r>
          </a:p>
          <a:p>
            <a:pPr lvl="1"/>
            <a:r>
              <a:rPr lang="en-US" b="1" dirty="0">
                <a:solidFill>
                  <a:srgbClr val="C00000"/>
                </a:solidFill>
              </a:rPr>
              <a:t>The existence of the trust fund has no economic</a:t>
            </a:r>
            <a:r>
              <a:rPr lang="en-US" b="1" i="1" dirty="0">
                <a:solidFill>
                  <a:srgbClr val="C00000"/>
                </a:solidFill>
              </a:rPr>
              <a:t> </a:t>
            </a:r>
            <a:r>
              <a:rPr lang="en-US" b="1" dirty="0">
                <a:solidFill>
                  <a:srgbClr val="C00000"/>
                </a:solidFill>
              </a:rPr>
              <a:t>significance</a:t>
            </a:r>
            <a:r>
              <a:rPr lang="en-US" b="1" dirty="0"/>
              <a:t>:  The amount the government must borrow depends on total federal spending (including Social Security) less total tax revenue (including Social Security taxes).</a:t>
            </a:r>
            <a:endParaRPr lang="en-US" dirty="0"/>
          </a:p>
          <a:p>
            <a:r>
              <a:rPr lang="en-US" dirty="0"/>
              <a:t>But the existence or lack thereof has enormous political significance:  If the Trust fund is exhausted, Social Security benefits by current law are limited to Social Security income.</a:t>
            </a:r>
          </a:p>
        </p:txBody>
      </p:sp>
      <p:sp>
        <p:nvSpPr>
          <p:cNvPr id="4" name="Slide Number Placeholder 3">
            <a:extLst>
              <a:ext uri="{FF2B5EF4-FFF2-40B4-BE49-F238E27FC236}">
                <a16:creationId xmlns:a16="http://schemas.microsoft.com/office/drawing/2014/main" id="{700BDE96-DB40-60C1-0BE4-A22F50FCEC2F}"/>
              </a:ext>
            </a:extLst>
          </p:cNvPr>
          <p:cNvSpPr>
            <a:spLocks noGrp="1"/>
          </p:cNvSpPr>
          <p:nvPr>
            <p:ph type="sldNum" sz="quarter" idx="12"/>
          </p:nvPr>
        </p:nvSpPr>
        <p:spPr/>
        <p:txBody>
          <a:bodyPr/>
          <a:lstStyle/>
          <a:p>
            <a:fld id="{D9F085D5-EC86-4F6A-B501-C1359CB39116}" type="slidenum">
              <a:rPr lang="en-GB" smtClean="0"/>
              <a:t>21</a:t>
            </a:fld>
            <a:endParaRPr lang="en-GB"/>
          </a:p>
        </p:txBody>
      </p:sp>
    </p:spTree>
    <p:extLst>
      <p:ext uri="{BB962C8B-B14F-4D97-AF65-F5344CB8AC3E}">
        <p14:creationId xmlns:p14="http://schemas.microsoft.com/office/powerpoint/2010/main" val="549347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DE6F-BAAB-6D88-EED2-3F70F6C867D6}"/>
              </a:ext>
            </a:extLst>
          </p:cNvPr>
          <p:cNvSpPr>
            <a:spLocks noGrp="1"/>
          </p:cNvSpPr>
          <p:nvPr>
            <p:ph type="title"/>
          </p:nvPr>
        </p:nvSpPr>
        <p:spPr>
          <a:xfrm>
            <a:off x="860502" y="0"/>
            <a:ext cx="10515600" cy="1325563"/>
          </a:xfrm>
        </p:spPr>
        <p:txBody>
          <a:bodyPr/>
          <a:lstStyle/>
          <a:p>
            <a:r>
              <a:rPr lang="en-US" dirty="0">
                <a:solidFill>
                  <a:schemeClr val="bg1"/>
                </a:solidFill>
              </a:rPr>
              <a:t>Tra</a:t>
            </a:r>
            <a:r>
              <a:rPr lang="en-US" dirty="0"/>
              <a:t>jectory of Funds</a:t>
            </a:r>
          </a:p>
        </p:txBody>
      </p:sp>
      <p:sp>
        <p:nvSpPr>
          <p:cNvPr id="4" name="Slide Number Placeholder 3">
            <a:extLst>
              <a:ext uri="{FF2B5EF4-FFF2-40B4-BE49-F238E27FC236}">
                <a16:creationId xmlns:a16="http://schemas.microsoft.com/office/drawing/2014/main" id="{94E60AB5-9113-BD99-C408-53AD8AF7014D}"/>
              </a:ext>
            </a:extLst>
          </p:cNvPr>
          <p:cNvSpPr>
            <a:spLocks noGrp="1"/>
          </p:cNvSpPr>
          <p:nvPr>
            <p:ph type="sldNum" sz="quarter" idx="12"/>
          </p:nvPr>
        </p:nvSpPr>
        <p:spPr/>
        <p:txBody>
          <a:bodyPr/>
          <a:lstStyle/>
          <a:p>
            <a:fld id="{D9F085D5-EC86-4F6A-B501-C1359CB39116}" type="slidenum">
              <a:rPr lang="en-GB" smtClean="0"/>
              <a:t>22</a:t>
            </a:fld>
            <a:endParaRPr lang="en-GB"/>
          </a:p>
        </p:txBody>
      </p:sp>
      <p:pic>
        <p:nvPicPr>
          <p:cNvPr id="6" name="Picture 5">
            <a:extLst>
              <a:ext uri="{FF2B5EF4-FFF2-40B4-BE49-F238E27FC236}">
                <a16:creationId xmlns:a16="http://schemas.microsoft.com/office/drawing/2014/main" id="{9D6D3DBC-C090-638C-9A1A-D2E08ACEB0CF}"/>
              </a:ext>
            </a:extLst>
          </p:cNvPr>
          <p:cNvPicPr>
            <a:picLocks noChangeAspect="1"/>
          </p:cNvPicPr>
          <p:nvPr/>
        </p:nvPicPr>
        <p:blipFill>
          <a:blip r:embed="rId2"/>
          <a:stretch>
            <a:fillRect/>
          </a:stretch>
        </p:blipFill>
        <p:spPr>
          <a:xfrm>
            <a:off x="539015" y="1246472"/>
            <a:ext cx="8985985" cy="4812631"/>
          </a:xfrm>
          <a:prstGeom prst="rect">
            <a:avLst/>
          </a:prstGeom>
        </p:spPr>
      </p:pic>
    </p:spTree>
    <p:extLst>
      <p:ext uri="{BB962C8B-B14F-4D97-AF65-F5344CB8AC3E}">
        <p14:creationId xmlns:p14="http://schemas.microsoft.com/office/powerpoint/2010/main" val="8515711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4C58FF-3191-40D4-4F58-40CABD09E719}"/>
            </a:ext>
          </a:extLst>
        </p:cNvPr>
        <p:cNvGrpSpPr/>
        <p:nvPr/>
      </p:nvGrpSpPr>
      <p:grpSpPr>
        <a:xfrm>
          <a:off x="0" y="0"/>
          <a:ext cx="0" cy="0"/>
          <a:chOff x="0" y="0"/>
          <a:chExt cx="0" cy="0"/>
        </a:xfrm>
      </p:grpSpPr>
      <p:pic>
        <p:nvPicPr>
          <p:cNvPr id="13" name="Picture 12" descr="A graph of a graph showing the cost of a tax&#10;&#10;Description automatically generated with medium confidence">
            <a:extLst>
              <a:ext uri="{FF2B5EF4-FFF2-40B4-BE49-F238E27FC236}">
                <a16:creationId xmlns:a16="http://schemas.microsoft.com/office/drawing/2014/main" id="{C11DF8FB-D72E-1949-2543-6E8D1FE12AED}"/>
              </a:ext>
            </a:extLst>
          </p:cNvPr>
          <p:cNvPicPr>
            <a:picLocks noChangeAspect="1"/>
          </p:cNvPicPr>
          <p:nvPr/>
        </p:nvPicPr>
        <p:blipFill>
          <a:blip r:embed="rId2"/>
          <a:stretch>
            <a:fillRect/>
          </a:stretch>
        </p:blipFill>
        <p:spPr>
          <a:xfrm>
            <a:off x="2792980" y="914404"/>
            <a:ext cx="6606040" cy="5943596"/>
          </a:xfrm>
          <a:prstGeom prst="rect">
            <a:avLst/>
          </a:prstGeom>
        </p:spPr>
      </p:pic>
      <p:sp>
        <p:nvSpPr>
          <p:cNvPr id="2" name="Title 1">
            <a:extLst>
              <a:ext uri="{FF2B5EF4-FFF2-40B4-BE49-F238E27FC236}">
                <a16:creationId xmlns:a16="http://schemas.microsoft.com/office/drawing/2014/main" id="{4D99D4E4-4911-913C-D2F3-405354CC59D5}"/>
              </a:ext>
            </a:extLst>
          </p:cNvPr>
          <p:cNvSpPr>
            <a:spLocks noGrp="1"/>
          </p:cNvSpPr>
          <p:nvPr>
            <p:ph type="title"/>
          </p:nvPr>
        </p:nvSpPr>
        <p:spPr>
          <a:xfrm>
            <a:off x="838200" y="0"/>
            <a:ext cx="10515600" cy="1325563"/>
          </a:xfrm>
        </p:spPr>
        <p:txBody>
          <a:bodyPr anchor="ctr">
            <a:normAutofit/>
          </a:bodyPr>
          <a:lstStyle/>
          <a:p>
            <a:r>
              <a:rPr lang="en-US" sz="3800" dirty="0">
                <a:solidFill>
                  <a:schemeClr val="bg1"/>
                </a:solidFill>
              </a:rPr>
              <a:t>Wh</a:t>
            </a:r>
            <a:r>
              <a:rPr lang="en-US" sz="3800" dirty="0"/>
              <a:t>at Happens When The Trust Fund Runs Out?</a:t>
            </a:r>
          </a:p>
        </p:txBody>
      </p:sp>
      <p:sp>
        <p:nvSpPr>
          <p:cNvPr id="4" name="Slide Number Placeholder 3">
            <a:extLst>
              <a:ext uri="{FF2B5EF4-FFF2-40B4-BE49-F238E27FC236}">
                <a16:creationId xmlns:a16="http://schemas.microsoft.com/office/drawing/2014/main" id="{65CF253C-ED0D-25F4-A61E-53480B50B24E}"/>
              </a:ext>
            </a:extLst>
          </p:cNvPr>
          <p:cNvSpPr>
            <a:spLocks noGrp="1"/>
          </p:cNvSpPr>
          <p:nvPr>
            <p:ph type="sldNum" sz="quarter" idx="12"/>
          </p:nvPr>
        </p:nvSpPr>
        <p:spPr>
          <a:xfrm>
            <a:off x="9272751" y="6230226"/>
            <a:ext cx="2743200" cy="365125"/>
          </a:xfrm>
        </p:spPr>
        <p:txBody>
          <a:bodyPr anchor="ctr">
            <a:normAutofit/>
          </a:bodyPr>
          <a:lstStyle/>
          <a:p>
            <a:pPr>
              <a:spcAft>
                <a:spcPts val="600"/>
              </a:spcAft>
            </a:pPr>
            <a:fld id="{D9F085D5-EC86-4F6A-B501-C1359CB39116}" type="slidenum">
              <a:rPr lang="en-GB" smtClean="0"/>
              <a:pPr>
                <a:spcAft>
                  <a:spcPts val="600"/>
                </a:spcAft>
              </a:pPr>
              <a:t>23</a:t>
            </a:fld>
            <a:endParaRPr lang="en-GB"/>
          </a:p>
        </p:txBody>
      </p:sp>
      <p:sp>
        <p:nvSpPr>
          <p:cNvPr id="3" name="TextBox 2">
            <a:extLst>
              <a:ext uri="{FF2B5EF4-FFF2-40B4-BE49-F238E27FC236}">
                <a16:creationId xmlns:a16="http://schemas.microsoft.com/office/drawing/2014/main" id="{426C5313-35DF-3DD9-92AF-CA783869B18F}"/>
              </a:ext>
            </a:extLst>
          </p:cNvPr>
          <p:cNvSpPr txBox="1"/>
          <p:nvPr/>
        </p:nvSpPr>
        <p:spPr>
          <a:xfrm>
            <a:off x="9557579" y="4095078"/>
            <a:ext cx="1750351" cy="646331"/>
          </a:xfrm>
          <a:prstGeom prst="rect">
            <a:avLst/>
          </a:prstGeom>
          <a:solidFill>
            <a:schemeClr val="bg1"/>
          </a:solidFill>
        </p:spPr>
        <p:txBody>
          <a:bodyPr wrap="none" rtlCol="0">
            <a:spAutoFit/>
          </a:bodyPr>
          <a:lstStyle/>
          <a:p>
            <a:r>
              <a:rPr lang="en-US" dirty="0"/>
              <a:t>Benefit Cut: 26%</a:t>
            </a:r>
          </a:p>
          <a:p>
            <a:r>
              <a:rPr lang="en-US" dirty="0"/>
              <a:t>2098 </a:t>
            </a:r>
          </a:p>
        </p:txBody>
      </p:sp>
      <p:cxnSp>
        <p:nvCxnSpPr>
          <p:cNvPr id="5" name="Straight Connector 4">
            <a:extLst>
              <a:ext uri="{FF2B5EF4-FFF2-40B4-BE49-F238E27FC236}">
                <a16:creationId xmlns:a16="http://schemas.microsoft.com/office/drawing/2014/main" id="{E4FB0767-EEB7-25A1-130C-F22CC723E7AF}"/>
              </a:ext>
            </a:extLst>
          </p:cNvPr>
          <p:cNvCxnSpPr>
            <a:cxnSpLocks/>
          </p:cNvCxnSpPr>
          <p:nvPr/>
        </p:nvCxnSpPr>
        <p:spPr>
          <a:xfrm flipH="1" flipV="1">
            <a:off x="9327369" y="4180794"/>
            <a:ext cx="115910" cy="437882"/>
          </a:xfrm>
          <a:prstGeom prst="line">
            <a:avLst/>
          </a:prstGeom>
          <a:ln w="12700">
            <a:solidFill>
              <a:schemeClr val="tx1"/>
            </a:solidFill>
            <a:headEnd type="none"/>
            <a:tailEnd type="triangle" w="lg" len="med"/>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8A782161-69E6-B872-541A-4DD620EEC62E}"/>
              </a:ext>
            </a:extLst>
          </p:cNvPr>
          <p:cNvSpPr txBox="1"/>
          <p:nvPr/>
        </p:nvSpPr>
        <p:spPr>
          <a:xfrm>
            <a:off x="4717337" y="4864142"/>
            <a:ext cx="5054589" cy="369332"/>
          </a:xfrm>
          <a:prstGeom prst="rect">
            <a:avLst/>
          </a:prstGeom>
          <a:solidFill>
            <a:schemeClr val="bg1"/>
          </a:solidFill>
        </p:spPr>
        <p:txBody>
          <a:bodyPr wrap="none" rtlCol="0">
            <a:spAutoFit/>
          </a:bodyPr>
          <a:lstStyle/>
          <a:p>
            <a:r>
              <a:rPr lang="en-US" dirty="0"/>
              <a:t>OASI Trust Fund Exhaustion, 2032 Benefit Cut:  22% </a:t>
            </a:r>
          </a:p>
        </p:txBody>
      </p:sp>
      <p:cxnSp>
        <p:nvCxnSpPr>
          <p:cNvPr id="9" name="Straight Connector 8">
            <a:extLst>
              <a:ext uri="{FF2B5EF4-FFF2-40B4-BE49-F238E27FC236}">
                <a16:creationId xmlns:a16="http://schemas.microsoft.com/office/drawing/2014/main" id="{9D11DFF7-10CE-AF8F-CBCF-C521E56CBFC8}"/>
              </a:ext>
            </a:extLst>
          </p:cNvPr>
          <p:cNvCxnSpPr>
            <a:cxnSpLocks/>
          </p:cNvCxnSpPr>
          <p:nvPr/>
        </p:nvCxnSpPr>
        <p:spPr>
          <a:xfrm flipH="1" flipV="1">
            <a:off x="5328984" y="4291249"/>
            <a:ext cx="389891" cy="542106"/>
          </a:xfrm>
          <a:prstGeom prst="line">
            <a:avLst/>
          </a:prstGeom>
          <a:ln w="12700">
            <a:solidFill>
              <a:schemeClr val="tx1"/>
            </a:solidFill>
            <a:headEnd type="none"/>
            <a:tailEnd type="triangl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0894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1E5B9-95F0-B363-14A5-C5F861CF17EC}"/>
              </a:ext>
            </a:extLst>
          </p:cNvPr>
          <p:cNvSpPr>
            <a:spLocks noGrp="1"/>
          </p:cNvSpPr>
          <p:nvPr>
            <p:ph type="title"/>
          </p:nvPr>
        </p:nvSpPr>
        <p:spPr>
          <a:xfrm>
            <a:off x="812442" y="0"/>
            <a:ext cx="10515600" cy="1325563"/>
          </a:xfrm>
        </p:spPr>
        <p:txBody>
          <a:bodyPr/>
          <a:lstStyle/>
          <a:p>
            <a:r>
              <a:rPr lang="en-US" dirty="0">
                <a:solidFill>
                  <a:schemeClr val="bg1"/>
                </a:solidFill>
              </a:rPr>
              <a:t>Wh</a:t>
            </a:r>
            <a:r>
              <a:rPr lang="en-US" dirty="0"/>
              <a:t>y Are Costs Rising Rapidly? Aging Population</a:t>
            </a:r>
          </a:p>
        </p:txBody>
      </p:sp>
      <p:pic>
        <p:nvPicPr>
          <p:cNvPr id="6" name="Content Placeholder 5" descr="A graph with a line&#10;&#10;Description automatically generated">
            <a:extLst>
              <a:ext uri="{FF2B5EF4-FFF2-40B4-BE49-F238E27FC236}">
                <a16:creationId xmlns:a16="http://schemas.microsoft.com/office/drawing/2014/main" id="{A63C3412-5FB3-35CD-3833-61E049881F27}"/>
              </a:ext>
            </a:extLst>
          </p:cNvPr>
          <p:cNvPicPr>
            <a:picLocks noGrp="1" noChangeAspect="1"/>
          </p:cNvPicPr>
          <p:nvPr>
            <p:ph idx="1"/>
          </p:nvPr>
        </p:nvPicPr>
        <p:blipFill>
          <a:blip r:embed="rId2"/>
          <a:stretch>
            <a:fillRect/>
          </a:stretch>
        </p:blipFill>
        <p:spPr>
          <a:xfrm>
            <a:off x="1162600" y="1136074"/>
            <a:ext cx="9815284" cy="4840720"/>
          </a:xfrm>
        </p:spPr>
      </p:pic>
      <p:sp>
        <p:nvSpPr>
          <p:cNvPr id="4" name="Slide Number Placeholder 3">
            <a:extLst>
              <a:ext uri="{FF2B5EF4-FFF2-40B4-BE49-F238E27FC236}">
                <a16:creationId xmlns:a16="http://schemas.microsoft.com/office/drawing/2014/main" id="{31540444-9736-1275-3392-52D0C3F10F5B}"/>
              </a:ext>
            </a:extLst>
          </p:cNvPr>
          <p:cNvSpPr>
            <a:spLocks noGrp="1"/>
          </p:cNvSpPr>
          <p:nvPr>
            <p:ph type="sldNum" sz="quarter" idx="12"/>
          </p:nvPr>
        </p:nvSpPr>
        <p:spPr/>
        <p:txBody>
          <a:bodyPr/>
          <a:lstStyle/>
          <a:p>
            <a:fld id="{D9F085D5-EC86-4F6A-B501-C1359CB39116}" type="slidenum">
              <a:rPr lang="en-GB" smtClean="0"/>
              <a:t>24</a:t>
            </a:fld>
            <a:endParaRPr lang="en-GB"/>
          </a:p>
        </p:txBody>
      </p:sp>
      <p:sp>
        <p:nvSpPr>
          <p:cNvPr id="7" name="TextBox 6">
            <a:extLst>
              <a:ext uri="{FF2B5EF4-FFF2-40B4-BE49-F238E27FC236}">
                <a16:creationId xmlns:a16="http://schemas.microsoft.com/office/drawing/2014/main" id="{EF32668D-25DE-18A5-A8DD-FB80E44F2D09}"/>
              </a:ext>
            </a:extLst>
          </p:cNvPr>
          <p:cNvSpPr txBox="1"/>
          <p:nvPr/>
        </p:nvSpPr>
        <p:spPr>
          <a:xfrm>
            <a:off x="7217073" y="6456851"/>
            <a:ext cx="4521302" cy="276999"/>
          </a:xfrm>
          <a:prstGeom prst="rect">
            <a:avLst/>
          </a:prstGeom>
          <a:noFill/>
        </p:spPr>
        <p:txBody>
          <a:bodyPr wrap="none" rtlCol="0">
            <a:spAutoFit/>
          </a:bodyPr>
          <a:lstStyle/>
          <a:p>
            <a:r>
              <a:rPr lang="en-US" sz="1200" dirty="0"/>
              <a:t>Source: https://</a:t>
            </a:r>
            <a:r>
              <a:rPr lang="en-US" sz="1200" dirty="0" err="1"/>
              <a:t>www.pgpf.org</a:t>
            </a:r>
            <a:r>
              <a:rPr lang="en-US" sz="1200" dirty="0"/>
              <a:t>/article/how-does-social-security-work/</a:t>
            </a:r>
          </a:p>
        </p:txBody>
      </p:sp>
    </p:spTree>
    <p:extLst>
      <p:ext uri="{BB962C8B-B14F-4D97-AF65-F5344CB8AC3E}">
        <p14:creationId xmlns:p14="http://schemas.microsoft.com/office/powerpoint/2010/main" val="42835459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05747F-D2E2-CF79-B765-96B648DF2066}"/>
              </a:ext>
            </a:extLst>
          </p:cNvPr>
          <p:cNvSpPr>
            <a:spLocks noGrp="1"/>
          </p:cNvSpPr>
          <p:nvPr>
            <p:ph type="title"/>
          </p:nvPr>
        </p:nvSpPr>
        <p:spPr>
          <a:xfrm>
            <a:off x="914400" y="0"/>
            <a:ext cx="10515600" cy="1325563"/>
          </a:xfrm>
        </p:spPr>
        <p:txBody>
          <a:bodyPr/>
          <a:lstStyle/>
          <a:p>
            <a:r>
              <a:rPr lang="en-US" dirty="0">
                <a:solidFill>
                  <a:schemeClr val="bg1"/>
                </a:solidFill>
              </a:rPr>
              <a:t>Nu</a:t>
            </a:r>
            <a:r>
              <a:rPr lang="en-US" dirty="0"/>
              <a:t>mber of Covered Workers per Beneficiary</a:t>
            </a:r>
          </a:p>
        </p:txBody>
      </p:sp>
      <p:sp>
        <p:nvSpPr>
          <p:cNvPr id="4" name="Slide Number Placeholder 3">
            <a:extLst>
              <a:ext uri="{FF2B5EF4-FFF2-40B4-BE49-F238E27FC236}">
                <a16:creationId xmlns:a16="http://schemas.microsoft.com/office/drawing/2014/main" id="{8A47DF9B-054D-5D50-E71F-E17B4A2E6321}"/>
              </a:ext>
            </a:extLst>
          </p:cNvPr>
          <p:cNvSpPr>
            <a:spLocks noGrp="1"/>
          </p:cNvSpPr>
          <p:nvPr>
            <p:ph type="sldNum" sz="quarter" idx="12"/>
          </p:nvPr>
        </p:nvSpPr>
        <p:spPr/>
        <p:txBody>
          <a:bodyPr/>
          <a:lstStyle/>
          <a:p>
            <a:fld id="{D9F085D5-EC86-4F6A-B501-C1359CB39116}" type="slidenum">
              <a:rPr lang="en-GB" smtClean="0"/>
              <a:t>25</a:t>
            </a:fld>
            <a:endParaRPr lang="en-GB"/>
          </a:p>
        </p:txBody>
      </p:sp>
      <p:sp>
        <p:nvSpPr>
          <p:cNvPr id="7" name="TextBox 6">
            <a:extLst>
              <a:ext uri="{FF2B5EF4-FFF2-40B4-BE49-F238E27FC236}">
                <a16:creationId xmlns:a16="http://schemas.microsoft.com/office/drawing/2014/main" id="{03414300-4976-252C-D832-890CFCE58B47}"/>
              </a:ext>
            </a:extLst>
          </p:cNvPr>
          <p:cNvSpPr txBox="1"/>
          <p:nvPr/>
        </p:nvSpPr>
        <p:spPr>
          <a:xfrm>
            <a:off x="7655223" y="6456851"/>
            <a:ext cx="3698577" cy="276999"/>
          </a:xfrm>
          <a:prstGeom prst="rect">
            <a:avLst/>
          </a:prstGeom>
          <a:noFill/>
        </p:spPr>
        <p:txBody>
          <a:bodyPr wrap="none" rtlCol="0">
            <a:spAutoFit/>
          </a:bodyPr>
          <a:lstStyle/>
          <a:p>
            <a:r>
              <a:rPr lang="en-US" sz="1200" dirty="0"/>
              <a:t>Source: https://</a:t>
            </a:r>
            <a:r>
              <a:rPr lang="en-US" sz="1200" dirty="0" err="1"/>
              <a:t>www.ssa.gov</a:t>
            </a:r>
            <a:r>
              <a:rPr lang="en-US" sz="1200" dirty="0"/>
              <a:t>/OACT/TR/2024/tr2024.pdf</a:t>
            </a:r>
          </a:p>
        </p:txBody>
      </p:sp>
      <p:pic>
        <p:nvPicPr>
          <p:cNvPr id="9" name="Content Placeholder 8">
            <a:extLst>
              <a:ext uri="{FF2B5EF4-FFF2-40B4-BE49-F238E27FC236}">
                <a16:creationId xmlns:a16="http://schemas.microsoft.com/office/drawing/2014/main" id="{7546B627-1C49-6858-FA46-80EEE6953D8E}"/>
              </a:ext>
            </a:extLst>
          </p:cNvPr>
          <p:cNvPicPr>
            <a:picLocks noGrp="1" noChangeAspect="1"/>
          </p:cNvPicPr>
          <p:nvPr>
            <p:ph idx="1"/>
          </p:nvPr>
        </p:nvPicPr>
        <p:blipFill>
          <a:blip r:embed="rId2"/>
          <a:stretch>
            <a:fillRect/>
          </a:stretch>
        </p:blipFill>
        <p:spPr>
          <a:xfrm>
            <a:off x="2343958" y="1418624"/>
            <a:ext cx="6710285" cy="4846320"/>
          </a:xfrm>
          <a:prstGeom prst="rect">
            <a:avLst/>
          </a:prstGeom>
        </p:spPr>
      </p:pic>
      <p:sp>
        <p:nvSpPr>
          <p:cNvPr id="3" name="TextBox 2">
            <a:extLst>
              <a:ext uri="{FF2B5EF4-FFF2-40B4-BE49-F238E27FC236}">
                <a16:creationId xmlns:a16="http://schemas.microsoft.com/office/drawing/2014/main" id="{0FFEFC64-B432-A71F-1E64-6BCE2D588490}"/>
              </a:ext>
            </a:extLst>
          </p:cNvPr>
          <p:cNvSpPr txBox="1"/>
          <p:nvPr/>
        </p:nvSpPr>
        <p:spPr>
          <a:xfrm>
            <a:off x="3397464" y="1739439"/>
            <a:ext cx="3041602" cy="369332"/>
          </a:xfrm>
          <a:prstGeom prst="rect">
            <a:avLst/>
          </a:prstGeom>
          <a:solidFill>
            <a:schemeClr val="bg1"/>
          </a:solidFill>
        </p:spPr>
        <p:txBody>
          <a:bodyPr wrap="none" rtlCol="0">
            <a:spAutoFit/>
          </a:bodyPr>
          <a:lstStyle/>
          <a:p>
            <a:r>
              <a:rPr lang="en-US" dirty="0"/>
              <a:t>Baby boomers started retiring.</a:t>
            </a:r>
          </a:p>
        </p:txBody>
      </p:sp>
    </p:spTree>
    <p:extLst>
      <p:ext uri="{BB962C8B-B14F-4D97-AF65-F5344CB8AC3E}">
        <p14:creationId xmlns:p14="http://schemas.microsoft.com/office/powerpoint/2010/main" val="16765278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AA5B6-B62A-F740-97B5-F038142254DD}"/>
              </a:ext>
            </a:extLst>
          </p:cNvPr>
          <p:cNvSpPr>
            <a:spLocks noGrp="1"/>
          </p:cNvSpPr>
          <p:nvPr>
            <p:ph type="title"/>
          </p:nvPr>
        </p:nvSpPr>
        <p:spPr>
          <a:xfrm>
            <a:off x="723900" y="0"/>
            <a:ext cx="10515600" cy="1325563"/>
          </a:xfrm>
        </p:spPr>
        <p:txBody>
          <a:bodyPr/>
          <a:lstStyle/>
          <a:p>
            <a:r>
              <a:rPr lang="en-US" dirty="0">
                <a:solidFill>
                  <a:schemeClr val="bg1"/>
                </a:solidFill>
              </a:rPr>
              <a:t>Low</a:t>
            </a:r>
            <a:r>
              <a:rPr lang="en-US" dirty="0"/>
              <a:t>er Births = Slower Labor Force Growth</a:t>
            </a:r>
          </a:p>
        </p:txBody>
      </p:sp>
      <p:pic>
        <p:nvPicPr>
          <p:cNvPr id="6" name="Content Placeholder 5" descr="A graph with a line going up&#10;&#10;Description automatically generated">
            <a:extLst>
              <a:ext uri="{FF2B5EF4-FFF2-40B4-BE49-F238E27FC236}">
                <a16:creationId xmlns:a16="http://schemas.microsoft.com/office/drawing/2014/main" id="{F177456C-9B12-AD77-2BEB-0E256B21C54A}"/>
              </a:ext>
            </a:extLst>
          </p:cNvPr>
          <p:cNvPicPr>
            <a:picLocks noGrp="1" noChangeAspect="1"/>
          </p:cNvPicPr>
          <p:nvPr>
            <p:ph idx="1"/>
          </p:nvPr>
        </p:nvPicPr>
        <p:blipFill>
          <a:blip r:embed="rId2"/>
          <a:stretch>
            <a:fillRect/>
          </a:stretch>
        </p:blipFill>
        <p:spPr>
          <a:xfrm>
            <a:off x="1204332" y="1162849"/>
            <a:ext cx="9364602" cy="5067377"/>
          </a:xfrm>
        </p:spPr>
      </p:pic>
      <p:sp>
        <p:nvSpPr>
          <p:cNvPr id="4" name="Slide Number Placeholder 3">
            <a:extLst>
              <a:ext uri="{FF2B5EF4-FFF2-40B4-BE49-F238E27FC236}">
                <a16:creationId xmlns:a16="http://schemas.microsoft.com/office/drawing/2014/main" id="{EE550955-25FE-6A1D-737B-8170A049B8B0}"/>
              </a:ext>
            </a:extLst>
          </p:cNvPr>
          <p:cNvSpPr>
            <a:spLocks noGrp="1"/>
          </p:cNvSpPr>
          <p:nvPr>
            <p:ph type="sldNum" sz="quarter" idx="12"/>
          </p:nvPr>
        </p:nvSpPr>
        <p:spPr/>
        <p:txBody>
          <a:bodyPr/>
          <a:lstStyle/>
          <a:p>
            <a:fld id="{D9F085D5-EC86-4F6A-B501-C1359CB39116}" type="slidenum">
              <a:rPr lang="en-GB" smtClean="0"/>
              <a:t>26</a:t>
            </a:fld>
            <a:endParaRPr lang="en-GB"/>
          </a:p>
        </p:txBody>
      </p:sp>
      <p:sp>
        <p:nvSpPr>
          <p:cNvPr id="7" name="TextBox 6">
            <a:extLst>
              <a:ext uri="{FF2B5EF4-FFF2-40B4-BE49-F238E27FC236}">
                <a16:creationId xmlns:a16="http://schemas.microsoft.com/office/drawing/2014/main" id="{8F5B047E-CF09-4935-BB10-50A1A49EBBE1}"/>
              </a:ext>
            </a:extLst>
          </p:cNvPr>
          <p:cNvSpPr txBox="1"/>
          <p:nvPr/>
        </p:nvSpPr>
        <p:spPr>
          <a:xfrm>
            <a:off x="5575300" y="6456851"/>
            <a:ext cx="6052875" cy="276999"/>
          </a:xfrm>
          <a:prstGeom prst="rect">
            <a:avLst/>
          </a:prstGeom>
          <a:noFill/>
        </p:spPr>
        <p:txBody>
          <a:bodyPr wrap="none" rtlCol="0">
            <a:spAutoFit/>
          </a:bodyPr>
          <a:lstStyle/>
          <a:p>
            <a:r>
              <a:rPr lang="en-US" sz="1200" dirty="0"/>
              <a:t>Source: https://</a:t>
            </a:r>
            <a:r>
              <a:rPr lang="en-US" sz="1200" dirty="0" err="1"/>
              <a:t>usafacts.org</a:t>
            </a:r>
            <a:r>
              <a:rPr lang="en-US" sz="1200" dirty="0"/>
              <a:t>/articles/how-have-us-fertility-and-birth-rates-changed-over-time/</a:t>
            </a:r>
          </a:p>
        </p:txBody>
      </p:sp>
    </p:spTree>
    <p:extLst>
      <p:ext uri="{BB962C8B-B14F-4D97-AF65-F5344CB8AC3E}">
        <p14:creationId xmlns:p14="http://schemas.microsoft.com/office/powerpoint/2010/main" val="30827093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C291B-DBC5-C24F-73CF-36FF5824AD8E}"/>
              </a:ext>
            </a:extLst>
          </p:cNvPr>
          <p:cNvSpPr>
            <a:spLocks noGrp="1"/>
          </p:cNvSpPr>
          <p:nvPr>
            <p:ph type="title"/>
          </p:nvPr>
        </p:nvSpPr>
        <p:spPr>
          <a:xfrm>
            <a:off x="791706" y="0"/>
            <a:ext cx="10515600" cy="1325563"/>
          </a:xfrm>
        </p:spPr>
        <p:txBody>
          <a:bodyPr/>
          <a:lstStyle/>
          <a:p>
            <a:r>
              <a:rPr lang="en-US" dirty="0">
                <a:solidFill>
                  <a:schemeClr val="bg1"/>
                </a:solidFill>
              </a:rPr>
              <a:t>Life</a:t>
            </a:r>
            <a:r>
              <a:rPr lang="en-US" dirty="0"/>
              <a:t> Expectancy Continues to Rise</a:t>
            </a:r>
          </a:p>
        </p:txBody>
      </p:sp>
      <p:sp>
        <p:nvSpPr>
          <p:cNvPr id="4" name="Slide Number Placeholder 3">
            <a:extLst>
              <a:ext uri="{FF2B5EF4-FFF2-40B4-BE49-F238E27FC236}">
                <a16:creationId xmlns:a16="http://schemas.microsoft.com/office/drawing/2014/main" id="{B6019D54-F1F2-CBA9-013B-8E5D5CB65345}"/>
              </a:ext>
            </a:extLst>
          </p:cNvPr>
          <p:cNvSpPr>
            <a:spLocks noGrp="1"/>
          </p:cNvSpPr>
          <p:nvPr>
            <p:ph type="sldNum" sz="quarter" idx="12"/>
          </p:nvPr>
        </p:nvSpPr>
        <p:spPr/>
        <p:txBody>
          <a:bodyPr/>
          <a:lstStyle/>
          <a:p>
            <a:fld id="{D9F085D5-EC86-4F6A-B501-C1359CB39116}" type="slidenum">
              <a:rPr lang="en-GB" smtClean="0"/>
              <a:t>27</a:t>
            </a:fld>
            <a:endParaRPr lang="en-GB"/>
          </a:p>
        </p:txBody>
      </p:sp>
      <p:pic>
        <p:nvPicPr>
          <p:cNvPr id="5" name="Picture 4" descr="A graph of a number of years&#10;&#10;Description automatically generated">
            <a:extLst>
              <a:ext uri="{FF2B5EF4-FFF2-40B4-BE49-F238E27FC236}">
                <a16:creationId xmlns:a16="http://schemas.microsoft.com/office/drawing/2014/main" id="{1B139C52-E475-D3FE-F144-52E77D585FC7}"/>
              </a:ext>
            </a:extLst>
          </p:cNvPr>
          <p:cNvPicPr>
            <a:picLocks noChangeAspect="1"/>
          </p:cNvPicPr>
          <p:nvPr/>
        </p:nvPicPr>
        <p:blipFill>
          <a:blip r:embed="rId2"/>
          <a:stretch>
            <a:fillRect/>
          </a:stretch>
        </p:blipFill>
        <p:spPr>
          <a:xfrm>
            <a:off x="1946759" y="870327"/>
            <a:ext cx="7772400" cy="5359899"/>
          </a:xfrm>
          <a:prstGeom prst="rect">
            <a:avLst/>
          </a:prstGeom>
        </p:spPr>
      </p:pic>
    </p:spTree>
    <p:extLst>
      <p:ext uri="{BB962C8B-B14F-4D97-AF65-F5344CB8AC3E}">
        <p14:creationId xmlns:p14="http://schemas.microsoft.com/office/powerpoint/2010/main" val="15845355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6F865E-7061-4D9C-FCCC-93104BF2116A}"/>
              </a:ext>
            </a:extLst>
          </p:cNvPr>
          <p:cNvSpPr>
            <a:spLocks noGrp="1"/>
          </p:cNvSpPr>
          <p:nvPr>
            <p:ph type="title"/>
          </p:nvPr>
        </p:nvSpPr>
        <p:spPr>
          <a:xfrm>
            <a:off x="755151" y="269794"/>
            <a:ext cx="10515600" cy="1325563"/>
          </a:xfrm>
        </p:spPr>
        <p:txBody>
          <a:bodyPr/>
          <a:lstStyle/>
          <a:p>
            <a:r>
              <a:rPr lang="en-US" dirty="0">
                <a:solidFill>
                  <a:schemeClr val="bg1"/>
                </a:solidFill>
              </a:rPr>
              <a:t>But </a:t>
            </a:r>
            <a:r>
              <a:rPr lang="en-US" dirty="0">
                <a:solidFill>
                  <a:schemeClr val="accent5">
                    <a:lumMod val="50000"/>
                  </a:schemeClr>
                </a:solidFill>
              </a:rPr>
              <a:t>Why</a:t>
            </a:r>
            <a:r>
              <a:rPr lang="en-US" dirty="0"/>
              <a:t> Did the Depletion Date Move Up 1 Year in 2026?</a:t>
            </a:r>
          </a:p>
        </p:txBody>
      </p:sp>
      <p:pic>
        <p:nvPicPr>
          <p:cNvPr id="5" name="Content Placeholder 4" descr="Table showing the Changes from 2025 to 2026 that Reduce Social Security’s 75-Year Actuarial Balance">
            <a:extLst>
              <a:ext uri="{FF2B5EF4-FFF2-40B4-BE49-F238E27FC236}">
                <a16:creationId xmlns:a16="http://schemas.microsoft.com/office/drawing/2014/main" id="{E7C8E2B6-5ED5-6702-656F-BEEA93932559}"/>
              </a:ext>
            </a:extLst>
          </p:cNvPr>
          <p:cNvPicPr>
            <a:picLocks noGrp="1" noChangeAspect="1"/>
          </p:cNvPicPr>
          <p:nvPr>
            <p:ph idx="1"/>
          </p:nvPr>
        </p:nvPicPr>
        <p:blipFill>
          <a:blip r:embed="rId2"/>
          <a:stretch>
            <a:fillRect/>
          </a:stretch>
        </p:blipFill>
        <p:spPr>
          <a:xfrm>
            <a:off x="838200" y="1531924"/>
            <a:ext cx="5712524" cy="4351337"/>
          </a:xfrm>
          <a:prstGeom prst="rect">
            <a:avLst/>
          </a:prstGeom>
        </p:spPr>
      </p:pic>
      <p:sp>
        <p:nvSpPr>
          <p:cNvPr id="4" name="Slide Number Placeholder 3">
            <a:extLst>
              <a:ext uri="{FF2B5EF4-FFF2-40B4-BE49-F238E27FC236}">
                <a16:creationId xmlns:a16="http://schemas.microsoft.com/office/drawing/2014/main" id="{CCE4CBC9-FBE4-3294-E38B-E119E6DBCE27}"/>
              </a:ext>
            </a:extLst>
          </p:cNvPr>
          <p:cNvSpPr>
            <a:spLocks noGrp="1"/>
          </p:cNvSpPr>
          <p:nvPr>
            <p:ph type="sldNum" sz="quarter" idx="12"/>
          </p:nvPr>
        </p:nvSpPr>
        <p:spPr/>
        <p:txBody>
          <a:bodyPr/>
          <a:lstStyle/>
          <a:p>
            <a:fld id="{D9F085D5-EC86-4F6A-B501-C1359CB39116}" type="slidenum">
              <a:rPr lang="en-GB" smtClean="0"/>
              <a:t>28</a:t>
            </a:fld>
            <a:endParaRPr lang="en-GB"/>
          </a:p>
        </p:txBody>
      </p:sp>
      <p:sp>
        <p:nvSpPr>
          <p:cNvPr id="6" name="TextBox 5">
            <a:extLst>
              <a:ext uri="{FF2B5EF4-FFF2-40B4-BE49-F238E27FC236}">
                <a16:creationId xmlns:a16="http://schemas.microsoft.com/office/drawing/2014/main" id="{D1A97EBE-8471-2D7F-A384-C5251888F46E}"/>
              </a:ext>
            </a:extLst>
          </p:cNvPr>
          <p:cNvSpPr txBox="1"/>
          <p:nvPr/>
        </p:nvSpPr>
        <p:spPr>
          <a:xfrm>
            <a:off x="3369923" y="6089622"/>
            <a:ext cx="8106311" cy="369332"/>
          </a:xfrm>
          <a:prstGeom prst="rect">
            <a:avLst/>
          </a:prstGeom>
          <a:noFill/>
        </p:spPr>
        <p:txBody>
          <a:bodyPr wrap="square">
            <a:spAutoFit/>
          </a:bodyPr>
          <a:lstStyle/>
          <a:p>
            <a:r>
              <a:rPr lang="en-US" dirty="0"/>
              <a:t>https://crr.bc.edu/social-securitys-financial-outlook-the-2026-update-in-perspective/</a:t>
            </a:r>
          </a:p>
        </p:txBody>
      </p:sp>
      <p:sp>
        <p:nvSpPr>
          <p:cNvPr id="7" name="TextBox 6">
            <a:extLst>
              <a:ext uri="{FF2B5EF4-FFF2-40B4-BE49-F238E27FC236}">
                <a16:creationId xmlns:a16="http://schemas.microsoft.com/office/drawing/2014/main" id="{CB67FBEC-C8E2-81B6-5516-A59CDB2904BC}"/>
              </a:ext>
            </a:extLst>
          </p:cNvPr>
          <p:cNvSpPr txBox="1"/>
          <p:nvPr/>
        </p:nvSpPr>
        <p:spPr>
          <a:xfrm>
            <a:off x="7423078" y="1654139"/>
            <a:ext cx="3847673" cy="923330"/>
          </a:xfrm>
          <a:prstGeom prst="rect">
            <a:avLst/>
          </a:prstGeom>
          <a:noFill/>
        </p:spPr>
        <p:txBody>
          <a:bodyPr wrap="square" rtlCol="0">
            <a:spAutoFit/>
          </a:bodyPr>
          <a:lstStyle/>
          <a:p>
            <a:r>
              <a:rPr lang="en-US" dirty="0"/>
              <a:t>These numbers reflect the deterioration of OASDI finances in the last year.</a:t>
            </a:r>
          </a:p>
        </p:txBody>
      </p:sp>
      <p:sp>
        <p:nvSpPr>
          <p:cNvPr id="8" name="TextBox 7">
            <a:extLst>
              <a:ext uri="{FF2B5EF4-FFF2-40B4-BE49-F238E27FC236}">
                <a16:creationId xmlns:a16="http://schemas.microsoft.com/office/drawing/2014/main" id="{7848C3EC-C2D4-272E-E394-272AE72C04ED}"/>
              </a:ext>
            </a:extLst>
          </p:cNvPr>
          <p:cNvSpPr txBox="1"/>
          <p:nvPr/>
        </p:nvSpPr>
        <p:spPr>
          <a:xfrm>
            <a:off x="7423078" y="2936230"/>
            <a:ext cx="3847673" cy="646331"/>
          </a:xfrm>
          <a:prstGeom prst="rect">
            <a:avLst/>
          </a:prstGeom>
          <a:noFill/>
        </p:spPr>
        <p:txBody>
          <a:bodyPr wrap="square" rtlCol="0">
            <a:spAutoFit/>
          </a:bodyPr>
          <a:lstStyle/>
          <a:p>
            <a:r>
              <a:rPr lang="en-US" dirty="0"/>
              <a:t>Note Items 1, 4 &amp; 5 are not policy related.</a:t>
            </a:r>
          </a:p>
        </p:txBody>
      </p:sp>
      <p:sp>
        <p:nvSpPr>
          <p:cNvPr id="9" name="TextBox 8">
            <a:extLst>
              <a:ext uri="{FF2B5EF4-FFF2-40B4-BE49-F238E27FC236}">
                <a16:creationId xmlns:a16="http://schemas.microsoft.com/office/drawing/2014/main" id="{F3BF7902-9901-ECFB-B759-5FF0286C22C4}"/>
              </a:ext>
            </a:extLst>
          </p:cNvPr>
          <p:cNvSpPr txBox="1"/>
          <p:nvPr/>
        </p:nvSpPr>
        <p:spPr>
          <a:xfrm>
            <a:off x="7541231" y="3723165"/>
            <a:ext cx="4006922" cy="923330"/>
          </a:xfrm>
          <a:prstGeom prst="rect">
            <a:avLst/>
          </a:prstGeom>
          <a:noFill/>
        </p:spPr>
        <p:txBody>
          <a:bodyPr wrap="square" rtlCol="0">
            <a:spAutoFit/>
          </a:bodyPr>
          <a:lstStyle/>
          <a:p>
            <a:r>
              <a:rPr lang="en-US" dirty="0"/>
              <a:t>Items 2 &amp; 3 are policy related, and contribute 42 percent (=.34/.81) to the deterioration. </a:t>
            </a:r>
          </a:p>
        </p:txBody>
      </p:sp>
    </p:spTree>
    <p:extLst>
      <p:ext uri="{BB962C8B-B14F-4D97-AF65-F5344CB8AC3E}">
        <p14:creationId xmlns:p14="http://schemas.microsoft.com/office/powerpoint/2010/main" val="1945208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71203F-1FCD-668F-0B80-994B4DF02CE9}"/>
              </a:ext>
            </a:extLst>
          </p:cNvPr>
          <p:cNvSpPr>
            <a:spLocks noGrp="1"/>
          </p:cNvSpPr>
          <p:nvPr>
            <p:ph type="title"/>
          </p:nvPr>
        </p:nvSpPr>
        <p:spPr/>
        <p:txBody>
          <a:bodyPr/>
          <a:lstStyle/>
          <a:p>
            <a:r>
              <a:rPr lang="en-US" dirty="0">
                <a:solidFill>
                  <a:schemeClr val="bg1"/>
                </a:solidFill>
              </a:rPr>
              <a:t>Pol</a:t>
            </a:r>
            <a:r>
              <a:rPr lang="en-US" dirty="0">
                <a:solidFill>
                  <a:schemeClr val="accent5">
                    <a:lumMod val="50000"/>
                  </a:schemeClr>
                </a:solidFill>
              </a:rPr>
              <a:t>icy</a:t>
            </a:r>
            <a:r>
              <a:rPr lang="en-US" dirty="0"/>
              <a:t> Changes</a:t>
            </a:r>
          </a:p>
        </p:txBody>
      </p:sp>
      <p:pic>
        <p:nvPicPr>
          <p:cNvPr id="5" name="Content Placeholder 4" descr="Figure 1. Estimates of Net International Migration Components: 2020 to 2026">
            <a:extLst>
              <a:ext uri="{FF2B5EF4-FFF2-40B4-BE49-F238E27FC236}">
                <a16:creationId xmlns:a16="http://schemas.microsoft.com/office/drawing/2014/main" id="{5E082592-B8E5-E672-27C5-1AD22DB70134}"/>
              </a:ext>
            </a:extLst>
          </p:cNvPr>
          <p:cNvPicPr>
            <a:picLocks noGrp="1" noChangeAspect="1"/>
          </p:cNvPicPr>
          <p:nvPr>
            <p:ph idx="1"/>
          </p:nvPr>
        </p:nvPicPr>
        <p:blipFill>
          <a:blip r:embed="rId2"/>
          <a:stretch>
            <a:fillRect/>
          </a:stretch>
        </p:blipFill>
        <p:spPr>
          <a:xfrm>
            <a:off x="5185676" y="1657908"/>
            <a:ext cx="6592554" cy="4754880"/>
          </a:xfrm>
          <a:prstGeom prst="rect">
            <a:avLst/>
          </a:prstGeom>
        </p:spPr>
      </p:pic>
      <p:sp>
        <p:nvSpPr>
          <p:cNvPr id="4" name="Slide Number Placeholder 3">
            <a:extLst>
              <a:ext uri="{FF2B5EF4-FFF2-40B4-BE49-F238E27FC236}">
                <a16:creationId xmlns:a16="http://schemas.microsoft.com/office/drawing/2014/main" id="{E21BB958-CE6E-804F-3089-5140313854A3}"/>
              </a:ext>
            </a:extLst>
          </p:cNvPr>
          <p:cNvSpPr>
            <a:spLocks noGrp="1"/>
          </p:cNvSpPr>
          <p:nvPr>
            <p:ph type="sldNum" sz="quarter" idx="12"/>
          </p:nvPr>
        </p:nvSpPr>
        <p:spPr/>
        <p:txBody>
          <a:bodyPr/>
          <a:lstStyle/>
          <a:p>
            <a:fld id="{D9F085D5-EC86-4F6A-B501-C1359CB39116}" type="slidenum">
              <a:rPr lang="en-GB" smtClean="0"/>
              <a:t>29</a:t>
            </a:fld>
            <a:endParaRPr lang="en-GB"/>
          </a:p>
        </p:txBody>
      </p:sp>
      <p:sp>
        <p:nvSpPr>
          <p:cNvPr id="6" name="TextBox 5">
            <a:extLst>
              <a:ext uri="{FF2B5EF4-FFF2-40B4-BE49-F238E27FC236}">
                <a16:creationId xmlns:a16="http://schemas.microsoft.com/office/drawing/2014/main" id="{D4E034DE-5C4B-4583-F78A-D77C257C76F1}"/>
              </a:ext>
            </a:extLst>
          </p:cNvPr>
          <p:cNvSpPr txBox="1"/>
          <p:nvPr/>
        </p:nvSpPr>
        <p:spPr>
          <a:xfrm>
            <a:off x="739739" y="2034283"/>
            <a:ext cx="4048018" cy="3785652"/>
          </a:xfrm>
          <a:prstGeom prst="rect">
            <a:avLst/>
          </a:prstGeom>
          <a:noFill/>
        </p:spPr>
        <p:txBody>
          <a:bodyPr wrap="square" rtlCol="0">
            <a:spAutoFit/>
          </a:bodyPr>
          <a:lstStyle/>
          <a:p>
            <a:r>
              <a:rPr lang="en-US" sz="2400" dirty="0"/>
              <a:t>One Big Beautiful Bill:</a:t>
            </a:r>
          </a:p>
          <a:p>
            <a:r>
              <a:rPr lang="en-US" sz="2400" dirty="0"/>
              <a:t>Income Tax Rates were reduced, so that the tax on Social Security benefits also fell.</a:t>
            </a:r>
          </a:p>
          <a:p>
            <a:r>
              <a:rPr lang="en-US" sz="2400" dirty="0"/>
              <a:t>In addition, the extra standard deduction of $12,000 for 65+, married filing jointly further reduced taxes collected on Social Security benefits.</a:t>
            </a:r>
          </a:p>
        </p:txBody>
      </p:sp>
    </p:spTree>
    <p:extLst>
      <p:ext uri="{BB962C8B-B14F-4D97-AF65-F5344CB8AC3E}">
        <p14:creationId xmlns:p14="http://schemas.microsoft.com/office/powerpoint/2010/main" val="1661664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D04971-DFD0-5B9A-4603-B336FCC032C5}"/>
              </a:ext>
            </a:extLst>
          </p:cNvPr>
          <p:cNvSpPr>
            <a:spLocks noGrp="1"/>
          </p:cNvSpPr>
          <p:nvPr>
            <p:ph type="title"/>
          </p:nvPr>
        </p:nvSpPr>
        <p:spPr/>
        <p:txBody>
          <a:bodyPr/>
          <a:lstStyle/>
          <a:p>
            <a:r>
              <a:rPr lang="en-US" dirty="0">
                <a:solidFill>
                  <a:schemeClr val="bg1"/>
                </a:solidFill>
              </a:rPr>
              <a:t>Glo</a:t>
            </a:r>
            <a:r>
              <a:rPr lang="en-US" dirty="0">
                <a:solidFill>
                  <a:schemeClr val="accent5">
                    <a:lumMod val="50000"/>
                  </a:schemeClr>
                </a:solidFill>
              </a:rPr>
              <a:t>bal Supply Chains</a:t>
            </a:r>
            <a:endParaRPr lang="en-US" dirty="0">
              <a:solidFill>
                <a:schemeClr val="bg1"/>
              </a:solidFill>
            </a:endParaRPr>
          </a:p>
        </p:txBody>
      </p:sp>
      <p:sp>
        <p:nvSpPr>
          <p:cNvPr id="4" name="Slide Number Placeholder 3">
            <a:extLst>
              <a:ext uri="{FF2B5EF4-FFF2-40B4-BE49-F238E27FC236}">
                <a16:creationId xmlns:a16="http://schemas.microsoft.com/office/drawing/2014/main" id="{36B036B5-E35F-89EF-EB98-26E9E1A1BA85}"/>
              </a:ext>
            </a:extLst>
          </p:cNvPr>
          <p:cNvSpPr>
            <a:spLocks noGrp="1"/>
          </p:cNvSpPr>
          <p:nvPr>
            <p:ph type="sldNum" sz="quarter" idx="12"/>
          </p:nvPr>
        </p:nvSpPr>
        <p:spPr/>
        <p:txBody>
          <a:bodyPr/>
          <a:lstStyle/>
          <a:p>
            <a:fld id="{D9F085D5-EC86-4F6A-B501-C1359CB39116}" type="slidenum">
              <a:rPr lang="en-GB" smtClean="0"/>
              <a:t>3</a:t>
            </a:fld>
            <a:endParaRPr lang="en-GB"/>
          </a:p>
        </p:txBody>
      </p:sp>
      <p:pic>
        <p:nvPicPr>
          <p:cNvPr id="5" name="Content Placeholder 4">
            <a:extLst>
              <a:ext uri="{FF2B5EF4-FFF2-40B4-BE49-F238E27FC236}">
                <a16:creationId xmlns:a16="http://schemas.microsoft.com/office/drawing/2014/main" id="{B682F32B-09DC-0504-4AE4-B3587EFE03B7}"/>
              </a:ext>
            </a:extLst>
          </p:cNvPr>
          <p:cNvPicPr>
            <a:picLocks noGrp="1" noChangeAspect="1"/>
          </p:cNvPicPr>
          <p:nvPr>
            <p:ph idx="1"/>
          </p:nvPr>
        </p:nvPicPr>
        <p:blipFill>
          <a:blip r:embed="rId2"/>
          <a:stretch>
            <a:fillRect/>
          </a:stretch>
        </p:blipFill>
        <p:spPr>
          <a:xfrm>
            <a:off x="2027976" y="1041149"/>
            <a:ext cx="7402655" cy="5350598"/>
          </a:xfrm>
          <a:prstGeom prst="rect">
            <a:avLst/>
          </a:prstGeom>
        </p:spPr>
      </p:pic>
    </p:spTree>
    <p:extLst>
      <p:ext uri="{BB962C8B-B14F-4D97-AF65-F5344CB8AC3E}">
        <p14:creationId xmlns:p14="http://schemas.microsoft.com/office/powerpoint/2010/main" val="23848878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C3C897-53F6-9D64-6B88-617DC78CB2EB}"/>
              </a:ext>
            </a:extLst>
          </p:cNvPr>
          <p:cNvSpPr>
            <a:spLocks noGrp="1"/>
          </p:cNvSpPr>
          <p:nvPr>
            <p:ph type="title"/>
          </p:nvPr>
        </p:nvSpPr>
        <p:spPr>
          <a:xfrm>
            <a:off x="889000" y="0"/>
            <a:ext cx="10515600" cy="1325563"/>
          </a:xfrm>
        </p:spPr>
        <p:txBody>
          <a:bodyPr/>
          <a:lstStyle/>
          <a:p>
            <a:r>
              <a:rPr lang="en-US" dirty="0">
                <a:solidFill>
                  <a:schemeClr val="bg1"/>
                </a:solidFill>
              </a:rPr>
              <a:t>Inc</a:t>
            </a:r>
            <a:r>
              <a:rPr lang="en-US" dirty="0"/>
              <a:t>reased Wage Inequality Is A Problem</a:t>
            </a:r>
          </a:p>
        </p:txBody>
      </p:sp>
      <p:pic>
        <p:nvPicPr>
          <p:cNvPr id="6" name="Content Placeholder 5" descr="A graph of a graph showing the value of tax cap&#10;&#10;Description automatically generated with medium confidence">
            <a:extLst>
              <a:ext uri="{FF2B5EF4-FFF2-40B4-BE49-F238E27FC236}">
                <a16:creationId xmlns:a16="http://schemas.microsoft.com/office/drawing/2014/main" id="{670A3BA6-D9F8-3A41-C5CA-EB4862FF13F6}"/>
              </a:ext>
            </a:extLst>
          </p:cNvPr>
          <p:cNvPicPr>
            <a:picLocks noGrp="1" noChangeAspect="1"/>
          </p:cNvPicPr>
          <p:nvPr>
            <p:ph idx="1"/>
          </p:nvPr>
        </p:nvPicPr>
        <p:blipFill>
          <a:blip r:embed="rId3"/>
          <a:stretch>
            <a:fillRect/>
          </a:stretch>
        </p:blipFill>
        <p:spPr>
          <a:xfrm>
            <a:off x="889000" y="1325563"/>
            <a:ext cx="10414000" cy="4619744"/>
          </a:xfrm>
        </p:spPr>
      </p:pic>
      <p:sp>
        <p:nvSpPr>
          <p:cNvPr id="4" name="Slide Number Placeholder 3">
            <a:extLst>
              <a:ext uri="{FF2B5EF4-FFF2-40B4-BE49-F238E27FC236}">
                <a16:creationId xmlns:a16="http://schemas.microsoft.com/office/drawing/2014/main" id="{52B3C571-7696-0ADC-1810-D516D1E8D6EA}"/>
              </a:ext>
            </a:extLst>
          </p:cNvPr>
          <p:cNvSpPr>
            <a:spLocks noGrp="1"/>
          </p:cNvSpPr>
          <p:nvPr>
            <p:ph type="sldNum" sz="quarter" idx="12"/>
          </p:nvPr>
        </p:nvSpPr>
        <p:spPr/>
        <p:txBody>
          <a:bodyPr/>
          <a:lstStyle/>
          <a:p>
            <a:fld id="{D9F085D5-EC86-4F6A-B501-C1359CB39116}" type="slidenum">
              <a:rPr lang="en-GB" smtClean="0"/>
              <a:t>30</a:t>
            </a:fld>
            <a:endParaRPr lang="en-GB"/>
          </a:p>
        </p:txBody>
      </p:sp>
      <p:sp>
        <p:nvSpPr>
          <p:cNvPr id="7" name="TextBox 6">
            <a:extLst>
              <a:ext uri="{FF2B5EF4-FFF2-40B4-BE49-F238E27FC236}">
                <a16:creationId xmlns:a16="http://schemas.microsoft.com/office/drawing/2014/main" id="{040334BC-9152-2F8D-FE49-627AEE67AAD8}"/>
              </a:ext>
            </a:extLst>
          </p:cNvPr>
          <p:cNvSpPr txBox="1"/>
          <p:nvPr/>
        </p:nvSpPr>
        <p:spPr>
          <a:xfrm>
            <a:off x="5905500" y="6479935"/>
            <a:ext cx="5634876" cy="230832"/>
          </a:xfrm>
          <a:prstGeom prst="rect">
            <a:avLst/>
          </a:prstGeom>
          <a:noFill/>
        </p:spPr>
        <p:txBody>
          <a:bodyPr wrap="none" rtlCol="0">
            <a:spAutoFit/>
          </a:bodyPr>
          <a:lstStyle/>
          <a:p>
            <a:r>
              <a:rPr lang="en-US" sz="900" dirty="0"/>
              <a:t>Source: https://</a:t>
            </a:r>
            <a:r>
              <a:rPr lang="en-US" sz="900" dirty="0" err="1"/>
              <a:t>www.americanprogress.org</a:t>
            </a:r>
            <a:r>
              <a:rPr lang="en-US" sz="900" dirty="0"/>
              <a:t>/article/increased-wage-inequality-has-reduced-social-</a:t>
            </a:r>
            <a:r>
              <a:rPr lang="en-US" sz="900" dirty="0" err="1"/>
              <a:t>securitys</a:t>
            </a:r>
            <a:r>
              <a:rPr lang="en-US" sz="900" dirty="0"/>
              <a:t>-revenue</a:t>
            </a:r>
          </a:p>
        </p:txBody>
      </p:sp>
    </p:spTree>
    <p:extLst>
      <p:ext uri="{BB962C8B-B14F-4D97-AF65-F5344CB8AC3E}">
        <p14:creationId xmlns:p14="http://schemas.microsoft.com/office/powerpoint/2010/main" val="28249686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27F6E6-66BC-627D-3976-6E689F159601}"/>
              </a:ext>
            </a:extLst>
          </p:cNvPr>
          <p:cNvSpPr>
            <a:spLocks noGrp="1"/>
          </p:cNvSpPr>
          <p:nvPr>
            <p:ph type="title"/>
          </p:nvPr>
        </p:nvSpPr>
        <p:spPr/>
        <p:txBody>
          <a:bodyPr/>
          <a:lstStyle/>
          <a:p>
            <a:r>
              <a:rPr lang="en-US" dirty="0">
                <a:solidFill>
                  <a:schemeClr val="bg1"/>
                </a:solidFill>
              </a:rPr>
              <a:t>Tax</a:t>
            </a:r>
            <a:r>
              <a:rPr lang="en-US" dirty="0"/>
              <a:t> Base is Falling</a:t>
            </a:r>
          </a:p>
        </p:txBody>
      </p:sp>
      <p:sp>
        <p:nvSpPr>
          <p:cNvPr id="4" name="Slide Number Placeholder 3">
            <a:extLst>
              <a:ext uri="{FF2B5EF4-FFF2-40B4-BE49-F238E27FC236}">
                <a16:creationId xmlns:a16="http://schemas.microsoft.com/office/drawing/2014/main" id="{6F195DE4-2458-9AF3-2FAF-694705403C68}"/>
              </a:ext>
            </a:extLst>
          </p:cNvPr>
          <p:cNvSpPr>
            <a:spLocks noGrp="1"/>
          </p:cNvSpPr>
          <p:nvPr>
            <p:ph type="sldNum" sz="quarter" idx="12"/>
          </p:nvPr>
        </p:nvSpPr>
        <p:spPr/>
        <p:txBody>
          <a:bodyPr/>
          <a:lstStyle/>
          <a:p>
            <a:fld id="{D9F085D5-EC86-4F6A-B501-C1359CB39116}" type="slidenum">
              <a:rPr lang="en-GB" smtClean="0"/>
              <a:t>31</a:t>
            </a:fld>
            <a:endParaRPr lang="en-GB"/>
          </a:p>
        </p:txBody>
      </p:sp>
      <p:pic>
        <p:nvPicPr>
          <p:cNvPr id="6" name="Picture 5" descr="A graph showing the amount of tax earnings&#10;&#10;Description automatically generated with medium confidence">
            <a:extLst>
              <a:ext uri="{FF2B5EF4-FFF2-40B4-BE49-F238E27FC236}">
                <a16:creationId xmlns:a16="http://schemas.microsoft.com/office/drawing/2014/main" id="{92202E36-B683-1332-9444-D5C6E14D8B7E}"/>
              </a:ext>
            </a:extLst>
          </p:cNvPr>
          <p:cNvPicPr>
            <a:picLocks noChangeAspect="1"/>
          </p:cNvPicPr>
          <p:nvPr/>
        </p:nvPicPr>
        <p:blipFill>
          <a:blip r:embed="rId2"/>
          <a:stretch>
            <a:fillRect/>
          </a:stretch>
        </p:blipFill>
        <p:spPr>
          <a:xfrm>
            <a:off x="2787061" y="953840"/>
            <a:ext cx="6592825" cy="5904160"/>
          </a:xfrm>
          <a:prstGeom prst="rect">
            <a:avLst/>
          </a:prstGeom>
        </p:spPr>
      </p:pic>
    </p:spTree>
    <p:extLst>
      <p:ext uri="{BB962C8B-B14F-4D97-AF65-F5344CB8AC3E}">
        <p14:creationId xmlns:p14="http://schemas.microsoft.com/office/powerpoint/2010/main" val="29675844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909516-CA31-0E38-4BF5-1CDE3DF5BA1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2DAA703-6984-765C-5014-7DA4BBB8D3B9}"/>
              </a:ext>
            </a:extLst>
          </p:cNvPr>
          <p:cNvSpPr>
            <a:spLocks noGrp="1"/>
          </p:cNvSpPr>
          <p:nvPr>
            <p:ph type="title"/>
          </p:nvPr>
        </p:nvSpPr>
        <p:spPr/>
        <p:txBody>
          <a:bodyPr/>
          <a:lstStyle/>
          <a:p>
            <a:r>
              <a:rPr lang="en-US" dirty="0">
                <a:solidFill>
                  <a:schemeClr val="accent5">
                    <a:lumMod val="50000"/>
                  </a:schemeClr>
                </a:solidFill>
              </a:rPr>
              <a:t>A Closer Look at Retirement Benefits?</a:t>
            </a:r>
            <a:endParaRPr lang="en-US" dirty="0"/>
          </a:p>
        </p:txBody>
      </p:sp>
      <p:sp>
        <p:nvSpPr>
          <p:cNvPr id="3" name="Text Placeholder 2">
            <a:extLst>
              <a:ext uri="{FF2B5EF4-FFF2-40B4-BE49-F238E27FC236}">
                <a16:creationId xmlns:a16="http://schemas.microsoft.com/office/drawing/2014/main" id="{70AA5FE0-6C86-955F-1944-A088188CAB4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EB3172A-D1BB-9B3B-DF07-F82A89B136A9}"/>
              </a:ext>
            </a:extLst>
          </p:cNvPr>
          <p:cNvSpPr>
            <a:spLocks noGrp="1"/>
          </p:cNvSpPr>
          <p:nvPr>
            <p:ph type="sldNum" sz="quarter" idx="12"/>
          </p:nvPr>
        </p:nvSpPr>
        <p:spPr/>
        <p:txBody>
          <a:bodyPr/>
          <a:lstStyle/>
          <a:p>
            <a:fld id="{D9F085D5-EC86-4F6A-B501-C1359CB39116}" type="slidenum">
              <a:rPr lang="en-GB" smtClean="0"/>
              <a:t>32</a:t>
            </a:fld>
            <a:endParaRPr lang="en-GB"/>
          </a:p>
        </p:txBody>
      </p:sp>
    </p:spTree>
    <p:extLst>
      <p:ext uri="{BB962C8B-B14F-4D97-AF65-F5344CB8AC3E}">
        <p14:creationId xmlns:p14="http://schemas.microsoft.com/office/powerpoint/2010/main" val="23908997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356980-58A9-B3F2-0C57-9E8B16E5859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74A4919-B9C8-39C9-10D1-E6D53EAE0886}"/>
              </a:ext>
            </a:extLst>
          </p:cNvPr>
          <p:cNvSpPr>
            <a:spLocks noGrp="1"/>
          </p:cNvSpPr>
          <p:nvPr>
            <p:ph type="title"/>
          </p:nvPr>
        </p:nvSpPr>
        <p:spPr>
          <a:xfrm>
            <a:off x="838200" y="271363"/>
            <a:ext cx="10515600" cy="1325563"/>
          </a:xfrm>
        </p:spPr>
        <p:txBody>
          <a:bodyPr/>
          <a:lstStyle/>
          <a:p>
            <a:r>
              <a:rPr lang="en-US" dirty="0">
                <a:solidFill>
                  <a:schemeClr val="bg1"/>
                </a:solidFill>
              </a:rPr>
              <a:t>Ben</a:t>
            </a:r>
            <a:r>
              <a:rPr lang="en-US" dirty="0"/>
              <a:t>efits are Based on Your Primary Insurance Amount (PIA)</a:t>
            </a:r>
            <a:endParaRPr lang="en-US" dirty="0">
              <a:solidFill>
                <a:schemeClr val="accent5">
                  <a:lumMod val="50000"/>
                </a:schemeClr>
              </a:solidFill>
            </a:endParaRPr>
          </a:p>
        </p:txBody>
      </p:sp>
      <p:sp>
        <p:nvSpPr>
          <p:cNvPr id="4" name="Slide Number Placeholder 3">
            <a:extLst>
              <a:ext uri="{FF2B5EF4-FFF2-40B4-BE49-F238E27FC236}">
                <a16:creationId xmlns:a16="http://schemas.microsoft.com/office/drawing/2014/main" id="{EAC31945-A744-8652-80A8-59517388DA6D}"/>
              </a:ext>
            </a:extLst>
          </p:cNvPr>
          <p:cNvSpPr>
            <a:spLocks noGrp="1"/>
          </p:cNvSpPr>
          <p:nvPr>
            <p:ph type="sldNum" sz="quarter" idx="12"/>
          </p:nvPr>
        </p:nvSpPr>
        <p:spPr/>
        <p:txBody>
          <a:bodyPr/>
          <a:lstStyle/>
          <a:p>
            <a:fld id="{D9F085D5-EC86-4F6A-B501-C1359CB39116}" type="slidenum">
              <a:rPr lang="en-GB" smtClean="0"/>
              <a:t>33</a:t>
            </a:fld>
            <a:endParaRPr lang="en-GB"/>
          </a:p>
        </p:txBody>
      </p:sp>
      <p:sp>
        <p:nvSpPr>
          <p:cNvPr id="6" name="Content Placeholder 5">
            <a:extLst>
              <a:ext uri="{FF2B5EF4-FFF2-40B4-BE49-F238E27FC236}">
                <a16:creationId xmlns:a16="http://schemas.microsoft.com/office/drawing/2014/main" id="{DEFF9802-3FBB-63E5-FCA2-5F819C1EDAD0}"/>
              </a:ext>
            </a:extLst>
          </p:cNvPr>
          <p:cNvSpPr>
            <a:spLocks noGrp="1"/>
          </p:cNvSpPr>
          <p:nvPr>
            <p:ph idx="1"/>
          </p:nvPr>
        </p:nvSpPr>
        <p:spPr>
          <a:xfrm>
            <a:off x="838200" y="1805346"/>
            <a:ext cx="10515600" cy="4351338"/>
          </a:xfrm>
        </p:spPr>
        <p:txBody>
          <a:bodyPr>
            <a:normAutofit/>
          </a:bodyPr>
          <a:lstStyle/>
          <a:p>
            <a:pPr marL="0" indent="0">
              <a:buNone/>
            </a:pPr>
            <a:r>
              <a:rPr lang="en-US" dirty="0"/>
              <a:t>PIA which depends on:</a:t>
            </a:r>
          </a:p>
          <a:p>
            <a:r>
              <a:rPr lang="en-US" dirty="0"/>
              <a:t>Your work history.</a:t>
            </a:r>
          </a:p>
          <a:p>
            <a:pPr lvl="1"/>
            <a:r>
              <a:rPr lang="en-US" dirty="0"/>
              <a:t>You need 40 quarters of work credits to qualify.</a:t>
            </a:r>
          </a:p>
          <a:p>
            <a:pPr lvl="1"/>
            <a:r>
              <a:rPr lang="en-US" dirty="0"/>
              <a:t>Put another way: 10 years with Social Security earnings in each year of $21,720.</a:t>
            </a:r>
          </a:p>
          <a:p>
            <a:r>
              <a:rPr lang="en-US" dirty="0"/>
              <a:t>Your (capped) earnings history AIME.</a:t>
            </a:r>
          </a:p>
          <a:p>
            <a:pPr lvl="1"/>
            <a:r>
              <a:rPr lang="en-US" dirty="0"/>
              <a:t>Indexed (to wages) earnings from the 35 highest-earning years.</a:t>
            </a:r>
          </a:p>
          <a:p>
            <a:r>
              <a:rPr lang="en-US" dirty="0"/>
              <a:t>Earnings Cap ($184,500 in 2026) two roles:</a:t>
            </a:r>
          </a:p>
          <a:p>
            <a:pPr marL="971550" lvl="1" indent="-514350">
              <a:buFont typeface="+mj-lt"/>
              <a:buAutoNum type="arabicPeriod"/>
            </a:pPr>
            <a:r>
              <a:rPr lang="en-US" dirty="0"/>
              <a:t>Remember earnings above the cap are not taxed.</a:t>
            </a:r>
          </a:p>
          <a:p>
            <a:pPr marL="971550" lvl="1" indent="-514350">
              <a:buFont typeface="+mj-lt"/>
              <a:buAutoNum type="arabicPeriod"/>
            </a:pPr>
            <a:r>
              <a:rPr lang="en-US" dirty="0"/>
              <a:t>But, earnings above the cap do not affect individuals’ AIME.</a:t>
            </a:r>
          </a:p>
          <a:p>
            <a:pPr lvl="1"/>
            <a:endParaRPr lang="en-US" dirty="0"/>
          </a:p>
        </p:txBody>
      </p:sp>
    </p:spTree>
    <p:extLst>
      <p:ext uri="{BB962C8B-B14F-4D97-AF65-F5344CB8AC3E}">
        <p14:creationId xmlns:p14="http://schemas.microsoft.com/office/powerpoint/2010/main" val="2002243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4" end="4"/>
                                            </p:txEl>
                                          </p:spTgt>
                                        </p:tgtEl>
                                        <p:attrNameLst>
                                          <p:attrName>style.visibility</p:attrName>
                                        </p:attrNameLst>
                                      </p:cBhvr>
                                      <p:to>
                                        <p:strVal val="visible"/>
                                      </p:to>
                                    </p:set>
                                    <p:animEffect transition="in" filter="fade">
                                      <p:cBhvr>
                                        <p:cTn id="7" dur="500"/>
                                        <p:tgtEl>
                                          <p:spTgt spid="6">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5" end="5"/>
                                            </p:txEl>
                                          </p:spTgt>
                                        </p:tgtEl>
                                        <p:attrNameLst>
                                          <p:attrName>style.visibility</p:attrName>
                                        </p:attrNameLst>
                                      </p:cBhvr>
                                      <p:to>
                                        <p:strVal val="visible"/>
                                      </p:to>
                                    </p:set>
                                    <p:animEffect transition="in" filter="fade">
                                      <p:cBhvr>
                                        <p:cTn id="10" dur="500"/>
                                        <p:tgtEl>
                                          <p:spTgt spid="6">
                                            <p:txEl>
                                              <p:pRg st="5" end="5"/>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xEl>
                                              <p:pRg st="6" end="6"/>
                                            </p:txEl>
                                          </p:spTgt>
                                        </p:tgtEl>
                                        <p:attrNameLst>
                                          <p:attrName>style.visibility</p:attrName>
                                        </p:attrNameLst>
                                      </p:cBhvr>
                                      <p:to>
                                        <p:strVal val="visible"/>
                                      </p:to>
                                    </p:set>
                                    <p:animEffect transition="in" filter="fade">
                                      <p:cBhvr>
                                        <p:cTn id="15" dur="500"/>
                                        <p:tgtEl>
                                          <p:spTgt spid="6">
                                            <p:txEl>
                                              <p:pRg st="6" end="6"/>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6">
                                            <p:txEl>
                                              <p:pRg st="7" end="7"/>
                                            </p:txEl>
                                          </p:spTgt>
                                        </p:tgtEl>
                                        <p:attrNameLst>
                                          <p:attrName>style.visibility</p:attrName>
                                        </p:attrNameLst>
                                      </p:cBhvr>
                                      <p:to>
                                        <p:strVal val="visible"/>
                                      </p:to>
                                    </p:set>
                                    <p:animEffect transition="in" filter="fade">
                                      <p:cBhvr>
                                        <p:cTn id="18" dur="500"/>
                                        <p:tgtEl>
                                          <p:spTgt spid="6">
                                            <p:txEl>
                                              <p:pRg st="7" end="7"/>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6">
                                            <p:txEl>
                                              <p:pRg st="8" end="8"/>
                                            </p:txEl>
                                          </p:spTgt>
                                        </p:tgtEl>
                                        <p:attrNameLst>
                                          <p:attrName>style.visibility</p:attrName>
                                        </p:attrNameLst>
                                      </p:cBhvr>
                                      <p:to>
                                        <p:strVal val="visible"/>
                                      </p:to>
                                    </p:set>
                                    <p:animEffect transition="in" filter="fade">
                                      <p:cBhvr>
                                        <p:cTn id="21" dur="500"/>
                                        <p:tgtEl>
                                          <p:spTgt spid="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BF0E7E-705D-EB77-AB76-0B3B76668700}"/>
              </a:ext>
            </a:extLst>
          </p:cNvPr>
          <p:cNvSpPr>
            <a:spLocks noGrp="1"/>
          </p:cNvSpPr>
          <p:nvPr>
            <p:ph type="title"/>
          </p:nvPr>
        </p:nvSpPr>
        <p:spPr/>
        <p:txBody>
          <a:bodyPr/>
          <a:lstStyle/>
          <a:p>
            <a:r>
              <a:rPr lang="en-US" dirty="0">
                <a:solidFill>
                  <a:schemeClr val="bg1"/>
                </a:solidFill>
              </a:rPr>
              <a:t>PIA</a:t>
            </a:r>
            <a:r>
              <a:rPr lang="en-US" dirty="0">
                <a:solidFill>
                  <a:schemeClr val="accent5">
                    <a:lumMod val="50000"/>
                  </a:schemeClr>
                </a:solidFill>
              </a:rPr>
              <a:t>: SS Benefit for Unmarried at Full Retirement</a:t>
            </a:r>
          </a:p>
        </p:txBody>
      </p:sp>
      <p:sp>
        <p:nvSpPr>
          <p:cNvPr id="3" name="Content Placeholder 2">
            <a:extLst>
              <a:ext uri="{FF2B5EF4-FFF2-40B4-BE49-F238E27FC236}">
                <a16:creationId xmlns:a16="http://schemas.microsoft.com/office/drawing/2014/main" id="{6C243C10-B2ED-2E6B-D6F1-E38278179AB1}"/>
              </a:ext>
            </a:extLst>
          </p:cNvPr>
          <p:cNvSpPr>
            <a:spLocks noGrp="1"/>
          </p:cNvSpPr>
          <p:nvPr>
            <p:ph idx="1"/>
          </p:nvPr>
        </p:nvSpPr>
        <p:spPr/>
        <p:txBody>
          <a:bodyPr/>
          <a:lstStyle/>
          <a:p>
            <a:r>
              <a:rPr lang="en-US" dirty="0"/>
              <a:t>Full Retirement Age is 67 for those born after 1960.</a:t>
            </a:r>
          </a:p>
          <a:p>
            <a:r>
              <a:rPr lang="en-US" dirty="0"/>
              <a:t>PIA is a fraction of your AIME, where the fraction decreases with AIME (progressive).</a:t>
            </a:r>
          </a:p>
        </p:txBody>
      </p:sp>
      <p:sp>
        <p:nvSpPr>
          <p:cNvPr id="4" name="Slide Number Placeholder 3">
            <a:extLst>
              <a:ext uri="{FF2B5EF4-FFF2-40B4-BE49-F238E27FC236}">
                <a16:creationId xmlns:a16="http://schemas.microsoft.com/office/drawing/2014/main" id="{058F5771-B40C-8C9A-1AA7-E3AA05C256F9}"/>
              </a:ext>
            </a:extLst>
          </p:cNvPr>
          <p:cNvSpPr>
            <a:spLocks noGrp="1"/>
          </p:cNvSpPr>
          <p:nvPr>
            <p:ph type="sldNum" sz="quarter" idx="12"/>
          </p:nvPr>
        </p:nvSpPr>
        <p:spPr/>
        <p:txBody>
          <a:bodyPr/>
          <a:lstStyle/>
          <a:p>
            <a:fld id="{D9F085D5-EC86-4F6A-B501-C1359CB39116}" type="slidenum">
              <a:rPr lang="en-GB" smtClean="0"/>
              <a:t>34</a:t>
            </a:fld>
            <a:endParaRPr lang="en-GB"/>
          </a:p>
        </p:txBody>
      </p:sp>
    </p:spTree>
    <p:extLst>
      <p:ext uri="{BB962C8B-B14F-4D97-AF65-F5344CB8AC3E}">
        <p14:creationId xmlns:p14="http://schemas.microsoft.com/office/powerpoint/2010/main" val="21202077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875B8D-1A54-3D95-EA0F-2668D78260B1}"/>
              </a:ext>
            </a:extLst>
          </p:cNvPr>
          <p:cNvSpPr>
            <a:spLocks noGrp="1"/>
          </p:cNvSpPr>
          <p:nvPr>
            <p:ph type="title"/>
          </p:nvPr>
        </p:nvSpPr>
        <p:spPr>
          <a:xfrm>
            <a:off x="766011" y="2089"/>
            <a:ext cx="10515600" cy="1325563"/>
          </a:xfrm>
        </p:spPr>
        <p:txBody>
          <a:bodyPr/>
          <a:lstStyle/>
          <a:p>
            <a:r>
              <a:rPr lang="en-US" dirty="0">
                <a:solidFill>
                  <a:schemeClr val="bg1"/>
                </a:solidFill>
              </a:rPr>
              <a:t>PIA </a:t>
            </a:r>
            <a:r>
              <a:rPr lang="en-US" dirty="0">
                <a:solidFill>
                  <a:schemeClr val="accent5">
                    <a:lumMod val="50000"/>
                  </a:schemeClr>
                </a:solidFill>
              </a:rPr>
              <a:t>Be</a:t>
            </a:r>
            <a:r>
              <a:rPr lang="en-US" dirty="0"/>
              <a:t>nefit Formula is Highly Progressive (2026)</a:t>
            </a:r>
          </a:p>
        </p:txBody>
      </p:sp>
      <p:sp>
        <p:nvSpPr>
          <p:cNvPr id="4" name="Slide Number Placeholder 3">
            <a:extLst>
              <a:ext uri="{FF2B5EF4-FFF2-40B4-BE49-F238E27FC236}">
                <a16:creationId xmlns:a16="http://schemas.microsoft.com/office/drawing/2014/main" id="{FD67CBFE-DE98-1554-8E2D-5F1EC23AE76F}"/>
              </a:ext>
            </a:extLst>
          </p:cNvPr>
          <p:cNvSpPr>
            <a:spLocks noGrp="1"/>
          </p:cNvSpPr>
          <p:nvPr>
            <p:ph type="sldNum" sz="quarter" idx="12"/>
          </p:nvPr>
        </p:nvSpPr>
        <p:spPr/>
        <p:txBody>
          <a:bodyPr/>
          <a:lstStyle/>
          <a:p>
            <a:fld id="{D9F085D5-EC86-4F6A-B501-C1359CB39116}" type="slidenum">
              <a:rPr lang="en-GB" smtClean="0"/>
              <a:t>35</a:t>
            </a:fld>
            <a:endParaRPr lang="en-GB"/>
          </a:p>
        </p:txBody>
      </p:sp>
      <p:graphicFrame>
        <p:nvGraphicFramePr>
          <p:cNvPr id="6" name="Content Placeholder 5">
            <a:extLst>
              <a:ext uri="{FF2B5EF4-FFF2-40B4-BE49-F238E27FC236}">
                <a16:creationId xmlns:a16="http://schemas.microsoft.com/office/drawing/2014/main" id="{BE29DB03-D7D1-6BB6-307D-9531D724C246}"/>
              </a:ext>
            </a:extLst>
          </p:cNvPr>
          <p:cNvGraphicFramePr>
            <a:graphicFrameLocks noGrp="1"/>
          </p:cNvGraphicFramePr>
          <p:nvPr>
            <p:ph idx="1"/>
          </p:nvPr>
        </p:nvGraphicFramePr>
        <p:xfrm>
          <a:off x="226828" y="1173804"/>
          <a:ext cx="5629223" cy="478785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Chart 7">
            <a:extLst>
              <a:ext uri="{FF2B5EF4-FFF2-40B4-BE49-F238E27FC236}">
                <a16:creationId xmlns:a16="http://schemas.microsoft.com/office/drawing/2014/main" id="{186DE86F-E65E-4945-BE4E-6199BB537EED}"/>
              </a:ext>
            </a:extLst>
          </p:cNvPr>
          <p:cNvGraphicFramePr>
            <a:graphicFrameLocks/>
          </p:cNvGraphicFramePr>
          <p:nvPr/>
        </p:nvGraphicFramePr>
        <p:xfrm>
          <a:off x="6332468" y="1248928"/>
          <a:ext cx="5632704" cy="479145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079450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59EE26-04AB-055D-6D84-C35DA2FEAB0F}"/>
              </a:ext>
            </a:extLst>
          </p:cNvPr>
          <p:cNvSpPr>
            <a:spLocks noGrp="1"/>
          </p:cNvSpPr>
          <p:nvPr>
            <p:ph type="title"/>
          </p:nvPr>
        </p:nvSpPr>
        <p:spPr/>
        <p:txBody>
          <a:bodyPr/>
          <a:lstStyle/>
          <a:p>
            <a:r>
              <a:rPr lang="en-US" dirty="0">
                <a:solidFill>
                  <a:schemeClr val="bg1"/>
                </a:solidFill>
              </a:rPr>
              <a:t>Adj</a:t>
            </a:r>
            <a:r>
              <a:rPr lang="en-US" dirty="0"/>
              <a:t>ustments to PIA</a:t>
            </a:r>
          </a:p>
        </p:txBody>
      </p:sp>
      <p:sp>
        <p:nvSpPr>
          <p:cNvPr id="3" name="Content Placeholder 2">
            <a:extLst>
              <a:ext uri="{FF2B5EF4-FFF2-40B4-BE49-F238E27FC236}">
                <a16:creationId xmlns:a16="http://schemas.microsoft.com/office/drawing/2014/main" id="{7EC78EDB-15F0-403C-FD5D-5AB897C54557}"/>
              </a:ext>
            </a:extLst>
          </p:cNvPr>
          <p:cNvSpPr>
            <a:spLocks noGrp="1"/>
          </p:cNvSpPr>
          <p:nvPr>
            <p:ph idx="1"/>
          </p:nvPr>
        </p:nvSpPr>
        <p:spPr/>
        <p:txBody>
          <a:bodyPr/>
          <a:lstStyle/>
          <a:p>
            <a:r>
              <a:rPr lang="en-US" dirty="0"/>
              <a:t>Benefits payable for life and indexed to CPI inflation</a:t>
            </a:r>
          </a:p>
          <a:p>
            <a:r>
              <a:rPr lang="en-US" dirty="0"/>
              <a:t>Marital Status:  </a:t>
            </a:r>
          </a:p>
          <a:p>
            <a:pPr lvl="1"/>
            <a:r>
              <a:rPr lang="en-US" dirty="0"/>
              <a:t>With nonworking spouse adds 50% of PIA at full retirement age.</a:t>
            </a:r>
          </a:p>
          <a:p>
            <a:pPr lvl="1"/>
            <a:r>
              <a:rPr lang="en-US" dirty="0"/>
              <a:t>Workings spouse can claim off own earnings record if it is greater</a:t>
            </a:r>
          </a:p>
          <a:p>
            <a:r>
              <a:rPr lang="en-US" dirty="0"/>
              <a:t>Age when claiming (born 1960 or later, so 67 is PIA).</a:t>
            </a:r>
          </a:p>
          <a:p>
            <a:pPr lvl="1"/>
            <a:r>
              <a:rPr lang="en-US" dirty="0"/>
              <a:t>Early: 62, 70%; 63, 75%; 64, 80%; 65, 86.67%; 66, 93.33%</a:t>
            </a:r>
          </a:p>
          <a:p>
            <a:pPr lvl="1"/>
            <a:r>
              <a:rPr lang="en-US" dirty="0"/>
              <a:t>Delayed, 68, 108%, 69, 116%; 70, 124%</a:t>
            </a:r>
          </a:p>
          <a:p>
            <a:pPr lvl="1"/>
            <a:r>
              <a:rPr lang="en-US" dirty="0"/>
              <a:t>Designed to be (roughly, on average) actuarially fair.</a:t>
            </a:r>
          </a:p>
          <a:p>
            <a:endParaRPr lang="en-US" dirty="0"/>
          </a:p>
        </p:txBody>
      </p:sp>
      <p:sp>
        <p:nvSpPr>
          <p:cNvPr id="4" name="Slide Number Placeholder 3">
            <a:extLst>
              <a:ext uri="{FF2B5EF4-FFF2-40B4-BE49-F238E27FC236}">
                <a16:creationId xmlns:a16="http://schemas.microsoft.com/office/drawing/2014/main" id="{5648C469-C0BA-91EE-926A-4AE45E14B2AB}"/>
              </a:ext>
            </a:extLst>
          </p:cNvPr>
          <p:cNvSpPr>
            <a:spLocks noGrp="1"/>
          </p:cNvSpPr>
          <p:nvPr>
            <p:ph type="sldNum" sz="quarter" idx="12"/>
          </p:nvPr>
        </p:nvSpPr>
        <p:spPr/>
        <p:txBody>
          <a:bodyPr/>
          <a:lstStyle/>
          <a:p>
            <a:fld id="{D9F085D5-EC86-4F6A-B501-C1359CB39116}" type="slidenum">
              <a:rPr lang="en-GB" smtClean="0"/>
              <a:t>36</a:t>
            </a:fld>
            <a:endParaRPr lang="en-GB"/>
          </a:p>
        </p:txBody>
      </p:sp>
    </p:spTree>
    <p:extLst>
      <p:ext uri="{BB962C8B-B14F-4D97-AF65-F5344CB8AC3E}">
        <p14:creationId xmlns:p14="http://schemas.microsoft.com/office/powerpoint/2010/main" val="1964481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animEffect transition="in" filter="fade">
                                      <p:cBhvr>
                                        <p:cTn id="15" dur="500"/>
                                        <p:tgtEl>
                                          <p:spTgt spid="3">
                                            <p:txEl>
                                              <p:pRg st="5" end="5"/>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6" end="6"/>
                                            </p:txEl>
                                          </p:spTgt>
                                        </p:tgtEl>
                                        <p:attrNameLst>
                                          <p:attrName>style.visibility</p:attrName>
                                        </p:attrNameLst>
                                      </p:cBhvr>
                                      <p:to>
                                        <p:strVal val="visible"/>
                                      </p:to>
                                    </p:set>
                                    <p:animEffect transition="in" filter="fade">
                                      <p:cBhvr>
                                        <p:cTn id="20" dur="500"/>
                                        <p:tgtEl>
                                          <p:spTgt spid="3">
                                            <p:txEl>
                                              <p:pRg st="6" end="6"/>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animEffect transition="in" filter="fade">
                                      <p:cBhvr>
                                        <p:cTn id="25"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5AD39-CD8F-DDF0-563C-A09DDA993560}"/>
              </a:ext>
            </a:extLst>
          </p:cNvPr>
          <p:cNvSpPr>
            <a:spLocks noGrp="1"/>
          </p:cNvSpPr>
          <p:nvPr>
            <p:ph type="title"/>
          </p:nvPr>
        </p:nvSpPr>
        <p:spPr/>
        <p:txBody>
          <a:bodyPr>
            <a:normAutofit/>
          </a:bodyPr>
          <a:lstStyle/>
          <a:p>
            <a:r>
              <a:rPr lang="en-US" sz="3800" dirty="0">
                <a:solidFill>
                  <a:schemeClr val="bg1"/>
                </a:solidFill>
              </a:rPr>
              <a:t>Social Security</a:t>
            </a:r>
            <a:r>
              <a:rPr lang="en-US" sz="3800" dirty="0"/>
              <a:t> Benefits are Comparatively Low</a:t>
            </a:r>
          </a:p>
        </p:txBody>
      </p:sp>
      <p:pic>
        <p:nvPicPr>
          <p:cNvPr id="7" name="Content Placeholder 6" descr="A graph with a number of numbers&#10;&#10;Description automatically generated with medium confidence">
            <a:extLst>
              <a:ext uri="{FF2B5EF4-FFF2-40B4-BE49-F238E27FC236}">
                <a16:creationId xmlns:a16="http://schemas.microsoft.com/office/drawing/2014/main" id="{5CE3B1A7-1B3E-9A7A-A4E9-563E3294365A}"/>
              </a:ext>
            </a:extLst>
          </p:cNvPr>
          <p:cNvPicPr>
            <a:picLocks noGrp="1" noChangeAspect="1"/>
          </p:cNvPicPr>
          <p:nvPr>
            <p:ph sz="half" idx="1"/>
          </p:nvPr>
        </p:nvPicPr>
        <p:blipFill>
          <a:blip r:embed="rId2"/>
          <a:stretch>
            <a:fillRect/>
          </a:stretch>
        </p:blipFill>
        <p:spPr>
          <a:xfrm>
            <a:off x="0" y="1787533"/>
            <a:ext cx="6026522" cy="3674956"/>
          </a:xfrm>
        </p:spPr>
      </p:pic>
      <p:pic>
        <p:nvPicPr>
          <p:cNvPr id="9" name="Content Placeholder 8" descr="A graph with a blue bar&#10;&#10;Description automatically generated">
            <a:extLst>
              <a:ext uri="{FF2B5EF4-FFF2-40B4-BE49-F238E27FC236}">
                <a16:creationId xmlns:a16="http://schemas.microsoft.com/office/drawing/2014/main" id="{B90AE967-0938-0E75-5908-99C359789631}"/>
              </a:ext>
            </a:extLst>
          </p:cNvPr>
          <p:cNvPicPr>
            <a:picLocks noGrp="1" noChangeAspect="1"/>
          </p:cNvPicPr>
          <p:nvPr>
            <p:ph sz="half" idx="2"/>
          </p:nvPr>
        </p:nvPicPr>
        <p:blipFill>
          <a:blip r:embed="rId3"/>
          <a:stretch>
            <a:fillRect/>
          </a:stretch>
        </p:blipFill>
        <p:spPr>
          <a:xfrm>
            <a:off x="6172199" y="1796565"/>
            <a:ext cx="5976853" cy="3674956"/>
          </a:xfrm>
        </p:spPr>
      </p:pic>
      <p:sp>
        <p:nvSpPr>
          <p:cNvPr id="5" name="Slide Number Placeholder 4">
            <a:extLst>
              <a:ext uri="{FF2B5EF4-FFF2-40B4-BE49-F238E27FC236}">
                <a16:creationId xmlns:a16="http://schemas.microsoft.com/office/drawing/2014/main" id="{6469242A-E20E-A384-6595-07AFBB076C5E}"/>
              </a:ext>
            </a:extLst>
          </p:cNvPr>
          <p:cNvSpPr>
            <a:spLocks noGrp="1"/>
          </p:cNvSpPr>
          <p:nvPr>
            <p:ph type="sldNum" sz="quarter" idx="12"/>
          </p:nvPr>
        </p:nvSpPr>
        <p:spPr/>
        <p:txBody>
          <a:bodyPr/>
          <a:lstStyle/>
          <a:p>
            <a:fld id="{D9F085D5-EC86-4F6A-B501-C1359CB39116}" type="slidenum">
              <a:rPr lang="en-GB" smtClean="0"/>
              <a:t>37</a:t>
            </a:fld>
            <a:endParaRPr lang="en-GB"/>
          </a:p>
        </p:txBody>
      </p:sp>
      <p:pic>
        <p:nvPicPr>
          <p:cNvPr id="11" name="Picture 10">
            <a:extLst>
              <a:ext uri="{FF2B5EF4-FFF2-40B4-BE49-F238E27FC236}">
                <a16:creationId xmlns:a16="http://schemas.microsoft.com/office/drawing/2014/main" id="{B35D4C6B-A290-C5B1-A957-30C159DD62AD}"/>
              </a:ext>
            </a:extLst>
          </p:cNvPr>
          <p:cNvPicPr>
            <a:picLocks noChangeAspect="1"/>
          </p:cNvPicPr>
          <p:nvPr/>
        </p:nvPicPr>
        <p:blipFill>
          <a:blip r:embed="rId4"/>
          <a:stretch>
            <a:fillRect/>
          </a:stretch>
        </p:blipFill>
        <p:spPr>
          <a:xfrm>
            <a:off x="2590800" y="1358721"/>
            <a:ext cx="7518400" cy="355600"/>
          </a:xfrm>
          <a:prstGeom prst="rect">
            <a:avLst/>
          </a:prstGeom>
        </p:spPr>
      </p:pic>
      <p:pic>
        <p:nvPicPr>
          <p:cNvPr id="13" name="Picture 12">
            <a:extLst>
              <a:ext uri="{FF2B5EF4-FFF2-40B4-BE49-F238E27FC236}">
                <a16:creationId xmlns:a16="http://schemas.microsoft.com/office/drawing/2014/main" id="{AB11D4CA-B3DF-2D92-0EDF-A2E5DC230627}"/>
              </a:ext>
            </a:extLst>
          </p:cNvPr>
          <p:cNvPicPr>
            <a:picLocks noChangeAspect="1"/>
          </p:cNvPicPr>
          <p:nvPr/>
        </p:nvPicPr>
        <p:blipFill>
          <a:blip r:embed="rId5"/>
          <a:stretch>
            <a:fillRect/>
          </a:stretch>
        </p:blipFill>
        <p:spPr>
          <a:xfrm>
            <a:off x="6204527" y="5448374"/>
            <a:ext cx="5943600" cy="281116"/>
          </a:xfrm>
          <a:prstGeom prst="rect">
            <a:avLst/>
          </a:prstGeom>
        </p:spPr>
      </p:pic>
      <p:sp>
        <p:nvSpPr>
          <p:cNvPr id="15" name="TextBox 14">
            <a:extLst>
              <a:ext uri="{FF2B5EF4-FFF2-40B4-BE49-F238E27FC236}">
                <a16:creationId xmlns:a16="http://schemas.microsoft.com/office/drawing/2014/main" id="{7389BFD3-C395-A9B0-A44A-2F669E468E33}"/>
              </a:ext>
            </a:extLst>
          </p:cNvPr>
          <p:cNvSpPr txBox="1"/>
          <p:nvPr/>
        </p:nvSpPr>
        <p:spPr>
          <a:xfrm>
            <a:off x="5808133" y="6454548"/>
            <a:ext cx="5837495" cy="276999"/>
          </a:xfrm>
          <a:prstGeom prst="rect">
            <a:avLst/>
          </a:prstGeom>
          <a:noFill/>
        </p:spPr>
        <p:txBody>
          <a:bodyPr wrap="none" rtlCol="0">
            <a:spAutoFit/>
          </a:bodyPr>
          <a:lstStyle/>
          <a:p>
            <a:r>
              <a:rPr lang="en-US" sz="1200" dirty="0"/>
              <a:t>Source: https://</a:t>
            </a:r>
            <a:r>
              <a:rPr lang="en-US" sz="1200" dirty="0" err="1"/>
              <a:t>www.cbpp.org</a:t>
            </a:r>
            <a:r>
              <a:rPr lang="en-US" sz="1200" dirty="0"/>
              <a:t>/research/social-security/top-ten-facts-about-social-security</a:t>
            </a:r>
          </a:p>
        </p:txBody>
      </p:sp>
      <p:pic>
        <p:nvPicPr>
          <p:cNvPr id="16" name="Picture 15">
            <a:extLst>
              <a:ext uri="{FF2B5EF4-FFF2-40B4-BE49-F238E27FC236}">
                <a16:creationId xmlns:a16="http://schemas.microsoft.com/office/drawing/2014/main" id="{C92B4607-4D06-85FF-6A08-2C055F557621}"/>
              </a:ext>
            </a:extLst>
          </p:cNvPr>
          <p:cNvPicPr>
            <a:picLocks noChangeAspect="1"/>
          </p:cNvPicPr>
          <p:nvPr/>
        </p:nvPicPr>
        <p:blipFill>
          <a:blip r:embed="rId5"/>
          <a:stretch>
            <a:fillRect/>
          </a:stretch>
        </p:blipFill>
        <p:spPr>
          <a:xfrm>
            <a:off x="43874" y="5462489"/>
            <a:ext cx="5943600" cy="281116"/>
          </a:xfrm>
          <a:prstGeom prst="rect">
            <a:avLst/>
          </a:prstGeom>
        </p:spPr>
      </p:pic>
    </p:spTree>
    <p:extLst>
      <p:ext uri="{BB962C8B-B14F-4D97-AF65-F5344CB8AC3E}">
        <p14:creationId xmlns:p14="http://schemas.microsoft.com/office/powerpoint/2010/main" val="1836109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F0DB1-5DC1-E742-39D2-D4D092216344}"/>
              </a:ext>
            </a:extLst>
          </p:cNvPr>
          <p:cNvSpPr>
            <a:spLocks noGrp="1"/>
          </p:cNvSpPr>
          <p:nvPr>
            <p:ph type="title"/>
          </p:nvPr>
        </p:nvSpPr>
        <p:spPr/>
        <p:txBody>
          <a:bodyPr/>
          <a:lstStyle/>
          <a:p>
            <a:r>
              <a:rPr lang="en-US" dirty="0">
                <a:solidFill>
                  <a:schemeClr val="bg1"/>
                </a:solidFill>
              </a:rPr>
              <a:t>No</a:t>
            </a:r>
            <a:r>
              <a:rPr lang="en-US" dirty="0"/>
              <a:t>rmal Retirement Ages in the OECD</a:t>
            </a:r>
          </a:p>
        </p:txBody>
      </p:sp>
      <p:sp>
        <p:nvSpPr>
          <p:cNvPr id="5" name="Slide Number Placeholder 4">
            <a:extLst>
              <a:ext uri="{FF2B5EF4-FFF2-40B4-BE49-F238E27FC236}">
                <a16:creationId xmlns:a16="http://schemas.microsoft.com/office/drawing/2014/main" id="{6743EA8E-A533-4944-FEA9-7AA83C40DE34}"/>
              </a:ext>
            </a:extLst>
          </p:cNvPr>
          <p:cNvSpPr>
            <a:spLocks noGrp="1"/>
          </p:cNvSpPr>
          <p:nvPr>
            <p:ph type="sldNum" sz="quarter" idx="12"/>
          </p:nvPr>
        </p:nvSpPr>
        <p:spPr/>
        <p:txBody>
          <a:bodyPr/>
          <a:lstStyle/>
          <a:p>
            <a:fld id="{D9F085D5-EC86-4F6A-B501-C1359CB39116}" type="slidenum">
              <a:rPr lang="en-GB" smtClean="0"/>
              <a:t>38</a:t>
            </a:fld>
            <a:endParaRPr lang="en-GB"/>
          </a:p>
        </p:txBody>
      </p:sp>
      <p:pic>
        <p:nvPicPr>
          <p:cNvPr id="11" name="Picture 10">
            <a:extLst>
              <a:ext uri="{FF2B5EF4-FFF2-40B4-BE49-F238E27FC236}">
                <a16:creationId xmlns:a16="http://schemas.microsoft.com/office/drawing/2014/main" id="{6A7B5F38-80D5-AD9A-1B4D-F158DEAB58CA}"/>
              </a:ext>
            </a:extLst>
          </p:cNvPr>
          <p:cNvPicPr>
            <a:picLocks noChangeAspect="1"/>
          </p:cNvPicPr>
          <p:nvPr/>
        </p:nvPicPr>
        <p:blipFill>
          <a:blip r:embed="rId3"/>
          <a:stretch>
            <a:fillRect/>
          </a:stretch>
        </p:blipFill>
        <p:spPr>
          <a:xfrm>
            <a:off x="939167" y="1195010"/>
            <a:ext cx="10069505" cy="4572000"/>
          </a:xfrm>
          <a:prstGeom prst="rect">
            <a:avLst/>
          </a:prstGeom>
        </p:spPr>
      </p:pic>
      <p:sp>
        <p:nvSpPr>
          <p:cNvPr id="15" name="TextBox 14">
            <a:extLst>
              <a:ext uri="{FF2B5EF4-FFF2-40B4-BE49-F238E27FC236}">
                <a16:creationId xmlns:a16="http://schemas.microsoft.com/office/drawing/2014/main" id="{9CCB80AA-23C1-8CDE-C949-4744E192D3AD}"/>
              </a:ext>
            </a:extLst>
          </p:cNvPr>
          <p:cNvSpPr txBox="1"/>
          <p:nvPr/>
        </p:nvSpPr>
        <p:spPr>
          <a:xfrm>
            <a:off x="11863137" y="2310063"/>
            <a:ext cx="184731" cy="369332"/>
          </a:xfrm>
          <a:prstGeom prst="rect">
            <a:avLst/>
          </a:prstGeom>
          <a:noFill/>
        </p:spPr>
        <p:txBody>
          <a:bodyPr wrap="none" rtlCol="0">
            <a:spAutoFit/>
          </a:bodyPr>
          <a:lstStyle/>
          <a:p>
            <a:endParaRPr lang="en-US" dirty="0"/>
          </a:p>
        </p:txBody>
      </p:sp>
      <p:sp>
        <p:nvSpPr>
          <p:cNvPr id="16" name="Oval 15">
            <a:extLst>
              <a:ext uri="{FF2B5EF4-FFF2-40B4-BE49-F238E27FC236}">
                <a16:creationId xmlns:a16="http://schemas.microsoft.com/office/drawing/2014/main" id="{C0FA6EF1-F250-D857-0ED1-C2E2F87AB97B}"/>
              </a:ext>
            </a:extLst>
          </p:cNvPr>
          <p:cNvSpPr/>
          <p:nvPr/>
        </p:nvSpPr>
        <p:spPr>
          <a:xfrm>
            <a:off x="4652211" y="2971799"/>
            <a:ext cx="214563" cy="2609029"/>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A63F7CAB-3784-415A-68A4-B7B85DF0A394}"/>
              </a:ext>
            </a:extLst>
          </p:cNvPr>
          <p:cNvSpPr txBox="1"/>
          <p:nvPr/>
        </p:nvSpPr>
        <p:spPr>
          <a:xfrm>
            <a:off x="3745720" y="5628545"/>
            <a:ext cx="7435516" cy="1200329"/>
          </a:xfrm>
          <a:prstGeom prst="rect">
            <a:avLst/>
          </a:prstGeom>
          <a:noFill/>
        </p:spPr>
        <p:txBody>
          <a:bodyPr wrap="square" rtlCol="0">
            <a:spAutoFit/>
          </a:bodyPr>
          <a:lstStyle/>
          <a:p>
            <a:r>
              <a:rPr lang="en-US" sz="2400" dirty="0"/>
              <a:t>From 2025 to 2040 China’s normal retirement age for men will rise from 60 to 63; for women 55 to 58.  Japan and Korea transitioning to 65.</a:t>
            </a:r>
          </a:p>
        </p:txBody>
      </p:sp>
    </p:spTree>
    <p:extLst>
      <p:ext uri="{BB962C8B-B14F-4D97-AF65-F5344CB8AC3E}">
        <p14:creationId xmlns:p14="http://schemas.microsoft.com/office/powerpoint/2010/main" val="1504882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A2147DD-1EEF-7119-E302-4A321EDB047F}"/>
              </a:ext>
            </a:extLst>
          </p:cNvPr>
          <p:cNvSpPr>
            <a:spLocks noGrp="1"/>
          </p:cNvSpPr>
          <p:nvPr>
            <p:ph type="title"/>
          </p:nvPr>
        </p:nvSpPr>
        <p:spPr/>
        <p:txBody>
          <a:bodyPr/>
          <a:lstStyle/>
          <a:p>
            <a:r>
              <a:rPr lang="en-US" dirty="0"/>
              <a:t>Remember: We Have A Problem</a:t>
            </a:r>
          </a:p>
        </p:txBody>
      </p:sp>
      <p:sp>
        <p:nvSpPr>
          <p:cNvPr id="6" name="Text Placeholder 5">
            <a:extLst>
              <a:ext uri="{FF2B5EF4-FFF2-40B4-BE49-F238E27FC236}">
                <a16:creationId xmlns:a16="http://schemas.microsoft.com/office/drawing/2014/main" id="{35270EC3-FC17-90B2-1549-FEFC432B2DE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F9C094E-0720-2A1E-E4AF-0DBD9FCBC6D7}"/>
              </a:ext>
            </a:extLst>
          </p:cNvPr>
          <p:cNvSpPr>
            <a:spLocks noGrp="1"/>
          </p:cNvSpPr>
          <p:nvPr>
            <p:ph type="sldNum" sz="quarter" idx="12"/>
          </p:nvPr>
        </p:nvSpPr>
        <p:spPr/>
        <p:txBody>
          <a:bodyPr/>
          <a:lstStyle/>
          <a:p>
            <a:fld id="{D9F085D5-EC86-4F6A-B501-C1359CB39116}" type="slidenum">
              <a:rPr lang="en-GB" smtClean="0"/>
              <a:t>39</a:t>
            </a:fld>
            <a:endParaRPr lang="en-GB"/>
          </a:p>
        </p:txBody>
      </p:sp>
    </p:spTree>
    <p:extLst>
      <p:ext uri="{BB962C8B-B14F-4D97-AF65-F5344CB8AC3E}">
        <p14:creationId xmlns:p14="http://schemas.microsoft.com/office/powerpoint/2010/main" val="20079345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E9A36-0F85-7346-9E81-BCA85F78D98A}"/>
              </a:ext>
            </a:extLst>
          </p:cNvPr>
          <p:cNvSpPr>
            <a:spLocks noGrp="1"/>
          </p:cNvSpPr>
          <p:nvPr>
            <p:ph type="title"/>
          </p:nvPr>
        </p:nvSpPr>
        <p:spPr>
          <a:xfrm>
            <a:off x="777240" y="0"/>
            <a:ext cx="10515600" cy="1325563"/>
          </a:xfrm>
        </p:spPr>
        <p:txBody>
          <a:bodyPr/>
          <a:lstStyle/>
          <a:p>
            <a:r>
              <a:rPr lang="en-US" dirty="0">
                <a:solidFill>
                  <a:schemeClr val="bg1"/>
                </a:solidFill>
              </a:rPr>
              <a:t>Rec</a:t>
            </a:r>
            <a:r>
              <a:rPr lang="en-US" dirty="0"/>
              <a:t>ent Trends in </a:t>
            </a:r>
            <a:r>
              <a:rPr lang="en-US" u="sng" dirty="0"/>
              <a:t>Authorized</a:t>
            </a:r>
            <a:r>
              <a:rPr lang="en-US" dirty="0"/>
              <a:t> Immigration</a:t>
            </a:r>
          </a:p>
        </p:txBody>
      </p:sp>
      <p:sp>
        <p:nvSpPr>
          <p:cNvPr id="4" name="Slide Number Placeholder 3">
            <a:extLst>
              <a:ext uri="{FF2B5EF4-FFF2-40B4-BE49-F238E27FC236}">
                <a16:creationId xmlns:a16="http://schemas.microsoft.com/office/drawing/2014/main" id="{AD43CC1F-8E9A-AC4D-85EB-791403530081}"/>
              </a:ext>
            </a:extLst>
          </p:cNvPr>
          <p:cNvSpPr>
            <a:spLocks noGrp="1"/>
          </p:cNvSpPr>
          <p:nvPr>
            <p:ph type="sldNum" sz="quarter" idx="12"/>
          </p:nvPr>
        </p:nvSpPr>
        <p:spPr/>
        <p:txBody>
          <a:bodyPr/>
          <a:lstStyle/>
          <a:p>
            <a:fld id="{D9F085D5-EC86-4F6A-B501-C1359CB39116}" type="slidenum">
              <a:rPr lang="en-GB" smtClean="0"/>
              <a:t>4</a:t>
            </a:fld>
            <a:endParaRPr lang="en-GB"/>
          </a:p>
        </p:txBody>
      </p:sp>
      <p:pic>
        <p:nvPicPr>
          <p:cNvPr id="8" name="Content Placeholder 7">
            <a:extLst>
              <a:ext uri="{FF2B5EF4-FFF2-40B4-BE49-F238E27FC236}">
                <a16:creationId xmlns:a16="http://schemas.microsoft.com/office/drawing/2014/main" id="{3A036B79-3B27-A844-9893-4F3B2AC444A5}"/>
              </a:ext>
            </a:extLst>
          </p:cNvPr>
          <p:cNvPicPr>
            <a:picLocks noGrp="1" noChangeAspect="1"/>
          </p:cNvPicPr>
          <p:nvPr>
            <p:ph idx="1"/>
          </p:nvPr>
        </p:nvPicPr>
        <p:blipFill>
          <a:blip r:embed="rId2" r:link="rId3">
            <a:extLst>
              <a:ext uri="{28A0092B-C50C-407E-A947-70E740481C1C}">
                <a14:useLocalDpi xmlns:a14="http://schemas.microsoft.com/office/drawing/2010/main" val="0"/>
              </a:ext>
            </a:extLst>
          </a:blip>
          <a:srcRect/>
          <a:stretch>
            <a:fillRect/>
          </a:stretch>
        </p:blipFill>
        <p:spPr>
          <a:xfrm>
            <a:off x="1491743" y="996594"/>
            <a:ext cx="9208513" cy="5029200"/>
          </a:xfrm>
        </p:spPr>
      </p:pic>
      <p:sp>
        <p:nvSpPr>
          <p:cNvPr id="6" name="TextBox 5">
            <a:extLst>
              <a:ext uri="{FF2B5EF4-FFF2-40B4-BE49-F238E27FC236}">
                <a16:creationId xmlns:a16="http://schemas.microsoft.com/office/drawing/2014/main" id="{1CCF38F4-235D-22EE-A469-C081715ED6B8}"/>
              </a:ext>
            </a:extLst>
          </p:cNvPr>
          <p:cNvSpPr txBox="1"/>
          <p:nvPr/>
        </p:nvSpPr>
        <p:spPr>
          <a:xfrm>
            <a:off x="8675721" y="2015584"/>
            <a:ext cx="1547218" cy="830997"/>
          </a:xfrm>
          <a:prstGeom prst="rect">
            <a:avLst/>
          </a:prstGeom>
          <a:noFill/>
        </p:spPr>
        <p:txBody>
          <a:bodyPr wrap="none" rtlCol="0">
            <a:spAutoFit/>
          </a:bodyPr>
          <a:lstStyle/>
          <a:p>
            <a:pPr algn="ctr"/>
            <a:r>
              <a:rPr lang="en-US" sz="2400" b="1" dirty="0"/>
              <a:t>2023</a:t>
            </a:r>
          </a:p>
          <a:p>
            <a:pPr algn="ctr"/>
            <a:r>
              <a:rPr lang="en-US" sz="2400" b="1" dirty="0"/>
              <a:t>1.2 Million</a:t>
            </a:r>
          </a:p>
        </p:txBody>
      </p:sp>
    </p:spTree>
    <p:extLst>
      <p:ext uri="{BB962C8B-B14F-4D97-AF65-F5344CB8AC3E}">
        <p14:creationId xmlns:p14="http://schemas.microsoft.com/office/powerpoint/2010/main" val="22897853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457FBE-0EEF-6EAB-2219-552622E4190B}"/>
              </a:ext>
            </a:extLst>
          </p:cNvPr>
          <p:cNvSpPr>
            <a:spLocks noGrp="1"/>
          </p:cNvSpPr>
          <p:nvPr>
            <p:ph type="title"/>
          </p:nvPr>
        </p:nvSpPr>
        <p:spPr/>
        <p:txBody>
          <a:bodyPr/>
          <a:lstStyle/>
          <a:p>
            <a:r>
              <a:rPr lang="en-US" dirty="0">
                <a:solidFill>
                  <a:schemeClr val="bg1"/>
                </a:solidFill>
              </a:rPr>
              <a:t>“Bu</a:t>
            </a:r>
            <a:r>
              <a:rPr lang="en-US" dirty="0">
                <a:solidFill>
                  <a:schemeClr val="accent5">
                    <a:lumMod val="50000"/>
                  </a:schemeClr>
                </a:solidFill>
              </a:rPr>
              <a:t>t, I earned my Social Security!”</a:t>
            </a:r>
          </a:p>
        </p:txBody>
      </p:sp>
      <p:sp>
        <p:nvSpPr>
          <p:cNvPr id="3" name="Content Placeholder 2">
            <a:extLst>
              <a:ext uri="{FF2B5EF4-FFF2-40B4-BE49-F238E27FC236}">
                <a16:creationId xmlns:a16="http://schemas.microsoft.com/office/drawing/2014/main" id="{EEB9DC8D-B2C7-D623-4590-C56BE0130A54}"/>
              </a:ext>
            </a:extLst>
          </p:cNvPr>
          <p:cNvSpPr>
            <a:spLocks noGrp="1"/>
          </p:cNvSpPr>
          <p:nvPr>
            <p:ph sz="half" idx="1"/>
          </p:nvPr>
        </p:nvSpPr>
        <p:spPr>
          <a:xfrm>
            <a:off x="838200" y="1665980"/>
            <a:ext cx="8938846" cy="4189162"/>
          </a:xfrm>
        </p:spPr>
        <p:txBody>
          <a:bodyPr/>
          <a:lstStyle/>
          <a:p>
            <a:pPr marL="0" indent="0">
              <a:buNone/>
            </a:pPr>
            <a:r>
              <a:rPr lang="en-US" dirty="0"/>
              <a:t>Maybe…</a:t>
            </a:r>
          </a:p>
          <a:p>
            <a:pPr marL="0" indent="0">
              <a:buNone/>
            </a:pPr>
            <a:endParaRPr lang="en-US" dirty="0"/>
          </a:p>
          <a:p>
            <a:pPr marL="0" indent="0">
              <a:buNone/>
            </a:pPr>
            <a:endParaRPr lang="en-US" dirty="0"/>
          </a:p>
          <a:p>
            <a:pPr marL="0" indent="0">
              <a:buNone/>
            </a:pPr>
            <a:endParaRPr lang="en-US" dirty="0"/>
          </a:p>
          <a:p>
            <a:pPr marL="0" indent="0">
              <a:buNone/>
            </a:pPr>
            <a:endParaRPr lang="en-US" dirty="0"/>
          </a:p>
          <a:p>
            <a:endParaRPr lang="en-US" dirty="0"/>
          </a:p>
          <a:p>
            <a:endParaRPr lang="en-US" dirty="0"/>
          </a:p>
        </p:txBody>
      </p:sp>
      <p:sp>
        <p:nvSpPr>
          <p:cNvPr id="5" name="Slide Number Placeholder 4">
            <a:extLst>
              <a:ext uri="{FF2B5EF4-FFF2-40B4-BE49-F238E27FC236}">
                <a16:creationId xmlns:a16="http://schemas.microsoft.com/office/drawing/2014/main" id="{87D0B8B1-4E0A-5A37-5361-7A0A668F8088}"/>
              </a:ext>
            </a:extLst>
          </p:cNvPr>
          <p:cNvSpPr>
            <a:spLocks noGrp="1"/>
          </p:cNvSpPr>
          <p:nvPr>
            <p:ph type="sldNum" sz="quarter" idx="12"/>
          </p:nvPr>
        </p:nvSpPr>
        <p:spPr/>
        <p:txBody>
          <a:bodyPr/>
          <a:lstStyle/>
          <a:p>
            <a:fld id="{D9F085D5-EC86-4F6A-B501-C1359CB39116}" type="slidenum">
              <a:rPr lang="en-GB" smtClean="0"/>
              <a:t>40</a:t>
            </a:fld>
            <a:endParaRPr lang="en-GB"/>
          </a:p>
        </p:txBody>
      </p:sp>
      <p:sp>
        <p:nvSpPr>
          <p:cNvPr id="6" name="TextBox 5">
            <a:extLst>
              <a:ext uri="{FF2B5EF4-FFF2-40B4-BE49-F238E27FC236}">
                <a16:creationId xmlns:a16="http://schemas.microsoft.com/office/drawing/2014/main" id="{E28C6632-A4BD-9CC5-7A4B-833A025466FA}"/>
              </a:ext>
            </a:extLst>
          </p:cNvPr>
          <p:cNvSpPr txBox="1"/>
          <p:nvPr/>
        </p:nvSpPr>
        <p:spPr>
          <a:xfrm>
            <a:off x="3719146" y="6102396"/>
            <a:ext cx="7280031" cy="646331"/>
          </a:xfrm>
          <a:prstGeom prst="rect">
            <a:avLst/>
          </a:prstGeom>
          <a:noFill/>
        </p:spPr>
        <p:txBody>
          <a:bodyPr wrap="square" rtlCol="0">
            <a:spAutoFit/>
          </a:bodyPr>
          <a:lstStyle/>
          <a:p>
            <a:r>
              <a:rPr lang="en-US" dirty="0"/>
              <a:t>K. Rose and K. Burkhalter, “Money’s Worth Ratios under the OASDI Program for Hypothetical Workers, Actuarial Note 25.7 SSA</a:t>
            </a:r>
          </a:p>
        </p:txBody>
      </p:sp>
      <p:graphicFrame>
        <p:nvGraphicFramePr>
          <p:cNvPr id="8" name="Table 7">
            <a:extLst>
              <a:ext uri="{FF2B5EF4-FFF2-40B4-BE49-F238E27FC236}">
                <a16:creationId xmlns:a16="http://schemas.microsoft.com/office/drawing/2014/main" id="{3A1A2D27-AFE6-CF89-604F-3E25B3A00DEB}"/>
              </a:ext>
            </a:extLst>
          </p:cNvPr>
          <p:cNvGraphicFramePr>
            <a:graphicFrameLocks noGrp="1"/>
          </p:cNvGraphicFramePr>
          <p:nvPr>
            <p:extLst>
              <p:ext uri="{D42A27DB-BD31-4B8C-83A1-F6EECF244321}">
                <p14:modId xmlns:p14="http://schemas.microsoft.com/office/powerpoint/2010/main" val="3662088163"/>
              </p:ext>
            </p:extLst>
          </p:nvPr>
        </p:nvGraphicFramePr>
        <p:xfrm>
          <a:off x="2203350" y="3009622"/>
          <a:ext cx="8748178" cy="2977250"/>
        </p:xfrm>
        <a:graphic>
          <a:graphicData uri="http://schemas.openxmlformats.org/drawingml/2006/table">
            <a:tbl>
              <a:tblPr firstRow="1" firstCol="1" bandRow="1"/>
              <a:tblGrid>
                <a:gridCol w="1457718">
                  <a:extLst>
                    <a:ext uri="{9D8B030D-6E8A-4147-A177-3AD203B41FA5}">
                      <a16:colId xmlns:a16="http://schemas.microsoft.com/office/drawing/2014/main" val="2464642833"/>
                    </a:ext>
                  </a:extLst>
                </a:gridCol>
                <a:gridCol w="1457718">
                  <a:extLst>
                    <a:ext uri="{9D8B030D-6E8A-4147-A177-3AD203B41FA5}">
                      <a16:colId xmlns:a16="http://schemas.microsoft.com/office/drawing/2014/main" val="3915466675"/>
                    </a:ext>
                  </a:extLst>
                </a:gridCol>
                <a:gridCol w="1457718">
                  <a:extLst>
                    <a:ext uri="{9D8B030D-6E8A-4147-A177-3AD203B41FA5}">
                      <a16:colId xmlns:a16="http://schemas.microsoft.com/office/drawing/2014/main" val="4064359978"/>
                    </a:ext>
                  </a:extLst>
                </a:gridCol>
                <a:gridCol w="1457718">
                  <a:extLst>
                    <a:ext uri="{9D8B030D-6E8A-4147-A177-3AD203B41FA5}">
                      <a16:colId xmlns:a16="http://schemas.microsoft.com/office/drawing/2014/main" val="468701263"/>
                    </a:ext>
                  </a:extLst>
                </a:gridCol>
                <a:gridCol w="1458653">
                  <a:extLst>
                    <a:ext uri="{9D8B030D-6E8A-4147-A177-3AD203B41FA5}">
                      <a16:colId xmlns:a16="http://schemas.microsoft.com/office/drawing/2014/main" val="380356215"/>
                    </a:ext>
                  </a:extLst>
                </a:gridCol>
                <a:gridCol w="1458653">
                  <a:extLst>
                    <a:ext uri="{9D8B030D-6E8A-4147-A177-3AD203B41FA5}">
                      <a16:colId xmlns:a16="http://schemas.microsoft.com/office/drawing/2014/main" val="1283540364"/>
                    </a:ext>
                  </a:extLst>
                </a:gridCol>
              </a:tblGrid>
              <a:tr h="826502">
                <a:tc gridSpan="6">
                  <a:txBody>
                    <a:bodyPr/>
                    <a:lstStyle/>
                    <a:p>
                      <a:pPr marL="0" marR="0" algn="ctr">
                        <a:lnSpc>
                          <a:spcPct val="107000"/>
                        </a:lnSpc>
                        <a:spcAft>
                          <a:spcPts val="800"/>
                        </a:spcAft>
                        <a:buNone/>
                      </a:pPr>
                      <a:r>
                        <a:rPr lang="en-US" sz="2000" kern="100" dirty="0">
                          <a:effectLst/>
                          <a:latin typeface="Times New Roman" panose="02020603050405020304" pitchFamily="18" charset="0"/>
                          <a:ea typeface="Calibri" panose="020F0502020204030204" pitchFamily="34" charset="0"/>
                          <a:cs typeface="Times New Roman" panose="02020603050405020304" pitchFamily="18" charset="0"/>
                        </a:rPr>
                        <a:t>Money’s Worth Ratios for Hypothetical Workers born in 1949; retired in 2014</a:t>
                      </a:r>
                    </a:p>
                    <a:p>
                      <a:pPr marL="0" marR="0" algn="ctr">
                        <a:lnSpc>
                          <a:spcPct val="107000"/>
                        </a:lnSpc>
                        <a:spcAft>
                          <a:spcPts val="800"/>
                        </a:spcAft>
                        <a:buNone/>
                      </a:pPr>
                      <a:r>
                        <a:rPr lang="en-US" sz="2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(Scheduled or Promised Benefits)</a:t>
                      </a:r>
                    </a:p>
                  </a:txBody>
                  <a:tcPr marL="93938" marR="93938" marT="46969" marB="4696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540181094"/>
                  </a:ext>
                </a:extLst>
              </a:tr>
              <a:tr h="615162">
                <a:tc>
                  <a:txBody>
                    <a:bodyPr/>
                    <a:lstStyle/>
                    <a:p>
                      <a:pPr marL="0" marR="0">
                        <a:lnSpc>
                          <a:spcPct val="107000"/>
                        </a:lnSpc>
                        <a:spcAft>
                          <a:spcPts val="800"/>
                        </a:spcAft>
                        <a:buNone/>
                      </a:pPr>
                      <a:r>
                        <a:rPr lang="en-US" sz="2000" kern="100">
                          <a:effectLst/>
                          <a:latin typeface="Times New Roman" panose="02020603050405020304" pitchFamily="18" charset="0"/>
                          <a:ea typeface="Calibri" panose="020F0502020204030204" pitchFamily="34" charset="0"/>
                          <a:cs typeface="Times New Roman" panose="02020603050405020304" pitchFamily="18" charset="0"/>
                        </a:rPr>
                        <a:t>Earnings Level</a:t>
                      </a:r>
                    </a:p>
                  </a:txBody>
                  <a:tcPr marL="101047" marR="1010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Aft>
                          <a:spcPts val="800"/>
                        </a:spcAft>
                        <a:buNone/>
                      </a:pPr>
                      <a:r>
                        <a:rPr lang="en-US" sz="2000" kern="100">
                          <a:effectLst/>
                          <a:latin typeface="Times New Roman" panose="02020603050405020304" pitchFamily="18" charset="0"/>
                          <a:ea typeface="Calibri" panose="020F0502020204030204" pitchFamily="34" charset="0"/>
                          <a:cs typeface="Times New Roman" panose="02020603050405020304" pitchFamily="18" charset="0"/>
                        </a:rPr>
                        <a:t>AIME</a:t>
                      </a:r>
                    </a:p>
                  </a:txBody>
                  <a:tcPr marL="101047" marR="1010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Aft>
                          <a:spcPts val="800"/>
                        </a:spcAft>
                        <a:buNone/>
                      </a:pPr>
                      <a:r>
                        <a:rPr lang="en-US" sz="2000" kern="100">
                          <a:effectLst/>
                          <a:latin typeface="Times New Roman" panose="02020603050405020304" pitchFamily="18" charset="0"/>
                          <a:ea typeface="Calibri" panose="020F0502020204030204" pitchFamily="34" charset="0"/>
                          <a:cs typeface="Times New Roman" panose="02020603050405020304" pitchFamily="18" charset="0"/>
                        </a:rPr>
                        <a:t>Single Man</a:t>
                      </a:r>
                    </a:p>
                  </a:txBody>
                  <a:tcPr marL="101047" marR="1010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Aft>
                          <a:spcPts val="800"/>
                        </a:spcAft>
                        <a:buNone/>
                      </a:pPr>
                      <a:r>
                        <a:rPr lang="en-US" sz="2000" kern="100">
                          <a:effectLst/>
                          <a:latin typeface="Times New Roman" panose="02020603050405020304" pitchFamily="18" charset="0"/>
                          <a:ea typeface="Calibri" panose="020F0502020204030204" pitchFamily="34" charset="0"/>
                          <a:cs typeface="Times New Roman" panose="02020603050405020304" pitchFamily="18" charset="0"/>
                        </a:rPr>
                        <a:t>Single Woman</a:t>
                      </a:r>
                    </a:p>
                  </a:txBody>
                  <a:tcPr marL="101047" marR="1010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Aft>
                          <a:spcPts val="800"/>
                        </a:spcAft>
                        <a:buNone/>
                      </a:pPr>
                      <a:r>
                        <a:rPr lang="en-US" sz="2000" kern="100">
                          <a:effectLst/>
                          <a:latin typeface="Times New Roman" panose="02020603050405020304" pitchFamily="18" charset="0"/>
                          <a:ea typeface="Calibri" panose="020F0502020204030204" pitchFamily="34" charset="0"/>
                          <a:cs typeface="Times New Roman" panose="02020603050405020304" pitchFamily="18" charset="0"/>
                        </a:rPr>
                        <a:t>One-Earner Couple</a:t>
                      </a:r>
                    </a:p>
                  </a:txBody>
                  <a:tcPr marL="101047" marR="1010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Aft>
                          <a:spcPts val="800"/>
                        </a:spcAft>
                        <a:buNone/>
                      </a:pPr>
                      <a:r>
                        <a:rPr lang="en-US" sz="2000" kern="100">
                          <a:effectLst/>
                          <a:latin typeface="Times New Roman" panose="02020603050405020304" pitchFamily="18" charset="0"/>
                          <a:ea typeface="Calibri" panose="020F0502020204030204" pitchFamily="34" charset="0"/>
                          <a:cs typeface="Times New Roman" panose="02020603050405020304" pitchFamily="18" charset="0"/>
                        </a:rPr>
                        <a:t>Two-earner couple</a:t>
                      </a:r>
                    </a:p>
                  </a:txBody>
                  <a:tcPr marL="101047" marR="1010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39337699"/>
                  </a:ext>
                </a:extLst>
              </a:tr>
              <a:tr h="296883">
                <a:tc>
                  <a:txBody>
                    <a:bodyPr/>
                    <a:lstStyle/>
                    <a:p>
                      <a:pPr marL="0" marR="0">
                        <a:lnSpc>
                          <a:spcPct val="107000"/>
                        </a:lnSpc>
                        <a:spcAft>
                          <a:spcPts val="800"/>
                        </a:spcAft>
                        <a:buNone/>
                      </a:pPr>
                      <a:r>
                        <a:rPr lang="en-US" sz="2000" kern="100">
                          <a:effectLst/>
                          <a:latin typeface="Times New Roman" panose="02020603050405020304" pitchFamily="18" charset="0"/>
                          <a:ea typeface="Calibri" panose="020F0502020204030204" pitchFamily="34" charset="0"/>
                          <a:cs typeface="Times New Roman" panose="02020603050405020304" pitchFamily="18" charset="0"/>
                        </a:rPr>
                        <a:t>Very Low</a:t>
                      </a:r>
                    </a:p>
                  </a:txBody>
                  <a:tcPr marL="101047" marR="1010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2000" kern="100">
                          <a:effectLst/>
                          <a:latin typeface="Times New Roman" panose="02020603050405020304" pitchFamily="18" charset="0"/>
                          <a:ea typeface="Calibri" panose="020F0502020204030204" pitchFamily="34" charset="0"/>
                          <a:cs typeface="Times New Roman" panose="02020603050405020304" pitchFamily="18" charset="0"/>
                        </a:rPr>
                        <a:t>$16,556</a:t>
                      </a:r>
                    </a:p>
                  </a:txBody>
                  <a:tcPr marL="101047" marR="1010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2000" kern="100">
                          <a:effectLst/>
                          <a:latin typeface="Times New Roman" panose="02020603050405020304" pitchFamily="18" charset="0"/>
                          <a:ea typeface="Calibri" panose="020F0502020204030204" pitchFamily="34" charset="0"/>
                          <a:cs typeface="Times New Roman" panose="02020603050405020304" pitchFamily="18" charset="0"/>
                        </a:rPr>
                        <a:t>1.50</a:t>
                      </a:r>
                    </a:p>
                  </a:txBody>
                  <a:tcPr marL="101047" marR="1010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2000" kern="100">
                          <a:effectLst/>
                          <a:latin typeface="Times New Roman" panose="02020603050405020304" pitchFamily="18" charset="0"/>
                          <a:ea typeface="Calibri" panose="020F0502020204030204" pitchFamily="34" charset="0"/>
                          <a:cs typeface="Times New Roman" panose="02020603050405020304" pitchFamily="18" charset="0"/>
                        </a:rPr>
                        <a:t>1.93</a:t>
                      </a:r>
                    </a:p>
                  </a:txBody>
                  <a:tcPr marL="101047" marR="1010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2000" kern="100">
                          <a:effectLst/>
                          <a:latin typeface="Times New Roman" panose="02020603050405020304" pitchFamily="18" charset="0"/>
                          <a:ea typeface="Calibri" panose="020F0502020204030204" pitchFamily="34" charset="0"/>
                          <a:cs typeface="Times New Roman" panose="02020603050405020304" pitchFamily="18" charset="0"/>
                        </a:rPr>
                        <a:t>3.50</a:t>
                      </a:r>
                    </a:p>
                  </a:txBody>
                  <a:tcPr marL="101047" marR="1010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2000" kern="100">
                          <a:effectLst/>
                          <a:latin typeface="Times New Roman" panose="02020603050405020304" pitchFamily="18" charset="0"/>
                          <a:ea typeface="Calibri" panose="020F0502020204030204" pitchFamily="34" charset="0"/>
                          <a:cs typeface="Times New Roman" panose="02020603050405020304" pitchFamily="18" charset="0"/>
                        </a:rPr>
                        <a:t>1.95</a:t>
                      </a:r>
                    </a:p>
                  </a:txBody>
                  <a:tcPr marL="101047" marR="1010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73836089"/>
                  </a:ext>
                </a:extLst>
              </a:tr>
              <a:tr h="296883">
                <a:tc>
                  <a:txBody>
                    <a:bodyPr/>
                    <a:lstStyle/>
                    <a:p>
                      <a:pPr marL="0" marR="0">
                        <a:lnSpc>
                          <a:spcPct val="107000"/>
                        </a:lnSpc>
                        <a:spcAft>
                          <a:spcPts val="800"/>
                        </a:spcAft>
                        <a:buNone/>
                      </a:pPr>
                      <a:r>
                        <a:rPr lang="en-US" sz="2000" kern="100">
                          <a:effectLst/>
                          <a:latin typeface="Times New Roman" panose="02020603050405020304" pitchFamily="18" charset="0"/>
                          <a:ea typeface="Calibri" panose="020F0502020204030204" pitchFamily="34" charset="0"/>
                          <a:cs typeface="Times New Roman" panose="02020603050405020304" pitchFamily="18" charset="0"/>
                        </a:rPr>
                        <a:t>Low</a:t>
                      </a:r>
                    </a:p>
                  </a:txBody>
                  <a:tcPr marL="101047" marR="1010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2000" kern="100">
                          <a:effectLst/>
                          <a:latin typeface="Times New Roman" panose="02020603050405020304" pitchFamily="18" charset="0"/>
                          <a:ea typeface="Calibri" panose="020F0502020204030204" pitchFamily="34" charset="0"/>
                          <a:cs typeface="Times New Roman" panose="02020603050405020304" pitchFamily="18" charset="0"/>
                        </a:rPr>
                        <a:t>$29,800</a:t>
                      </a:r>
                    </a:p>
                  </a:txBody>
                  <a:tcPr marL="101047" marR="1010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2000" kern="100">
                          <a:effectLst/>
                          <a:latin typeface="Times New Roman" panose="02020603050405020304" pitchFamily="18" charset="0"/>
                          <a:ea typeface="Calibri" panose="020F0502020204030204" pitchFamily="34" charset="0"/>
                          <a:cs typeface="Times New Roman" panose="02020603050405020304" pitchFamily="18" charset="0"/>
                        </a:rPr>
                        <a:t>1.13</a:t>
                      </a:r>
                    </a:p>
                  </a:txBody>
                  <a:tcPr marL="101047" marR="1010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2000" kern="100">
                          <a:effectLst/>
                          <a:latin typeface="Times New Roman" panose="02020603050405020304" pitchFamily="18" charset="0"/>
                          <a:ea typeface="Calibri" panose="020F0502020204030204" pitchFamily="34" charset="0"/>
                          <a:cs typeface="Times New Roman" panose="02020603050405020304" pitchFamily="18" charset="0"/>
                        </a:rPr>
                        <a:t>1.38</a:t>
                      </a:r>
                    </a:p>
                  </a:txBody>
                  <a:tcPr marL="101047" marR="1010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2000" kern="100">
                          <a:effectLst/>
                          <a:latin typeface="Times New Roman" panose="02020603050405020304" pitchFamily="18" charset="0"/>
                          <a:ea typeface="Calibri" panose="020F0502020204030204" pitchFamily="34" charset="0"/>
                          <a:cs typeface="Times New Roman" panose="02020603050405020304" pitchFamily="18" charset="0"/>
                        </a:rPr>
                        <a:t>2.38</a:t>
                      </a:r>
                    </a:p>
                  </a:txBody>
                  <a:tcPr marL="101047" marR="1010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2000" kern="100">
                          <a:effectLst/>
                          <a:latin typeface="Times New Roman" panose="02020603050405020304" pitchFamily="18" charset="0"/>
                          <a:ea typeface="Calibri" panose="020F0502020204030204" pitchFamily="34" charset="0"/>
                          <a:cs typeface="Times New Roman" panose="02020603050405020304" pitchFamily="18" charset="0"/>
                        </a:rPr>
                        <a:t>1.37</a:t>
                      </a:r>
                    </a:p>
                  </a:txBody>
                  <a:tcPr marL="101047" marR="1010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5938895"/>
                  </a:ext>
                </a:extLst>
              </a:tr>
              <a:tr h="296883">
                <a:tc>
                  <a:txBody>
                    <a:bodyPr/>
                    <a:lstStyle/>
                    <a:p>
                      <a:pPr marL="0" marR="0">
                        <a:lnSpc>
                          <a:spcPct val="107000"/>
                        </a:lnSpc>
                        <a:spcAft>
                          <a:spcPts val="800"/>
                        </a:spcAft>
                        <a:buNone/>
                      </a:pPr>
                      <a:r>
                        <a:rPr lang="en-US" sz="2000" kern="100">
                          <a:effectLst/>
                          <a:latin typeface="Times New Roman" panose="02020603050405020304" pitchFamily="18" charset="0"/>
                          <a:ea typeface="Calibri" panose="020F0502020204030204" pitchFamily="34" charset="0"/>
                          <a:cs typeface="Times New Roman" panose="02020603050405020304" pitchFamily="18" charset="0"/>
                        </a:rPr>
                        <a:t>Medium</a:t>
                      </a:r>
                    </a:p>
                  </a:txBody>
                  <a:tcPr marL="101047" marR="1010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2000" kern="100">
                          <a:effectLst/>
                          <a:latin typeface="Times New Roman" panose="02020603050405020304" pitchFamily="18" charset="0"/>
                          <a:ea typeface="Calibri" panose="020F0502020204030204" pitchFamily="34" charset="0"/>
                          <a:cs typeface="Times New Roman" panose="02020603050405020304" pitchFamily="18" charset="0"/>
                        </a:rPr>
                        <a:t>$66,223</a:t>
                      </a:r>
                    </a:p>
                  </a:txBody>
                  <a:tcPr marL="101047" marR="1010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2000" kern="100">
                          <a:solidFill>
                            <a:srgbClr val="EE0000"/>
                          </a:solidFill>
                          <a:effectLst/>
                          <a:latin typeface="Times New Roman" panose="02020603050405020304" pitchFamily="18" charset="0"/>
                          <a:ea typeface="Calibri" panose="020F0502020204030204" pitchFamily="34" charset="0"/>
                          <a:cs typeface="Times New Roman" panose="02020603050405020304" pitchFamily="18" charset="0"/>
                        </a:rPr>
                        <a:t>0.82</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101047" marR="1010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2000" kern="100">
                          <a:solidFill>
                            <a:srgbClr val="EE0000"/>
                          </a:solidFill>
                          <a:effectLst/>
                          <a:latin typeface="Times New Roman" panose="02020603050405020304" pitchFamily="18" charset="0"/>
                          <a:ea typeface="Calibri" panose="020F0502020204030204" pitchFamily="34" charset="0"/>
                          <a:cs typeface="Times New Roman" panose="02020603050405020304" pitchFamily="18" charset="0"/>
                        </a:rPr>
                        <a:t>0.98</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101047" marR="1010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2000" kern="100">
                          <a:effectLst/>
                          <a:latin typeface="Times New Roman" panose="02020603050405020304" pitchFamily="18" charset="0"/>
                          <a:ea typeface="Calibri" panose="020F0502020204030204" pitchFamily="34" charset="0"/>
                          <a:cs typeface="Times New Roman" panose="02020603050405020304" pitchFamily="18" charset="0"/>
                        </a:rPr>
                        <a:t>1.64</a:t>
                      </a:r>
                    </a:p>
                  </a:txBody>
                  <a:tcPr marL="101047" marR="1010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2000" kern="100">
                          <a:solidFill>
                            <a:srgbClr val="EE0000"/>
                          </a:solidFill>
                          <a:effectLst/>
                          <a:latin typeface="Times New Roman" panose="02020603050405020304" pitchFamily="18" charset="0"/>
                          <a:ea typeface="Calibri" panose="020F0502020204030204" pitchFamily="34" charset="0"/>
                          <a:cs typeface="Times New Roman" panose="02020603050405020304" pitchFamily="18" charset="0"/>
                        </a:rPr>
                        <a:t>0.95</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101047" marR="1010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55771017"/>
                  </a:ext>
                </a:extLst>
              </a:tr>
              <a:tr h="296883">
                <a:tc>
                  <a:txBody>
                    <a:bodyPr/>
                    <a:lstStyle/>
                    <a:p>
                      <a:pPr marL="0" marR="0">
                        <a:lnSpc>
                          <a:spcPct val="107000"/>
                        </a:lnSpc>
                        <a:spcAft>
                          <a:spcPts val="800"/>
                        </a:spcAft>
                        <a:buNone/>
                      </a:pPr>
                      <a:r>
                        <a:rPr lang="en-US" sz="2000" kern="100">
                          <a:effectLst/>
                          <a:latin typeface="Times New Roman" panose="02020603050405020304" pitchFamily="18" charset="0"/>
                          <a:ea typeface="Calibri" panose="020F0502020204030204" pitchFamily="34" charset="0"/>
                          <a:cs typeface="Times New Roman" panose="02020603050405020304" pitchFamily="18" charset="0"/>
                        </a:rPr>
                        <a:t>High</a:t>
                      </a:r>
                    </a:p>
                  </a:txBody>
                  <a:tcPr marL="101047" marR="1010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2000" kern="100">
                          <a:effectLst/>
                          <a:latin typeface="Times New Roman" panose="02020603050405020304" pitchFamily="18" charset="0"/>
                          <a:ea typeface="Calibri" panose="020F0502020204030204" pitchFamily="34" charset="0"/>
                          <a:cs typeface="Times New Roman" panose="02020603050405020304" pitchFamily="18" charset="0"/>
                        </a:rPr>
                        <a:t>$105,957</a:t>
                      </a:r>
                    </a:p>
                  </a:txBody>
                  <a:tcPr marL="101047" marR="1010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2000" kern="100">
                          <a:solidFill>
                            <a:srgbClr val="EE0000"/>
                          </a:solidFill>
                          <a:effectLst/>
                          <a:latin typeface="Times New Roman" panose="02020603050405020304" pitchFamily="18" charset="0"/>
                          <a:ea typeface="Calibri" panose="020F0502020204030204" pitchFamily="34" charset="0"/>
                          <a:cs typeface="Times New Roman" panose="02020603050405020304" pitchFamily="18" charset="0"/>
                        </a:rPr>
                        <a:t>0.79</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101047" marR="1010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2000" kern="100">
                          <a:solidFill>
                            <a:srgbClr val="EE0000"/>
                          </a:solidFill>
                          <a:effectLst/>
                          <a:latin typeface="Times New Roman" panose="02020603050405020304" pitchFamily="18" charset="0"/>
                          <a:ea typeface="Calibri" panose="020F0502020204030204" pitchFamily="34" charset="0"/>
                          <a:cs typeface="Times New Roman" panose="02020603050405020304" pitchFamily="18" charset="0"/>
                        </a:rPr>
                        <a:t>0.82</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101047" marR="1010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2000" kern="100">
                          <a:effectLst/>
                          <a:latin typeface="Times New Roman" panose="02020603050405020304" pitchFamily="18" charset="0"/>
                          <a:ea typeface="Calibri" panose="020F0502020204030204" pitchFamily="34" charset="0"/>
                          <a:cs typeface="Times New Roman" panose="02020603050405020304" pitchFamily="18" charset="0"/>
                        </a:rPr>
                        <a:t>1.33</a:t>
                      </a:r>
                    </a:p>
                  </a:txBody>
                  <a:tcPr marL="101047" marR="1010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2000" kern="100">
                          <a:solidFill>
                            <a:srgbClr val="EE0000"/>
                          </a:solidFill>
                          <a:effectLst/>
                          <a:latin typeface="Times New Roman" panose="02020603050405020304" pitchFamily="18" charset="0"/>
                          <a:ea typeface="Calibri" panose="020F0502020204030204" pitchFamily="34" charset="0"/>
                          <a:cs typeface="Times New Roman" panose="02020603050405020304" pitchFamily="18" charset="0"/>
                        </a:rPr>
                        <a:t>0.79</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101047" marR="1010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90638859"/>
                  </a:ext>
                </a:extLst>
              </a:tr>
              <a:tr h="296883">
                <a:tc>
                  <a:txBody>
                    <a:bodyPr/>
                    <a:lstStyle/>
                    <a:p>
                      <a:pPr marL="0" marR="0">
                        <a:lnSpc>
                          <a:spcPct val="107000"/>
                        </a:lnSpc>
                        <a:spcAft>
                          <a:spcPts val="800"/>
                        </a:spcAft>
                        <a:buNone/>
                      </a:pPr>
                      <a:r>
                        <a:rPr lang="en-US" sz="2000" kern="100" dirty="0">
                          <a:effectLst/>
                          <a:latin typeface="Times New Roman" panose="02020603050405020304" pitchFamily="18" charset="0"/>
                          <a:ea typeface="Calibri" panose="020F0502020204030204" pitchFamily="34" charset="0"/>
                          <a:cs typeface="Times New Roman" panose="02020603050405020304" pitchFamily="18" charset="0"/>
                        </a:rPr>
                        <a:t>Maximum</a:t>
                      </a:r>
                    </a:p>
                  </a:txBody>
                  <a:tcPr marL="101047" marR="1010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2000" kern="100">
                          <a:effectLst/>
                          <a:latin typeface="Times New Roman" panose="02020603050405020304" pitchFamily="18" charset="0"/>
                          <a:ea typeface="Calibri" panose="020F0502020204030204" pitchFamily="34" charset="0"/>
                          <a:cs typeface="Times New Roman" panose="02020603050405020304" pitchFamily="18" charset="0"/>
                        </a:rPr>
                        <a:t>$163,970</a:t>
                      </a:r>
                    </a:p>
                  </a:txBody>
                  <a:tcPr marL="101047" marR="1010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2000" kern="100">
                          <a:solidFill>
                            <a:srgbClr val="EE0000"/>
                          </a:solidFill>
                          <a:effectLst/>
                          <a:latin typeface="Times New Roman" panose="02020603050405020304" pitchFamily="18" charset="0"/>
                          <a:ea typeface="Calibri" panose="020F0502020204030204" pitchFamily="34" charset="0"/>
                          <a:cs typeface="Times New Roman" panose="02020603050405020304" pitchFamily="18" charset="0"/>
                        </a:rPr>
                        <a:t>0.62</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101047" marR="1010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2000" kern="100">
                          <a:solidFill>
                            <a:srgbClr val="EE0000"/>
                          </a:solidFill>
                          <a:effectLst/>
                          <a:latin typeface="Times New Roman" panose="02020603050405020304" pitchFamily="18" charset="0"/>
                          <a:ea typeface="Calibri" panose="020F0502020204030204" pitchFamily="34" charset="0"/>
                          <a:cs typeface="Times New Roman" panose="02020603050405020304" pitchFamily="18" charset="0"/>
                        </a:rPr>
                        <a:t>0.69</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101047" marR="1010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2000" kern="100">
                          <a:effectLst/>
                          <a:latin typeface="Times New Roman" panose="02020603050405020304" pitchFamily="18" charset="0"/>
                          <a:ea typeface="Calibri" panose="020F0502020204030204" pitchFamily="34" charset="0"/>
                          <a:cs typeface="Times New Roman" panose="02020603050405020304" pitchFamily="18" charset="0"/>
                        </a:rPr>
                        <a:t>1.12</a:t>
                      </a:r>
                    </a:p>
                  </a:txBody>
                  <a:tcPr marL="101047" marR="1010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2000" kern="100" dirty="0">
                          <a:solidFill>
                            <a:srgbClr val="EE0000"/>
                          </a:solidFill>
                          <a:effectLst/>
                          <a:latin typeface="Times New Roman" panose="02020603050405020304" pitchFamily="18" charset="0"/>
                          <a:ea typeface="Calibri" panose="020F0502020204030204" pitchFamily="34" charset="0"/>
                          <a:cs typeface="Times New Roman" panose="02020603050405020304" pitchFamily="18" charset="0"/>
                        </a:rPr>
                        <a:t>0.69</a:t>
                      </a:r>
                      <a:endParaRPr lang="en-US" sz="20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01047" marR="1010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26423916"/>
                  </a:ext>
                </a:extLst>
              </a:tr>
            </a:tbl>
          </a:graphicData>
        </a:graphic>
      </p:graphicFrame>
      <p:sp>
        <p:nvSpPr>
          <p:cNvPr id="9" name="TextBox 8">
            <a:extLst>
              <a:ext uri="{FF2B5EF4-FFF2-40B4-BE49-F238E27FC236}">
                <a16:creationId xmlns:a16="http://schemas.microsoft.com/office/drawing/2014/main" id="{066A089D-D281-8FC6-728D-D09DDF48EF08}"/>
              </a:ext>
            </a:extLst>
          </p:cNvPr>
          <p:cNvSpPr txBox="1"/>
          <p:nvPr/>
        </p:nvSpPr>
        <p:spPr>
          <a:xfrm>
            <a:off x="3098132" y="2328110"/>
            <a:ext cx="7321216" cy="461665"/>
          </a:xfrm>
          <a:prstGeom prst="rect">
            <a:avLst/>
          </a:prstGeom>
          <a:noFill/>
        </p:spPr>
        <p:txBody>
          <a:bodyPr wrap="square" rtlCol="0">
            <a:spAutoFit/>
          </a:bodyPr>
          <a:lstStyle/>
          <a:p>
            <a:r>
              <a:rPr lang="en-US" sz="2400" dirty="0"/>
              <a:t>Notice the progressivity of benefits; a feature not a flaw.</a:t>
            </a:r>
          </a:p>
        </p:txBody>
      </p:sp>
      <p:sp>
        <p:nvSpPr>
          <p:cNvPr id="4" name="Rectangle 3">
            <a:extLst>
              <a:ext uri="{FF2B5EF4-FFF2-40B4-BE49-F238E27FC236}">
                <a16:creationId xmlns:a16="http://schemas.microsoft.com/office/drawing/2014/main" id="{CF3128E2-80E7-BFD7-ACFB-D45B652F3EAF}"/>
              </a:ext>
            </a:extLst>
          </p:cNvPr>
          <p:cNvSpPr/>
          <p:nvPr/>
        </p:nvSpPr>
        <p:spPr>
          <a:xfrm>
            <a:off x="7984156" y="3758665"/>
            <a:ext cx="1554480" cy="2316324"/>
          </a:xfrm>
          <a:prstGeom prst="rect">
            <a:avLst/>
          </a:prstGeom>
          <a:no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06876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17AC8F-F72F-459F-C084-0131E8C3A991}"/>
              </a:ext>
            </a:extLst>
          </p:cNvPr>
          <p:cNvSpPr>
            <a:spLocks noGrp="1"/>
          </p:cNvSpPr>
          <p:nvPr>
            <p:ph type="title"/>
          </p:nvPr>
        </p:nvSpPr>
        <p:spPr/>
        <p:txBody>
          <a:bodyPr/>
          <a:lstStyle/>
          <a:p>
            <a:r>
              <a:rPr lang="en-US" dirty="0">
                <a:solidFill>
                  <a:schemeClr val="bg1"/>
                </a:solidFill>
              </a:rPr>
              <a:t>Let</a:t>
            </a:r>
            <a:r>
              <a:rPr lang="en-US" dirty="0"/>
              <a:t>’s Cut to the Chase…</a:t>
            </a:r>
          </a:p>
        </p:txBody>
      </p:sp>
      <p:sp>
        <p:nvSpPr>
          <p:cNvPr id="3" name="Content Placeholder 2">
            <a:extLst>
              <a:ext uri="{FF2B5EF4-FFF2-40B4-BE49-F238E27FC236}">
                <a16:creationId xmlns:a16="http://schemas.microsoft.com/office/drawing/2014/main" id="{01FC9C6A-5CAA-CA53-232E-910F69B275BE}"/>
              </a:ext>
            </a:extLst>
          </p:cNvPr>
          <p:cNvSpPr>
            <a:spLocks noGrp="1"/>
          </p:cNvSpPr>
          <p:nvPr>
            <p:ph idx="1"/>
          </p:nvPr>
        </p:nvSpPr>
        <p:spPr/>
        <p:txBody>
          <a:bodyPr>
            <a:normAutofit fontScale="92500" lnSpcReduction="20000"/>
          </a:bodyPr>
          <a:lstStyle/>
          <a:p>
            <a:r>
              <a:rPr lang="en-US" dirty="0"/>
              <a:t>Solving the Social Security problem is simple:</a:t>
            </a:r>
          </a:p>
          <a:p>
            <a:endParaRPr lang="en-US" dirty="0"/>
          </a:p>
          <a:p>
            <a:pPr marL="0" indent="0">
              <a:buNone/>
            </a:pPr>
            <a:r>
              <a:rPr lang="en-US" dirty="0"/>
              <a:t>			More revenues and/or</a:t>
            </a:r>
          </a:p>
          <a:p>
            <a:pPr marL="0" indent="0">
              <a:buNone/>
            </a:pPr>
            <a:r>
              <a:rPr lang="en-US" dirty="0"/>
              <a:t>			Reduced benefits</a:t>
            </a:r>
          </a:p>
          <a:p>
            <a:pPr marL="0" indent="0">
              <a:buNone/>
            </a:pPr>
            <a:endParaRPr lang="en-US" dirty="0"/>
          </a:p>
          <a:p>
            <a:r>
              <a:rPr lang="en-US" dirty="0"/>
              <a:t>Why hasn’t this happened?</a:t>
            </a:r>
          </a:p>
          <a:p>
            <a:endParaRPr lang="en-US" dirty="0"/>
          </a:p>
          <a:p>
            <a:pPr marL="0" indent="0">
              <a:buNone/>
            </a:pPr>
            <a:r>
              <a:rPr lang="en-US" dirty="0"/>
              <a:t>			Politics!</a:t>
            </a:r>
          </a:p>
          <a:p>
            <a:pPr marL="0" indent="0">
              <a:buNone/>
            </a:pPr>
            <a:endParaRPr lang="en-US" dirty="0"/>
          </a:p>
          <a:p>
            <a:pPr marL="0" indent="0">
              <a:buNone/>
            </a:pPr>
            <a:r>
              <a:rPr lang="en-US" dirty="0"/>
              <a:t>			</a:t>
            </a:r>
          </a:p>
        </p:txBody>
      </p:sp>
      <p:sp>
        <p:nvSpPr>
          <p:cNvPr id="4" name="Slide Number Placeholder 3">
            <a:extLst>
              <a:ext uri="{FF2B5EF4-FFF2-40B4-BE49-F238E27FC236}">
                <a16:creationId xmlns:a16="http://schemas.microsoft.com/office/drawing/2014/main" id="{D309C938-57AE-181F-09A8-362B8592CDE0}"/>
              </a:ext>
            </a:extLst>
          </p:cNvPr>
          <p:cNvSpPr>
            <a:spLocks noGrp="1"/>
          </p:cNvSpPr>
          <p:nvPr>
            <p:ph type="sldNum" sz="quarter" idx="12"/>
          </p:nvPr>
        </p:nvSpPr>
        <p:spPr/>
        <p:txBody>
          <a:bodyPr/>
          <a:lstStyle/>
          <a:p>
            <a:fld id="{D9F085D5-EC86-4F6A-B501-C1359CB39116}" type="slidenum">
              <a:rPr lang="en-GB" smtClean="0"/>
              <a:t>41</a:t>
            </a:fld>
            <a:endParaRPr lang="en-GB"/>
          </a:p>
        </p:txBody>
      </p:sp>
    </p:spTree>
    <p:extLst>
      <p:ext uri="{BB962C8B-B14F-4D97-AF65-F5344CB8AC3E}">
        <p14:creationId xmlns:p14="http://schemas.microsoft.com/office/powerpoint/2010/main" val="3478600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1A77C-7BB2-A2A5-F17F-BD0F0E6365CF}"/>
              </a:ext>
            </a:extLst>
          </p:cNvPr>
          <p:cNvSpPr>
            <a:spLocks noGrp="1"/>
          </p:cNvSpPr>
          <p:nvPr>
            <p:ph type="title"/>
          </p:nvPr>
        </p:nvSpPr>
        <p:spPr/>
        <p:txBody>
          <a:bodyPr/>
          <a:lstStyle/>
          <a:p>
            <a:r>
              <a:rPr lang="en-US" dirty="0">
                <a:solidFill>
                  <a:schemeClr val="bg1"/>
                </a:solidFill>
              </a:rPr>
              <a:t>My</a:t>
            </a:r>
            <a:r>
              <a:rPr lang="en-US" dirty="0"/>
              <a:t> Personal Opinion:  Disingenuous</a:t>
            </a:r>
          </a:p>
        </p:txBody>
      </p:sp>
      <p:sp>
        <p:nvSpPr>
          <p:cNvPr id="3" name="Content Placeholder 2">
            <a:extLst>
              <a:ext uri="{FF2B5EF4-FFF2-40B4-BE49-F238E27FC236}">
                <a16:creationId xmlns:a16="http://schemas.microsoft.com/office/drawing/2014/main" id="{57EBDF57-A472-D860-0E0F-4DE2B3C0E853}"/>
              </a:ext>
            </a:extLst>
          </p:cNvPr>
          <p:cNvSpPr>
            <a:spLocks noGrp="1"/>
          </p:cNvSpPr>
          <p:nvPr>
            <p:ph idx="1"/>
          </p:nvPr>
        </p:nvSpPr>
        <p:spPr/>
        <p:txBody>
          <a:bodyPr/>
          <a:lstStyle/>
          <a:p>
            <a:pPr marL="0" indent="0">
              <a:buNone/>
            </a:pPr>
            <a:r>
              <a:rPr lang="en-US" b="0" i="0" dirty="0">
                <a:solidFill>
                  <a:srgbClr val="222222"/>
                </a:solidFill>
                <a:effectLst/>
                <a:latin typeface="Roboto" panose="02000000000000000000" pitchFamily="2" charset="0"/>
              </a:rPr>
              <a:t>Scott Bessent</a:t>
            </a:r>
            <a:r>
              <a:rPr lang="en-US" b="0" dirty="0">
                <a:solidFill>
                  <a:srgbClr val="222222"/>
                </a:solidFill>
                <a:latin typeface="Roboto" panose="02000000000000000000" pitchFamily="2" charset="0"/>
              </a:rPr>
              <a:t>, Treasury Secretary at his confirmation hearings</a:t>
            </a:r>
            <a:r>
              <a:rPr lang="en-US" b="0" i="0" dirty="0">
                <a:solidFill>
                  <a:srgbClr val="222222"/>
                </a:solidFill>
                <a:effectLst/>
                <a:latin typeface="Roboto" panose="02000000000000000000" pitchFamily="2" charset="0"/>
              </a:rPr>
              <a:t>:</a:t>
            </a:r>
          </a:p>
          <a:p>
            <a:pPr marL="0" indent="0">
              <a:buNone/>
            </a:pPr>
            <a:r>
              <a:rPr lang="en-US" b="0" i="0" dirty="0">
                <a:solidFill>
                  <a:srgbClr val="222222"/>
                </a:solidFill>
                <a:effectLst/>
                <a:latin typeface="Roboto" panose="02000000000000000000" pitchFamily="2" charset="0"/>
              </a:rPr>
              <a:t>"These entitlements are massive. I think the next four years isn't the time to deal with them, that we've got to deal with the discretionary portion of the budget…then the next step is for a future administration to have the confidence to be able to deal with entitlements.”</a:t>
            </a:r>
          </a:p>
          <a:p>
            <a:pPr marL="0" indent="0">
              <a:buNone/>
            </a:pPr>
            <a:r>
              <a:rPr lang="en-US" b="0" dirty="0">
                <a:solidFill>
                  <a:srgbClr val="222222"/>
                </a:solidFill>
                <a:latin typeface="Roboto" panose="02000000000000000000" pitchFamily="2" charset="0"/>
              </a:rPr>
              <a:t>Total Federal Spending last fiscal $7 trillion:  60% Mandatory (mostly Social Security and Medicare); 27% was discretionary, and 14% was interest on the debt.</a:t>
            </a:r>
            <a:endParaRPr lang="en-US" dirty="0"/>
          </a:p>
          <a:p>
            <a:endParaRPr lang="en-US" dirty="0"/>
          </a:p>
        </p:txBody>
      </p:sp>
      <p:sp>
        <p:nvSpPr>
          <p:cNvPr id="4" name="Slide Number Placeholder 3">
            <a:extLst>
              <a:ext uri="{FF2B5EF4-FFF2-40B4-BE49-F238E27FC236}">
                <a16:creationId xmlns:a16="http://schemas.microsoft.com/office/drawing/2014/main" id="{AA3BF197-4867-1EDB-09D2-935449F43BEB}"/>
              </a:ext>
            </a:extLst>
          </p:cNvPr>
          <p:cNvSpPr>
            <a:spLocks noGrp="1"/>
          </p:cNvSpPr>
          <p:nvPr>
            <p:ph type="sldNum" sz="quarter" idx="12"/>
          </p:nvPr>
        </p:nvSpPr>
        <p:spPr/>
        <p:txBody>
          <a:bodyPr/>
          <a:lstStyle/>
          <a:p>
            <a:fld id="{D9F085D5-EC86-4F6A-B501-C1359CB39116}" type="slidenum">
              <a:rPr lang="en-GB" smtClean="0"/>
              <a:t>42</a:t>
            </a:fld>
            <a:endParaRPr lang="en-GB"/>
          </a:p>
        </p:txBody>
      </p:sp>
      <p:sp>
        <p:nvSpPr>
          <p:cNvPr id="6" name="TextBox 5">
            <a:extLst>
              <a:ext uri="{FF2B5EF4-FFF2-40B4-BE49-F238E27FC236}">
                <a16:creationId xmlns:a16="http://schemas.microsoft.com/office/drawing/2014/main" id="{07968ECE-D68B-8A56-63A2-B25971E372BE}"/>
              </a:ext>
            </a:extLst>
          </p:cNvPr>
          <p:cNvSpPr txBox="1"/>
          <p:nvPr/>
        </p:nvSpPr>
        <p:spPr>
          <a:xfrm>
            <a:off x="2169488" y="6488668"/>
            <a:ext cx="10632112" cy="369332"/>
          </a:xfrm>
          <a:prstGeom prst="rect">
            <a:avLst/>
          </a:prstGeom>
          <a:noFill/>
        </p:spPr>
        <p:txBody>
          <a:bodyPr wrap="square">
            <a:spAutoFit/>
          </a:bodyPr>
          <a:lstStyle/>
          <a:p>
            <a:r>
              <a:rPr lang="en-US" dirty="0"/>
              <a:t>https://www.foxbusiness.com/politics/treasury-secretary-nominee-scott-bessents-3-3-3-plan-what-know</a:t>
            </a:r>
          </a:p>
        </p:txBody>
      </p:sp>
    </p:spTree>
    <p:extLst>
      <p:ext uri="{BB962C8B-B14F-4D97-AF65-F5344CB8AC3E}">
        <p14:creationId xmlns:p14="http://schemas.microsoft.com/office/powerpoint/2010/main" val="1487103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9ACC25-2450-A599-BF9C-8056AAB13055}"/>
              </a:ext>
            </a:extLst>
          </p:cNvPr>
          <p:cNvSpPr>
            <a:spLocks noGrp="1"/>
          </p:cNvSpPr>
          <p:nvPr>
            <p:ph type="title"/>
          </p:nvPr>
        </p:nvSpPr>
        <p:spPr/>
        <p:txBody>
          <a:bodyPr/>
          <a:lstStyle/>
          <a:p>
            <a:r>
              <a:rPr lang="en-US" dirty="0">
                <a:solidFill>
                  <a:schemeClr val="bg1"/>
                </a:solidFill>
              </a:rPr>
              <a:t>So, </a:t>
            </a:r>
            <a:r>
              <a:rPr lang="en-US" dirty="0"/>
              <a:t>Let’s Consider Some Other Choices</a:t>
            </a:r>
          </a:p>
        </p:txBody>
      </p:sp>
      <p:sp>
        <p:nvSpPr>
          <p:cNvPr id="3" name="Content Placeholder 2">
            <a:extLst>
              <a:ext uri="{FF2B5EF4-FFF2-40B4-BE49-F238E27FC236}">
                <a16:creationId xmlns:a16="http://schemas.microsoft.com/office/drawing/2014/main" id="{481E16DF-569D-5CBF-4BB8-DE8DE734C8B7}"/>
              </a:ext>
            </a:extLst>
          </p:cNvPr>
          <p:cNvSpPr>
            <a:spLocks noGrp="1"/>
          </p:cNvSpPr>
          <p:nvPr>
            <p:ph idx="1"/>
          </p:nvPr>
        </p:nvSpPr>
        <p:spPr>
          <a:xfrm>
            <a:off x="1561672" y="1374776"/>
            <a:ext cx="7039403" cy="4351338"/>
          </a:xfrm>
        </p:spPr>
        <p:txBody>
          <a:bodyPr>
            <a:normAutofit lnSpcReduction="10000"/>
          </a:bodyPr>
          <a:lstStyle/>
          <a:p>
            <a:r>
              <a:rPr lang="en-US" sz="4000" dirty="0"/>
              <a:t>Changes to revenues</a:t>
            </a:r>
          </a:p>
          <a:p>
            <a:pPr marL="0" indent="0">
              <a:buNone/>
            </a:pPr>
            <a:endParaRPr lang="en-US" sz="4000" dirty="0"/>
          </a:p>
          <a:p>
            <a:r>
              <a:rPr lang="en-US" sz="4000" dirty="0"/>
              <a:t>Changes to benefits</a:t>
            </a:r>
          </a:p>
          <a:p>
            <a:endParaRPr lang="en-US" sz="4000" dirty="0"/>
          </a:p>
          <a:p>
            <a:pPr marL="0" indent="0">
              <a:buNone/>
            </a:pPr>
            <a:r>
              <a:rPr lang="en-US" sz="4000" dirty="0"/>
              <a:t>But the appropriate choices depend on the goals of the program!</a:t>
            </a:r>
          </a:p>
        </p:txBody>
      </p:sp>
      <p:sp>
        <p:nvSpPr>
          <p:cNvPr id="4" name="Slide Number Placeholder 3">
            <a:extLst>
              <a:ext uri="{FF2B5EF4-FFF2-40B4-BE49-F238E27FC236}">
                <a16:creationId xmlns:a16="http://schemas.microsoft.com/office/drawing/2014/main" id="{969D2B4D-BC0E-064A-2ACB-05B6685517C8}"/>
              </a:ext>
            </a:extLst>
          </p:cNvPr>
          <p:cNvSpPr>
            <a:spLocks noGrp="1"/>
          </p:cNvSpPr>
          <p:nvPr>
            <p:ph type="sldNum" sz="quarter" idx="12"/>
          </p:nvPr>
        </p:nvSpPr>
        <p:spPr/>
        <p:txBody>
          <a:bodyPr/>
          <a:lstStyle/>
          <a:p>
            <a:fld id="{D9F085D5-EC86-4F6A-B501-C1359CB39116}" type="slidenum">
              <a:rPr lang="en-GB" smtClean="0"/>
              <a:t>43</a:t>
            </a:fld>
            <a:endParaRPr lang="en-GB"/>
          </a:p>
        </p:txBody>
      </p:sp>
    </p:spTree>
    <p:extLst>
      <p:ext uri="{BB962C8B-B14F-4D97-AF65-F5344CB8AC3E}">
        <p14:creationId xmlns:p14="http://schemas.microsoft.com/office/powerpoint/2010/main" val="419987623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836928-20C3-D5E9-4A41-8B7DECF05627}"/>
              </a:ext>
            </a:extLst>
          </p:cNvPr>
          <p:cNvSpPr>
            <a:spLocks noGrp="1"/>
          </p:cNvSpPr>
          <p:nvPr>
            <p:ph type="title"/>
          </p:nvPr>
        </p:nvSpPr>
        <p:spPr/>
        <p:txBody>
          <a:bodyPr/>
          <a:lstStyle/>
          <a:p>
            <a:r>
              <a:rPr lang="en-US" dirty="0">
                <a:solidFill>
                  <a:schemeClr val="bg1"/>
                </a:solidFill>
              </a:rPr>
              <a:t>Wh</a:t>
            </a:r>
            <a:r>
              <a:rPr lang="en-US" dirty="0"/>
              <a:t>at Are The Goals of OASDI</a:t>
            </a:r>
          </a:p>
        </p:txBody>
      </p:sp>
      <p:sp>
        <p:nvSpPr>
          <p:cNvPr id="3" name="Content Placeholder 2">
            <a:extLst>
              <a:ext uri="{FF2B5EF4-FFF2-40B4-BE49-F238E27FC236}">
                <a16:creationId xmlns:a16="http://schemas.microsoft.com/office/drawing/2014/main" id="{E106AAB4-A2A2-D209-AB47-FEE35EB09C5E}"/>
              </a:ext>
            </a:extLst>
          </p:cNvPr>
          <p:cNvSpPr>
            <a:spLocks noGrp="1"/>
          </p:cNvSpPr>
          <p:nvPr>
            <p:ph idx="1"/>
          </p:nvPr>
        </p:nvSpPr>
        <p:spPr/>
        <p:txBody>
          <a:bodyPr/>
          <a:lstStyle/>
          <a:p>
            <a:pPr marL="0" indent="0">
              <a:buNone/>
            </a:pPr>
            <a:r>
              <a:rPr lang="en-US" dirty="0"/>
              <a:t>Not mutually exclusive:</a:t>
            </a:r>
          </a:p>
          <a:p>
            <a:pPr marL="514350" indent="-514350">
              <a:buFont typeface="+mj-lt"/>
              <a:buAutoNum type="arabicPeriod"/>
            </a:pPr>
            <a:r>
              <a:rPr lang="en-US" dirty="0"/>
              <a:t>Partial earnings replacement via forced savings.</a:t>
            </a:r>
          </a:p>
          <a:p>
            <a:pPr marL="514350" indent="-514350">
              <a:buFont typeface="+mj-lt"/>
              <a:buAutoNum type="arabicPeriod"/>
            </a:pPr>
            <a:r>
              <a:rPr lang="en-US" dirty="0"/>
              <a:t>Social Insurance:  protect workers against risks that are hard to insure privately.</a:t>
            </a:r>
          </a:p>
          <a:p>
            <a:pPr marL="514350" indent="-514350">
              <a:buFont typeface="+mj-lt"/>
              <a:buAutoNum type="arabicPeriod"/>
            </a:pPr>
            <a:r>
              <a:rPr lang="en-US" dirty="0"/>
              <a:t>Poverty Prevention among the elderly. (Was not an original goal)</a:t>
            </a:r>
          </a:p>
        </p:txBody>
      </p:sp>
      <p:sp>
        <p:nvSpPr>
          <p:cNvPr id="4" name="Slide Number Placeholder 3">
            <a:extLst>
              <a:ext uri="{FF2B5EF4-FFF2-40B4-BE49-F238E27FC236}">
                <a16:creationId xmlns:a16="http://schemas.microsoft.com/office/drawing/2014/main" id="{574B7DE0-7CF8-9F1B-5F11-94A215751448}"/>
              </a:ext>
            </a:extLst>
          </p:cNvPr>
          <p:cNvSpPr>
            <a:spLocks noGrp="1"/>
          </p:cNvSpPr>
          <p:nvPr>
            <p:ph type="sldNum" sz="quarter" idx="12"/>
          </p:nvPr>
        </p:nvSpPr>
        <p:spPr/>
        <p:txBody>
          <a:bodyPr/>
          <a:lstStyle/>
          <a:p>
            <a:fld id="{D9F085D5-EC86-4F6A-B501-C1359CB39116}" type="slidenum">
              <a:rPr lang="en-GB" smtClean="0"/>
              <a:t>44</a:t>
            </a:fld>
            <a:endParaRPr lang="en-GB"/>
          </a:p>
        </p:txBody>
      </p:sp>
    </p:spTree>
    <p:extLst>
      <p:ext uri="{BB962C8B-B14F-4D97-AF65-F5344CB8AC3E}">
        <p14:creationId xmlns:p14="http://schemas.microsoft.com/office/powerpoint/2010/main" val="4018351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5D83B-3B57-7FC5-C636-99D5F09C1414}"/>
              </a:ext>
            </a:extLst>
          </p:cNvPr>
          <p:cNvSpPr>
            <a:spLocks noGrp="1"/>
          </p:cNvSpPr>
          <p:nvPr>
            <p:ph type="title"/>
          </p:nvPr>
        </p:nvSpPr>
        <p:spPr/>
        <p:txBody>
          <a:bodyPr/>
          <a:lstStyle/>
          <a:p>
            <a:r>
              <a:rPr lang="en-US" dirty="0">
                <a:solidFill>
                  <a:schemeClr val="bg1"/>
                </a:solidFill>
              </a:rPr>
              <a:t>1. S</a:t>
            </a:r>
            <a:r>
              <a:rPr lang="en-US" dirty="0">
                <a:solidFill>
                  <a:schemeClr val="accent5">
                    <a:lumMod val="50000"/>
                  </a:schemeClr>
                </a:solidFill>
              </a:rPr>
              <a:t>S as One Leg of the Three-Legged Stool</a:t>
            </a:r>
          </a:p>
        </p:txBody>
      </p:sp>
      <p:sp>
        <p:nvSpPr>
          <p:cNvPr id="3" name="Content Placeholder 2">
            <a:extLst>
              <a:ext uri="{FF2B5EF4-FFF2-40B4-BE49-F238E27FC236}">
                <a16:creationId xmlns:a16="http://schemas.microsoft.com/office/drawing/2014/main" id="{7E495F70-1816-B701-F5B5-66A48DEC36CC}"/>
              </a:ext>
            </a:extLst>
          </p:cNvPr>
          <p:cNvSpPr>
            <a:spLocks noGrp="1"/>
          </p:cNvSpPr>
          <p:nvPr>
            <p:ph idx="1"/>
          </p:nvPr>
        </p:nvSpPr>
        <p:spPr/>
        <p:txBody>
          <a:bodyPr/>
          <a:lstStyle/>
          <a:p>
            <a:pPr marL="0" indent="0">
              <a:buNone/>
            </a:pPr>
            <a:r>
              <a:rPr lang="en-US" dirty="0"/>
              <a:t>Why Forced Savings?</a:t>
            </a:r>
          </a:p>
          <a:p>
            <a:pPr marL="514350" indent="-514350">
              <a:buFont typeface="+mj-lt"/>
              <a:buAutoNum type="arabicPeriod"/>
            </a:pPr>
            <a:r>
              <a:rPr lang="en-US" dirty="0"/>
              <a:t>Private Pensions</a:t>
            </a:r>
          </a:p>
          <a:p>
            <a:pPr lvl="1"/>
            <a:r>
              <a:rPr lang="en-US" dirty="0"/>
              <a:t>But, only 50-55 percent of private-sector workers are covered mostly by Defined Contribution Plans, as opposed to old-style Defined Benefit Plan.</a:t>
            </a:r>
          </a:p>
          <a:p>
            <a:pPr marL="514350" indent="-514350">
              <a:buFont typeface="+mj-lt"/>
              <a:buAutoNum type="arabicPeriod"/>
            </a:pPr>
            <a:r>
              <a:rPr lang="en-US" dirty="0"/>
              <a:t>Private Savings</a:t>
            </a:r>
          </a:p>
          <a:p>
            <a:pPr lvl="1"/>
            <a:r>
              <a:rPr lang="en-US" dirty="0"/>
              <a:t>But, roughly 50 percent of workers aged 55-64 have little or no private savings (does not include housing wealth).</a:t>
            </a:r>
          </a:p>
          <a:p>
            <a:pPr marL="0" indent="0">
              <a:buNone/>
            </a:pPr>
            <a:r>
              <a:rPr lang="en-US" dirty="0"/>
              <a:t>The weaknesses of these 2 legs is worse the poorer the household.  Also, both these legs are subject to investment and inflation risk.</a:t>
            </a:r>
          </a:p>
          <a:p>
            <a:pPr marL="0" indent="0">
              <a:buNone/>
            </a:pPr>
            <a:r>
              <a:rPr lang="en-US" dirty="0"/>
              <a:t>(From 1970-2025 the S&amp;P 500 fell by 20% or more 7 times).</a:t>
            </a:r>
          </a:p>
        </p:txBody>
      </p:sp>
      <p:sp>
        <p:nvSpPr>
          <p:cNvPr id="4" name="Slide Number Placeholder 3">
            <a:extLst>
              <a:ext uri="{FF2B5EF4-FFF2-40B4-BE49-F238E27FC236}">
                <a16:creationId xmlns:a16="http://schemas.microsoft.com/office/drawing/2014/main" id="{1306526D-D998-F73C-7F54-DD81B79BEB12}"/>
              </a:ext>
            </a:extLst>
          </p:cNvPr>
          <p:cNvSpPr>
            <a:spLocks noGrp="1"/>
          </p:cNvSpPr>
          <p:nvPr>
            <p:ph type="sldNum" sz="quarter" idx="12"/>
          </p:nvPr>
        </p:nvSpPr>
        <p:spPr/>
        <p:txBody>
          <a:bodyPr/>
          <a:lstStyle/>
          <a:p>
            <a:fld id="{D9F085D5-EC86-4F6A-B501-C1359CB39116}" type="slidenum">
              <a:rPr lang="en-GB" smtClean="0"/>
              <a:t>45</a:t>
            </a:fld>
            <a:endParaRPr lang="en-GB"/>
          </a:p>
        </p:txBody>
      </p:sp>
    </p:spTree>
    <p:extLst>
      <p:ext uri="{BB962C8B-B14F-4D97-AF65-F5344CB8AC3E}">
        <p14:creationId xmlns:p14="http://schemas.microsoft.com/office/powerpoint/2010/main" val="1247649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fade">
                                      <p:cBhvr>
                                        <p:cTn id="23" dur="500"/>
                                        <p:tgtEl>
                                          <p:spTgt spid="3">
                                            <p:txEl>
                                              <p:pRg st="5" end="5"/>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ECAD5-29EA-CE00-D354-918C28AE7124}"/>
              </a:ext>
            </a:extLst>
          </p:cNvPr>
          <p:cNvSpPr>
            <a:spLocks noGrp="1"/>
          </p:cNvSpPr>
          <p:nvPr>
            <p:ph type="title"/>
          </p:nvPr>
        </p:nvSpPr>
        <p:spPr/>
        <p:txBody>
          <a:bodyPr/>
          <a:lstStyle/>
          <a:p>
            <a:r>
              <a:rPr lang="en-US" dirty="0">
                <a:solidFill>
                  <a:schemeClr val="bg1"/>
                </a:solidFill>
              </a:rPr>
              <a:t>Ho</a:t>
            </a:r>
            <a:r>
              <a:rPr lang="en-US" dirty="0"/>
              <a:t>w Important Are Social Security Payments?</a:t>
            </a:r>
          </a:p>
        </p:txBody>
      </p:sp>
      <p:pic>
        <p:nvPicPr>
          <p:cNvPr id="5" name="Content Placeholder 4">
            <a:extLst>
              <a:ext uri="{FF2B5EF4-FFF2-40B4-BE49-F238E27FC236}">
                <a16:creationId xmlns:a16="http://schemas.microsoft.com/office/drawing/2014/main" id="{95C9C9B2-0D51-256F-3E1E-0F91ACF6C63E}"/>
              </a:ext>
            </a:extLst>
          </p:cNvPr>
          <p:cNvPicPr>
            <a:picLocks noGrp="1" noChangeAspect="1"/>
          </p:cNvPicPr>
          <p:nvPr>
            <p:ph idx="1"/>
          </p:nvPr>
        </p:nvPicPr>
        <p:blipFill>
          <a:blip r:embed="rId2"/>
          <a:stretch>
            <a:fillRect/>
          </a:stretch>
        </p:blipFill>
        <p:spPr>
          <a:xfrm>
            <a:off x="3920330" y="1475028"/>
            <a:ext cx="4937760" cy="4937760"/>
          </a:xfrm>
          <a:prstGeom prst="rect">
            <a:avLst/>
          </a:prstGeom>
        </p:spPr>
      </p:pic>
      <p:sp>
        <p:nvSpPr>
          <p:cNvPr id="4" name="Slide Number Placeholder 3">
            <a:extLst>
              <a:ext uri="{FF2B5EF4-FFF2-40B4-BE49-F238E27FC236}">
                <a16:creationId xmlns:a16="http://schemas.microsoft.com/office/drawing/2014/main" id="{A1F37E4F-C80C-2A32-7466-F5AF2D37DB09}"/>
              </a:ext>
            </a:extLst>
          </p:cNvPr>
          <p:cNvSpPr>
            <a:spLocks noGrp="1"/>
          </p:cNvSpPr>
          <p:nvPr>
            <p:ph type="sldNum" sz="quarter" idx="12"/>
          </p:nvPr>
        </p:nvSpPr>
        <p:spPr/>
        <p:txBody>
          <a:bodyPr/>
          <a:lstStyle/>
          <a:p>
            <a:fld id="{D9F085D5-EC86-4F6A-B501-C1359CB39116}" type="slidenum">
              <a:rPr lang="en-GB" smtClean="0"/>
              <a:t>46</a:t>
            </a:fld>
            <a:endParaRPr lang="en-GB"/>
          </a:p>
        </p:txBody>
      </p:sp>
      <p:sp>
        <p:nvSpPr>
          <p:cNvPr id="3" name="TextBox 2">
            <a:extLst>
              <a:ext uri="{FF2B5EF4-FFF2-40B4-BE49-F238E27FC236}">
                <a16:creationId xmlns:a16="http://schemas.microsoft.com/office/drawing/2014/main" id="{4AD8BA98-AE85-F20B-04C5-FFCD6A28AA13}"/>
              </a:ext>
            </a:extLst>
          </p:cNvPr>
          <p:cNvSpPr txBox="1"/>
          <p:nvPr/>
        </p:nvSpPr>
        <p:spPr>
          <a:xfrm>
            <a:off x="334978" y="1883121"/>
            <a:ext cx="2897109" cy="2308324"/>
          </a:xfrm>
          <a:prstGeom prst="rect">
            <a:avLst/>
          </a:prstGeom>
          <a:noFill/>
        </p:spPr>
        <p:txBody>
          <a:bodyPr wrap="square" rtlCol="0">
            <a:spAutoFit/>
          </a:bodyPr>
          <a:lstStyle/>
          <a:p>
            <a:r>
              <a:rPr lang="en-US" sz="2400" dirty="0"/>
              <a:t>And Remember, Social Security is Payable for Life (Defined Benefit) and Indexed to CPI inflation</a:t>
            </a:r>
          </a:p>
        </p:txBody>
      </p:sp>
    </p:spTree>
    <p:extLst>
      <p:ext uri="{BB962C8B-B14F-4D97-AF65-F5344CB8AC3E}">
        <p14:creationId xmlns:p14="http://schemas.microsoft.com/office/powerpoint/2010/main" val="3252112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D18DDC-E9CD-A3FA-BB14-CA994F665DC5}"/>
              </a:ext>
            </a:extLst>
          </p:cNvPr>
          <p:cNvSpPr>
            <a:spLocks noGrp="1"/>
          </p:cNvSpPr>
          <p:nvPr>
            <p:ph type="title"/>
          </p:nvPr>
        </p:nvSpPr>
        <p:spPr/>
        <p:txBody>
          <a:bodyPr/>
          <a:lstStyle/>
          <a:p>
            <a:r>
              <a:rPr lang="en-US" dirty="0">
                <a:solidFill>
                  <a:schemeClr val="bg1"/>
                </a:solidFill>
              </a:rPr>
              <a:t>2. S</a:t>
            </a:r>
            <a:r>
              <a:rPr lang="en-US" dirty="0">
                <a:solidFill>
                  <a:schemeClr val="accent5">
                    <a:lumMod val="50000"/>
                  </a:schemeClr>
                </a:solidFill>
              </a:rPr>
              <a:t>SA Insures Against Significant Risks</a:t>
            </a:r>
          </a:p>
        </p:txBody>
      </p:sp>
      <p:sp>
        <p:nvSpPr>
          <p:cNvPr id="3" name="Content Placeholder 2">
            <a:extLst>
              <a:ext uri="{FF2B5EF4-FFF2-40B4-BE49-F238E27FC236}">
                <a16:creationId xmlns:a16="http://schemas.microsoft.com/office/drawing/2014/main" id="{8218FD31-0889-3D14-0F11-CFD1AE141928}"/>
              </a:ext>
            </a:extLst>
          </p:cNvPr>
          <p:cNvSpPr>
            <a:spLocks noGrp="1"/>
          </p:cNvSpPr>
          <p:nvPr>
            <p:ph idx="1"/>
          </p:nvPr>
        </p:nvSpPr>
        <p:spPr/>
        <p:txBody>
          <a:bodyPr/>
          <a:lstStyle/>
          <a:p>
            <a:pPr marL="514350" indent="-514350">
              <a:buFont typeface="+mj-lt"/>
              <a:buAutoNum type="arabicPeriod"/>
            </a:pPr>
            <a:r>
              <a:rPr lang="en-US" dirty="0"/>
              <a:t>Protects against becoming disabled.</a:t>
            </a:r>
          </a:p>
          <a:p>
            <a:pPr marL="514350" indent="-514350">
              <a:buFont typeface="+mj-lt"/>
              <a:buAutoNum type="arabicPeriod"/>
            </a:pPr>
            <a:r>
              <a:rPr lang="en-US" dirty="0"/>
              <a:t>Protects survivors, widow(er)s and children.</a:t>
            </a:r>
          </a:p>
          <a:p>
            <a:pPr marL="514350" indent="-514350">
              <a:buFont typeface="+mj-lt"/>
              <a:buAutoNum type="arabicPeriod"/>
            </a:pPr>
            <a:r>
              <a:rPr lang="en-US" dirty="0"/>
              <a:t>Protects against outliving resources because it acts like a lifetime annuity with the important added benefit that benefits are indexed to inflation</a:t>
            </a:r>
          </a:p>
        </p:txBody>
      </p:sp>
      <p:sp>
        <p:nvSpPr>
          <p:cNvPr id="4" name="Slide Number Placeholder 3">
            <a:extLst>
              <a:ext uri="{FF2B5EF4-FFF2-40B4-BE49-F238E27FC236}">
                <a16:creationId xmlns:a16="http://schemas.microsoft.com/office/drawing/2014/main" id="{55B2A479-BC7F-2894-1312-96FF435DCE01}"/>
              </a:ext>
            </a:extLst>
          </p:cNvPr>
          <p:cNvSpPr>
            <a:spLocks noGrp="1"/>
          </p:cNvSpPr>
          <p:nvPr>
            <p:ph type="sldNum" sz="quarter" idx="12"/>
          </p:nvPr>
        </p:nvSpPr>
        <p:spPr/>
        <p:txBody>
          <a:bodyPr/>
          <a:lstStyle/>
          <a:p>
            <a:fld id="{D9F085D5-EC86-4F6A-B501-C1359CB39116}" type="slidenum">
              <a:rPr lang="en-GB" smtClean="0"/>
              <a:t>47</a:t>
            </a:fld>
            <a:endParaRPr lang="en-GB"/>
          </a:p>
        </p:txBody>
      </p:sp>
    </p:spTree>
    <p:extLst>
      <p:ext uri="{BB962C8B-B14F-4D97-AF65-F5344CB8AC3E}">
        <p14:creationId xmlns:p14="http://schemas.microsoft.com/office/powerpoint/2010/main" val="3893519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8DDE3-3ACD-D6C5-D98D-1F492549FBD7}"/>
              </a:ext>
            </a:extLst>
          </p:cNvPr>
          <p:cNvSpPr>
            <a:spLocks noGrp="1"/>
          </p:cNvSpPr>
          <p:nvPr>
            <p:ph type="title"/>
          </p:nvPr>
        </p:nvSpPr>
        <p:spPr/>
        <p:txBody>
          <a:bodyPr/>
          <a:lstStyle/>
          <a:p>
            <a:r>
              <a:rPr lang="en-US" dirty="0">
                <a:solidFill>
                  <a:schemeClr val="bg1"/>
                </a:solidFill>
              </a:rPr>
              <a:t>Dis</a:t>
            </a:r>
            <a:r>
              <a:rPr lang="en-US" dirty="0"/>
              <a:t>abilities by Race (CDC)</a:t>
            </a:r>
          </a:p>
        </p:txBody>
      </p:sp>
      <p:sp>
        <p:nvSpPr>
          <p:cNvPr id="4" name="Slide Number Placeholder 3">
            <a:extLst>
              <a:ext uri="{FF2B5EF4-FFF2-40B4-BE49-F238E27FC236}">
                <a16:creationId xmlns:a16="http://schemas.microsoft.com/office/drawing/2014/main" id="{782A7FC5-FF05-BF27-B36B-8374FCE8C32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F085D5-EC86-4F6A-B501-C1359CB39116}" type="slidenum">
              <a:rPr kumimoji="0" lang="en-GB" sz="1100" b="0" i="0" u="none" strike="noStrike" kern="1200" cap="none" spc="0" normalizeH="0" baseline="0" noProof="0" smtClean="0">
                <a:ln>
                  <a:noFill/>
                </a:ln>
                <a:solidFill>
                  <a:srgbClr val="0C4C88"/>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GB" sz="1100" b="0" i="0" u="none" strike="noStrike" kern="1200" cap="none" spc="0" normalizeH="0" baseline="0" noProof="0">
              <a:ln>
                <a:noFill/>
              </a:ln>
              <a:solidFill>
                <a:srgbClr val="0C4C88"/>
              </a:solidFill>
              <a:effectLst/>
              <a:uLnTx/>
              <a:uFillTx/>
              <a:latin typeface="Calibri"/>
              <a:ea typeface="+mn-ea"/>
              <a:cs typeface="+mn-cs"/>
            </a:endParaRPr>
          </a:p>
        </p:txBody>
      </p:sp>
      <p:pic>
        <p:nvPicPr>
          <p:cNvPr id="6" name="Content Placeholder 5" descr="Infographic of Adults with Disabilities by Ethnicity and Race">
            <a:extLst>
              <a:ext uri="{FF2B5EF4-FFF2-40B4-BE49-F238E27FC236}">
                <a16:creationId xmlns:a16="http://schemas.microsoft.com/office/drawing/2014/main" id="{E84BD402-DD27-71D9-46AD-0B6F7FA99367}"/>
              </a:ext>
            </a:extLst>
          </p:cNvPr>
          <p:cNvPicPr>
            <a:picLocks noGrp="1" noChangeAspect="1"/>
          </p:cNvPicPr>
          <p:nvPr>
            <p:ph idx="1"/>
          </p:nvPr>
        </p:nvPicPr>
        <p:blipFill>
          <a:blip r:embed="rId2"/>
          <a:stretch>
            <a:fillRect/>
          </a:stretch>
        </p:blipFill>
        <p:spPr>
          <a:xfrm>
            <a:off x="265889" y="1570038"/>
            <a:ext cx="11815863" cy="6640107"/>
          </a:xfrm>
          <a:prstGeom prst="rect">
            <a:avLst/>
          </a:prstGeom>
        </p:spPr>
      </p:pic>
      <p:sp>
        <p:nvSpPr>
          <p:cNvPr id="7" name="TextBox 6">
            <a:extLst>
              <a:ext uri="{FF2B5EF4-FFF2-40B4-BE49-F238E27FC236}">
                <a16:creationId xmlns:a16="http://schemas.microsoft.com/office/drawing/2014/main" id="{6FF7256A-0281-16D7-4A8D-CA0DD1CF975A}"/>
              </a:ext>
            </a:extLst>
          </p:cNvPr>
          <p:cNvSpPr txBox="1"/>
          <p:nvPr/>
        </p:nvSpPr>
        <p:spPr>
          <a:xfrm>
            <a:off x="1277566" y="4595979"/>
            <a:ext cx="10082719" cy="338328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2285987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8362C-BE2A-8F15-C26E-9C958DCA7489}"/>
              </a:ext>
            </a:extLst>
          </p:cNvPr>
          <p:cNvSpPr>
            <a:spLocks noGrp="1"/>
          </p:cNvSpPr>
          <p:nvPr>
            <p:ph type="title"/>
          </p:nvPr>
        </p:nvSpPr>
        <p:spPr/>
        <p:txBody>
          <a:bodyPr/>
          <a:lstStyle/>
          <a:p>
            <a:r>
              <a:rPr lang="en-US" dirty="0">
                <a:solidFill>
                  <a:schemeClr val="bg1"/>
                </a:solidFill>
              </a:rPr>
              <a:t>Dis</a:t>
            </a:r>
            <a:r>
              <a:rPr lang="en-US" dirty="0"/>
              <a:t>abilities by Income</a:t>
            </a:r>
          </a:p>
        </p:txBody>
      </p:sp>
      <p:sp>
        <p:nvSpPr>
          <p:cNvPr id="4" name="Slide Number Placeholder 3">
            <a:extLst>
              <a:ext uri="{FF2B5EF4-FFF2-40B4-BE49-F238E27FC236}">
                <a16:creationId xmlns:a16="http://schemas.microsoft.com/office/drawing/2014/main" id="{ACCA0827-F9E8-1965-BB58-BC76D77150B6}"/>
              </a:ext>
            </a:extLst>
          </p:cNvPr>
          <p:cNvSpPr>
            <a:spLocks noGrp="1"/>
          </p:cNvSpPr>
          <p:nvPr>
            <p:ph type="sldNum" sz="quarter" idx="12"/>
          </p:nvPr>
        </p:nvSpPr>
        <p:spPr/>
        <p:txBody>
          <a:bodyPr/>
          <a:lstStyle/>
          <a:p>
            <a:fld id="{D9F085D5-EC86-4F6A-B501-C1359CB39116}" type="slidenum">
              <a:rPr lang="en-GB" smtClean="0"/>
              <a:t>49</a:t>
            </a:fld>
            <a:endParaRPr lang="en-GB"/>
          </a:p>
        </p:txBody>
      </p:sp>
      <p:pic>
        <p:nvPicPr>
          <p:cNvPr id="10" name="Content Placeholder 9">
            <a:extLst>
              <a:ext uri="{FF2B5EF4-FFF2-40B4-BE49-F238E27FC236}">
                <a16:creationId xmlns:a16="http://schemas.microsoft.com/office/drawing/2014/main" id="{FE79824B-244A-36A4-C0C6-E9AF207505B3}"/>
              </a:ext>
            </a:extLst>
          </p:cNvPr>
          <p:cNvPicPr>
            <a:picLocks noGrp="1" noChangeAspect="1"/>
          </p:cNvPicPr>
          <p:nvPr>
            <p:ph idx="1"/>
          </p:nvPr>
        </p:nvPicPr>
        <p:blipFill>
          <a:blip r:embed="rId2"/>
          <a:stretch>
            <a:fillRect/>
          </a:stretch>
        </p:blipFill>
        <p:spPr>
          <a:xfrm>
            <a:off x="1125232" y="1520090"/>
            <a:ext cx="8266240" cy="4114800"/>
          </a:xfrm>
          <a:prstGeom prst="rect">
            <a:avLst/>
          </a:prstGeom>
        </p:spPr>
      </p:pic>
      <p:sp>
        <p:nvSpPr>
          <p:cNvPr id="12" name="TextBox 11">
            <a:extLst>
              <a:ext uri="{FF2B5EF4-FFF2-40B4-BE49-F238E27FC236}">
                <a16:creationId xmlns:a16="http://schemas.microsoft.com/office/drawing/2014/main" id="{17C4D040-6D3B-EC69-E29E-55A1691CE437}"/>
              </a:ext>
            </a:extLst>
          </p:cNvPr>
          <p:cNvSpPr txBox="1"/>
          <p:nvPr/>
        </p:nvSpPr>
        <p:spPr>
          <a:xfrm>
            <a:off x="3165232" y="5487961"/>
            <a:ext cx="8598876" cy="1200329"/>
          </a:xfrm>
          <a:prstGeom prst="rect">
            <a:avLst/>
          </a:prstGeom>
          <a:noFill/>
        </p:spPr>
        <p:txBody>
          <a:bodyPr wrap="square">
            <a:spAutoFit/>
          </a:bodyPr>
          <a:lstStyle/>
          <a:p>
            <a:pPr algn="l">
              <a:buNone/>
            </a:pPr>
            <a:r>
              <a:rPr lang="en-US" b="0" i="0" dirty="0">
                <a:solidFill>
                  <a:srgbClr val="73726C"/>
                </a:solidFill>
                <a:effectLst/>
                <a:latin typeface="Anthropic Sans"/>
              </a:rPr>
              <a:t>The relationship runs in both directions. Lower income increases disability risk through occupational hazard, deferred healthcare, and chronic stress. Disability also directly reduces income through lost employment and earnings. CDC BRFSS data cannot separate these pathways.</a:t>
            </a:r>
          </a:p>
        </p:txBody>
      </p:sp>
    </p:spTree>
    <p:extLst>
      <p:ext uri="{BB962C8B-B14F-4D97-AF65-F5344CB8AC3E}">
        <p14:creationId xmlns:p14="http://schemas.microsoft.com/office/powerpoint/2010/main" val="1557127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3D13B-CC57-40B8-8714-0298EA98ECE5}"/>
              </a:ext>
            </a:extLst>
          </p:cNvPr>
          <p:cNvSpPr>
            <a:spLocks noGrp="1"/>
          </p:cNvSpPr>
          <p:nvPr>
            <p:ph type="title"/>
          </p:nvPr>
        </p:nvSpPr>
        <p:spPr>
          <a:xfrm>
            <a:off x="734782" y="0"/>
            <a:ext cx="10515600" cy="1325563"/>
          </a:xfrm>
        </p:spPr>
        <p:txBody>
          <a:bodyPr/>
          <a:lstStyle/>
          <a:p>
            <a:r>
              <a:rPr lang="en-US" dirty="0">
                <a:solidFill>
                  <a:schemeClr val="bg1"/>
                </a:solidFill>
              </a:rPr>
              <a:t>Hea</a:t>
            </a:r>
            <a:r>
              <a:rPr lang="en-US" dirty="0"/>
              <a:t>lth Care Spending as % of GDP, 1980–2018</a:t>
            </a:r>
          </a:p>
        </p:txBody>
      </p:sp>
      <p:graphicFrame>
        <p:nvGraphicFramePr>
          <p:cNvPr id="4" name="Object 3">
            <a:extLst>
              <a:ext uri="{FF2B5EF4-FFF2-40B4-BE49-F238E27FC236}">
                <a16:creationId xmlns:a16="http://schemas.microsoft.com/office/drawing/2014/main" id="{DE110973-04DC-4408-8E1B-52FBA84767D4}"/>
              </a:ext>
            </a:extLst>
          </p:cNvPr>
          <p:cNvGraphicFramePr>
            <a:graphicFrameLocks noChangeAspect="1"/>
          </p:cNvGraphicFramePr>
          <p:nvPr/>
        </p:nvGraphicFramePr>
        <p:xfrm>
          <a:off x="1220788" y="942230"/>
          <a:ext cx="10341435" cy="5280150"/>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1A149F8C-95E8-4024-A83A-61C46A408BE8}"/>
              </a:ext>
            </a:extLst>
          </p:cNvPr>
          <p:cNvSpPr txBox="1"/>
          <p:nvPr/>
        </p:nvSpPr>
        <p:spPr>
          <a:xfrm>
            <a:off x="3239730" y="6346017"/>
            <a:ext cx="8937522" cy="8002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Source: </a:t>
            </a:r>
            <a:r>
              <a:rPr kumimoji="0" lang="en-US" sz="1400" b="0" i="0" u="none" strike="noStrike" kern="1200" cap="none" spc="0" normalizeH="0" baseline="0" noProof="0" dirty="0" err="1">
                <a:ln>
                  <a:noFill/>
                </a:ln>
                <a:solidFill>
                  <a:prstClr val="black"/>
                </a:solidFill>
                <a:effectLst/>
                <a:uLnTx/>
                <a:uFillTx/>
                <a:latin typeface="Calibri"/>
                <a:ea typeface="+mn-ea"/>
                <a:cs typeface="+mn-cs"/>
              </a:rPr>
              <a:t>Roosa</a:t>
            </a:r>
            <a:r>
              <a:rPr kumimoji="0" lang="en-US" sz="1400" b="0" i="0" u="none" strike="noStrike" kern="1200" cap="none" spc="0" normalizeH="0" baseline="0" noProof="0" dirty="0">
                <a:ln>
                  <a:noFill/>
                </a:ln>
                <a:solidFill>
                  <a:prstClr val="black"/>
                </a:solidFill>
                <a:effectLst/>
                <a:uLnTx/>
                <a:uFillTx/>
                <a:latin typeface="Calibri"/>
                <a:ea typeface="+mn-ea"/>
                <a:cs typeface="+mn-cs"/>
              </a:rPr>
              <a:t> </a:t>
            </a:r>
            <a:r>
              <a:rPr kumimoji="0" lang="en-US" sz="1400" b="0" i="0" u="none" strike="noStrike" kern="1200" cap="none" spc="0" normalizeH="0" baseline="0" noProof="0" dirty="0" err="1">
                <a:ln>
                  <a:noFill/>
                </a:ln>
                <a:solidFill>
                  <a:prstClr val="black"/>
                </a:solidFill>
                <a:effectLst/>
                <a:uLnTx/>
                <a:uFillTx/>
                <a:latin typeface="Calibri"/>
                <a:ea typeface="+mn-ea"/>
                <a:cs typeface="+mn-cs"/>
              </a:rPr>
              <a:t>Tikkanen</a:t>
            </a:r>
            <a:r>
              <a:rPr kumimoji="0" lang="en-US" sz="1400" b="0" i="0" u="none" strike="noStrike" kern="1200" cap="none" spc="0" normalizeH="0" baseline="0" noProof="0" dirty="0">
                <a:ln>
                  <a:noFill/>
                </a:ln>
                <a:solidFill>
                  <a:prstClr val="black"/>
                </a:solidFill>
                <a:effectLst/>
                <a:uLnTx/>
                <a:uFillTx/>
                <a:latin typeface="Calibri"/>
                <a:ea typeface="+mn-ea"/>
                <a:cs typeface="+mn-cs"/>
              </a:rPr>
              <a:t> and Melinda K. Abrams, </a:t>
            </a:r>
            <a:r>
              <a:rPr kumimoji="0" lang="en-US" sz="1400" b="0" i="1" u="none" strike="noStrike" kern="1200" cap="none" spc="0" normalizeH="0" baseline="0" noProof="0" dirty="0">
                <a:ln>
                  <a:noFill/>
                </a:ln>
                <a:solidFill>
                  <a:prstClr val="black"/>
                </a:solidFill>
                <a:effectLst/>
                <a:uLnTx/>
                <a:uFillTx/>
                <a:latin typeface="Calibri"/>
                <a:ea typeface="+mn-ea"/>
                <a:cs typeface="+mn-cs"/>
              </a:rPr>
              <a:t>U.S. Health Care from a Global Perspective, 2019: Higher Spending, Worse Outcomes </a:t>
            </a:r>
            <a:r>
              <a:rPr kumimoji="0" lang="en-US" sz="1400" b="0" i="0" u="none" strike="noStrike" kern="1200" cap="none" spc="0" normalizeH="0" baseline="0" noProof="0" dirty="0">
                <a:ln>
                  <a:noFill/>
                </a:ln>
                <a:solidFill>
                  <a:prstClr val="black"/>
                </a:solidFill>
                <a:effectLst/>
                <a:uLnTx/>
                <a:uFillTx/>
                <a:latin typeface="Calibri"/>
                <a:ea typeface="+mn-ea"/>
                <a:cs typeface="+mn-cs"/>
              </a:rPr>
              <a:t>(Commonwealth Fund, Jan. 2020).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FB24F288-D3FC-494D-9109-D327C024327F}"/>
              </a:ext>
            </a:extLst>
          </p:cNvPr>
          <p:cNvSpPr/>
          <p:nvPr/>
        </p:nvSpPr>
        <p:spPr>
          <a:xfrm>
            <a:off x="5175544" y="3059668"/>
            <a:ext cx="1612301" cy="369332"/>
          </a:xfrm>
          <a:prstGeom prst="rect">
            <a:avLst/>
          </a:prstGeom>
          <a:solidFill>
            <a:schemeClr val="bg1"/>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Everybody Else</a:t>
            </a:r>
          </a:p>
        </p:txBody>
      </p:sp>
    </p:spTree>
    <p:extLst>
      <p:ext uri="{BB962C8B-B14F-4D97-AF65-F5344CB8AC3E}">
        <p14:creationId xmlns:p14="http://schemas.microsoft.com/office/powerpoint/2010/main" val="82468370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E4CBCE-6D22-D1C0-26A3-B71ECF7D9F38}"/>
              </a:ext>
            </a:extLst>
          </p:cNvPr>
          <p:cNvSpPr>
            <a:spLocks noGrp="1"/>
          </p:cNvSpPr>
          <p:nvPr>
            <p:ph type="title"/>
          </p:nvPr>
        </p:nvSpPr>
        <p:spPr>
          <a:xfrm>
            <a:off x="790700" y="0"/>
            <a:ext cx="10515600" cy="1325563"/>
          </a:xfrm>
        </p:spPr>
        <p:txBody>
          <a:bodyPr/>
          <a:lstStyle/>
          <a:p>
            <a:r>
              <a:rPr lang="en-US" dirty="0">
                <a:solidFill>
                  <a:schemeClr val="bg1"/>
                </a:solidFill>
              </a:rPr>
              <a:t>3. S</a:t>
            </a:r>
            <a:r>
              <a:rPr lang="en-US" dirty="0">
                <a:solidFill>
                  <a:schemeClr val="accent5">
                    <a:lumMod val="50000"/>
                  </a:schemeClr>
                </a:solidFill>
              </a:rPr>
              <a:t>oc</a:t>
            </a:r>
            <a:r>
              <a:rPr lang="en-US" dirty="0"/>
              <a:t> Sec Significantly Reduces Poverty</a:t>
            </a:r>
          </a:p>
        </p:txBody>
      </p:sp>
      <p:pic>
        <p:nvPicPr>
          <p:cNvPr id="10" name="Content Placeholder 9" descr="A graph of a number of children lifting out of poverty&#10;&#10;Description automatically generated">
            <a:extLst>
              <a:ext uri="{FF2B5EF4-FFF2-40B4-BE49-F238E27FC236}">
                <a16:creationId xmlns:a16="http://schemas.microsoft.com/office/drawing/2014/main" id="{39EC83B1-DBDC-9CA7-8DDA-A17C4657D83A}"/>
              </a:ext>
            </a:extLst>
          </p:cNvPr>
          <p:cNvPicPr>
            <a:picLocks noGrp="1" noChangeAspect="1"/>
          </p:cNvPicPr>
          <p:nvPr>
            <p:ph sz="half" idx="2"/>
          </p:nvPr>
        </p:nvPicPr>
        <p:blipFill>
          <a:blip r:embed="rId2"/>
          <a:stretch>
            <a:fillRect/>
          </a:stretch>
        </p:blipFill>
        <p:spPr>
          <a:xfrm>
            <a:off x="5604933" y="1951639"/>
            <a:ext cx="6240871" cy="4105253"/>
          </a:xfrm>
        </p:spPr>
      </p:pic>
      <p:sp>
        <p:nvSpPr>
          <p:cNvPr id="4" name="Slide Number Placeholder 3">
            <a:extLst>
              <a:ext uri="{FF2B5EF4-FFF2-40B4-BE49-F238E27FC236}">
                <a16:creationId xmlns:a16="http://schemas.microsoft.com/office/drawing/2014/main" id="{1793C41D-2BCC-7F97-BE16-939837509EEB}"/>
              </a:ext>
            </a:extLst>
          </p:cNvPr>
          <p:cNvSpPr>
            <a:spLocks noGrp="1"/>
          </p:cNvSpPr>
          <p:nvPr>
            <p:ph type="sldNum" sz="quarter" idx="12"/>
          </p:nvPr>
        </p:nvSpPr>
        <p:spPr/>
        <p:txBody>
          <a:bodyPr/>
          <a:lstStyle/>
          <a:p>
            <a:fld id="{D9F085D5-EC86-4F6A-B501-C1359CB39116}" type="slidenum">
              <a:rPr lang="en-GB" smtClean="0"/>
              <a:t>50</a:t>
            </a:fld>
            <a:endParaRPr lang="en-GB"/>
          </a:p>
        </p:txBody>
      </p:sp>
      <p:pic>
        <p:nvPicPr>
          <p:cNvPr id="7" name="Content Placeholder 6">
            <a:extLst>
              <a:ext uri="{FF2B5EF4-FFF2-40B4-BE49-F238E27FC236}">
                <a16:creationId xmlns:a16="http://schemas.microsoft.com/office/drawing/2014/main" id="{F6032A8D-9AA7-4A4F-F371-8D2550746468}"/>
              </a:ext>
            </a:extLst>
          </p:cNvPr>
          <p:cNvPicPr>
            <a:picLocks noGrp="1" noChangeAspect="1"/>
          </p:cNvPicPr>
          <p:nvPr>
            <p:ph sz="half" idx="1"/>
          </p:nvPr>
        </p:nvPicPr>
        <p:blipFill>
          <a:blip r:embed="rId3"/>
          <a:stretch>
            <a:fillRect/>
          </a:stretch>
        </p:blipFill>
        <p:spPr>
          <a:xfrm>
            <a:off x="1041060" y="1393452"/>
            <a:ext cx="3428995" cy="4663440"/>
          </a:xfrm>
          <a:prstGeom prst="rect">
            <a:avLst/>
          </a:prstGeom>
        </p:spPr>
      </p:pic>
    </p:spTree>
    <p:extLst>
      <p:ext uri="{BB962C8B-B14F-4D97-AF65-F5344CB8AC3E}">
        <p14:creationId xmlns:p14="http://schemas.microsoft.com/office/powerpoint/2010/main" val="850195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86E96E-74F0-2701-0004-993F967717F9}"/>
              </a:ext>
            </a:extLst>
          </p:cNvPr>
          <p:cNvSpPr>
            <a:spLocks noGrp="1"/>
          </p:cNvSpPr>
          <p:nvPr>
            <p:ph type="title"/>
          </p:nvPr>
        </p:nvSpPr>
        <p:spPr/>
        <p:txBody>
          <a:bodyPr/>
          <a:lstStyle/>
          <a:p>
            <a:r>
              <a:rPr lang="en-US" dirty="0">
                <a:solidFill>
                  <a:schemeClr val="bg1"/>
                </a:solidFill>
              </a:rPr>
              <a:t>Im</a:t>
            </a:r>
            <a:r>
              <a:rPr lang="en-US" dirty="0"/>
              <a:t>plications of 3 Different Goals</a:t>
            </a:r>
          </a:p>
        </p:txBody>
      </p:sp>
      <p:sp>
        <p:nvSpPr>
          <p:cNvPr id="3" name="Content Placeholder 2">
            <a:extLst>
              <a:ext uri="{FF2B5EF4-FFF2-40B4-BE49-F238E27FC236}">
                <a16:creationId xmlns:a16="http://schemas.microsoft.com/office/drawing/2014/main" id="{DB2A1012-BA23-3B6B-2EEC-FFBF6FE37CD6}"/>
              </a:ext>
            </a:extLst>
          </p:cNvPr>
          <p:cNvSpPr>
            <a:spLocks noGrp="1"/>
          </p:cNvSpPr>
          <p:nvPr>
            <p:ph idx="1"/>
          </p:nvPr>
        </p:nvSpPr>
        <p:spPr/>
        <p:txBody>
          <a:bodyPr/>
          <a:lstStyle/>
          <a:p>
            <a:pPr marL="0" indent="0">
              <a:buNone/>
            </a:pPr>
            <a:r>
              <a:rPr lang="en-US" dirty="0"/>
              <a:t>If there were only one goal (which there is not), what would be the implications for saving Social Security?</a:t>
            </a:r>
          </a:p>
          <a:p>
            <a:pPr marL="514350" indent="-514350">
              <a:buFont typeface="+mj-lt"/>
              <a:buAutoNum type="arabicPeriod"/>
            </a:pPr>
            <a:r>
              <a:rPr lang="en-US" dirty="0"/>
              <a:t>Forced Savings:  Maintain a link between taxed earnings and benefits.</a:t>
            </a:r>
          </a:p>
          <a:p>
            <a:pPr marL="514350" indent="-514350">
              <a:buFont typeface="+mj-lt"/>
              <a:buAutoNum type="arabicPeriod"/>
            </a:pPr>
            <a:r>
              <a:rPr lang="en-US" dirty="0"/>
              <a:t>Social Insurance:  Survivor and disability benefits are central.  Progressivity in benefits is appropriate because low earners face greater risk.</a:t>
            </a:r>
          </a:p>
          <a:p>
            <a:pPr marL="514350" indent="-514350">
              <a:buFont typeface="+mj-lt"/>
              <a:buAutoNum type="arabicPeriod"/>
            </a:pPr>
            <a:r>
              <a:rPr lang="en-US" dirty="0"/>
              <a:t>Poverty Prevention:  Payroll tax links to benefits is a historical artifact. Means-tested benefits.</a:t>
            </a:r>
          </a:p>
        </p:txBody>
      </p:sp>
      <p:sp>
        <p:nvSpPr>
          <p:cNvPr id="4" name="Slide Number Placeholder 3">
            <a:extLst>
              <a:ext uri="{FF2B5EF4-FFF2-40B4-BE49-F238E27FC236}">
                <a16:creationId xmlns:a16="http://schemas.microsoft.com/office/drawing/2014/main" id="{792E04CE-E05E-3211-1C8B-409A2F53AE13}"/>
              </a:ext>
            </a:extLst>
          </p:cNvPr>
          <p:cNvSpPr>
            <a:spLocks noGrp="1"/>
          </p:cNvSpPr>
          <p:nvPr>
            <p:ph type="sldNum" sz="quarter" idx="12"/>
          </p:nvPr>
        </p:nvSpPr>
        <p:spPr/>
        <p:txBody>
          <a:bodyPr/>
          <a:lstStyle/>
          <a:p>
            <a:fld id="{D9F085D5-EC86-4F6A-B501-C1359CB39116}" type="slidenum">
              <a:rPr lang="en-GB" smtClean="0"/>
              <a:t>51</a:t>
            </a:fld>
            <a:endParaRPr lang="en-GB"/>
          </a:p>
        </p:txBody>
      </p:sp>
    </p:spTree>
    <p:extLst>
      <p:ext uri="{BB962C8B-B14F-4D97-AF65-F5344CB8AC3E}">
        <p14:creationId xmlns:p14="http://schemas.microsoft.com/office/powerpoint/2010/main" val="4093345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0141EE9-9142-C658-ECA0-9BC1B15C9955}"/>
              </a:ext>
            </a:extLst>
          </p:cNvPr>
          <p:cNvSpPr>
            <a:spLocks noGrp="1"/>
          </p:cNvSpPr>
          <p:nvPr>
            <p:ph type="title"/>
          </p:nvPr>
        </p:nvSpPr>
        <p:spPr>
          <a:xfrm>
            <a:off x="762000" y="0"/>
            <a:ext cx="10515600" cy="1325563"/>
          </a:xfrm>
        </p:spPr>
        <p:txBody>
          <a:bodyPr/>
          <a:lstStyle/>
          <a:p>
            <a:r>
              <a:rPr lang="en-US" dirty="0">
                <a:solidFill>
                  <a:schemeClr val="bg1"/>
                </a:solidFill>
              </a:rPr>
              <a:t>The</a:t>
            </a:r>
            <a:r>
              <a:rPr lang="en-US" dirty="0"/>
              <a:t> Following Simulations Brought to you by:</a:t>
            </a:r>
          </a:p>
        </p:txBody>
      </p:sp>
      <p:pic>
        <p:nvPicPr>
          <p:cNvPr id="9" name="Content Placeholder 8" descr="A screenshot of a website&#10;&#10;Description automatically generated">
            <a:extLst>
              <a:ext uri="{FF2B5EF4-FFF2-40B4-BE49-F238E27FC236}">
                <a16:creationId xmlns:a16="http://schemas.microsoft.com/office/drawing/2014/main" id="{742A2B8B-0108-2ADC-7B32-AF8BD3077623}"/>
              </a:ext>
            </a:extLst>
          </p:cNvPr>
          <p:cNvPicPr>
            <a:picLocks noGrp="1" noChangeAspect="1"/>
          </p:cNvPicPr>
          <p:nvPr>
            <p:ph idx="1"/>
          </p:nvPr>
        </p:nvPicPr>
        <p:blipFill>
          <a:blip r:embed="rId2"/>
          <a:stretch>
            <a:fillRect/>
          </a:stretch>
        </p:blipFill>
        <p:spPr>
          <a:xfrm>
            <a:off x="1199196" y="1211263"/>
            <a:ext cx="9793607" cy="4351337"/>
          </a:xfrm>
        </p:spPr>
      </p:pic>
      <p:sp>
        <p:nvSpPr>
          <p:cNvPr id="5" name="Slide Number Placeholder 4">
            <a:extLst>
              <a:ext uri="{FF2B5EF4-FFF2-40B4-BE49-F238E27FC236}">
                <a16:creationId xmlns:a16="http://schemas.microsoft.com/office/drawing/2014/main" id="{BC2E448B-0D07-7977-915F-33DB78616BFA}"/>
              </a:ext>
            </a:extLst>
          </p:cNvPr>
          <p:cNvSpPr>
            <a:spLocks noGrp="1"/>
          </p:cNvSpPr>
          <p:nvPr>
            <p:ph type="sldNum" sz="quarter" idx="12"/>
          </p:nvPr>
        </p:nvSpPr>
        <p:spPr/>
        <p:txBody>
          <a:bodyPr/>
          <a:lstStyle/>
          <a:p>
            <a:fld id="{D9F085D5-EC86-4F6A-B501-C1359CB39116}" type="slidenum">
              <a:rPr lang="en-GB" smtClean="0"/>
              <a:t>52</a:t>
            </a:fld>
            <a:endParaRPr lang="en-GB"/>
          </a:p>
        </p:txBody>
      </p:sp>
      <p:sp>
        <p:nvSpPr>
          <p:cNvPr id="10" name="TextBox 9">
            <a:extLst>
              <a:ext uri="{FF2B5EF4-FFF2-40B4-BE49-F238E27FC236}">
                <a16:creationId xmlns:a16="http://schemas.microsoft.com/office/drawing/2014/main" id="{8639BAC7-1D67-0BB2-A858-5D6C8BFEB43F}"/>
              </a:ext>
            </a:extLst>
          </p:cNvPr>
          <p:cNvSpPr txBox="1"/>
          <p:nvPr/>
        </p:nvSpPr>
        <p:spPr>
          <a:xfrm>
            <a:off x="2672529" y="5661790"/>
            <a:ext cx="6846939" cy="523220"/>
          </a:xfrm>
          <a:prstGeom prst="rect">
            <a:avLst/>
          </a:prstGeom>
          <a:noFill/>
        </p:spPr>
        <p:txBody>
          <a:bodyPr wrap="none" rtlCol="0">
            <a:spAutoFit/>
          </a:bodyPr>
          <a:lstStyle/>
          <a:p>
            <a:r>
              <a:rPr lang="en-US" sz="2800" dirty="0">
                <a:hlinkClick r:id="rId3"/>
              </a:rPr>
              <a:t>https://</a:t>
            </a:r>
            <a:r>
              <a:rPr lang="en-US" sz="2800" dirty="0" err="1">
                <a:hlinkClick r:id="rId3"/>
              </a:rPr>
              <a:t>www.crfb.org</a:t>
            </a:r>
            <a:r>
              <a:rPr lang="en-US" sz="2800" dirty="0">
                <a:hlinkClick r:id="rId3"/>
              </a:rPr>
              <a:t>/</a:t>
            </a:r>
            <a:r>
              <a:rPr lang="en-US" sz="2800" dirty="0" err="1">
                <a:hlinkClick r:id="rId3"/>
              </a:rPr>
              <a:t>socialsecurityreformer</a:t>
            </a:r>
            <a:r>
              <a:rPr lang="en-US" sz="2800" dirty="0">
                <a:hlinkClick r:id="rId3"/>
              </a:rPr>
              <a:t>/</a:t>
            </a:r>
            <a:endParaRPr lang="en-US" sz="2800" dirty="0"/>
          </a:p>
        </p:txBody>
      </p:sp>
    </p:spTree>
    <p:extLst>
      <p:ext uri="{BB962C8B-B14F-4D97-AF65-F5344CB8AC3E}">
        <p14:creationId xmlns:p14="http://schemas.microsoft.com/office/powerpoint/2010/main" val="20147777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744210-DFBA-F98B-7D3C-44FBF5396CB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E11B989-80D1-C021-402C-4E52A404A33F}"/>
              </a:ext>
            </a:extLst>
          </p:cNvPr>
          <p:cNvSpPr>
            <a:spLocks noGrp="1"/>
          </p:cNvSpPr>
          <p:nvPr>
            <p:ph type="title"/>
          </p:nvPr>
        </p:nvSpPr>
        <p:spPr/>
        <p:txBody>
          <a:bodyPr/>
          <a:lstStyle/>
          <a:p>
            <a:r>
              <a:rPr lang="en-US" dirty="0">
                <a:solidFill>
                  <a:schemeClr val="bg1"/>
                </a:solidFill>
              </a:rPr>
              <a:t>Bro</a:t>
            </a:r>
            <a:r>
              <a:rPr lang="en-US" dirty="0"/>
              <a:t>okings Principles for a Solution</a:t>
            </a:r>
          </a:p>
        </p:txBody>
      </p:sp>
      <p:sp>
        <p:nvSpPr>
          <p:cNvPr id="3" name="Content Placeholder 2">
            <a:extLst>
              <a:ext uri="{FF2B5EF4-FFF2-40B4-BE49-F238E27FC236}">
                <a16:creationId xmlns:a16="http://schemas.microsoft.com/office/drawing/2014/main" id="{530DE847-6D35-C99F-4DFA-6C9B4671D4B7}"/>
              </a:ext>
            </a:extLst>
          </p:cNvPr>
          <p:cNvSpPr>
            <a:spLocks noGrp="1"/>
          </p:cNvSpPr>
          <p:nvPr>
            <p:ph idx="1"/>
          </p:nvPr>
        </p:nvSpPr>
        <p:spPr/>
        <p:txBody>
          <a:bodyPr>
            <a:normAutofit fontScale="92500" lnSpcReduction="10000"/>
          </a:bodyPr>
          <a:lstStyle/>
          <a:p>
            <a:pPr marL="0" indent="0">
              <a:buNone/>
            </a:pPr>
            <a:r>
              <a:rPr lang="en-US" dirty="0"/>
              <a:t>Principles:</a:t>
            </a:r>
          </a:p>
          <a:p>
            <a:pPr marL="514350" indent="-514350">
              <a:buFont typeface="+mj-lt"/>
              <a:buAutoNum type="arabicPeriod"/>
            </a:pPr>
            <a:r>
              <a:rPr lang="en-US" dirty="0"/>
              <a:t>Bipartisan which means benefit cuts and tax increases.</a:t>
            </a:r>
          </a:p>
          <a:p>
            <a:pPr marL="514350" indent="-514350">
              <a:buFont typeface="+mj-lt"/>
              <a:buAutoNum type="arabicPeriod"/>
            </a:pPr>
            <a:r>
              <a:rPr lang="en-US" dirty="0"/>
              <a:t>Solvency </a:t>
            </a:r>
            <a:r>
              <a:rPr lang="en-US" sz="2400" dirty="0"/>
              <a:t>(increase revenues and lower benefits by 3.82 % of taxable payrolls. Eliminate the “GAP”)</a:t>
            </a:r>
          </a:p>
          <a:p>
            <a:pPr marL="514350" indent="-514350">
              <a:buFont typeface="+mj-lt"/>
              <a:buAutoNum type="arabicPeriod"/>
            </a:pPr>
            <a:r>
              <a:rPr lang="en-US" dirty="0"/>
              <a:t>No benefit reduction for current recipients </a:t>
            </a:r>
            <a:r>
              <a:rPr lang="en-US" dirty="0">
                <a:solidFill>
                  <a:srgbClr val="C00000"/>
                </a:solidFill>
              </a:rPr>
              <a:t>(?)</a:t>
            </a:r>
          </a:p>
          <a:p>
            <a:pPr marL="514350" indent="-514350">
              <a:buFont typeface="+mj-lt"/>
              <a:buAutoNum type="arabicPeriod"/>
            </a:pPr>
            <a:r>
              <a:rPr lang="en-US" dirty="0"/>
              <a:t>No general fund financing</a:t>
            </a:r>
            <a:endParaRPr lang="en-US" sz="2400" dirty="0"/>
          </a:p>
          <a:p>
            <a:pPr marL="514350" indent="-514350">
              <a:buFont typeface="+mj-lt"/>
              <a:buAutoNum type="arabicPeriod"/>
            </a:pPr>
            <a:r>
              <a:rPr lang="en-US" dirty="0"/>
              <a:t>Improve Progressivity.</a:t>
            </a:r>
          </a:p>
          <a:p>
            <a:pPr marL="514350" indent="-514350">
              <a:buFont typeface="+mj-lt"/>
              <a:buAutoNum type="arabicPeriod"/>
            </a:pPr>
            <a:r>
              <a:rPr lang="en-US" dirty="0"/>
              <a:t>Increase risk protection. (improve benefits for dependents)</a:t>
            </a:r>
          </a:p>
          <a:p>
            <a:pPr marL="514350" indent="-514350">
              <a:buFont typeface="+mj-lt"/>
              <a:buAutoNum type="arabicPeriod"/>
            </a:pPr>
            <a:r>
              <a:rPr lang="en-US" dirty="0"/>
              <a:t>Universal participation </a:t>
            </a:r>
          </a:p>
          <a:p>
            <a:pPr marL="0" indent="0">
              <a:buNone/>
            </a:pPr>
            <a:r>
              <a:rPr lang="en-US" dirty="0"/>
              <a:t>How do these principles reflect the goals of Social Security?</a:t>
            </a:r>
          </a:p>
          <a:p>
            <a:pPr marL="514350" indent="-514350">
              <a:buFont typeface="+mj-lt"/>
              <a:buAutoNum type="arabicPeriod"/>
            </a:pPr>
            <a:endParaRPr lang="en-US" sz="2400" dirty="0"/>
          </a:p>
        </p:txBody>
      </p:sp>
      <p:sp>
        <p:nvSpPr>
          <p:cNvPr id="4" name="Slide Number Placeholder 3">
            <a:extLst>
              <a:ext uri="{FF2B5EF4-FFF2-40B4-BE49-F238E27FC236}">
                <a16:creationId xmlns:a16="http://schemas.microsoft.com/office/drawing/2014/main" id="{FCF7A0B1-08E9-F3D2-83A1-B617BAE4ACAD}"/>
              </a:ext>
            </a:extLst>
          </p:cNvPr>
          <p:cNvSpPr>
            <a:spLocks noGrp="1"/>
          </p:cNvSpPr>
          <p:nvPr>
            <p:ph type="sldNum" sz="quarter" idx="12"/>
          </p:nvPr>
        </p:nvSpPr>
        <p:spPr/>
        <p:txBody>
          <a:bodyPr/>
          <a:lstStyle/>
          <a:p>
            <a:fld id="{D9F085D5-EC86-4F6A-B501-C1359CB39116}" type="slidenum">
              <a:rPr lang="en-GB" smtClean="0"/>
              <a:t>53</a:t>
            </a:fld>
            <a:endParaRPr lang="en-GB"/>
          </a:p>
        </p:txBody>
      </p:sp>
      <p:sp>
        <p:nvSpPr>
          <p:cNvPr id="6" name="TextBox 5">
            <a:extLst>
              <a:ext uri="{FF2B5EF4-FFF2-40B4-BE49-F238E27FC236}">
                <a16:creationId xmlns:a16="http://schemas.microsoft.com/office/drawing/2014/main" id="{3AA52FC5-A9CF-ED01-B027-F139E0A3F58F}"/>
              </a:ext>
            </a:extLst>
          </p:cNvPr>
          <p:cNvSpPr txBox="1"/>
          <p:nvPr/>
        </p:nvSpPr>
        <p:spPr>
          <a:xfrm>
            <a:off x="3927963" y="6089622"/>
            <a:ext cx="6097464" cy="646331"/>
          </a:xfrm>
          <a:prstGeom prst="rect">
            <a:avLst/>
          </a:prstGeom>
          <a:noFill/>
        </p:spPr>
        <p:txBody>
          <a:bodyPr wrap="square">
            <a:spAutoFit/>
          </a:bodyPr>
          <a:lstStyle/>
          <a:p>
            <a:r>
              <a:rPr lang="en-US" dirty="0"/>
              <a:t>https://www.brookings.edu/articles/fixing-social-security-blueprint-for-a-bipartisan-solution/</a:t>
            </a:r>
          </a:p>
        </p:txBody>
      </p:sp>
    </p:spTree>
    <p:extLst>
      <p:ext uri="{BB962C8B-B14F-4D97-AF65-F5344CB8AC3E}">
        <p14:creationId xmlns:p14="http://schemas.microsoft.com/office/powerpoint/2010/main" val="2610549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500"/>
                                        <p:tgtEl>
                                          <p:spTgt spid="3">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8" end="8"/>
                                            </p:txEl>
                                          </p:spTgt>
                                        </p:tgtEl>
                                        <p:attrNameLst>
                                          <p:attrName>style.visibility</p:attrName>
                                        </p:attrNameLst>
                                      </p:cBhvr>
                                      <p:to>
                                        <p:strVal val="visible"/>
                                      </p:to>
                                    </p:set>
                                    <p:animEffect transition="in" filter="fade">
                                      <p:cBhvr>
                                        <p:cTn id="42"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5D7C0-EB6F-C3CB-C09F-499AF3BEAD47}"/>
              </a:ext>
            </a:extLst>
          </p:cNvPr>
          <p:cNvSpPr>
            <a:spLocks noGrp="1"/>
          </p:cNvSpPr>
          <p:nvPr>
            <p:ph type="title"/>
          </p:nvPr>
        </p:nvSpPr>
        <p:spPr/>
        <p:txBody>
          <a:bodyPr/>
          <a:lstStyle/>
          <a:p>
            <a:r>
              <a:rPr lang="en-US" dirty="0">
                <a:solidFill>
                  <a:schemeClr val="bg1"/>
                </a:solidFill>
              </a:rPr>
              <a:t>My</a:t>
            </a:r>
            <a:r>
              <a:rPr lang="en-US" dirty="0"/>
              <a:t> Interpretation of Brookings Principles</a:t>
            </a:r>
          </a:p>
        </p:txBody>
      </p:sp>
      <p:sp>
        <p:nvSpPr>
          <p:cNvPr id="3" name="Content Placeholder 2">
            <a:extLst>
              <a:ext uri="{FF2B5EF4-FFF2-40B4-BE49-F238E27FC236}">
                <a16:creationId xmlns:a16="http://schemas.microsoft.com/office/drawing/2014/main" id="{5D00B85F-2369-88F1-5D70-AF1EDD2623B6}"/>
              </a:ext>
            </a:extLst>
          </p:cNvPr>
          <p:cNvSpPr>
            <a:spLocks noGrp="1"/>
          </p:cNvSpPr>
          <p:nvPr>
            <p:ph idx="1"/>
          </p:nvPr>
        </p:nvSpPr>
        <p:spPr/>
        <p:txBody>
          <a:bodyPr/>
          <a:lstStyle/>
          <a:p>
            <a:r>
              <a:rPr lang="en-US" dirty="0"/>
              <a:t>While the goal of preventing poverty among the elderly is important, so too are the other two goals</a:t>
            </a:r>
          </a:p>
          <a:p>
            <a:pPr lvl="1"/>
            <a:r>
              <a:rPr lang="en-US" dirty="0"/>
              <a:t>“this link between wages and benefits has been a central principle… and a foundation of it political support.”</a:t>
            </a:r>
          </a:p>
          <a:p>
            <a:pPr lvl="1"/>
            <a:r>
              <a:rPr lang="en-US" dirty="0"/>
              <a:t>Universal participation because of </a:t>
            </a:r>
            <a:r>
              <a:rPr lang="en-US" b="1" dirty="0"/>
              <a:t>social</a:t>
            </a:r>
            <a:r>
              <a:rPr lang="en-US" b="1" i="1" dirty="0"/>
              <a:t> </a:t>
            </a:r>
            <a:r>
              <a:rPr lang="en-US" dirty="0"/>
              <a:t>insurance.</a:t>
            </a:r>
          </a:p>
          <a:p>
            <a:pPr lvl="1"/>
            <a:r>
              <a:rPr lang="en-US" dirty="0"/>
              <a:t>Increased risk protection.</a:t>
            </a:r>
          </a:p>
          <a:p>
            <a:pPr lvl="1"/>
            <a:endParaRPr lang="en-US" dirty="0"/>
          </a:p>
        </p:txBody>
      </p:sp>
      <p:sp>
        <p:nvSpPr>
          <p:cNvPr id="4" name="Slide Number Placeholder 3">
            <a:extLst>
              <a:ext uri="{FF2B5EF4-FFF2-40B4-BE49-F238E27FC236}">
                <a16:creationId xmlns:a16="http://schemas.microsoft.com/office/drawing/2014/main" id="{F9714536-B75B-D7E8-30FD-41D741977DED}"/>
              </a:ext>
            </a:extLst>
          </p:cNvPr>
          <p:cNvSpPr>
            <a:spLocks noGrp="1"/>
          </p:cNvSpPr>
          <p:nvPr>
            <p:ph type="sldNum" sz="quarter" idx="12"/>
          </p:nvPr>
        </p:nvSpPr>
        <p:spPr/>
        <p:txBody>
          <a:bodyPr/>
          <a:lstStyle/>
          <a:p>
            <a:fld id="{D9F085D5-EC86-4F6A-B501-C1359CB39116}" type="slidenum">
              <a:rPr lang="en-GB" smtClean="0"/>
              <a:t>54</a:t>
            </a:fld>
            <a:endParaRPr lang="en-GB"/>
          </a:p>
        </p:txBody>
      </p:sp>
    </p:spTree>
    <p:extLst>
      <p:ext uri="{BB962C8B-B14F-4D97-AF65-F5344CB8AC3E}">
        <p14:creationId xmlns:p14="http://schemas.microsoft.com/office/powerpoint/2010/main" val="1285485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802F85-1482-5BD2-3579-A9022F95950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B862C86-D5E8-123C-DAFC-0F5F34B88D3E}"/>
              </a:ext>
            </a:extLst>
          </p:cNvPr>
          <p:cNvSpPr>
            <a:spLocks noGrp="1"/>
          </p:cNvSpPr>
          <p:nvPr>
            <p:ph type="title"/>
          </p:nvPr>
        </p:nvSpPr>
        <p:spPr/>
        <p:txBody>
          <a:bodyPr/>
          <a:lstStyle/>
          <a:p>
            <a:r>
              <a:rPr lang="en-US" dirty="0">
                <a:solidFill>
                  <a:schemeClr val="bg1"/>
                </a:solidFill>
              </a:rPr>
              <a:t>Exa</a:t>
            </a:r>
            <a:r>
              <a:rPr lang="en-US" dirty="0"/>
              <a:t>mple:  Roughly Based on Brookings</a:t>
            </a:r>
          </a:p>
        </p:txBody>
      </p:sp>
      <p:sp>
        <p:nvSpPr>
          <p:cNvPr id="4" name="Slide Number Placeholder 3">
            <a:extLst>
              <a:ext uri="{FF2B5EF4-FFF2-40B4-BE49-F238E27FC236}">
                <a16:creationId xmlns:a16="http://schemas.microsoft.com/office/drawing/2014/main" id="{05E4184A-39D9-3ECA-D250-4DA45F34EBA2}"/>
              </a:ext>
            </a:extLst>
          </p:cNvPr>
          <p:cNvSpPr>
            <a:spLocks noGrp="1"/>
          </p:cNvSpPr>
          <p:nvPr>
            <p:ph type="sldNum" sz="quarter" idx="12"/>
          </p:nvPr>
        </p:nvSpPr>
        <p:spPr/>
        <p:txBody>
          <a:bodyPr/>
          <a:lstStyle/>
          <a:p>
            <a:fld id="{D9F085D5-EC86-4F6A-B501-C1359CB39116}" type="slidenum">
              <a:rPr lang="en-GB" smtClean="0"/>
              <a:t>55</a:t>
            </a:fld>
            <a:endParaRPr lang="en-GB"/>
          </a:p>
        </p:txBody>
      </p:sp>
      <p:sp>
        <p:nvSpPr>
          <p:cNvPr id="5" name="Content Placeholder 4">
            <a:extLst>
              <a:ext uri="{FF2B5EF4-FFF2-40B4-BE49-F238E27FC236}">
                <a16:creationId xmlns:a16="http://schemas.microsoft.com/office/drawing/2014/main" id="{9E3DF094-3E89-D6D7-3D82-A1E608431BDE}"/>
              </a:ext>
            </a:extLst>
          </p:cNvPr>
          <p:cNvSpPr>
            <a:spLocks noGrp="1"/>
          </p:cNvSpPr>
          <p:nvPr>
            <p:ph idx="1"/>
          </p:nvPr>
        </p:nvSpPr>
        <p:spPr>
          <a:xfrm>
            <a:off x="711868" y="1790588"/>
            <a:ext cx="10515600" cy="4351338"/>
          </a:xfrm>
        </p:spPr>
        <p:txBody>
          <a:bodyPr>
            <a:normAutofit/>
          </a:bodyPr>
          <a:lstStyle/>
          <a:p>
            <a:pPr marL="514350" indent="-514350">
              <a:buFont typeface="+mj-lt"/>
              <a:buAutoNum type="arabicPeriod"/>
            </a:pPr>
            <a:r>
              <a:rPr lang="en-US" dirty="0"/>
              <a:t>Slow Benefit Growth for High Earners (41%, of gap removed)</a:t>
            </a:r>
          </a:p>
          <a:p>
            <a:pPr marL="514350" indent="-514350">
              <a:buFont typeface="+mj-lt"/>
              <a:buAutoNum type="arabicPeriod"/>
            </a:pPr>
            <a:r>
              <a:rPr lang="en-US" dirty="0"/>
              <a:t>Index COLA to “Chained” CPI (17%)</a:t>
            </a:r>
          </a:p>
          <a:p>
            <a:pPr marL="514350" indent="-514350">
              <a:buFont typeface="+mj-lt"/>
              <a:buAutoNum type="arabicPeriod"/>
            </a:pPr>
            <a:r>
              <a:rPr lang="en-US" dirty="0"/>
              <a:t>Phase out nonworking spouse benefit (5%)</a:t>
            </a:r>
          </a:p>
          <a:p>
            <a:pPr marL="514350" indent="-514350">
              <a:buFont typeface="+mj-lt"/>
              <a:buAutoNum type="arabicPeriod"/>
            </a:pPr>
            <a:r>
              <a:rPr lang="en-US" dirty="0"/>
              <a:t>Expand Widow(er)s Benefit to 75% of combined benefit (-3%)</a:t>
            </a:r>
          </a:p>
          <a:p>
            <a:pPr marL="514350" indent="-514350">
              <a:buFont typeface="+mj-lt"/>
              <a:buAutoNum type="arabicPeriod"/>
            </a:pPr>
            <a:r>
              <a:rPr lang="en-US" dirty="0"/>
              <a:t>Eliminate earnings cap both for payroll taxes and benefits (50%)</a:t>
            </a:r>
          </a:p>
          <a:p>
            <a:pPr marL="0" indent="0">
              <a:buNone/>
            </a:pPr>
            <a:endParaRPr lang="en-US" dirty="0"/>
          </a:p>
          <a:p>
            <a:pPr marL="0" indent="0">
              <a:buNone/>
            </a:pPr>
            <a:r>
              <a:rPr lang="en-US" dirty="0"/>
              <a:t>Bipartisan because it involves benefit reductions (60%) and tax increases (50%)</a:t>
            </a:r>
          </a:p>
          <a:p>
            <a:pPr marL="514350" indent="-514350">
              <a:buFont typeface="+mj-lt"/>
              <a:buAutoNum type="arabicPeriod"/>
            </a:pPr>
            <a:endParaRPr lang="en-US" dirty="0"/>
          </a:p>
        </p:txBody>
      </p:sp>
    </p:spTree>
    <p:extLst>
      <p:ext uri="{BB962C8B-B14F-4D97-AF65-F5344CB8AC3E}">
        <p14:creationId xmlns:p14="http://schemas.microsoft.com/office/powerpoint/2010/main" val="433620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fade">
                                      <p:cBhvr>
                                        <p:cTn id="17" dur="5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fade">
                                      <p:cBhvr>
                                        <p:cTn id="22" dur="500"/>
                                        <p:tgtEl>
                                          <p:spTgt spid="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animEffect transition="in" filter="fade">
                                      <p:cBhvr>
                                        <p:cTn id="27"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8BFAA5-9B1F-ABC8-A943-6A3EA47EAAAB}"/>
              </a:ext>
            </a:extLst>
          </p:cNvPr>
          <p:cNvSpPr>
            <a:spLocks noGrp="1"/>
          </p:cNvSpPr>
          <p:nvPr>
            <p:ph type="title"/>
          </p:nvPr>
        </p:nvSpPr>
        <p:spPr/>
        <p:txBody>
          <a:bodyPr/>
          <a:lstStyle/>
          <a:p>
            <a:r>
              <a:rPr lang="en-US" dirty="0">
                <a:solidFill>
                  <a:schemeClr val="bg1"/>
                </a:solidFill>
              </a:rPr>
              <a:t>Res</a:t>
            </a:r>
            <a:r>
              <a:rPr lang="en-US" dirty="0"/>
              <a:t>ults</a:t>
            </a:r>
          </a:p>
        </p:txBody>
      </p:sp>
      <p:sp>
        <p:nvSpPr>
          <p:cNvPr id="5" name="Slide Number Placeholder 4">
            <a:extLst>
              <a:ext uri="{FF2B5EF4-FFF2-40B4-BE49-F238E27FC236}">
                <a16:creationId xmlns:a16="http://schemas.microsoft.com/office/drawing/2014/main" id="{67EFB302-1531-A427-74C3-1347A7067571}"/>
              </a:ext>
            </a:extLst>
          </p:cNvPr>
          <p:cNvSpPr>
            <a:spLocks noGrp="1"/>
          </p:cNvSpPr>
          <p:nvPr>
            <p:ph type="sldNum" sz="quarter" idx="12"/>
          </p:nvPr>
        </p:nvSpPr>
        <p:spPr/>
        <p:txBody>
          <a:bodyPr/>
          <a:lstStyle/>
          <a:p>
            <a:fld id="{D9F085D5-EC86-4F6A-B501-C1359CB39116}" type="slidenum">
              <a:rPr lang="en-GB" smtClean="0"/>
              <a:t>56</a:t>
            </a:fld>
            <a:endParaRPr lang="en-GB"/>
          </a:p>
        </p:txBody>
      </p:sp>
      <p:pic>
        <p:nvPicPr>
          <p:cNvPr id="7" name="Content Placeholder 6">
            <a:extLst>
              <a:ext uri="{FF2B5EF4-FFF2-40B4-BE49-F238E27FC236}">
                <a16:creationId xmlns:a16="http://schemas.microsoft.com/office/drawing/2014/main" id="{0F8CA915-EC09-4B68-D125-977AA854D9F2}"/>
              </a:ext>
            </a:extLst>
          </p:cNvPr>
          <p:cNvPicPr>
            <a:picLocks noGrp="1" noChangeAspect="1"/>
          </p:cNvPicPr>
          <p:nvPr>
            <p:ph sz="half" idx="2"/>
          </p:nvPr>
        </p:nvPicPr>
        <p:blipFill>
          <a:blip r:embed="rId2"/>
          <a:stretch>
            <a:fillRect/>
          </a:stretch>
        </p:blipFill>
        <p:spPr>
          <a:xfrm>
            <a:off x="6169345" y="1886973"/>
            <a:ext cx="4954352" cy="4114800"/>
          </a:xfrm>
          <a:prstGeom prst="rect">
            <a:avLst/>
          </a:prstGeom>
        </p:spPr>
      </p:pic>
      <p:pic>
        <p:nvPicPr>
          <p:cNvPr id="13" name="Content Placeholder 12">
            <a:extLst>
              <a:ext uri="{FF2B5EF4-FFF2-40B4-BE49-F238E27FC236}">
                <a16:creationId xmlns:a16="http://schemas.microsoft.com/office/drawing/2014/main" id="{45A8ECD3-66FD-40CB-EEE0-9B92E27DAF54}"/>
              </a:ext>
            </a:extLst>
          </p:cNvPr>
          <p:cNvPicPr>
            <a:picLocks noGrp="1" noChangeAspect="1"/>
          </p:cNvPicPr>
          <p:nvPr>
            <p:ph sz="half" idx="1"/>
          </p:nvPr>
        </p:nvPicPr>
        <p:blipFill>
          <a:blip r:embed="rId3"/>
          <a:stretch>
            <a:fillRect/>
          </a:stretch>
        </p:blipFill>
        <p:spPr>
          <a:xfrm>
            <a:off x="838200" y="1886973"/>
            <a:ext cx="4343400" cy="4114800"/>
          </a:xfrm>
          <a:prstGeom prst="rect">
            <a:avLst/>
          </a:prstGeom>
        </p:spPr>
      </p:pic>
    </p:spTree>
    <p:extLst>
      <p:ext uri="{BB962C8B-B14F-4D97-AF65-F5344CB8AC3E}">
        <p14:creationId xmlns:p14="http://schemas.microsoft.com/office/powerpoint/2010/main" val="329481008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E0C98-0C61-87F7-184D-B116215DB1E2}"/>
              </a:ext>
            </a:extLst>
          </p:cNvPr>
          <p:cNvSpPr>
            <a:spLocks noGrp="1"/>
          </p:cNvSpPr>
          <p:nvPr>
            <p:ph type="title"/>
          </p:nvPr>
        </p:nvSpPr>
        <p:spPr>
          <a:xfrm>
            <a:off x="838200" y="0"/>
            <a:ext cx="10515600" cy="1325563"/>
          </a:xfrm>
        </p:spPr>
        <p:txBody>
          <a:bodyPr/>
          <a:lstStyle/>
          <a:p>
            <a:r>
              <a:rPr lang="en-US" dirty="0">
                <a:solidFill>
                  <a:schemeClr val="bg1"/>
                </a:solidFill>
              </a:rPr>
              <a:t>Tw</a:t>
            </a:r>
            <a:r>
              <a:rPr lang="en-US" dirty="0">
                <a:solidFill>
                  <a:schemeClr val="accent5">
                    <a:lumMod val="50000"/>
                  </a:schemeClr>
                </a:solidFill>
              </a:rPr>
              <a:t>o Other Good Ideas from Brookings</a:t>
            </a:r>
            <a:endParaRPr lang="en-US" dirty="0"/>
          </a:p>
        </p:txBody>
      </p:sp>
      <p:sp>
        <p:nvSpPr>
          <p:cNvPr id="3" name="Content Placeholder 2">
            <a:extLst>
              <a:ext uri="{FF2B5EF4-FFF2-40B4-BE49-F238E27FC236}">
                <a16:creationId xmlns:a16="http://schemas.microsoft.com/office/drawing/2014/main" id="{4F71BCD2-AF0C-35D7-B825-7CFDE8072BC0}"/>
              </a:ext>
            </a:extLst>
          </p:cNvPr>
          <p:cNvSpPr>
            <a:spLocks noGrp="1"/>
          </p:cNvSpPr>
          <p:nvPr>
            <p:ph idx="1"/>
          </p:nvPr>
        </p:nvSpPr>
        <p:spPr>
          <a:xfrm>
            <a:off x="1994725" y="1425830"/>
            <a:ext cx="8545450" cy="4389437"/>
          </a:xfrm>
        </p:spPr>
        <p:txBody>
          <a:bodyPr>
            <a:normAutofit/>
          </a:bodyPr>
          <a:lstStyle/>
          <a:p>
            <a:r>
              <a:rPr lang="en-US" sz="4000" dirty="0"/>
              <a:t>Raise the Retirement Age for </a:t>
            </a:r>
            <a:r>
              <a:rPr lang="en-US" sz="4000" i="1" dirty="0"/>
              <a:t>High Earners </a:t>
            </a:r>
            <a:r>
              <a:rPr lang="en-US" sz="4000" dirty="0"/>
              <a:t>(15.5% of gap)</a:t>
            </a:r>
          </a:p>
          <a:p>
            <a:r>
              <a:rPr lang="en-US" sz="4000" dirty="0"/>
              <a:t>Expand Legal Immigration (8.5% of gap)</a:t>
            </a:r>
          </a:p>
          <a:p>
            <a:endParaRPr lang="en-US" sz="4000" dirty="0"/>
          </a:p>
        </p:txBody>
      </p:sp>
      <p:sp>
        <p:nvSpPr>
          <p:cNvPr id="4" name="Slide Number Placeholder 3">
            <a:extLst>
              <a:ext uri="{FF2B5EF4-FFF2-40B4-BE49-F238E27FC236}">
                <a16:creationId xmlns:a16="http://schemas.microsoft.com/office/drawing/2014/main" id="{40FB3D28-5630-3A31-32A0-AC2D4AAC7777}"/>
              </a:ext>
            </a:extLst>
          </p:cNvPr>
          <p:cNvSpPr>
            <a:spLocks noGrp="1"/>
          </p:cNvSpPr>
          <p:nvPr>
            <p:ph type="sldNum" sz="quarter" idx="12"/>
          </p:nvPr>
        </p:nvSpPr>
        <p:spPr/>
        <p:txBody>
          <a:bodyPr/>
          <a:lstStyle/>
          <a:p>
            <a:fld id="{D9F085D5-EC86-4F6A-B501-C1359CB39116}" type="slidenum">
              <a:rPr lang="en-GB" smtClean="0"/>
              <a:t>57</a:t>
            </a:fld>
            <a:endParaRPr lang="en-GB"/>
          </a:p>
        </p:txBody>
      </p:sp>
    </p:spTree>
    <p:extLst>
      <p:ext uri="{BB962C8B-B14F-4D97-AF65-F5344CB8AC3E}">
        <p14:creationId xmlns:p14="http://schemas.microsoft.com/office/powerpoint/2010/main" val="1071711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DC666-3215-0863-39DA-839B6F04A7B5}"/>
              </a:ext>
            </a:extLst>
          </p:cNvPr>
          <p:cNvSpPr>
            <a:spLocks noGrp="1"/>
          </p:cNvSpPr>
          <p:nvPr>
            <p:ph type="title"/>
          </p:nvPr>
        </p:nvSpPr>
        <p:spPr>
          <a:xfrm>
            <a:off x="711200" y="0"/>
            <a:ext cx="10515600" cy="1325563"/>
          </a:xfrm>
        </p:spPr>
        <p:txBody>
          <a:bodyPr/>
          <a:lstStyle/>
          <a:p>
            <a:r>
              <a:rPr lang="en-US" dirty="0">
                <a:solidFill>
                  <a:schemeClr val="bg1"/>
                </a:solidFill>
              </a:rPr>
              <a:t>Ano</a:t>
            </a:r>
            <a:r>
              <a:rPr lang="en-US" dirty="0"/>
              <a:t>ther Solution?</a:t>
            </a:r>
          </a:p>
        </p:txBody>
      </p:sp>
      <p:sp>
        <p:nvSpPr>
          <p:cNvPr id="3" name="Content Placeholder 2">
            <a:extLst>
              <a:ext uri="{FF2B5EF4-FFF2-40B4-BE49-F238E27FC236}">
                <a16:creationId xmlns:a16="http://schemas.microsoft.com/office/drawing/2014/main" id="{C62F5B2D-D27D-8456-5476-A35AD679F375}"/>
              </a:ext>
            </a:extLst>
          </p:cNvPr>
          <p:cNvSpPr>
            <a:spLocks noGrp="1"/>
          </p:cNvSpPr>
          <p:nvPr>
            <p:ph idx="1"/>
          </p:nvPr>
        </p:nvSpPr>
        <p:spPr>
          <a:xfrm>
            <a:off x="838200" y="1138930"/>
            <a:ext cx="10515600" cy="639070"/>
          </a:xfrm>
        </p:spPr>
        <p:txBody>
          <a:bodyPr/>
          <a:lstStyle/>
          <a:p>
            <a:r>
              <a:rPr lang="en-US" dirty="0"/>
              <a:t>Increase legal immigration of prime working age.</a:t>
            </a:r>
          </a:p>
        </p:txBody>
      </p:sp>
      <p:sp>
        <p:nvSpPr>
          <p:cNvPr id="4" name="Slide Number Placeholder 3">
            <a:extLst>
              <a:ext uri="{FF2B5EF4-FFF2-40B4-BE49-F238E27FC236}">
                <a16:creationId xmlns:a16="http://schemas.microsoft.com/office/drawing/2014/main" id="{89F0A167-A6AB-10CE-47C9-2D29C79A9364}"/>
              </a:ext>
            </a:extLst>
          </p:cNvPr>
          <p:cNvSpPr>
            <a:spLocks noGrp="1"/>
          </p:cNvSpPr>
          <p:nvPr>
            <p:ph type="sldNum" sz="quarter" idx="12"/>
          </p:nvPr>
        </p:nvSpPr>
        <p:spPr/>
        <p:txBody>
          <a:bodyPr/>
          <a:lstStyle/>
          <a:p>
            <a:fld id="{D9F085D5-EC86-4F6A-B501-C1359CB39116}" type="slidenum">
              <a:rPr lang="en-GB" smtClean="0"/>
              <a:t>58</a:t>
            </a:fld>
            <a:endParaRPr lang="en-GB"/>
          </a:p>
        </p:txBody>
      </p:sp>
      <p:pic>
        <p:nvPicPr>
          <p:cNvPr id="6" name="Picture 5" descr="A graph showing a green line&#10;&#10;Description automatically generated">
            <a:extLst>
              <a:ext uri="{FF2B5EF4-FFF2-40B4-BE49-F238E27FC236}">
                <a16:creationId xmlns:a16="http://schemas.microsoft.com/office/drawing/2014/main" id="{4BF4B80F-ED45-CFBD-5EE4-DC0A17D457D1}"/>
              </a:ext>
            </a:extLst>
          </p:cNvPr>
          <p:cNvPicPr>
            <a:picLocks noChangeAspect="1"/>
          </p:cNvPicPr>
          <p:nvPr/>
        </p:nvPicPr>
        <p:blipFill>
          <a:blip r:embed="rId2"/>
          <a:stretch>
            <a:fillRect/>
          </a:stretch>
        </p:blipFill>
        <p:spPr>
          <a:xfrm>
            <a:off x="1879774" y="1690688"/>
            <a:ext cx="8178452" cy="4594540"/>
          </a:xfrm>
          <a:prstGeom prst="rect">
            <a:avLst/>
          </a:prstGeom>
        </p:spPr>
      </p:pic>
      <p:sp>
        <p:nvSpPr>
          <p:cNvPr id="7" name="TextBox 6">
            <a:extLst>
              <a:ext uri="{FF2B5EF4-FFF2-40B4-BE49-F238E27FC236}">
                <a16:creationId xmlns:a16="http://schemas.microsoft.com/office/drawing/2014/main" id="{E6745BCE-51AB-BB6A-DF9B-0D55B8295FA2}"/>
              </a:ext>
            </a:extLst>
          </p:cNvPr>
          <p:cNvSpPr txBox="1"/>
          <p:nvPr/>
        </p:nvSpPr>
        <p:spPr>
          <a:xfrm>
            <a:off x="5016500" y="6595351"/>
            <a:ext cx="5492016" cy="276999"/>
          </a:xfrm>
          <a:prstGeom prst="rect">
            <a:avLst/>
          </a:prstGeom>
          <a:noFill/>
        </p:spPr>
        <p:txBody>
          <a:bodyPr wrap="none" rtlCol="0">
            <a:spAutoFit/>
          </a:bodyPr>
          <a:lstStyle/>
          <a:p>
            <a:r>
              <a:rPr lang="en-US" sz="1200" dirty="0"/>
              <a:t>Source: https://</a:t>
            </a:r>
            <a:r>
              <a:rPr lang="en-US" sz="1200" dirty="0" err="1"/>
              <a:t>www.cbo.gov</a:t>
            </a:r>
            <a:r>
              <a:rPr lang="en-US" sz="1200" dirty="0"/>
              <a:t>/system/files/2025-01/60875-demographic-outlook.pdf</a:t>
            </a:r>
          </a:p>
        </p:txBody>
      </p:sp>
    </p:spTree>
    <p:extLst>
      <p:ext uri="{BB962C8B-B14F-4D97-AF65-F5344CB8AC3E}">
        <p14:creationId xmlns:p14="http://schemas.microsoft.com/office/powerpoint/2010/main" val="45774112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10A28-99F9-0BEF-B11C-B9EF08CC415D}"/>
              </a:ext>
            </a:extLst>
          </p:cNvPr>
          <p:cNvSpPr>
            <a:spLocks noGrp="1"/>
          </p:cNvSpPr>
          <p:nvPr>
            <p:ph type="title"/>
          </p:nvPr>
        </p:nvSpPr>
        <p:spPr/>
        <p:txBody>
          <a:bodyPr/>
          <a:lstStyle/>
          <a:p>
            <a:r>
              <a:rPr lang="en-US" dirty="0">
                <a:solidFill>
                  <a:schemeClr val="bg1"/>
                </a:solidFill>
              </a:rPr>
              <a:t>Wh</a:t>
            </a:r>
            <a:r>
              <a:rPr lang="en-US" dirty="0">
                <a:solidFill>
                  <a:schemeClr val="accent5">
                    <a:lumMod val="50000"/>
                  </a:schemeClr>
                </a:solidFill>
              </a:rPr>
              <a:t>y Not Just Raise</a:t>
            </a:r>
            <a:r>
              <a:rPr lang="en-US" dirty="0"/>
              <a:t> the Retirement Age</a:t>
            </a:r>
          </a:p>
        </p:txBody>
      </p:sp>
      <p:pic>
        <p:nvPicPr>
          <p:cNvPr id="7" name="Content Placeholder 6" descr="A blue background with white text&#10;&#10;Description automatically generated">
            <a:extLst>
              <a:ext uri="{FF2B5EF4-FFF2-40B4-BE49-F238E27FC236}">
                <a16:creationId xmlns:a16="http://schemas.microsoft.com/office/drawing/2014/main" id="{A03F3F4D-3DFA-653E-BEBC-2B651A81A414}"/>
              </a:ext>
            </a:extLst>
          </p:cNvPr>
          <p:cNvPicPr>
            <a:picLocks noGrp="1" noChangeAspect="1"/>
          </p:cNvPicPr>
          <p:nvPr>
            <p:ph sz="half" idx="1"/>
          </p:nvPr>
        </p:nvPicPr>
        <p:blipFill>
          <a:blip r:embed="rId2"/>
          <a:stretch>
            <a:fillRect/>
          </a:stretch>
        </p:blipFill>
        <p:spPr>
          <a:xfrm>
            <a:off x="1898872" y="1236663"/>
            <a:ext cx="8394256" cy="2001837"/>
          </a:xfrm>
        </p:spPr>
      </p:pic>
      <p:sp>
        <p:nvSpPr>
          <p:cNvPr id="4" name="Content Placeholder 3">
            <a:extLst>
              <a:ext uri="{FF2B5EF4-FFF2-40B4-BE49-F238E27FC236}">
                <a16:creationId xmlns:a16="http://schemas.microsoft.com/office/drawing/2014/main" id="{75316BB8-7802-54D4-28F1-26F767807403}"/>
              </a:ext>
            </a:extLst>
          </p:cNvPr>
          <p:cNvSpPr>
            <a:spLocks noGrp="1"/>
          </p:cNvSpPr>
          <p:nvPr>
            <p:ph sz="half" idx="2"/>
          </p:nvPr>
        </p:nvSpPr>
        <p:spPr>
          <a:xfrm>
            <a:off x="3505200" y="3906837"/>
            <a:ext cx="5181600" cy="1325563"/>
          </a:xfrm>
        </p:spPr>
        <p:txBody>
          <a:bodyPr/>
          <a:lstStyle/>
          <a:p>
            <a:r>
              <a:rPr lang="en-US" dirty="0"/>
              <a:t>Very regressive.</a:t>
            </a:r>
          </a:p>
          <a:p>
            <a:pPr lvl="1"/>
            <a:r>
              <a:rPr lang="en-US" dirty="0"/>
              <a:t>Larger tax on low-income workers than high income workers.</a:t>
            </a:r>
          </a:p>
        </p:txBody>
      </p:sp>
      <p:sp>
        <p:nvSpPr>
          <p:cNvPr id="5" name="Slide Number Placeholder 4">
            <a:extLst>
              <a:ext uri="{FF2B5EF4-FFF2-40B4-BE49-F238E27FC236}">
                <a16:creationId xmlns:a16="http://schemas.microsoft.com/office/drawing/2014/main" id="{943056B0-B532-FB1E-81E6-49AA24094488}"/>
              </a:ext>
            </a:extLst>
          </p:cNvPr>
          <p:cNvSpPr>
            <a:spLocks noGrp="1"/>
          </p:cNvSpPr>
          <p:nvPr>
            <p:ph type="sldNum" sz="quarter" idx="12"/>
          </p:nvPr>
        </p:nvSpPr>
        <p:spPr/>
        <p:txBody>
          <a:bodyPr/>
          <a:lstStyle/>
          <a:p>
            <a:fld id="{D9F085D5-EC86-4F6A-B501-C1359CB39116}" type="slidenum">
              <a:rPr lang="en-GB" smtClean="0"/>
              <a:t>59</a:t>
            </a:fld>
            <a:endParaRPr lang="en-GB"/>
          </a:p>
        </p:txBody>
      </p:sp>
    </p:spTree>
    <p:extLst>
      <p:ext uri="{BB962C8B-B14F-4D97-AF65-F5344CB8AC3E}">
        <p14:creationId xmlns:p14="http://schemas.microsoft.com/office/powerpoint/2010/main" val="2645073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DDC3A7-0A3C-7CED-211A-59C504509AAB}"/>
              </a:ext>
            </a:extLst>
          </p:cNvPr>
          <p:cNvSpPr>
            <a:spLocks noGrp="1"/>
          </p:cNvSpPr>
          <p:nvPr>
            <p:ph type="title"/>
          </p:nvPr>
        </p:nvSpPr>
        <p:spPr/>
        <p:txBody>
          <a:bodyPr/>
          <a:lstStyle/>
          <a:p>
            <a:r>
              <a:rPr lang="en-US" dirty="0">
                <a:solidFill>
                  <a:schemeClr val="bg1"/>
                </a:solidFill>
              </a:rPr>
              <a:t>Hol</a:t>
            </a:r>
            <a:r>
              <a:rPr lang="en-US" dirty="0"/>
              <a:t>ders of the Public Debt, 2025</a:t>
            </a:r>
          </a:p>
        </p:txBody>
      </p:sp>
      <p:pic>
        <p:nvPicPr>
          <p:cNvPr id="8" name="Content Placeholder 7" descr="A purple pie chart with white text&#10;&#10;Description automatically generated">
            <a:extLst>
              <a:ext uri="{FF2B5EF4-FFF2-40B4-BE49-F238E27FC236}">
                <a16:creationId xmlns:a16="http://schemas.microsoft.com/office/drawing/2014/main" id="{52B8C105-8A05-25C0-3CED-BE24E470423F}"/>
              </a:ext>
            </a:extLst>
          </p:cNvPr>
          <p:cNvPicPr>
            <a:picLocks noGrp="1" noChangeAspect="1"/>
          </p:cNvPicPr>
          <p:nvPr>
            <p:ph sz="half" idx="1"/>
          </p:nvPr>
        </p:nvPicPr>
        <p:blipFill>
          <a:blip r:embed="rId2"/>
          <a:stretch>
            <a:fillRect/>
          </a:stretch>
        </p:blipFill>
        <p:spPr>
          <a:xfrm>
            <a:off x="121507" y="1479120"/>
            <a:ext cx="5485581" cy="4229702"/>
          </a:xfrm>
        </p:spPr>
      </p:pic>
      <p:pic>
        <p:nvPicPr>
          <p:cNvPr id="10" name="Content Placeholder 9" descr="A graph of foreign currency&#10;&#10;Description automatically generated with medium confidence">
            <a:extLst>
              <a:ext uri="{FF2B5EF4-FFF2-40B4-BE49-F238E27FC236}">
                <a16:creationId xmlns:a16="http://schemas.microsoft.com/office/drawing/2014/main" id="{75659891-901F-FCE0-EA98-D86E121298D6}"/>
              </a:ext>
            </a:extLst>
          </p:cNvPr>
          <p:cNvPicPr>
            <a:picLocks noGrp="1" noChangeAspect="1"/>
          </p:cNvPicPr>
          <p:nvPr>
            <p:ph sz="half" idx="2"/>
          </p:nvPr>
        </p:nvPicPr>
        <p:blipFill>
          <a:blip r:embed="rId3"/>
          <a:stretch>
            <a:fillRect/>
          </a:stretch>
        </p:blipFill>
        <p:spPr>
          <a:xfrm>
            <a:off x="5681484" y="1011480"/>
            <a:ext cx="5217176" cy="5360769"/>
          </a:xfrm>
        </p:spPr>
      </p:pic>
      <p:sp>
        <p:nvSpPr>
          <p:cNvPr id="4" name="Slide Number Placeholder 3">
            <a:extLst>
              <a:ext uri="{FF2B5EF4-FFF2-40B4-BE49-F238E27FC236}">
                <a16:creationId xmlns:a16="http://schemas.microsoft.com/office/drawing/2014/main" id="{0189355D-054F-3451-6C50-F344DB4C57E2}"/>
              </a:ext>
            </a:extLst>
          </p:cNvPr>
          <p:cNvSpPr>
            <a:spLocks noGrp="1"/>
          </p:cNvSpPr>
          <p:nvPr>
            <p:ph type="sldNum" sz="quarter" idx="12"/>
          </p:nvPr>
        </p:nvSpPr>
        <p:spPr/>
        <p:txBody>
          <a:bodyPr/>
          <a:lstStyle/>
          <a:p>
            <a:fld id="{D9F085D5-EC86-4F6A-B501-C1359CB39116}" type="slidenum">
              <a:rPr lang="en-GB" smtClean="0"/>
              <a:t>6</a:t>
            </a:fld>
            <a:endParaRPr lang="en-GB"/>
          </a:p>
        </p:txBody>
      </p:sp>
    </p:spTree>
    <p:extLst>
      <p:ext uri="{BB962C8B-B14F-4D97-AF65-F5344CB8AC3E}">
        <p14:creationId xmlns:p14="http://schemas.microsoft.com/office/powerpoint/2010/main" val="117158237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BADFA1-CFF5-EE8F-7E5B-E3A0FA19BB7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DB062D5-47DB-2E14-E98C-6BAD1A99B427}"/>
              </a:ext>
            </a:extLst>
          </p:cNvPr>
          <p:cNvSpPr>
            <a:spLocks noGrp="1"/>
          </p:cNvSpPr>
          <p:nvPr>
            <p:ph type="title"/>
          </p:nvPr>
        </p:nvSpPr>
        <p:spPr/>
        <p:txBody>
          <a:bodyPr/>
          <a:lstStyle/>
          <a:p>
            <a:r>
              <a:rPr lang="en-US" dirty="0">
                <a:solidFill>
                  <a:schemeClr val="bg1"/>
                </a:solidFill>
              </a:rPr>
              <a:t>Rai</a:t>
            </a:r>
            <a:r>
              <a:rPr lang="en-US" dirty="0"/>
              <a:t>sing the Retirement Age</a:t>
            </a:r>
          </a:p>
        </p:txBody>
      </p:sp>
      <p:sp>
        <p:nvSpPr>
          <p:cNvPr id="5" name="Slide Number Placeholder 4">
            <a:extLst>
              <a:ext uri="{FF2B5EF4-FFF2-40B4-BE49-F238E27FC236}">
                <a16:creationId xmlns:a16="http://schemas.microsoft.com/office/drawing/2014/main" id="{79E92956-58A2-6630-4379-86BEBFF63CB4}"/>
              </a:ext>
            </a:extLst>
          </p:cNvPr>
          <p:cNvSpPr>
            <a:spLocks noGrp="1"/>
          </p:cNvSpPr>
          <p:nvPr>
            <p:ph type="sldNum" sz="quarter" idx="12"/>
          </p:nvPr>
        </p:nvSpPr>
        <p:spPr/>
        <p:txBody>
          <a:bodyPr/>
          <a:lstStyle/>
          <a:p>
            <a:fld id="{D9F085D5-EC86-4F6A-B501-C1359CB39116}" type="slidenum">
              <a:rPr lang="en-GB" smtClean="0"/>
              <a:t>60</a:t>
            </a:fld>
            <a:endParaRPr lang="en-GB"/>
          </a:p>
        </p:txBody>
      </p:sp>
      <p:graphicFrame>
        <p:nvGraphicFramePr>
          <p:cNvPr id="8" name="Content Placeholder 4">
            <a:extLst>
              <a:ext uri="{FF2B5EF4-FFF2-40B4-BE49-F238E27FC236}">
                <a16:creationId xmlns:a16="http://schemas.microsoft.com/office/drawing/2014/main" id="{5DE2A776-1D69-44E3-7BD8-185118BAB952}"/>
              </a:ext>
            </a:extLst>
          </p:cNvPr>
          <p:cNvGraphicFramePr>
            <a:graphicFrameLocks/>
          </p:cNvGraphicFramePr>
          <p:nvPr>
            <p:extLst>
              <p:ext uri="{D42A27DB-BD31-4B8C-83A1-F6EECF244321}">
                <p14:modId xmlns:p14="http://schemas.microsoft.com/office/powerpoint/2010/main" val="325127013"/>
              </p:ext>
            </p:extLst>
          </p:nvPr>
        </p:nvGraphicFramePr>
        <p:xfrm>
          <a:off x="1878724" y="1661115"/>
          <a:ext cx="8434549" cy="3932010"/>
        </p:xfrm>
        <a:graphic>
          <a:graphicData uri="http://schemas.openxmlformats.org/drawingml/2006/table">
            <a:tbl>
              <a:tblPr firstRow="1" bandRow="1">
                <a:tableStyleId>{5C22544A-7EE6-4342-B048-85BDC9FD1C3A}</a:tableStyleId>
              </a:tblPr>
              <a:tblGrid>
                <a:gridCol w="1276942">
                  <a:extLst>
                    <a:ext uri="{9D8B030D-6E8A-4147-A177-3AD203B41FA5}">
                      <a16:colId xmlns:a16="http://schemas.microsoft.com/office/drawing/2014/main" val="3387670143"/>
                    </a:ext>
                  </a:extLst>
                </a:gridCol>
                <a:gridCol w="3375762">
                  <a:extLst>
                    <a:ext uri="{9D8B030D-6E8A-4147-A177-3AD203B41FA5}">
                      <a16:colId xmlns:a16="http://schemas.microsoft.com/office/drawing/2014/main" val="592060939"/>
                    </a:ext>
                  </a:extLst>
                </a:gridCol>
                <a:gridCol w="1975757">
                  <a:extLst>
                    <a:ext uri="{9D8B030D-6E8A-4147-A177-3AD203B41FA5}">
                      <a16:colId xmlns:a16="http://schemas.microsoft.com/office/drawing/2014/main" val="54939130"/>
                    </a:ext>
                  </a:extLst>
                </a:gridCol>
                <a:gridCol w="1806088">
                  <a:extLst>
                    <a:ext uri="{9D8B030D-6E8A-4147-A177-3AD203B41FA5}">
                      <a16:colId xmlns:a16="http://schemas.microsoft.com/office/drawing/2014/main" val="1986669428"/>
                    </a:ext>
                  </a:extLst>
                </a:gridCol>
              </a:tblGrid>
              <a:tr h="773978">
                <a:tc>
                  <a:txBody>
                    <a:bodyPr/>
                    <a:lstStyle/>
                    <a:p>
                      <a:r>
                        <a:rPr lang="en-US" sz="2000" dirty="0"/>
                        <a:t>Sex</a:t>
                      </a:r>
                    </a:p>
                  </a:txBody>
                  <a:tcPr anchor="b"/>
                </a:tc>
                <a:tc>
                  <a:txBody>
                    <a:bodyPr/>
                    <a:lstStyle/>
                    <a:p>
                      <a:r>
                        <a:rPr lang="en-US" sz="2000" dirty="0"/>
                        <a:t>Income Category</a:t>
                      </a:r>
                    </a:p>
                  </a:txBody>
                  <a:tcPr anchor="b"/>
                </a:tc>
                <a:tc>
                  <a:txBody>
                    <a:bodyPr/>
                    <a:lstStyle/>
                    <a:p>
                      <a:pPr algn="ctr"/>
                      <a:r>
                        <a:rPr lang="en-US" sz="2000" dirty="0"/>
                        <a:t>Life Expectancy</a:t>
                      </a:r>
                    </a:p>
                    <a:p>
                      <a:pPr algn="ctr"/>
                      <a:r>
                        <a:rPr lang="en-US" sz="2000" dirty="0"/>
                        <a:t>(Years)</a:t>
                      </a:r>
                    </a:p>
                  </a:txBody>
                  <a:tcPr anchor="b"/>
                </a:tc>
                <a:tc>
                  <a:txBody>
                    <a:bodyPr/>
                    <a:lstStyle/>
                    <a:p>
                      <a:pPr algn="ctr"/>
                      <a:r>
                        <a:rPr lang="en-US" sz="2000" dirty="0"/>
                        <a:t>Difference</a:t>
                      </a:r>
                    </a:p>
                    <a:p>
                      <a:pPr algn="ctr"/>
                      <a:r>
                        <a:rPr lang="en-US" sz="2000" dirty="0"/>
                        <a:t>High vs Low</a:t>
                      </a:r>
                    </a:p>
                  </a:txBody>
                  <a:tcPr anchor="b"/>
                </a:tc>
                <a:extLst>
                  <a:ext uri="{0D108BD9-81ED-4DB2-BD59-A6C34878D82A}">
                    <a16:rowId xmlns:a16="http://schemas.microsoft.com/office/drawing/2014/main" val="2957690701"/>
                  </a:ext>
                </a:extLst>
              </a:tr>
              <a:tr h="690448">
                <a:tc rowSpan="2">
                  <a:txBody>
                    <a:bodyPr/>
                    <a:lstStyle/>
                    <a:p>
                      <a:r>
                        <a:rPr lang="en-US" sz="2000" b="1" dirty="0"/>
                        <a:t>Women</a:t>
                      </a:r>
                    </a:p>
                  </a:txBody>
                  <a:tcPr anchor="ctr"/>
                </a:tc>
                <a:tc>
                  <a:txBody>
                    <a:bodyPr/>
                    <a:lstStyle/>
                    <a:p>
                      <a:r>
                        <a:rPr lang="en-US" sz="2000" b="1" dirty="0"/>
                        <a:t>Highest</a:t>
                      </a:r>
                      <a:r>
                        <a:rPr lang="en-US" sz="2000" dirty="0"/>
                        <a:t> Incomes  (top 1%)</a:t>
                      </a:r>
                    </a:p>
                  </a:txBody>
                  <a:tcPr anchor="ctr"/>
                </a:tc>
                <a:tc>
                  <a:txBody>
                    <a:bodyPr/>
                    <a:lstStyle/>
                    <a:p>
                      <a:pPr algn="ctr"/>
                      <a:r>
                        <a:rPr lang="en-US" sz="2000" dirty="0"/>
                        <a:t>88.9</a:t>
                      </a:r>
                    </a:p>
                  </a:txBody>
                  <a:tcPr anchor="ctr"/>
                </a:tc>
                <a:tc rowSpan="2">
                  <a:txBody>
                    <a:bodyPr/>
                    <a:lstStyle/>
                    <a:p>
                      <a:pPr algn="ctr"/>
                      <a:r>
                        <a:rPr lang="en-US" sz="2000" dirty="0"/>
                        <a:t>10.1 years</a:t>
                      </a:r>
                    </a:p>
                  </a:txBody>
                  <a:tcPr anchor="ctr"/>
                </a:tc>
                <a:extLst>
                  <a:ext uri="{0D108BD9-81ED-4DB2-BD59-A6C34878D82A}">
                    <a16:rowId xmlns:a16="http://schemas.microsoft.com/office/drawing/2014/main" val="4085043843"/>
                  </a:ext>
                </a:extLst>
              </a:tr>
              <a:tr h="690448">
                <a:tc vMerge="1">
                  <a:txBody>
                    <a:bodyPr/>
                    <a:lstStyle/>
                    <a:p>
                      <a:endParaRPr lang="en-US" dirty="0"/>
                    </a:p>
                  </a:txBody>
                  <a:tcPr/>
                </a:tc>
                <a:tc>
                  <a:txBody>
                    <a:bodyPr/>
                    <a:lstStyle/>
                    <a:p>
                      <a:r>
                        <a:rPr lang="en-US" sz="2000" b="1" dirty="0"/>
                        <a:t>Lowest</a:t>
                      </a:r>
                      <a:r>
                        <a:rPr lang="en-US" sz="2000" dirty="0"/>
                        <a:t> Incomes   (bottom 1%)</a:t>
                      </a:r>
                    </a:p>
                  </a:txBody>
                  <a:tcPr anchor="ctr"/>
                </a:tc>
                <a:tc>
                  <a:txBody>
                    <a:bodyPr/>
                    <a:lstStyle/>
                    <a:p>
                      <a:pPr algn="ctr"/>
                      <a:r>
                        <a:rPr lang="en-US" sz="2000" dirty="0"/>
                        <a:t>78.8</a:t>
                      </a:r>
                    </a:p>
                  </a:txBody>
                  <a:tcPr anchor="ctr"/>
                </a:tc>
                <a:tc vMerge="1">
                  <a:txBody>
                    <a:bodyPr/>
                    <a:lstStyle/>
                    <a:p>
                      <a:endParaRPr lang="en-US" dirty="0"/>
                    </a:p>
                  </a:txBody>
                  <a:tcPr/>
                </a:tc>
                <a:extLst>
                  <a:ext uri="{0D108BD9-81ED-4DB2-BD59-A6C34878D82A}">
                    <a16:rowId xmlns:a16="http://schemas.microsoft.com/office/drawing/2014/main" val="1232087067"/>
                  </a:ext>
                </a:extLst>
              </a:tr>
              <a:tr h="300399">
                <a:tc gridSpan="4">
                  <a:txBody>
                    <a:bodyPr/>
                    <a:lstStyle/>
                    <a:p>
                      <a:endParaRPr lang="en-US" sz="2000" b="1" dirty="0"/>
                    </a:p>
                  </a:txBody>
                  <a:tcPr anchor="ctr"/>
                </a:tc>
                <a:tc hMerge="1">
                  <a:txBody>
                    <a:bodyPr/>
                    <a:lstStyle/>
                    <a:p>
                      <a:endParaRPr lang="en-US" sz="2000" dirty="0"/>
                    </a:p>
                  </a:txBody>
                  <a:tcPr anchor="ctr"/>
                </a:tc>
                <a:tc hMerge="1">
                  <a:txBody>
                    <a:bodyPr/>
                    <a:lstStyle/>
                    <a:p>
                      <a:pPr algn="ctr"/>
                      <a:endParaRPr lang="en-US" sz="2000" dirty="0"/>
                    </a:p>
                  </a:txBody>
                  <a:tcPr anchor="ctr"/>
                </a:tc>
                <a:tc hMerge="1">
                  <a:txBody>
                    <a:bodyPr/>
                    <a:lstStyle/>
                    <a:p>
                      <a:pPr algn="ctr"/>
                      <a:endParaRPr lang="en-US" sz="2000" dirty="0"/>
                    </a:p>
                  </a:txBody>
                  <a:tcPr anchor="ctr"/>
                </a:tc>
                <a:extLst>
                  <a:ext uri="{0D108BD9-81ED-4DB2-BD59-A6C34878D82A}">
                    <a16:rowId xmlns:a16="http://schemas.microsoft.com/office/drawing/2014/main" val="2745822818"/>
                  </a:ext>
                </a:extLst>
              </a:tr>
              <a:tr h="690448">
                <a:tc rowSpan="2">
                  <a:txBody>
                    <a:bodyPr/>
                    <a:lstStyle/>
                    <a:p>
                      <a:r>
                        <a:rPr lang="en-US" sz="2000" b="1" dirty="0"/>
                        <a:t>Men</a:t>
                      </a:r>
                    </a:p>
                  </a:txBody>
                  <a:tcPr anchor="ctr"/>
                </a:tc>
                <a:tc>
                  <a:txBody>
                    <a:bodyPr/>
                    <a:lstStyle/>
                    <a:p>
                      <a:r>
                        <a:rPr lang="en-US" sz="2000" b="1" dirty="0"/>
                        <a:t>Highest</a:t>
                      </a:r>
                      <a:r>
                        <a:rPr lang="en-US" sz="2000" dirty="0"/>
                        <a:t> Incomes  (top 1%)</a:t>
                      </a:r>
                    </a:p>
                  </a:txBody>
                  <a:tcPr anchor="ctr"/>
                </a:tc>
                <a:tc>
                  <a:txBody>
                    <a:bodyPr/>
                    <a:lstStyle/>
                    <a:p>
                      <a:pPr algn="ctr"/>
                      <a:r>
                        <a:rPr lang="en-US" sz="2000" dirty="0"/>
                        <a:t>87.3</a:t>
                      </a:r>
                    </a:p>
                  </a:txBody>
                  <a:tcPr anchor="ctr"/>
                </a:tc>
                <a:tc rowSpan="2">
                  <a:txBody>
                    <a:bodyPr/>
                    <a:lstStyle/>
                    <a:p>
                      <a:pPr algn="ctr"/>
                      <a:r>
                        <a:rPr lang="en-US" sz="2000" dirty="0"/>
                        <a:t>14.6 years</a:t>
                      </a:r>
                    </a:p>
                  </a:txBody>
                  <a:tcPr anchor="ctr"/>
                </a:tc>
                <a:extLst>
                  <a:ext uri="{0D108BD9-81ED-4DB2-BD59-A6C34878D82A}">
                    <a16:rowId xmlns:a16="http://schemas.microsoft.com/office/drawing/2014/main" val="3999081224"/>
                  </a:ext>
                </a:extLst>
              </a:tr>
              <a:tr h="690448">
                <a:tc vMerge="1">
                  <a:txBody>
                    <a:bodyPr/>
                    <a:lstStyle/>
                    <a:p>
                      <a:endParaRPr lang="en-US" dirty="0"/>
                    </a:p>
                  </a:txBody>
                  <a:tcPr/>
                </a:tc>
                <a:tc>
                  <a:txBody>
                    <a:bodyPr/>
                    <a:lstStyle/>
                    <a:p>
                      <a:r>
                        <a:rPr lang="en-US" sz="2000" b="1" dirty="0"/>
                        <a:t>Lowest</a:t>
                      </a:r>
                      <a:r>
                        <a:rPr lang="en-US" sz="2000" dirty="0"/>
                        <a:t> Incomes   (bottom 1%)</a:t>
                      </a:r>
                    </a:p>
                  </a:txBody>
                  <a:tcPr anchor="ctr"/>
                </a:tc>
                <a:tc>
                  <a:txBody>
                    <a:bodyPr/>
                    <a:lstStyle/>
                    <a:p>
                      <a:pPr algn="ctr"/>
                      <a:r>
                        <a:rPr lang="en-US" sz="2000" dirty="0"/>
                        <a:t>72.7</a:t>
                      </a:r>
                    </a:p>
                  </a:txBody>
                  <a:tcPr anchor="ctr"/>
                </a:tc>
                <a:tc vMerge="1">
                  <a:txBody>
                    <a:bodyPr/>
                    <a:lstStyle/>
                    <a:p>
                      <a:endParaRPr lang="en-US" dirty="0"/>
                    </a:p>
                  </a:txBody>
                  <a:tcPr/>
                </a:tc>
                <a:extLst>
                  <a:ext uri="{0D108BD9-81ED-4DB2-BD59-A6C34878D82A}">
                    <a16:rowId xmlns:a16="http://schemas.microsoft.com/office/drawing/2014/main" val="609024597"/>
                  </a:ext>
                </a:extLst>
              </a:tr>
            </a:tbl>
          </a:graphicData>
        </a:graphic>
      </p:graphicFrame>
    </p:spTree>
    <p:extLst>
      <p:ext uri="{BB962C8B-B14F-4D97-AF65-F5344CB8AC3E}">
        <p14:creationId xmlns:p14="http://schemas.microsoft.com/office/powerpoint/2010/main" val="3773568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11CD37-280D-4275-80B4-25933E4FDC2C}"/>
              </a:ext>
            </a:extLst>
          </p:cNvPr>
          <p:cNvSpPr>
            <a:spLocks noGrp="1"/>
          </p:cNvSpPr>
          <p:nvPr>
            <p:ph type="title"/>
          </p:nvPr>
        </p:nvSpPr>
        <p:spPr/>
        <p:txBody>
          <a:bodyPr/>
          <a:lstStyle/>
          <a:p>
            <a:r>
              <a:rPr lang="en-US" dirty="0">
                <a:solidFill>
                  <a:schemeClr val="bg1"/>
                </a:solidFill>
              </a:rPr>
              <a:t>Sh</a:t>
            </a:r>
            <a:r>
              <a:rPr lang="en-US" dirty="0"/>
              <a:t>ould Current Retirees Share the Burden?</a:t>
            </a:r>
          </a:p>
        </p:txBody>
      </p:sp>
      <p:sp>
        <p:nvSpPr>
          <p:cNvPr id="3" name="Content Placeholder 2">
            <a:extLst>
              <a:ext uri="{FF2B5EF4-FFF2-40B4-BE49-F238E27FC236}">
                <a16:creationId xmlns:a16="http://schemas.microsoft.com/office/drawing/2014/main" id="{0251CD0B-5B65-011D-4193-6E1780061DCB}"/>
              </a:ext>
            </a:extLst>
          </p:cNvPr>
          <p:cNvSpPr>
            <a:spLocks noGrp="1"/>
          </p:cNvSpPr>
          <p:nvPr>
            <p:ph idx="1"/>
          </p:nvPr>
        </p:nvSpPr>
        <p:spPr/>
        <p:txBody>
          <a:bodyPr/>
          <a:lstStyle/>
          <a:p>
            <a:r>
              <a:rPr lang="en-US" dirty="0"/>
              <a:t>Current retirees have less flexibility to adjust income and spending.</a:t>
            </a:r>
          </a:p>
          <a:p>
            <a:r>
              <a:rPr lang="en-US" dirty="0"/>
              <a:t>That may argue for a smaller relative burden, but not zero.</a:t>
            </a:r>
          </a:p>
          <a:p>
            <a:r>
              <a:rPr lang="en-US" dirty="0"/>
              <a:t>Also, higher income retirees have more flexibility in adjusting spending.</a:t>
            </a:r>
          </a:p>
          <a:p>
            <a:r>
              <a:rPr lang="en-US" dirty="0"/>
              <a:t>My opinion, for intergenerational fairness and for social solidarity, the more affluent of our generation should bear some burden</a:t>
            </a:r>
          </a:p>
        </p:txBody>
      </p:sp>
      <p:sp>
        <p:nvSpPr>
          <p:cNvPr id="4" name="Slide Number Placeholder 3">
            <a:extLst>
              <a:ext uri="{FF2B5EF4-FFF2-40B4-BE49-F238E27FC236}">
                <a16:creationId xmlns:a16="http://schemas.microsoft.com/office/drawing/2014/main" id="{71865A96-EAC7-B72E-24CF-175487BC5EA7}"/>
              </a:ext>
            </a:extLst>
          </p:cNvPr>
          <p:cNvSpPr>
            <a:spLocks noGrp="1"/>
          </p:cNvSpPr>
          <p:nvPr>
            <p:ph type="sldNum" sz="quarter" idx="12"/>
          </p:nvPr>
        </p:nvSpPr>
        <p:spPr/>
        <p:txBody>
          <a:bodyPr/>
          <a:lstStyle/>
          <a:p>
            <a:fld id="{D9F085D5-EC86-4F6A-B501-C1359CB39116}" type="slidenum">
              <a:rPr lang="en-GB" smtClean="0"/>
              <a:t>61</a:t>
            </a:fld>
            <a:endParaRPr lang="en-GB"/>
          </a:p>
        </p:txBody>
      </p:sp>
    </p:spTree>
    <p:extLst>
      <p:ext uri="{BB962C8B-B14F-4D97-AF65-F5344CB8AC3E}">
        <p14:creationId xmlns:p14="http://schemas.microsoft.com/office/powerpoint/2010/main" val="2960247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2F6985-D6D9-701C-EB42-66CF842BF9A4}"/>
              </a:ext>
            </a:extLst>
          </p:cNvPr>
          <p:cNvSpPr>
            <a:spLocks noGrp="1"/>
          </p:cNvSpPr>
          <p:nvPr>
            <p:ph type="title"/>
          </p:nvPr>
        </p:nvSpPr>
        <p:spPr/>
        <p:txBody>
          <a:bodyPr/>
          <a:lstStyle/>
          <a:p>
            <a:r>
              <a:rPr lang="en-US" dirty="0">
                <a:solidFill>
                  <a:schemeClr val="bg1"/>
                </a:solidFill>
              </a:rPr>
              <a:t>Int</a:t>
            </a:r>
            <a:r>
              <a:rPr lang="en-US" dirty="0">
                <a:solidFill>
                  <a:schemeClr val="accent5">
                    <a:lumMod val="50000"/>
                  </a:schemeClr>
                </a:solidFill>
              </a:rPr>
              <a:t>ergenerational Fairness</a:t>
            </a:r>
            <a:endParaRPr lang="en-US" dirty="0"/>
          </a:p>
        </p:txBody>
      </p:sp>
      <p:sp>
        <p:nvSpPr>
          <p:cNvPr id="3" name="Content Placeholder 2">
            <a:extLst>
              <a:ext uri="{FF2B5EF4-FFF2-40B4-BE49-F238E27FC236}">
                <a16:creationId xmlns:a16="http://schemas.microsoft.com/office/drawing/2014/main" id="{B7648082-60AA-7A6F-6556-6974DE9468C3}"/>
              </a:ext>
            </a:extLst>
          </p:cNvPr>
          <p:cNvSpPr>
            <a:spLocks noGrp="1"/>
          </p:cNvSpPr>
          <p:nvPr>
            <p:ph idx="1"/>
          </p:nvPr>
        </p:nvSpPr>
        <p:spPr/>
        <p:txBody>
          <a:bodyPr/>
          <a:lstStyle/>
          <a:p>
            <a:r>
              <a:rPr lang="en-US" dirty="0"/>
              <a:t>Present Value Reduction in lifetime benefits</a:t>
            </a:r>
          </a:p>
          <a:p>
            <a:r>
              <a:rPr lang="en-US" dirty="0"/>
              <a:t>Two Earner, High Income ($105K average lifetime earnings) Couple Collecting Benefits Starting in 2014 at age 65:  4% reduction in PV of benefits.</a:t>
            </a:r>
          </a:p>
          <a:p>
            <a:r>
              <a:rPr lang="en-US" dirty="0"/>
              <a:t>Same Couple Starting Benefits in 2038 22% reduction in PV of benefits</a:t>
            </a:r>
          </a:p>
          <a:p>
            <a:pPr marL="0" indent="0">
              <a:buNone/>
            </a:pPr>
            <a:r>
              <a:rPr lang="en-US" dirty="0"/>
              <a:t>Why:  2014 couple will have already received 19 years of scheduled benefits!</a:t>
            </a:r>
          </a:p>
        </p:txBody>
      </p:sp>
      <p:sp>
        <p:nvSpPr>
          <p:cNvPr id="4" name="Slide Number Placeholder 3">
            <a:extLst>
              <a:ext uri="{FF2B5EF4-FFF2-40B4-BE49-F238E27FC236}">
                <a16:creationId xmlns:a16="http://schemas.microsoft.com/office/drawing/2014/main" id="{4AF2B451-BAD8-A30F-B66B-0D65E9996472}"/>
              </a:ext>
            </a:extLst>
          </p:cNvPr>
          <p:cNvSpPr>
            <a:spLocks noGrp="1"/>
          </p:cNvSpPr>
          <p:nvPr>
            <p:ph type="sldNum" sz="quarter" idx="12"/>
          </p:nvPr>
        </p:nvSpPr>
        <p:spPr/>
        <p:txBody>
          <a:bodyPr/>
          <a:lstStyle/>
          <a:p>
            <a:fld id="{D9F085D5-EC86-4F6A-B501-C1359CB39116}" type="slidenum">
              <a:rPr lang="en-GB" smtClean="0"/>
              <a:t>62</a:t>
            </a:fld>
            <a:endParaRPr lang="en-GB"/>
          </a:p>
        </p:txBody>
      </p:sp>
    </p:spTree>
    <p:extLst>
      <p:ext uri="{BB962C8B-B14F-4D97-AF65-F5344CB8AC3E}">
        <p14:creationId xmlns:p14="http://schemas.microsoft.com/office/powerpoint/2010/main" val="2416243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20D5A-D5A2-EB94-9615-A80ECA849EED}"/>
              </a:ext>
            </a:extLst>
          </p:cNvPr>
          <p:cNvSpPr>
            <a:spLocks noGrp="1"/>
          </p:cNvSpPr>
          <p:nvPr>
            <p:ph type="title"/>
          </p:nvPr>
        </p:nvSpPr>
        <p:spPr>
          <a:xfrm>
            <a:off x="1009650" y="0"/>
            <a:ext cx="10515600" cy="1325563"/>
          </a:xfrm>
        </p:spPr>
        <p:txBody>
          <a:bodyPr/>
          <a:lstStyle/>
          <a:p>
            <a:r>
              <a:rPr lang="en-US" dirty="0">
                <a:solidFill>
                  <a:schemeClr val="bg1"/>
                </a:solidFill>
              </a:rPr>
              <a:t>Su</a:t>
            </a:r>
            <a:r>
              <a:rPr lang="en-US" dirty="0"/>
              <a:t>mmary</a:t>
            </a:r>
          </a:p>
        </p:txBody>
      </p:sp>
      <p:sp>
        <p:nvSpPr>
          <p:cNvPr id="3" name="Content Placeholder 2">
            <a:extLst>
              <a:ext uri="{FF2B5EF4-FFF2-40B4-BE49-F238E27FC236}">
                <a16:creationId xmlns:a16="http://schemas.microsoft.com/office/drawing/2014/main" id="{A441BC15-E63B-E6AC-DAB3-4C5A74119B29}"/>
              </a:ext>
            </a:extLst>
          </p:cNvPr>
          <p:cNvSpPr>
            <a:spLocks noGrp="1"/>
          </p:cNvSpPr>
          <p:nvPr>
            <p:ph idx="1"/>
          </p:nvPr>
        </p:nvSpPr>
        <p:spPr>
          <a:xfrm>
            <a:off x="838200" y="1164921"/>
            <a:ext cx="10515600" cy="4757147"/>
          </a:xfrm>
        </p:spPr>
        <p:txBody>
          <a:bodyPr>
            <a:normAutofit lnSpcReduction="10000"/>
          </a:bodyPr>
          <a:lstStyle/>
          <a:p>
            <a:r>
              <a:rPr lang="en-US" dirty="0"/>
              <a:t>Social Security is an important part of the social safety net.</a:t>
            </a:r>
          </a:p>
          <a:p>
            <a:r>
              <a:rPr lang="en-US" dirty="0"/>
              <a:t>The OASI Trust Fund is likely to be exhausted in 2032.</a:t>
            </a:r>
          </a:p>
          <a:p>
            <a:r>
              <a:rPr lang="en-US" dirty="0"/>
              <a:t>Why are the funds being depleted?</a:t>
            </a:r>
          </a:p>
          <a:p>
            <a:pPr lvl="1"/>
            <a:r>
              <a:rPr lang="en-US" dirty="0"/>
              <a:t>An aging population – fewer paying in and more taking out.</a:t>
            </a:r>
          </a:p>
          <a:p>
            <a:pPr lvl="1"/>
            <a:r>
              <a:rPr lang="en-US" dirty="0"/>
              <a:t>Declining birth rates - slowing the growth of the labor force.</a:t>
            </a:r>
          </a:p>
          <a:p>
            <a:r>
              <a:rPr lang="en-US" dirty="0"/>
              <a:t>What happens when the funds are depleted?</a:t>
            </a:r>
          </a:p>
          <a:p>
            <a:pPr lvl="1"/>
            <a:r>
              <a:rPr lang="en-US" dirty="0"/>
              <a:t>Benefits may have to be reduced by 22%.</a:t>
            </a:r>
          </a:p>
          <a:p>
            <a:pPr lvl="1"/>
            <a:r>
              <a:rPr lang="en-US" dirty="0"/>
              <a:t>The system will continue!</a:t>
            </a:r>
          </a:p>
          <a:p>
            <a:r>
              <a:rPr lang="en-US" dirty="0"/>
              <a:t>Solutions abound. The problem is political will.</a:t>
            </a:r>
          </a:p>
          <a:p>
            <a:pPr lvl="1"/>
            <a:r>
              <a:rPr lang="en-US" dirty="0"/>
              <a:t>The needed changes will be unpopular, but they are manageable.</a:t>
            </a:r>
          </a:p>
          <a:p>
            <a:r>
              <a:rPr lang="en-US" dirty="0"/>
              <a:t>Should our generation contribute more to the solution?</a:t>
            </a:r>
          </a:p>
        </p:txBody>
      </p:sp>
      <p:sp>
        <p:nvSpPr>
          <p:cNvPr id="4" name="Slide Number Placeholder 3">
            <a:extLst>
              <a:ext uri="{FF2B5EF4-FFF2-40B4-BE49-F238E27FC236}">
                <a16:creationId xmlns:a16="http://schemas.microsoft.com/office/drawing/2014/main" id="{82E82510-C18A-A679-68EC-C55EDE62E39E}"/>
              </a:ext>
            </a:extLst>
          </p:cNvPr>
          <p:cNvSpPr>
            <a:spLocks noGrp="1"/>
          </p:cNvSpPr>
          <p:nvPr>
            <p:ph type="sldNum" sz="quarter" idx="12"/>
          </p:nvPr>
        </p:nvSpPr>
        <p:spPr/>
        <p:txBody>
          <a:bodyPr/>
          <a:lstStyle/>
          <a:p>
            <a:fld id="{D9F085D5-EC86-4F6A-B501-C1359CB39116}" type="slidenum">
              <a:rPr lang="en-GB" smtClean="0"/>
              <a:t>63</a:t>
            </a:fld>
            <a:endParaRPr lang="en-GB"/>
          </a:p>
        </p:txBody>
      </p:sp>
    </p:spTree>
    <p:extLst>
      <p:ext uri="{BB962C8B-B14F-4D97-AF65-F5344CB8AC3E}">
        <p14:creationId xmlns:p14="http://schemas.microsoft.com/office/powerpoint/2010/main" val="3989633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829518-1A90-CF9C-26B1-C5EF88407168}"/>
              </a:ext>
            </a:extLst>
          </p:cNvPr>
          <p:cNvSpPr>
            <a:spLocks noGrp="1"/>
          </p:cNvSpPr>
          <p:nvPr>
            <p:ph type="title"/>
          </p:nvPr>
        </p:nvSpPr>
        <p:spPr/>
        <p:txBody>
          <a:bodyPr/>
          <a:lstStyle/>
          <a:p>
            <a:r>
              <a:rPr lang="en-US" dirty="0">
                <a:solidFill>
                  <a:schemeClr val="bg1"/>
                </a:solidFill>
              </a:rPr>
              <a:t>Wh</a:t>
            </a:r>
            <a:r>
              <a:rPr lang="en-US" dirty="0"/>
              <a:t>at Happens if we wait until 2032?</a:t>
            </a:r>
          </a:p>
        </p:txBody>
      </p:sp>
      <p:pic>
        <p:nvPicPr>
          <p:cNvPr id="6" name="Content Placeholder 5">
            <a:extLst>
              <a:ext uri="{FF2B5EF4-FFF2-40B4-BE49-F238E27FC236}">
                <a16:creationId xmlns:a16="http://schemas.microsoft.com/office/drawing/2014/main" id="{8D5D08A1-F981-9B68-415B-4BCF6C638441}"/>
              </a:ext>
            </a:extLst>
          </p:cNvPr>
          <p:cNvPicPr>
            <a:picLocks noGrp="1" noChangeAspect="1"/>
          </p:cNvPicPr>
          <p:nvPr>
            <p:ph idx="1"/>
          </p:nvPr>
        </p:nvPicPr>
        <p:blipFill>
          <a:blip r:embed="rId2"/>
          <a:stretch>
            <a:fillRect/>
          </a:stretch>
        </p:blipFill>
        <p:spPr>
          <a:xfrm>
            <a:off x="446765" y="1325563"/>
            <a:ext cx="8251091" cy="4937760"/>
          </a:xfrm>
          <a:prstGeom prst="rect">
            <a:avLst/>
          </a:prstGeom>
        </p:spPr>
      </p:pic>
      <p:sp>
        <p:nvSpPr>
          <p:cNvPr id="4" name="Slide Number Placeholder 3">
            <a:extLst>
              <a:ext uri="{FF2B5EF4-FFF2-40B4-BE49-F238E27FC236}">
                <a16:creationId xmlns:a16="http://schemas.microsoft.com/office/drawing/2014/main" id="{4E311B97-9C95-82F3-1819-27CF4B8BD0FD}"/>
              </a:ext>
            </a:extLst>
          </p:cNvPr>
          <p:cNvSpPr>
            <a:spLocks noGrp="1"/>
          </p:cNvSpPr>
          <p:nvPr>
            <p:ph type="sldNum" sz="quarter" idx="12"/>
          </p:nvPr>
        </p:nvSpPr>
        <p:spPr/>
        <p:txBody>
          <a:bodyPr/>
          <a:lstStyle/>
          <a:p>
            <a:fld id="{D9F085D5-EC86-4F6A-B501-C1359CB39116}" type="slidenum">
              <a:rPr lang="en-GB" smtClean="0"/>
              <a:t>64</a:t>
            </a:fld>
            <a:endParaRPr lang="en-GB"/>
          </a:p>
        </p:txBody>
      </p:sp>
      <p:sp>
        <p:nvSpPr>
          <p:cNvPr id="8" name="TextBox 7">
            <a:extLst>
              <a:ext uri="{FF2B5EF4-FFF2-40B4-BE49-F238E27FC236}">
                <a16:creationId xmlns:a16="http://schemas.microsoft.com/office/drawing/2014/main" id="{FBD1F25A-9BC6-AD57-57C7-2DEF403C67A5}"/>
              </a:ext>
            </a:extLst>
          </p:cNvPr>
          <p:cNvSpPr txBox="1"/>
          <p:nvPr/>
        </p:nvSpPr>
        <p:spPr>
          <a:xfrm>
            <a:off x="3201199" y="6151178"/>
            <a:ext cx="6095198" cy="523220"/>
          </a:xfrm>
          <a:prstGeom prst="rect">
            <a:avLst/>
          </a:prstGeom>
          <a:noFill/>
        </p:spPr>
        <p:txBody>
          <a:bodyPr wrap="square">
            <a:spAutoFit/>
          </a:bodyPr>
          <a:lstStyle/>
          <a:p>
            <a:r>
              <a:rPr lang="en-US" sz="1400" dirty="0"/>
              <a:t>https://www.crfb.org/sites/default/files/media/documents/Analysis%20of%20the%202026%20Social%20Security%20Trustees%20Report_7.pdf</a:t>
            </a:r>
          </a:p>
        </p:txBody>
      </p:sp>
      <p:sp>
        <p:nvSpPr>
          <p:cNvPr id="3" name="TextBox 2">
            <a:extLst>
              <a:ext uri="{FF2B5EF4-FFF2-40B4-BE49-F238E27FC236}">
                <a16:creationId xmlns:a16="http://schemas.microsoft.com/office/drawing/2014/main" id="{83E28ADA-C073-21D5-0988-94F3F9BFEE38}"/>
              </a:ext>
            </a:extLst>
          </p:cNvPr>
          <p:cNvSpPr txBox="1"/>
          <p:nvPr/>
        </p:nvSpPr>
        <p:spPr>
          <a:xfrm>
            <a:off x="8697856" y="1919335"/>
            <a:ext cx="2881526" cy="2308324"/>
          </a:xfrm>
          <a:prstGeom prst="rect">
            <a:avLst/>
          </a:prstGeom>
          <a:noFill/>
        </p:spPr>
        <p:txBody>
          <a:bodyPr wrap="square" rtlCol="0">
            <a:spAutoFit/>
          </a:bodyPr>
          <a:lstStyle/>
          <a:p>
            <a:r>
              <a:rPr lang="en-US" dirty="0"/>
              <a:t>It gets worse:  My simulations were based on the actuarial 75-year deficit in 2025 of 3.82 percent of taxable payrolls.</a:t>
            </a:r>
          </a:p>
          <a:p>
            <a:r>
              <a:rPr lang="en-US" dirty="0"/>
              <a:t>The 2026 Trustee’s Report estimates the deficit at 4.42%, a 16% increase.</a:t>
            </a:r>
          </a:p>
        </p:txBody>
      </p:sp>
    </p:spTree>
    <p:extLst>
      <p:ext uri="{BB962C8B-B14F-4D97-AF65-F5344CB8AC3E}">
        <p14:creationId xmlns:p14="http://schemas.microsoft.com/office/powerpoint/2010/main" val="349155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8FE42E-3060-6338-2F98-FAFAA2C5FE3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E0836F5-43B4-D30F-E177-8FB915AF28C3}"/>
              </a:ext>
            </a:extLst>
          </p:cNvPr>
          <p:cNvSpPr>
            <a:spLocks noGrp="1"/>
          </p:cNvSpPr>
          <p:nvPr>
            <p:ph type="title"/>
          </p:nvPr>
        </p:nvSpPr>
        <p:spPr>
          <a:xfrm>
            <a:off x="726558" y="0"/>
            <a:ext cx="10515600" cy="1325563"/>
          </a:xfrm>
        </p:spPr>
        <p:txBody>
          <a:bodyPr/>
          <a:lstStyle/>
          <a:p>
            <a:r>
              <a:rPr lang="en-US" dirty="0">
                <a:solidFill>
                  <a:schemeClr val="bg1"/>
                </a:solidFill>
              </a:rPr>
              <a:t>Nex</a:t>
            </a:r>
            <a:r>
              <a:rPr lang="en-US" dirty="0">
                <a:solidFill>
                  <a:schemeClr val="accent5">
                    <a:lumMod val="50000"/>
                  </a:schemeClr>
                </a:solidFill>
              </a:rPr>
              <a:t>t</a:t>
            </a:r>
            <a:r>
              <a:rPr lang="en-US" dirty="0">
                <a:solidFill>
                  <a:schemeClr val="bg1"/>
                </a:solidFill>
              </a:rPr>
              <a:t> </a:t>
            </a:r>
            <a:r>
              <a:rPr lang="en-US" dirty="0">
                <a:solidFill>
                  <a:schemeClr val="accent5">
                    <a:lumMod val="50000"/>
                  </a:schemeClr>
                </a:solidFill>
              </a:rPr>
              <a:t>Week: Global Supply Chains</a:t>
            </a:r>
            <a:endParaRPr lang="en-US" dirty="0">
              <a:solidFill>
                <a:schemeClr val="bg1"/>
              </a:solidFill>
            </a:endParaRPr>
          </a:p>
        </p:txBody>
      </p:sp>
      <p:sp>
        <p:nvSpPr>
          <p:cNvPr id="4" name="Slide Number Placeholder 3">
            <a:extLst>
              <a:ext uri="{FF2B5EF4-FFF2-40B4-BE49-F238E27FC236}">
                <a16:creationId xmlns:a16="http://schemas.microsoft.com/office/drawing/2014/main" id="{F2A92A91-5466-2248-B40F-F0A1D1DBD76C}"/>
              </a:ext>
            </a:extLst>
          </p:cNvPr>
          <p:cNvSpPr>
            <a:spLocks noGrp="1"/>
          </p:cNvSpPr>
          <p:nvPr>
            <p:ph type="sldNum" sz="quarter" idx="12"/>
          </p:nvPr>
        </p:nvSpPr>
        <p:spPr/>
        <p:txBody>
          <a:bodyPr/>
          <a:lstStyle/>
          <a:p>
            <a:fld id="{D9F085D5-EC86-4F6A-B501-C1359CB39116}" type="slidenum">
              <a:rPr lang="en-GB" smtClean="0"/>
              <a:t>65</a:t>
            </a:fld>
            <a:endParaRPr lang="en-GB"/>
          </a:p>
        </p:txBody>
      </p:sp>
      <p:pic>
        <p:nvPicPr>
          <p:cNvPr id="5" name="Content Placeholder 4">
            <a:extLst>
              <a:ext uri="{FF2B5EF4-FFF2-40B4-BE49-F238E27FC236}">
                <a16:creationId xmlns:a16="http://schemas.microsoft.com/office/drawing/2014/main" id="{B10EE4CA-F079-838B-EDBF-F3BC4BA62407}"/>
              </a:ext>
            </a:extLst>
          </p:cNvPr>
          <p:cNvPicPr>
            <a:picLocks noGrp="1" noChangeAspect="1"/>
          </p:cNvPicPr>
          <p:nvPr>
            <p:ph idx="1"/>
          </p:nvPr>
        </p:nvPicPr>
        <p:blipFill>
          <a:blip r:embed="rId2"/>
          <a:stretch>
            <a:fillRect/>
          </a:stretch>
        </p:blipFill>
        <p:spPr>
          <a:xfrm>
            <a:off x="2027976" y="1041149"/>
            <a:ext cx="7402655" cy="5350598"/>
          </a:xfrm>
          <a:prstGeom prst="rect">
            <a:avLst/>
          </a:prstGeom>
        </p:spPr>
      </p:pic>
    </p:spTree>
    <p:extLst>
      <p:ext uri="{BB962C8B-B14F-4D97-AF65-F5344CB8AC3E}">
        <p14:creationId xmlns:p14="http://schemas.microsoft.com/office/powerpoint/2010/main" val="142012050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4E189-2B23-2F41-BBEB-10A29FA49EB0}"/>
              </a:ext>
            </a:extLst>
          </p:cNvPr>
          <p:cNvSpPr>
            <a:spLocks noGrp="1"/>
          </p:cNvSpPr>
          <p:nvPr>
            <p:ph type="title"/>
          </p:nvPr>
        </p:nvSpPr>
        <p:spPr>
          <a:xfrm>
            <a:off x="733982" y="-317"/>
            <a:ext cx="10515600" cy="1325563"/>
          </a:xfrm>
        </p:spPr>
        <p:txBody>
          <a:bodyPr>
            <a:normAutofit/>
          </a:bodyPr>
          <a:lstStyle/>
          <a:p>
            <a:r>
              <a:rPr lang="en-US" sz="3800" dirty="0"/>
              <a:t> </a:t>
            </a:r>
            <a:r>
              <a:rPr lang="en-US" sz="3800" dirty="0">
                <a:solidFill>
                  <a:schemeClr val="bg1"/>
                </a:solidFill>
              </a:rPr>
              <a:t>Let’</a:t>
            </a:r>
            <a:r>
              <a:rPr lang="en-US" sz="3800" dirty="0"/>
              <a:t>s Hear from You!</a:t>
            </a:r>
          </a:p>
        </p:txBody>
      </p:sp>
      <p:sp>
        <p:nvSpPr>
          <p:cNvPr id="3" name="Content Placeholder 2">
            <a:extLst>
              <a:ext uri="{FF2B5EF4-FFF2-40B4-BE49-F238E27FC236}">
                <a16:creationId xmlns:a16="http://schemas.microsoft.com/office/drawing/2014/main" id="{09C9064E-051C-1042-85AE-F335B853ADE1}"/>
              </a:ext>
            </a:extLst>
          </p:cNvPr>
          <p:cNvSpPr>
            <a:spLocks noGrp="1"/>
          </p:cNvSpPr>
          <p:nvPr>
            <p:ph idx="1"/>
          </p:nvPr>
        </p:nvSpPr>
        <p:spPr>
          <a:xfrm>
            <a:off x="647700" y="670559"/>
            <a:ext cx="11074608" cy="5924791"/>
          </a:xfrm>
        </p:spPr>
        <p:txBody>
          <a:bodyPr>
            <a:normAutofit lnSpcReduction="10000"/>
          </a:bodyPr>
          <a:lstStyle/>
          <a:p>
            <a:pPr marL="0" indent="0" algn="ctr">
              <a:buNone/>
            </a:pPr>
            <a:endParaRPr lang="en-US" sz="5100" dirty="0">
              <a:hlinkClick r:id="rId3"/>
            </a:endParaRPr>
          </a:p>
          <a:p>
            <a:pPr marL="0" indent="0" algn="ctr">
              <a:buNone/>
            </a:pPr>
            <a:r>
              <a:rPr lang="en-US" sz="4800" dirty="0"/>
              <a:t>Geoffrey Woglom grwoglom@amherst.edu</a:t>
            </a:r>
          </a:p>
          <a:p>
            <a:pPr marL="0" indent="0" algn="ctr">
              <a:buNone/>
            </a:pPr>
            <a:endParaRPr lang="en-US" sz="7400" dirty="0"/>
          </a:p>
          <a:p>
            <a:pPr marL="0" indent="0" algn="ctr">
              <a:buNone/>
            </a:pPr>
            <a:r>
              <a:rPr lang="en-US" sz="3800" dirty="0"/>
              <a:t>Contact NEED: </a:t>
            </a:r>
            <a:r>
              <a:rPr lang="en-US" sz="3800" dirty="0" err="1"/>
              <a:t>I</a:t>
            </a:r>
            <a:r>
              <a:rPr lang="en-US" sz="3800" dirty="0" err="1">
                <a:hlinkClick r:id="rId4"/>
              </a:rPr>
              <a:t>nfo@NEEDEcon.org</a:t>
            </a:r>
            <a:endParaRPr lang="en-US" sz="3800" dirty="0"/>
          </a:p>
          <a:p>
            <a:pPr marL="0" indent="0" algn="ctr">
              <a:buNone/>
            </a:pPr>
            <a:endParaRPr lang="en-US" sz="3800" dirty="0"/>
          </a:p>
          <a:p>
            <a:pPr marL="0" indent="0" algn="ctr">
              <a:buNone/>
            </a:pPr>
            <a:endParaRPr lang="en-US" sz="3800" dirty="0"/>
          </a:p>
          <a:p>
            <a:pPr marL="0" indent="0" algn="ctr">
              <a:buNone/>
            </a:pPr>
            <a:r>
              <a:rPr lang="en-US" sz="3800" dirty="0"/>
              <a:t>Support NEED:  www.NEEDEcon.org/donate.php</a:t>
            </a:r>
          </a:p>
          <a:p>
            <a:pPr marL="0" indent="0" algn="ctr">
              <a:buNone/>
            </a:pPr>
            <a:endParaRPr lang="en-US" dirty="0"/>
          </a:p>
        </p:txBody>
      </p:sp>
      <p:sp>
        <p:nvSpPr>
          <p:cNvPr id="4" name="Slide Number Placeholder 3">
            <a:extLst>
              <a:ext uri="{FF2B5EF4-FFF2-40B4-BE49-F238E27FC236}">
                <a16:creationId xmlns:a16="http://schemas.microsoft.com/office/drawing/2014/main" id="{052F218B-F99A-4145-A67C-DBBA7AD4E305}"/>
              </a:ext>
            </a:extLst>
          </p:cNvPr>
          <p:cNvSpPr>
            <a:spLocks noGrp="1"/>
          </p:cNvSpPr>
          <p:nvPr>
            <p:ph type="sldNum" sz="quarter" idx="12"/>
          </p:nvPr>
        </p:nvSpPr>
        <p:spPr/>
        <p:txBody>
          <a:bodyPr/>
          <a:lstStyle/>
          <a:p>
            <a:fld id="{D9F085D5-EC86-4F6A-B501-C1359CB39116}" type="slidenum">
              <a:rPr lang="en-GB" smtClean="0"/>
              <a:t>66</a:t>
            </a:fld>
            <a:endParaRPr lang="en-GB"/>
          </a:p>
        </p:txBody>
      </p:sp>
    </p:spTree>
    <p:extLst>
      <p:ext uri="{BB962C8B-B14F-4D97-AF65-F5344CB8AC3E}">
        <p14:creationId xmlns:p14="http://schemas.microsoft.com/office/powerpoint/2010/main" val="6379989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A5D83D-10E7-594C-9606-33CE007CFCE3}"/>
              </a:ext>
            </a:extLst>
          </p:cNvPr>
          <p:cNvSpPr>
            <a:spLocks noGrp="1"/>
          </p:cNvSpPr>
          <p:nvPr>
            <p:ph type="title"/>
          </p:nvPr>
        </p:nvSpPr>
        <p:spPr/>
        <p:txBody>
          <a:bodyPr>
            <a:normAutofit/>
          </a:bodyPr>
          <a:lstStyle/>
          <a:p>
            <a:r>
              <a:rPr lang="en-US" sz="3200" b="1" dirty="0">
                <a:solidFill>
                  <a:schemeClr val="bg1"/>
                </a:solidFill>
                <a:latin typeface="+mn-lt"/>
              </a:rPr>
              <a:t>The </a:t>
            </a:r>
            <a:r>
              <a:rPr lang="en-US" sz="3200" b="1" dirty="0">
                <a:latin typeface="+mn-lt"/>
              </a:rPr>
              <a:t>Drivers of regional Sea Level Rise</a:t>
            </a:r>
          </a:p>
        </p:txBody>
      </p:sp>
      <p:pic>
        <p:nvPicPr>
          <p:cNvPr id="7" name="Content Placeholder 6">
            <a:extLst>
              <a:ext uri="{FF2B5EF4-FFF2-40B4-BE49-F238E27FC236}">
                <a16:creationId xmlns:a16="http://schemas.microsoft.com/office/drawing/2014/main" id="{3FFE4535-9AB6-62AB-4EF5-12959D997A27}"/>
              </a:ext>
            </a:extLst>
          </p:cNvPr>
          <p:cNvPicPr>
            <a:picLocks noGrp="1" noChangeAspect="1"/>
          </p:cNvPicPr>
          <p:nvPr>
            <p:ph idx="1"/>
          </p:nvPr>
        </p:nvPicPr>
        <p:blipFill>
          <a:blip r:embed="rId2"/>
          <a:stretch>
            <a:fillRect/>
          </a:stretch>
        </p:blipFill>
        <p:spPr>
          <a:xfrm>
            <a:off x="1541454" y="1325563"/>
            <a:ext cx="9722597" cy="4572000"/>
          </a:xfrm>
          <a:prstGeom prst="rect">
            <a:avLst/>
          </a:prstGeom>
        </p:spPr>
      </p:pic>
    </p:spTree>
    <p:extLst>
      <p:ext uri="{BB962C8B-B14F-4D97-AF65-F5344CB8AC3E}">
        <p14:creationId xmlns:p14="http://schemas.microsoft.com/office/powerpoint/2010/main" val="33737423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7AF01-9403-8B45-9B3D-54F69C904653}"/>
              </a:ext>
            </a:extLst>
          </p:cNvPr>
          <p:cNvSpPr>
            <a:spLocks noGrp="1"/>
          </p:cNvSpPr>
          <p:nvPr>
            <p:ph type="title"/>
          </p:nvPr>
        </p:nvSpPr>
        <p:spPr>
          <a:xfrm>
            <a:off x="756139" y="0"/>
            <a:ext cx="10515600" cy="1325563"/>
          </a:xfrm>
        </p:spPr>
        <p:txBody>
          <a:bodyPr/>
          <a:lstStyle/>
          <a:p>
            <a:r>
              <a:rPr lang="en-US" dirty="0">
                <a:solidFill>
                  <a:schemeClr val="bg1"/>
                </a:solidFill>
              </a:rPr>
              <a:t>Sub</a:t>
            </a:r>
            <a:r>
              <a:rPr lang="en-US" dirty="0"/>
              <a:t>mitting Questions</a:t>
            </a:r>
          </a:p>
        </p:txBody>
      </p:sp>
      <p:sp>
        <p:nvSpPr>
          <p:cNvPr id="3" name="Content Placeholder 2">
            <a:extLst>
              <a:ext uri="{FF2B5EF4-FFF2-40B4-BE49-F238E27FC236}">
                <a16:creationId xmlns:a16="http://schemas.microsoft.com/office/drawing/2014/main" id="{8046BCC2-1252-644F-A5FE-9BA98B69FA5F}"/>
              </a:ext>
            </a:extLst>
          </p:cNvPr>
          <p:cNvSpPr>
            <a:spLocks noGrp="1"/>
          </p:cNvSpPr>
          <p:nvPr>
            <p:ph idx="1"/>
          </p:nvPr>
        </p:nvSpPr>
        <p:spPr>
          <a:xfrm>
            <a:off x="495701" y="1292436"/>
            <a:ext cx="10858099" cy="4351338"/>
          </a:xfrm>
        </p:spPr>
        <p:txBody>
          <a:bodyPr>
            <a:normAutofit/>
          </a:bodyPr>
          <a:lstStyle/>
          <a:p>
            <a:r>
              <a:rPr lang="en-US" dirty="0"/>
              <a:t>Submit questions in the chat I will try to handle them as they come up.</a:t>
            </a:r>
          </a:p>
          <a:p>
            <a:pPr marL="457200" lvl="1" indent="0">
              <a:buNone/>
            </a:pPr>
            <a:endParaRPr lang="en-US" dirty="0"/>
          </a:p>
          <a:p>
            <a:r>
              <a:rPr lang="en-US" dirty="0"/>
              <a:t>We will do a verbal Q&amp;A after the material has been presented.</a:t>
            </a:r>
          </a:p>
          <a:p>
            <a:pPr lvl="1"/>
            <a:endParaRPr lang="en-US" dirty="0"/>
          </a:p>
          <a:p>
            <a:r>
              <a:rPr lang="en-US" dirty="0"/>
              <a:t>Slides </a:t>
            </a:r>
            <a:r>
              <a:rPr lang="en-US" dirty="0" err="1"/>
              <a:t>areavailable</a:t>
            </a:r>
            <a:r>
              <a:rPr lang="en-US" dirty="0"/>
              <a:t> on the NEED website, (</a:t>
            </a:r>
            <a:r>
              <a:rPr lang="en-US" dirty="0">
                <a:solidFill>
                  <a:srgbClr val="FF0000"/>
                </a:solidFill>
                <a:hlinkClick r:id="rId2">
                  <a:extLst>
                    <a:ext uri="{A12FA001-AC4F-418D-AE19-62706E023703}">
                      <ahyp:hlinkClr xmlns:ahyp="http://schemas.microsoft.com/office/drawing/2018/hyperlinkcolor" val="tx"/>
                    </a:ext>
                  </a:extLst>
                </a:hlinkClick>
              </a:rPr>
              <a:t>https://needelegation.org/delivered_presentations.php</a:t>
            </a:r>
            <a:r>
              <a:rPr lang="en-US" dirty="0"/>
              <a:t>)</a:t>
            </a:r>
          </a:p>
          <a:p>
            <a:r>
              <a:rPr lang="en-US" dirty="0"/>
              <a:t>More Information about Social Security is on my website,</a:t>
            </a:r>
          </a:p>
          <a:p>
            <a:r>
              <a:rPr lang="en-US" dirty="0"/>
              <a:t>(</a:t>
            </a:r>
            <a:r>
              <a:rPr lang="en-US" dirty="0">
                <a:solidFill>
                  <a:srgbClr val="FF0000"/>
                </a:solidFill>
              </a:rPr>
              <a:t>https://sites.google.com/view/macro-current-issues/social-security</a:t>
            </a:r>
            <a:r>
              <a:rPr lang="en-US" dirty="0"/>
              <a:t>)</a:t>
            </a:r>
          </a:p>
        </p:txBody>
      </p:sp>
      <p:sp>
        <p:nvSpPr>
          <p:cNvPr id="4" name="Slide Number Placeholder 3">
            <a:extLst>
              <a:ext uri="{FF2B5EF4-FFF2-40B4-BE49-F238E27FC236}">
                <a16:creationId xmlns:a16="http://schemas.microsoft.com/office/drawing/2014/main" id="{E06E0C3F-F683-7649-B9E6-AA5563106E1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F085D5-EC86-4F6A-B501-C1359CB39116}" type="slidenum">
              <a:rPr kumimoji="0" lang="en-GB" sz="1100" b="0" i="0" u="none" strike="noStrike" kern="1200" cap="none" spc="0" normalizeH="0" baseline="0" noProof="0" smtClean="0">
                <a:ln>
                  <a:noFill/>
                </a:ln>
                <a:solidFill>
                  <a:srgbClr val="0C4C88"/>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100" b="0" i="0" u="none" strike="noStrike" kern="1200" cap="none" spc="0" normalizeH="0" baseline="0" noProof="0">
              <a:ln>
                <a:noFill/>
              </a:ln>
              <a:solidFill>
                <a:srgbClr val="0C4C88"/>
              </a:solidFill>
              <a:effectLst/>
              <a:uLnTx/>
              <a:uFillTx/>
              <a:latin typeface="Calibri"/>
              <a:ea typeface="+mn-ea"/>
              <a:cs typeface="+mn-cs"/>
            </a:endParaRPr>
          </a:p>
        </p:txBody>
      </p:sp>
    </p:spTree>
    <p:extLst>
      <p:ext uri="{BB962C8B-B14F-4D97-AF65-F5344CB8AC3E}">
        <p14:creationId xmlns:p14="http://schemas.microsoft.com/office/powerpoint/2010/main" val="35037926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86246" y="2811709"/>
            <a:ext cx="10219508" cy="874970"/>
          </a:xfrm>
        </p:spPr>
        <p:txBody>
          <a:bodyPr anchor="ctr" anchorCtr="0">
            <a:noAutofit/>
          </a:bodyPr>
          <a:lstStyle/>
          <a:p>
            <a:pPr>
              <a:lnSpc>
                <a:spcPct val="100000"/>
              </a:lnSpc>
              <a:spcBef>
                <a:spcPts val="0"/>
              </a:spcBef>
            </a:pPr>
            <a:r>
              <a:rPr lang="en-US" sz="4800" dirty="0"/>
              <a:t>Saving Social Security</a:t>
            </a:r>
            <a:endParaRPr lang="en-US" sz="4800" b="1" dirty="0"/>
          </a:p>
        </p:txBody>
      </p:sp>
      <p:sp>
        <p:nvSpPr>
          <p:cNvPr id="8" name="Slide Number Placeholder 7">
            <a:extLst>
              <a:ext uri="{FF2B5EF4-FFF2-40B4-BE49-F238E27FC236}">
                <a16:creationId xmlns:a16="http://schemas.microsoft.com/office/drawing/2014/main" id="{1253CAC7-36DF-4A5D-BA87-83822B44EBAC}"/>
              </a:ext>
            </a:extLst>
          </p:cNvPr>
          <p:cNvSpPr>
            <a:spLocks noGrp="1"/>
          </p:cNvSpPr>
          <p:nvPr>
            <p:ph type="sldNum" sz="quarter" idx="12"/>
          </p:nvPr>
        </p:nvSpPr>
        <p:spPr/>
        <p:txBody>
          <a:bodyPr/>
          <a:lstStyle/>
          <a:p>
            <a:fld id="{D9F085D5-EC86-4F6A-B501-C1359CB39116}" type="slidenum">
              <a:rPr lang="en-US" smtClean="0"/>
              <a:t>9</a:t>
            </a:fld>
            <a:endParaRPr lang="en-US" dirty="0"/>
          </a:p>
        </p:txBody>
      </p:sp>
      <p:sp>
        <p:nvSpPr>
          <p:cNvPr id="5" name="Subtitle 2">
            <a:extLst>
              <a:ext uri="{FF2B5EF4-FFF2-40B4-BE49-F238E27FC236}">
                <a16:creationId xmlns:a16="http://schemas.microsoft.com/office/drawing/2014/main" id="{0AE01C54-87B5-E047-A90C-F1A958BEF150}"/>
              </a:ext>
            </a:extLst>
          </p:cNvPr>
          <p:cNvSpPr txBox="1">
            <a:spLocks/>
          </p:cNvSpPr>
          <p:nvPr/>
        </p:nvSpPr>
        <p:spPr>
          <a:xfrm>
            <a:off x="1148659" y="4611211"/>
            <a:ext cx="9144000" cy="87497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b="1" kern="1200">
                <a:solidFill>
                  <a:srgbClr val="0C4C88"/>
                </a:solidFill>
                <a:latin typeface="+mn-lt"/>
                <a:ea typeface="+mn-ea"/>
                <a:cs typeface="+mn-cs"/>
              </a:defRPr>
            </a:lvl1pPr>
            <a:lvl2pPr marL="457200" indent="0" algn="ctr" defTabSz="914400" rtl="0" eaLnBrk="1" latinLnBrk="0" hangingPunct="1">
              <a:lnSpc>
                <a:spcPct val="90000"/>
              </a:lnSpc>
              <a:spcBef>
                <a:spcPts val="500"/>
              </a:spcBef>
              <a:buFont typeface="Calibri" panose="020F0502020204030204" pitchFamily="34" charset="0"/>
              <a:buNone/>
              <a:defRPr sz="2000" kern="1200">
                <a:solidFill>
                  <a:srgbClr val="2B414D"/>
                </a:solidFill>
                <a:latin typeface="+mn-lt"/>
                <a:ea typeface="+mn-ea"/>
                <a:cs typeface="+mn-cs"/>
              </a:defRPr>
            </a:lvl2pPr>
            <a:lvl3pPr marL="914400" indent="0" algn="ctr" defTabSz="914400" rtl="0" eaLnBrk="1" latinLnBrk="0" hangingPunct="1">
              <a:lnSpc>
                <a:spcPct val="90000"/>
              </a:lnSpc>
              <a:spcBef>
                <a:spcPts val="500"/>
              </a:spcBef>
              <a:buSzPct val="80000"/>
              <a:buFont typeface="Courier New" panose="02070309020205020404" pitchFamily="49" charset="0"/>
              <a:buNone/>
              <a:defRPr sz="1800" kern="1200">
                <a:solidFill>
                  <a:srgbClr val="2B414D"/>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2B414D"/>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2B414D"/>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en-US" sz="2400" b="0" i="1" dirty="0">
                <a:solidFill>
                  <a:srgbClr val="333333"/>
                </a:solidFill>
                <a:effectLst/>
                <a:latin typeface="Open Sans" panose="020B0606030504020204" pitchFamily="34" charset="0"/>
              </a:rPr>
              <a:t>Geoffrey Woglom, emeritus Amherst College</a:t>
            </a:r>
          </a:p>
          <a:p>
            <a:pPr>
              <a:lnSpc>
                <a:spcPct val="100000"/>
              </a:lnSpc>
              <a:spcBef>
                <a:spcPts val="0"/>
              </a:spcBef>
            </a:pPr>
            <a:r>
              <a:rPr lang="en-US" sz="2400" b="0" dirty="0">
                <a:solidFill>
                  <a:srgbClr val="333333"/>
                </a:solidFill>
                <a:effectLst/>
                <a:latin typeface="Open Sans" panose="020B0606030504020204" pitchFamily="34" charset="0"/>
              </a:rPr>
              <a:t>June 24, 2026</a:t>
            </a:r>
          </a:p>
          <a:p>
            <a:pPr>
              <a:lnSpc>
                <a:spcPct val="100000"/>
              </a:lnSpc>
              <a:spcBef>
                <a:spcPts val="0"/>
              </a:spcBef>
            </a:pPr>
            <a:endParaRPr lang="en-US" sz="3400" dirty="0">
              <a:solidFill>
                <a:schemeClr val="tx2"/>
              </a:solidFill>
            </a:endParaRPr>
          </a:p>
        </p:txBody>
      </p:sp>
      <p:pic>
        <p:nvPicPr>
          <p:cNvPr id="4" name="Picture 3">
            <a:extLst>
              <a:ext uri="{FF2B5EF4-FFF2-40B4-BE49-F238E27FC236}">
                <a16:creationId xmlns:a16="http://schemas.microsoft.com/office/drawing/2014/main" id="{DDCD7B4E-2843-5E42-BD7B-2CEA54746E7F}"/>
              </a:ext>
            </a:extLst>
          </p:cNvPr>
          <p:cNvPicPr>
            <a:picLocks noChangeAspect="1"/>
          </p:cNvPicPr>
          <p:nvPr/>
        </p:nvPicPr>
        <p:blipFill>
          <a:blip r:embed="rId2"/>
          <a:srcRect/>
          <a:stretch/>
        </p:blipFill>
        <p:spPr>
          <a:xfrm>
            <a:off x="292184" y="171177"/>
            <a:ext cx="3492500" cy="2025164"/>
          </a:xfrm>
          <a:prstGeom prst="rect">
            <a:avLst/>
          </a:prstGeom>
        </p:spPr>
      </p:pic>
      <p:pic>
        <p:nvPicPr>
          <p:cNvPr id="7" name="Picture 6">
            <a:extLst>
              <a:ext uri="{FF2B5EF4-FFF2-40B4-BE49-F238E27FC236}">
                <a16:creationId xmlns:a16="http://schemas.microsoft.com/office/drawing/2014/main" id="{DB2F1D5D-1B3B-5E4F-9B0B-5B9013118BDB}"/>
              </a:ext>
            </a:extLst>
          </p:cNvPr>
          <p:cNvPicPr>
            <a:picLocks noChangeAspect="1"/>
          </p:cNvPicPr>
          <p:nvPr/>
        </p:nvPicPr>
        <p:blipFill>
          <a:blip r:embed="rId3"/>
          <a:srcRect/>
          <a:stretch/>
        </p:blipFill>
        <p:spPr>
          <a:xfrm>
            <a:off x="8846473" y="3962163"/>
            <a:ext cx="3048930" cy="2311400"/>
          </a:xfrm>
          <a:prstGeom prst="rect">
            <a:avLst/>
          </a:prstGeom>
        </p:spPr>
      </p:pic>
    </p:spTree>
    <p:extLst>
      <p:ext uri="{BB962C8B-B14F-4D97-AF65-F5344CB8AC3E}">
        <p14:creationId xmlns:p14="http://schemas.microsoft.com/office/powerpoint/2010/main" val="2910550691"/>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40293</TotalTime>
  <Words>3080</Words>
  <Application>Microsoft Office PowerPoint</Application>
  <PresentationFormat>Widescreen</PresentationFormat>
  <Paragraphs>416</Paragraphs>
  <Slides>66</Slides>
  <Notes>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66</vt:i4>
      </vt:variant>
    </vt:vector>
  </HeadingPairs>
  <TitlesOfParts>
    <vt:vector size="75" baseType="lpstr">
      <vt:lpstr>Anthropic Sans</vt:lpstr>
      <vt:lpstr>Arial</vt:lpstr>
      <vt:lpstr>Calibri</vt:lpstr>
      <vt:lpstr>Courier New</vt:lpstr>
      <vt:lpstr>Google Sans</vt:lpstr>
      <vt:lpstr>Open Sans</vt:lpstr>
      <vt:lpstr>Roboto</vt:lpstr>
      <vt:lpstr>Times New Roman</vt:lpstr>
      <vt:lpstr>Custom Design</vt:lpstr>
      <vt:lpstr>PowerPoint Presentation</vt:lpstr>
      <vt:lpstr> Course Schedule</vt:lpstr>
      <vt:lpstr>Global Supply Chains</vt:lpstr>
      <vt:lpstr>Recent Trends in Authorized Immigration</vt:lpstr>
      <vt:lpstr>Health Care Spending as % of GDP, 1980–2018</vt:lpstr>
      <vt:lpstr>Holders of the Public Debt, 2025</vt:lpstr>
      <vt:lpstr>The Drivers of regional Sea Level Rise</vt:lpstr>
      <vt:lpstr>Submitting Questions</vt:lpstr>
      <vt:lpstr>PowerPoint Presentation</vt:lpstr>
      <vt:lpstr>Outline</vt:lpstr>
      <vt:lpstr>What is Social Security?</vt:lpstr>
      <vt:lpstr>What is Social Security?</vt:lpstr>
      <vt:lpstr>Social Security’s History</vt:lpstr>
      <vt:lpstr>Social Security’s History (cont.)</vt:lpstr>
      <vt:lpstr>Soc Sec is The Single Largest Gov’t Program</vt:lpstr>
      <vt:lpstr>The Mechanics of Social Security</vt:lpstr>
      <vt:lpstr>In  Addition Income Taxes on Benefits</vt:lpstr>
      <vt:lpstr>Sources of SS Revenue</vt:lpstr>
      <vt:lpstr>`</vt:lpstr>
      <vt:lpstr>What is  the Trouble Social Security?</vt:lpstr>
      <vt:lpstr>What if Payroll Taxes Don’t Match Benefits?</vt:lpstr>
      <vt:lpstr>Trajectory of Funds</vt:lpstr>
      <vt:lpstr>What Happens When The Trust Fund Runs Out?</vt:lpstr>
      <vt:lpstr>Why Are Costs Rising Rapidly? Aging Population</vt:lpstr>
      <vt:lpstr>Number of Covered Workers per Beneficiary</vt:lpstr>
      <vt:lpstr>Lower Births = Slower Labor Force Growth</vt:lpstr>
      <vt:lpstr>Life Expectancy Continues to Rise</vt:lpstr>
      <vt:lpstr>But Why Did the Depletion Date Move Up 1 Year in 2026?</vt:lpstr>
      <vt:lpstr>Policy Changes</vt:lpstr>
      <vt:lpstr>Increased Wage Inequality Is A Problem</vt:lpstr>
      <vt:lpstr>Tax Base is Falling</vt:lpstr>
      <vt:lpstr>A Closer Look at Retirement Benefits?</vt:lpstr>
      <vt:lpstr>Benefits are Based on Your Primary Insurance Amount (PIA)</vt:lpstr>
      <vt:lpstr>PIA: SS Benefit for Unmarried at Full Retirement</vt:lpstr>
      <vt:lpstr>PIA Benefit Formula is Highly Progressive (2026)</vt:lpstr>
      <vt:lpstr>Adjustments to PIA</vt:lpstr>
      <vt:lpstr>Social Security Benefits are Comparatively Low</vt:lpstr>
      <vt:lpstr>Normal Retirement Ages in the OECD</vt:lpstr>
      <vt:lpstr>Remember: We Have A Problem</vt:lpstr>
      <vt:lpstr>“But, I earned my Social Security!”</vt:lpstr>
      <vt:lpstr>Let’s Cut to the Chase…</vt:lpstr>
      <vt:lpstr>My Personal Opinion:  Disingenuous</vt:lpstr>
      <vt:lpstr>So, Let’s Consider Some Other Choices</vt:lpstr>
      <vt:lpstr>What Are The Goals of OASDI</vt:lpstr>
      <vt:lpstr>1. SS as One Leg of the Three-Legged Stool</vt:lpstr>
      <vt:lpstr>How Important Are Social Security Payments?</vt:lpstr>
      <vt:lpstr>2. SSA Insures Against Significant Risks</vt:lpstr>
      <vt:lpstr>Disabilities by Race (CDC)</vt:lpstr>
      <vt:lpstr>Disabilities by Income</vt:lpstr>
      <vt:lpstr>3. Soc Sec Significantly Reduces Poverty</vt:lpstr>
      <vt:lpstr>Implications of 3 Different Goals</vt:lpstr>
      <vt:lpstr>The Following Simulations Brought to you by:</vt:lpstr>
      <vt:lpstr>Brookings Principles for a Solution</vt:lpstr>
      <vt:lpstr>My Interpretation of Brookings Principles</vt:lpstr>
      <vt:lpstr>Example:  Roughly Based on Brookings</vt:lpstr>
      <vt:lpstr>Results</vt:lpstr>
      <vt:lpstr>Two Other Good Ideas from Brookings</vt:lpstr>
      <vt:lpstr>Another Solution?</vt:lpstr>
      <vt:lpstr>Why Not Just Raise the Retirement Age</vt:lpstr>
      <vt:lpstr>Raising the Retirement Age</vt:lpstr>
      <vt:lpstr>Should Current Retirees Share the Burden?</vt:lpstr>
      <vt:lpstr>Intergenerational Fairness</vt:lpstr>
      <vt:lpstr>Summary</vt:lpstr>
      <vt:lpstr>What Happens if we wait until 2032?</vt:lpstr>
      <vt:lpstr>Next Week: Global Supply Chains</vt:lpstr>
      <vt:lpstr> Let’s Hear from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Geoffrey Woglom</cp:lastModifiedBy>
  <cp:revision>438</cp:revision>
  <cp:lastPrinted>2020-11-16T14:07:32Z</cp:lastPrinted>
  <dcterms:created xsi:type="dcterms:W3CDTF">2017-05-03T22:30:38Z</dcterms:created>
  <dcterms:modified xsi:type="dcterms:W3CDTF">2026-06-30T20:39:30Z</dcterms:modified>
</cp:coreProperties>
</file>