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70"/>
  </p:notesMasterIdLst>
  <p:sldIdLst>
    <p:sldId id="4761" r:id="rId2"/>
    <p:sldId id="4874" r:id="rId3"/>
    <p:sldId id="4872" r:id="rId4"/>
    <p:sldId id="4130" r:id="rId5"/>
    <p:sldId id="256" r:id="rId6"/>
    <p:sldId id="415" r:id="rId7"/>
    <p:sldId id="4808" r:id="rId8"/>
    <p:sldId id="1198" r:id="rId9"/>
    <p:sldId id="4792" r:id="rId10"/>
    <p:sldId id="4809" r:id="rId11"/>
    <p:sldId id="4875" r:id="rId12"/>
    <p:sldId id="4841" r:id="rId13"/>
    <p:sldId id="4847" r:id="rId14"/>
    <p:sldId id="4848" r:id="rId15"/>
    <p:sldId id="4829" r:id="rId16"/>
    <p:sldId id="4849" r:id="rId17"/>
    <p:sldId id="4810" r:id="rId18"/>
    <p:sldId id="4811" r:id="rId19"/>
    <p:sldId id="4812" r:id="rId20"/>
    <p:sldId id="4819" r:id="rId21"/>
    <p:sldId id="4838" r:id="rId22"/>
    <p:sldId id="4817" r:id="rId23"/>
    <p:sldId id="4876" r:id="rId24"/>
    <p:sldId id="4816" r:id="rId25"/>
    <p:sldId id="4851" r:id="rId26"/>
    <p:sldId id="4836" r:id="rId27"/>
    <p:sldId id="4852" r:id="rId28"/>
    <p:sldId id="4855" r:id="rId29"/>
    <p:sldId id="4818" r:id="rId30"/>
    <p:sldId id="4884" r:id="rId31"/>
    <p:sldId id="4804" r:id="rId32"/>
    <p:sldId id="4793" r:id="rId33"/>
    <p:sldId id="4842" r:id="rId34"/>
    <p:sldId id="4843" r:id="rId35"/>
    <p:sldId id="4795" r:id="rId36"/>
    <p:sldId id="4794" r:id="rId37"/>
    <p:sldId id="4797" r:id="rId38"/>
    <p:sldId id="4846" r:id="rId39"/>
    <p:sldId id="4883" r:id="rId40"/>
    <p:sldId id="4858" r:id="rId41"/>
    <p:sldId id="4844" r:id="rId42"/>
    <p:sldId id="4873" r:id="rId43"/>
    <p:sldId id="4802" r:id="rId44"/>
    <p:sldId id="4853" r:id="rId45"/>
    <p:sldId id="4800" r:id="rId46"/>
    <p:sldId id="4821" r:id="rId47"/>
    <p:sldId id="4678" r:id="rId48"/>
    <p:sldId id="4822" r:id="rId49"/>
    <p:sldId id="4828" r:id="rId50"/>
    <p:sldId id="4824" r:id="rId51"/>
    <p:sldId id="4826" r:id="rId52"/>
    <p:sldId id="4823" r:id="rId53"/>
    <p:sldId id="4825" r:id="rId54"/>
    <p:sldId id="4827" r:id="rId55"/>
    <p:sldId id="4831" r:id="rId56"/>
    <p:sldId id="4833" r:id="rId57"/>
    <p:sldId id="4840" r:id="rId58"/>
    <p:sldId id="4834" r:id="rId59"/>
    <p:sldId id="4832" r:id="rId60"/>
    <p:sldId id="4837" r:id="rId61"/>
    <p:sldId id="4839" r:id="rId62"/>
    <p:sldId id="4438" r:id="rId63"/>
    <p:sldId id="4882" r:id="rId64"/>
    <p:sldId id="4880" r:id="rId65"/>
    <p:sldId id="4881" r:id="rId66"/>
    <p:sldId id="4830" r:id="rId67"/>
    <p:sldId id="1101" r:id="rId68"/>
    <p:sldId id="410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debra soled" initials="ds" lastIdx="2" clrIdx="1">
    <p:extLst>
      <p:ext uri="{19B8F6BF-5375-455C-9EA6-DF929625EA0E}">
        <p15:presenceInfo xmlns:p15="http://schemas.microsoft.com/office/powerpoint/2012/main" userId="9307cfb5ac3a12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88" autoAdjust="0"/>
    <p:restoredTop sz="96197"/>
  </p:normalViewPr>
  <p:slideViewPr>
    <p:cSldViewPr snapToGrid="0" snapToObjects="1">
      <p:cViewPr varScale="1">
        <p:scale>
          <a:sx n="66" d="100"/>
          <a:sy n="66" d="100"/>
        </p:scale>
        <p:origin x="26" y="192"/>
      </p:cViewPr>
      <p:guideLst>
        <p:guide orient="horz" pos="2160"/>
        <p:guide pos="3840"/>
      </p:guideLst>
    </p:cSldViewPr>
  </p:slideViewPr>
  <p:notesTextViewPr>
    <p:cViewPr>
      <p:scale>
        <a:sx n="1" d="1"/>
        <a:sy n="1" d="1"/>
      </p:scale>
      <p:origin x="0" y="0"/>
    </p:cViewPr>
  </p:notesTextViewPr>
  <p:sorterViewPr>
    <p:cViewPr>
      <p:scale>
        <a:sx n="161" d="100"/>
        <a:sy n="161"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on net revenues is to reduce them.</a:t>
            </a:r>
          </a:p>
          <a:p>
            <a:endParaRPr lang="en-US" dirty="0"/>
          </a:p>
          <a:p>
            <a:r>
              <a:rPr lang="en-US" dirty="0"/>
              <a:t>https://</a:t>
            </a:r>
            <a:r>
              <a:rPr lang="en-US" dirty="0" err="1"/>
              <a:t>www.americanprogress.org</a:t>
            </a:r>
            <a:r>
              <a:rPr lang="en-US"/>
              <a:t>/article/the-effect-of-rising-inequality-on-social-security/#:~:text=Rising%20income%20inequality%20poses%20a,that%20higher%2Dearning%20workers%20receive.</a:t>
            </a:r>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42498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Poverty Rates:  Korea 40%, 20% in Japan; 13% in China, and 10% in US</a:t>
            </a:r>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169370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back to whether rising inequality made ss financing worse.</a:t>
            </a:r>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404578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 wages above cap, but do not increase max benefits.</a:t>
            </a:r>
          </a:p>
        </p:txBody>
      </p:sp>
      <p:sp>
        <p:nvSpPr>
          <p:cNvPr id="4" name="Slide Number Placeholder 3"/>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73469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150605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rfb.org/socialsecurityreformer/"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hyperlink" Target="https://www.crfb.org/socialsecurityreforme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www.crfb.org/socialsecurityreformer/" TargetMode="Externa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hyperlink" Target="https://www.crfb.org/socialsecurityreformer/"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hyperlink" Target="https://www.crfb.org/socialsecurityreforme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hyperlink" Target="https://www.crfb.org/socialsecurityreformer/"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needelegation.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nfo@NEEDEcon.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a:t>Osher Lifelong Learning Institute, </a:t>
            </a:r>
            <a:r>
              <a:rPr lang="en-US" sz="3600" b="1" i="1" dirty="0">
                <a:solidFill>
                  <a:schemeClr val="tx2"/>
                </a:solidFill>
              </a:rPr>
              <a:t>Winter</a:t>
            </a:r>
            <a:r>
              <a:rPr lang="en-US" sz="3600" dirty="0">
                <a:solidFill>
                  <a:schemeClr val="tx2"/>
                </a:solidFill>
              </a:rPr>
              <a:t> 2026</a:t>
            </a:r>
          </a:p>
          <a:p>
            <a:pPr>
              <a:lnSpc>
                <a:spcPct val="100000"/>
              </a:lnSpc>
              <a:spcBef>
                <a:spcPts val="0"/>
              </a:spcBef>
            </a:pPr>
            <a:endParaRPr lang="en-US" sz="3600" b="1" i="1" dirty="0"/>
          </a:p>
          <a:p>
            <a:pPr>
              <a:lnSpc>
                <a:spcPct val="100000"/>
              </a:lnSpc>
              <a:spcBef>
                <a:spcPts val="0"/>
              </a:spcBef>
            </a:pPr>
            <a:r>
              <a:rPr lang="en-US" sz="4400" dirty="0"/>
              <a:t>The Economics of Public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Johns Hopkins University</a:t>
            </a:r>
            <a:endParaRPr lang="en-US" sz="2600" dirty="0">
              <a:solidFill>
                <a:schemeClr val="tx2"/>
              </a:solidFill>
            </a:endParaRPr>
          </a:p>
          <a:p>
            <a:pPr>
              <a:lnSpc>
                <a:spcPct val="100000"/>
              </a:lnSpc>
              <a:spcBef>
                <a:spcPts val="0"/>
              </a:spcBef>
            </a:pPr>
            <a:endParaRPr lang="en-US" sz="3000" dirty="0">
              <a:solidFill>
                <a:schemeClr val="tx2"/>
              </a:solidFill>
            </a:endParaRPr>
          </a:p>
          <a:p>
            <a:pPr>
              <a:lnSpc>
                <a:spcPct val="100000"/>
              </a:lnSpc>
              <a:spcBef>
                <a:spcPts val="0"/>
              </a:spcBef>
            </a:pPr>
            <a:r>
              <a:rPr lang="en-US" sz="3000" dirty="0">
                <a:solidFill>
                  <a:schemeClr val="tx2"/>
                </a:solidFill>
              </a:rPr>
              <a:t>Host: Geoffrey Woglom, Director</a:t>
            </a:r>
          </a:p>
          <a:p>
            <a:pPr>
              <a:lnSpc>
                <a:spcPct val="100000"/>
              </a:lnSpc>
              <a:spcBef>
                <a:spcPts val="0"/>
              </a:spcBef>
            </a:pPr>
            <a:r>
              <a:rPr lang="en-US" sz="3000" dirty="0">
                <a:solidFill>
                  <a:schemeClr val="tx2"/>
                </a:solidFill>
              </a:rPr>
              <a:t>National Economic Education Delegation</a:t>
            </a:r>
          </a:p>
        </p:txBody>
      </p:sp>
    </p:spTree>
    <p:extLst>
      <p:ext uri="{BB962C8B-B14F-4D97-AF65-F5344CB8AC3E}">
        <p14:creationId xmlns:p14="http://schemas.microsoft.com/office/powerpoint/2010/main" val="38165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D026-CA6F-3402-C2CB-FDE706282FA7}"/>
              </a:ext>
            </a:extLst>
          </p:cNvPr>
          <p:cNvSpPr>
            <a:spLocks noGrp="1"/>
          </p:cNvSpPr>
          <p:nvPr>
            <p:ph type="title"/>
          </p:nvPr>
        </p:nvSpPr>
        <p:spPr>
          <a:xfrm>
            <a:off x="812442" y="0"/>
            <a:ext cx="10515600" cy="1325563"/>
          </a:xfrm>
        </p:spPr>
        <p:txBody>
          <a:bodyPr/>
          <a:lstStyle/>
          <a:p>
            <a:r>
              <a:rPr lang="en-US" dirty="0">
                <a:solidFill>
                  <a:schemeClr val="bg1"/>
                </a:solidFill>
              </a:rPr>
              <a:t>Soc</a:t>
            </a:r>
            <a:r>
              <a:rPr lang="en-US" dirty="0"/>
              <a:t>ial Security’s Origins</a:t>
            </a:r>
          </a:p>
        </p:txBody>
      </p:sp>
      <p:sp>
        <p:nvSpPr>
          <p:cNvPr id="3" name="Content Placeholder 2">
            <a:extLst>
              <a:ext uri="{FF2B5EF4-FFF2-40B4-BE49-F238E27FC236}">
                <a16:creationId xmlns:a16="http://schemas.microsoft.com/office/drawing/2014/main" id="{B7FF3551-EC88-3258-DC76-A7D8D3E2030C}"/>
              </a:ext>
            </a:extLst>
          </p:cNvPr>
          <p:cNvSpPr>
            <a:spLocks noGrp="1"/>
          </p:cNvSpPr>
          <p:nvPr>
            <p:ph idx="1"/>
          </p:nvPr>
        </p:nvSpPr>
        <p:spPr>
          <a:xfrm>
            <a:off x="838200" y="1115568"/>
            <a:ext cx="10515600" cy="5114658"/>
          </a:xfrm>
        </p:spPr>
        <p:txBody>
          <a:bodyPr>
            <a:normAutofit/>
          </a:bodyPr>
          <a:lstStyle/>
          <a:p>
            <a:r>
              <a:rPr lang="en-US" dirty="0"/>
              <a:t>“Social insurance” as part of the “social safety net”</a:t>
            </a:r>
          </a:p>
          <a:p>
            <a:r>
              <a:rPr lang="en-US" dirty="0"/>
              <a:t>Created in 1935 to provide economic security to the nation’s elderly (2 % payroll tax split between employer and employee).</a:t>
            </a:r>
          </a:p>
          <a:p>
            <a:r>
              <a:rPr lang="en-US" dirty="0"/>
              <a:t>Expanded in 1939 to include dependent benefits.</a:t>
            </a:r>
          </a:p>
          <a:p>
            <a:pPr lvl="1"/>
            <a:r>
              <a:rPr lang="en-US" dirty="0"/>
              <a:t>Benefits to families that have lost a breadwinner.</a:t>
            </a:r>
          </a:p>
          <a:p>
            <a:r>
              <a:rPr lang="en-US" dirty="0"/>
              <a:t>First monthly check 1/31/40 to Ida May Fuller of Ludlow Vt.</a:t>
            </a:r>
          </a:p>
          <a:p>
            <a:r>
              <a:rPr lang="en-US" dirty="0"/>
              <a:t>Expanded in 1950 to provide support for people with disabilities.</a:t>
            </a:r>
          </a:p>
          <a:p>
            <a:r>
              <a:rPr lang="en-US" dirty="0"/>
              <a:t>June 1972 Congress approved a 20 percent increase in benefits and cost-of-living adjustments to start in 1975</a:t>
            </a:r>
          </a:p>
        </p:txBody>
      </p:sp>
      <p:sp>
        <p:nvSpPr>
          <p:cNvPr id="4" name="Slide Number Placeholder 3">
            <a:extLst>
              <a:ext uri="{FF2B5EF4-FFF2-40B4-BE49-F238E27FC236}">
                <a16:creationId xmlns:a16="http://schemas.microsoft.com/office/drawing/2014/main" id="{877BAEF2-3157-F18B-3E84-80858D302D25}"/>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2219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30C3-75F6-C37D-0B8C-C355B4638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EF415-6425-C99D-64C0-90FD07F1750E}"/>
              </a:ext>
            </a:extLst>
          </p:cNvPr>
          <p:cNvSpPr>
            <a:spLocks noGrp="1"/>
          </p:cNvSpPr>
          <p:nvPr>
            <p:ph type="title"/>
          </p:nvPr>
        </p:nvSpPr>
        <p:spPr>
          <a:xfrm>
            <a:off x="812442" y="0"/>
            <a:ext cx="10515600" cy="1325563"/>
          </a:xfrm>
        </p:spPr>
        <p:txBody>
          <a:bodyPr/>
          <a:lstStyle/>
          <a:p>
            <a:r>
              <a:rPr lang="en-US" dirty="0">
                <a:solidFill>
                  <a:schemeClr val="bg1"/>
                </a:solidFill>
              </a:rPr>
              <a:t>Soc</a:t>
            </a:r>
            <a:r>
              <a:rPr lang="en-US" dirty="0"/>
              <a:t>ial Security’s Origins (cont.)</a:t>
            </a:r>
          </a:p>
        </p:txBody>
      </p:sp>
      <p:sp>
        <p:nvSpPr>
          <p:cNvPr id="3" name="Content Placeholder 2">
            <a:extLst>
              <a:ext uri="{FF2B5EF4-FFF2-40B4-BE49-F238E27FC236}">
                <a16:creationId xmlns:a16="http://schemas.microsoft.com/office/drawing/2014/main" id="{572FAE13-85E9-22E9-0890-1754A1512FA5}"/>
              </a:ext>
            </a:extLst>
          </p:cNvPr>
          <p:cNvSpPr>
            <a:spLocks noGrp="1"/>
          </p:cNvSpPr>
          <p:nvPr>
            <p:ph idx="1"/>
          </p:nvPr>
        </p:nvSpPr>
        <p:spPr>
          <a:xfrm>
            <a:off x="838200" y="1115568"/>
            <a:ext cx="10515600" cy="5114658"/>
          </a:xfrm>
        </p:spPr>
        <p:txBody>
          <a:bodyPr>
            <a:normAutofit/>
          </a:bodyPr>
          <a:lstStyle/>
          <a:p>
            <a:r>
              <a:rPr lang="en-US" dirty="0"/>
              <a:t>1977 Congress corrects “double-indexing mistake”  that threatened SS solvency (first benefit reduction)</a:t>
            </a:r>
          </a:p>
          <a:p>
            <a:r>
              <a:rPr lang="en-US" dirty="0"/>
              <a:t>1983 Greenspan Commission:  50% of benefits of high earners ($32k) subject to income taxation, gradual increase in normal retirement age, increase in payroll tax rate.</a:t>
            </a:r>
          </a:p>
          <a:p>
            <a:r>
              <a:rPr lang="en-US" dirty="0"/>
              <a:t>1993 85% of benefits subject to income tax for higher earners ($44k).</a:t>
            </a:r>
          </a:p>
          <a:p>
            <a:r>
              <a:rPr lang="en-US" dirty="0"/>
              <a:t>Today, it is the largest federal program. In FY 2025, spending was $1.58 trillion, or 22.4% of total federal spending.</a:t>
            </a:r>
          </a:p>
          <a:p>
            <a:pPr lvl="1"/>
            <a:r>
              <a:rPr lang="en-US" dirty="0"/>
              <a:t>By comparison, national defense was $917 billion.</a:t>
            </a:r>
          </a:p>
        </p:txBody>
      </p:sp>
      <p:sp>
        <p:nvSpPr>
          <p:cNvPr id="4" name="Slide Number Placeholder 3">
            <a:extLst>
              <a:ext uri="{FF2B5EF4-FFF2-40B4-BE49-F238E27FC236}">
                <a16:creationId xmlns:a16="http://schemas.microsoft.com/office/drawing/2014/main" id="{B6C9E4FA-16B8-4AA2-8207-D8CEC885CA25}"/>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69254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4A02-8D29-85B4-2EC0-0BE81942A2E5}"/>
              </a:ext>
            </a:extLst>
          </p:cNvPr>
          <p:cNvSpPr>
            <a:spLocks noGrp="1"/>
          </p:cNvSpPr>
          <p:nvPr>
            <p:ph type="title"/>
          </p:nvPr>
        </p:nvSpPr>
        <p:spPr>
          <a:xfrm>
            <a:off x="787401" y="0"/>
            <a:ext cx="10515600" cy="1325563"/>
          </a:xfrm>
        </p:spPr>
        <p:txBody>
          <a:bodyPr/>
          <a:lstStyle/>
          <a:p>
            <a:r>
              <a:rPr lang="en-US" dirty="0">
                <a:solidFill>
                  <a:schemeClr val="bg1"/>
                </a:solidFill>
              </a:rPr>
              <a:t>Soc</a:t>
            </a:r>
            <a:r>
              <a:rPr lang="en-US" dirty="0"/>
              <a:t> Sec is The Single Largest Gov’t Program</a:t>
            </a:r>
          </a:p>
        </p:txBody>
      </p:sp>
      <p:pic>
        <p:nvPicPr>
          <p:cNvPr id="6" name="Content Placeholder 5">
            <a:extLst>
              <a:ext uri="{FF2B5EF4-FFF2-40B4-BE49-F238E27FC236}">
                <a16:creationId xmlns:a16="http://schemas.microsoft.com/office/drawing/2014/main" id="{D0714B2F-EBB7-B00E-2378-B130DEBAC9E4}"/>
              </a:ext>
            </a:extLst>
          </p:cNvPr>
          <p:cNvPicPr>
            <a:picLocks noGrp="1" noChangeAspect="1"/>
          </p:cNvPicPr>
          <p:nvPr>
            <p:ph idx="1"/>
          </p:nvPr>
        </p:nvPicPr>
        <p:blipFill>
          <a:blip r:embed="rId2"/>
          <a:stretch>
            <a:fillRect/>
          </a:stretch>
        </p:blipFill>
        <p:spPr>
          <a:xfrm>
            <a:off x="2358830" y="1125538"/>
            <a:ext cx="7064569" cy="5079418"/>
          </a:xfrm>
        </p:spPr>
      </p:pic>
      <p:sp>
        <p:nvSpPr>
          <p:cNvPr id="4" name="Slide Number Placeholder 3">
            <a:extLst>
              <a:ext uri="{FF2B5EF4-FFF2-40B4-BE49-F238E27FC236}">
                <a16:creationId xmlns:a16="http://schemas.microsoft.com/office/drawing/2014/main" id="{57A1FC5F-5A6B-CD0D-CE8E-33473765C93D}"/>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7" name="TextBox 6">
            <a:extLst>
              <a:ext uri="{FF2B5EF4-FFF2-40B4-BE49-F238E27FC236}">
                <a16:creationId xmlns:a16="http://schemas.microsoft.com/office/drawing/2014/main" id="{077C600F-A202-CA59-7AC0-9C2723B23EA7}"/>
              </a:ext>
            </a:extLst>
          </p:cNvPr>
          <p:cNvSpPr txBox="1"/>
          <p:nvPr/>
        </p:nvSpPr>
        <p:spPr>
          <a:xfrm>
            <a:off x="5305230" y="6456851"/>
            <a:ext cx="6303585" cy="276999"/>
          </a:xfrm>
          <a:prstGeom prst="rect">
            <a:avLst/>
          </a:prstGeom>
          <a:noFill/>
        </p:spPr>
        <p:txBody>
          <a:bodyPr wrap="none" rtlCol="0">
            <a:spAutoFit/>
          </a:bodyPr>
          <a:lstStyle/>
          <a:p>
            <a:r>
              <a:rPr lang="en-US" sz="1200" dirty="0"/>
              <a:t>Source: https://</a:t>
            </a:r>
            <a:r>
              <a:rPr lang="en-US" sz="1200" dirty="0" err="1"/>
              <a:t>www.pgpf.org</a:t>
            </a:r>
            <a:r>
              <a:rPr lang="en-US" sz="1200" dirty="0"/>
              <a:t>/article/9-facts-about-social-security-and-the-need-to-strengthen-it/</a:t>
            </a:r>
          </a:p>
        </p:txBody>
      </p:sp>
    </p:spTree>
    <p:extLst>
      <p:ext uri="{BB962C8B-B14F-4D97-AF65-F5344CB8AC3E}">
        <p14:creationId xmlns:p14="http://schemas.microsoft.com/office/powerpoint/2010/main" val="359948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CBCE-6D22-D1C0-26A3-B71ECF7D9F38}"/>
              </a:ext>
            </a:extLst>
          </p:cNvPr>
          <p:cNvSpPr>
            <a:spLocks noGrp="1"/>
          </p:cNvSpPr>
          <p:nvPr>
            <p:ph type="title"/>
          </p:nvPr>
        </p:nvSpPr>
        <p:spPr>
          <a:xfrm>
            <a:off x="790700" y="0"/>
            <a:ext cx="10515600" cy="1325563"/>
          </a:xfrm>
        </p:spPr>
        <p:txBody>
          <a:bodyPr/>
          <a:lstStyle/>
          <a:p>
            <a:r>
              <a:rPr lang="en-US" dirty="0">
                <a:solidFill>
                  <a:schemeClr val="bg1"/>
                </a:solidFill>
              </a:rPr>
              <a:t>Soc</a:t>
            </a:r>
            <a:r>
              <a:rPr lang="en-US" dirty="0"/>
              <a:t> Sec Significantly Reduces Poverty</a:t>
            </a:r>
          </a:p>
        </p:txBody>
      </p:sp>
      <p:pic>
        <p:nvPicPr>
          <p:cNvPr id="10" name="Content Placeholder 9" descr="A graph of a number of children lifting out of poverty&#10;&#10;Description automatically generated">
            <a:extLst>
              <a:ext uri="{FF2B5EF4-FFF2-40B4-BE49-F238E27FC236}">
                <a16:creationId xmlns:a16="http://schemas.microsoft.com/office/drawing/2014/main" id="{39EC83B1-DBDC-9CA7-8DDA-A17C4657D83A}"/>
              </a:ext>
            </a:extLst>
          </p:cNvPr>
          <p:cNvPicPr>
            <a:picLocks noGrp="1" noChangeAspect="1"/>
          </p:cNvPicPr>
          <p:nvPr>
            <p:ph sz="half" idx="2"/>
          </p:nvPr>
        </p:nvPicPr>
        <p:blipFill>
          <a:blip r:embed="rId2"/>
          <a:stretch>
            <a:fillRect/>
          </a:stretch>
        </p:blipFill>
        <p:spPr>
          <a:xfrm>
            <a:off x="5604933" y="1951639"/>
            <a:ext cx="6240871" cy="4105253"/>
          </a:xfrm>
        </p:spPr>
      </p:pic>
      <p:sp>
        <p:nvSpPr>
          <p:cNvPr id="4" name="Slide Number Placeholder 3">
            <a:extLst>
              <a:ext uri="{FF2B5EF4-FFF2-40B4-BE49-F238E27FC236}">
                <a16:creationId xmlns:a16="http://schemas.microsoft.com/office/drawing/2014/main" id="{1793C41D-2BCC-7F97-BE16-939837509EEB}"/>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7" name="Content Placeholder 6">
            <a:extLst>
              <a:ext uri="{FF2B5EF4-FFF2-40B4-BE49-F238E27FC236}">
                <a16:creationId xmlns:a16="http://schemas.microsoft.com/office/drawing/2014/main" id="{F6032A8D-9AA7-4A4F-F371-8D2550746468}"/>
              </a:ext>
            </a:extLst>
          </p:cNvPr>
          <p:cNvPicPr>
            <a:picLocks noGrp="1" noChangeAspect="1"/>
          </p:cNvPicPr>
          <p:nvPr>
            <p:ph sz="half" idx="1"/>
          </p:nvPr>
        </p:nvPicPr>
        <p:blipFill>
          <a:blip r:embed="rId3"/>
          <a:stretch>
            <a:fillRect/>
          </a:stretch>
        </p:blipFill>
        <p:spPr>
          <a:xfrm>
            <a:off x="1041060" y="1393452"/>
            <a:ext cx="3428995" cy="4663440"/>
          </a:xfrm>
          <a:prstGeom prst="rect">
            <a:avLst/>
          </a:prstGeom>
        </p:spPr>
      </p:pic>
    </p:spTree>
    <p:extLst>
      <p:ext uri="{BB962C8B-B14F-4D97-AF65-F5344CB8AC3E}">
        <p14:creationId xmlns:p14="http://schemas.microsoft.com/office/powerpoint/2010/main" val="85019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08EB-D102-021E-C356-96B543BCABDF}"/>
              </a:ext>
            </a:extLst>
          </p:cNvPr>
          <p:cNvSpPr>
            <a:spLocks noGrp="1"/>
          </p:cNvSpPr>
          <p:nvPr>
            <p:ph type="title"/>
          </p:nvPr>
        </p:nvSpPr>
        <p:spPr/>
        <p:txBody>
          <a:bodyPr/>
          <a:lstStyle/>
          <a:p>
            <a:r>
              <a:rPr lang="en-US" dirty="0"/>
              <a:t>Is Social Security Good for Just The Beneficiaries?</a:t>
            </a:r>
          </a:p>
        </p:txBody>
      </p:sp>
      <p:sp>
        <p:nvSpPr>
          <p:cNvPr id="3" name="Text Placeholder 2">
            <a:extLst>
              <a:ext uri="{FF2B5EF4-FFF2-40B4-BE49-F238E27FC236}">
                <a16:creationId xmlns:a16="http://schemas.microsoft.com/office/drawing/2014/main" id="{A32631AB-B8EC-224A-7951-9C73BA3DCE2D}"/>
              </a:ext>
            </a:extLst>
          </p:cNvPr>
          <p:cNvSpPr>
            <a:spLocks noGrp="1"/>
          </p:cNvSpPr>
          <p:nvPr>
            <p:ph type="body" idx="1"/>
          </p:nvPr>
        </p:nvSpPr>
        <p:spPr/>
        <p:txBody>
          <a:bodyPr>
            <a:normAutofit/>
          </a:bodyPr>
          <a:lstStyle/>
          <a:p>
            <a:r>
              <a:rPr lang="en-US" sz="4000" dirty="0"/>
              <a:t>No, it also benefits broader society. Hence, “social” insurance.</a:t>
            </a:r>
          </a:p>
        </p:txBody>
      </p:sp>
      <p:sp>
        <p:nvSpPr>
          <p:cNvPr id="4" name="Slide Number Placeholder 3">
            <a:extLst>
              <a:ext uri="{FF2B5EF4-FFF2-40B4-BE49-F238E27FC236}">
                <a16:creationId xmlns:a16="http://schemas.microsoft.com/office/drawing/2014/main" id="{F8CB4845-281E-C770-7B45-E9BD430B885A}"/>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78059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4F0B-2E9F-3EA2-58A1-C230E8516391}"/>
              </a:ext>
            </a:extLst>
          </p:cNvPr>
          <p:cNvSpPr>
            <a:spLocks noGrp="1"/>
          </p:cNvSpPr>
          <p:nvPr>
            <p:ph type="title"/>
          </p:nvPr>
        </p:nvSpPr>
        <p:spPr>
          <a:xfrm>
            <a:off x="804334" y="0"/>
            <a:ext cx="10515600" cy="1325563"/>
          </a:xfrm>
        </p:spPr>
        <p:txBody>
          <a:bodyPr/>
          <a:lstStyle/>
          <a:p>
            <a:r>
              <a:rPr lang="en-US" dirty="0">
                <a:solidFill>
                  <a:schemeClr val="bg1"/>
                </a:solidFill>
              </a:rPr>
              <a:t>Eco</a:t>
            </a:r>
            <a:r>
              <a:rPr lang="en-US" dirty="0"/>
              <a:t>nomic Impacts on Individuals and Families</a:t>
            </a:r>
          </a:p>
        </p:txBody>
      </p:sp>
      <p:sp>
        <p:nvSpPr>
          <p:cNvPr id="3" name="Content Placeholder 2">
            <a:extLst>
              <a:ext uri="{FF2B5EF4-FFF2-40B4-BE49-F238E27FC236}">
                <a16:creationId xmlns:a16="http://schemas.microsoft.com/office/drawing/2014/main" id="{4651D6D4-6FAD-D3FC-3C08-89E546D88D08}"/>
              </a:ext>
            </a:extLst>
          </p:cNvPr>
          <p:cNvSpPr>
            <a:spLocks noGrp="1"/>
          </p:cNvSpPr>
          <p:nvPr>
            <p:ph idx="1"/>
          </p:nvPr>
        </p:nvSpPr>
        <p:spPr/>
        <p:txBody>
          <a:bodyPr>
            <a:normAutofit/>
          </a:bodyPr>
          <a:lstStyle/>
          <a:p>
            <a:r>
              <a:rPr lang="en-US" dirty="0"/>
              <a:t>Poverty reduction</a:t>
            </a:r>
          </a:p>
          <a:p>
            <a:pPr lvl="1"/>
            <a:r>
              <a:rPr lang="en-US" dirty="0"/>
              <a:t>Good investment for society.</a:t>
            </a:r>
          </a:p>
          <a:p>
            <a:r>
              <a:rPr lang="en-US" dirty="0"/>
              <a:t>Reduces income inequality among the elderly, survivors &amp; disabled</a:t>
            </a:r>
          </a:p>
          <a:p>
            <a:r>
              <a:rPr lang="en-US" dirty="0"/>
              <a:t>Increases social mobility</a:t>
            </a:r>
          </a:p>
          <a:p>
            <a:r>
              <a:rPr lang="en-US" dirty="0"/>
              <a:t>Income stability</a:t>
            </a:r>
          </a:p>
          <a:p>
            <a:pPr lvl="1"/>
            <a:r>
              <a:rPr lang="en-US" dirty="0"/>
              <a:t>Helps households plan for the future.</a:t>
            </a:r>
          </a:p>
          <a:p>
            <a:r>
              <a:rPr lang="en-US" dirty="0"/>
              <a:t>Enables older adults to maintain independence</a:t>
            </a:r>
          </a:p>
          <a:p>
            <a:pPr lvl="1"/>
            <a:r>
              <a:rPr lang="en-US" dirty="0"/>
              <a:t>Reduces caregiving burdens on family members.</a:t>
            </a:r>
          </a:p>
        </p:txBody>
      </p:sp>
      <p:sp>
        <p:nvSpPr>
          <p:cNvPr id="4" name="Slide Number Placeholder 3">
            <a:extLst>
              <a:ext uri="{FF2B5EF4-FFF2-40B4-BE49-F238E27FC236}">
                <a16:creationId xmlns:a16="http://schemas.microsoft.com/office/drawing/2014/main" id="{F20171A7-AEA8-BB32-B954-F0418014D957}"/>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56067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359-F39F-03E3-D375-FC72717CE6EE}"/>
              </a:ext>
            </a:extLst>
          </p:cNvPr>
          <p:cNvSpPr>
            <a:spLocks noGrp="1"/>
          </p:cNvSpPr>
          <p:nvPr>
            <p:ph type="title"/>
          </p:nvPr>
        </p:nvSpPr>
        <p:spPr/>
        <p:txBody>
          <a:bodyPr/>
          <a:lstStyle/>
          <a:p>
            <a:r>
              <a:rPr lang="en-US" dirty="0"/>
              <a:t>How Does it Work?</a:t>
            </a:r>
          </a:p>
        </p:txBody>
      </p:sp>
      <p:sp>
        <p:nvSpPr>
          <p:cNvPr id="3" name="Text Placeholder 2">
            <a:extLst>
              <a:ext uri="{FF2B5EF4-FFF2-40B4-BE49-F238E27FC236}">
                <a16:creationId xmlns:a16="http://schemas.microsoft.com/office/drawing/2014/main" id="{CECA062B-C99B-6EC2-CBD2-D992FAED2B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10E863-0773-208A-755C-B79EF240B157}"/>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375322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D5B4-43B7-7BB0-58CB-A128EEBAC224}"/>
              </a:ext>
            </a:extLst>
          </p:cNvPr>
          <p:cNvSpPr>
            <a:spLocks noGrp="1"/>
          </p:cNvSpPr>
          <p:nvPr>
            <p:ph type="title"/>
          </p:nvPr>
        </p:nvSpPr>
        <p:spPr>
          <a:xfrm>
            <a:off x="773805" y="0"/>
            <a:ext cx="10515600" cy="1325563"/>
          </a:xfrm>
        </p:spPr>
        <p:txBody>
          <a:bodyPr/>
          <a:lstStyle/>
          <a:p>
            <a:r>
              <a:rPr lang="en-US" dirty="0">
                <a:solidFill>
                  <a:schemeClr val="bg1"/>
                </a:solidFill>
              </a:rPr>
              <a:t>The</a:t>
            </a:r>
            <a:r>
              <a:rPr lang="en-US" dirty="0"/>
              <a:t> Mechanics of Social Security</a:t>
            </a:r>
          </a:p>
        </p:txBody>
      </p:sp>
      <p:sp>
        <p:nvSpPr>
          <p:cNvPr id="3" name="Content Placeholder 2">
            <a:extLst>
              <a:ext uri="{FF2B5EF4-FFF2-40B4-BE49-F238E27FC236}">
                <a16:creationId xmlns:a16="http://schemas.microsoft.com/office/drawing/2014/main" id="{B1D340EE-08C9-F050-CAEC-57DED8C76912}"/>
              </a:ext>
            </a:extLst>
          </p:cNvPr>
          <p:cNvSpPr>
            <a:spLocks noGrp="1"/>
          </p:cNvSpPr>
          <p:nvPr>
            <p:ph idx="1"/>
          </p:nvPr>
        </p:nvSpPr>
        <p:spPr>
          <a:xfrm>
            <a:off x="838200" y="1325563"/>
            <a:ext cx="10515600" cy="4351338"/>
          </a:xfrm>
        </p:spPr>
        <p:txBody>
          <a:bodyPr>
            <a:normAutofit lnSpcReduction="10000"/>
          </a:bodyPr>
          <a:lstStyle/>
          <a:p>
            <a:r>
              <a:rPr lang="en-US" dirty="0"/>
              <a:t>“pay-as-you-go” system</a:t>
            </a:r>
          </a:p>
          <a:p>
            <a:pPr lvl="1"/>
            <a:r>
              <a:rPr lang="en-US" dirty="0"/>
              <a:t>Payroll taxes are collected from current workers.</a:t>
            </a:r>
          </a:p>
          <a:p>
            <a:pPr lvl="1"/>
            <a:r>
              <a:rPr lang="en-US" dirty="0"/>
              <a:t>These pay for the benefits of the currently retired, or otherwise eligible.</a:t>
            </a:r>
          </a:p>
          <a:p>
            <a:pPr lvl="1"/>
            <a:r>
              <a:rPr lang="en-US" dirty="0"/>
              <a:t>Defined benefit plan, as opposed to Defined contribution (e.g., 401K)</a:t>
            </a:r>
          </a:p>
          <a:p>
            <a:r>
              <a:rPr lang="en-US" dirty="0"/>
              <a:t>Taxes</a:t>
            </a:r>
          </a:p>
          <a:p>
            <a:pPr lvl="1"/>
            <a:r>
              <a:rPr lang="en-US" dirty="0"/>
              <a:t>Payroll taxes amount to 12.4% of earnings.</a:t>
            </a:r>
          </a:p>
          <a:p>
            <a:pPr lvl="2"/>
            <a:r>
              <a:rPr lang="en-US" dirty="0"/>
              <a:t>Workers pay 6.2% of earnings as payroll taxes.</a:t>
            </a:r>
          </a:p>
          <a:p>
            <a:pPr lvl="2"/>
            <a:r>
              <a:rPr lang="en-US" dirty="0"/>
              <a:t>Employers also pay 6.2% of worker’s earnings.</a:t>
            </a:r>
          </a:p>
          <a:p>
            <a:pPr lvl="1"/>
            <a:r>
              <a:rPr lang="en-US" b="1" i="1" dirty="0"/>
              <a:t>Earnings Cap.</a:t>
            </a:r>
            <a:r>
              <a:rPr lang="en-US" dirty="0"/>
              <a:t> Not all earnings are subject to payroll taxes.</a:t>
            </a:r>
          </a:p>
          <a:p>
            <a:pPr lvl="2"/>
            <a:r>
              <a:rPr lang="en-US" dirty="0"/>
              <a:t>In 2026, only the first $184,500 of earnings are taxed.</a:t>
            </a:r>
          </a:p>
          <a:p>
            <a:pPr lvl="2"/>
            <a:r>
              <a:rPr lang="en-US" dirty="0"/>
              <a:t>Earnings above that level are not taxed.</a:t>
            </a:r>
          </a:p>
        </p:txBody>
      </p:sp>
      <p:sp>
        <p:nvSpPr>
          <p:cNvPr id="4" name="Slide Number Placeholder 3">
            <a:extLst>
              <a:ext uri="{FF2B5EF4-FFF2-40B4-BE49-F238E27FC236}">
                <a16:creationId xmlns:a16="http://schemas.microsoft.com/office/drawing/2014/main" id="{E57D226D-B0F7-B86F-AB5A-BF6FC249D04A}"/>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6290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8E04-79CF-F618-BBD9-D72549884DEE}"/>
              </a:ext>
            </a:extLst>
          </p:cNvPr>
          <p:cNvSpPr>
            <a:spLocks noGrp="1"/>
          </p:cNvSpPr>
          <p:nvPr>
            <p:ph type="title"/>
          </p:nvPr>
        </p:nvSpPr>
        <p:spPr>
          <a:xfrm>
            <a:off x="799563" y="0"/>
            <a:ext cx="10515600" cy="1325563"/>
          </a:xfrm>
        </p:spPr>
        <p:txBody>
          <a:bodyPr/>
          <a:lstStyle/>
          <a:p>
            <a:r>
              <a:rPr lang="en-US" dirty="0">
                <a:solidFill>
                  <a:schemeClr val="bg1"/>
                </a:solidFill>
              </a:rPr>
              <a:t>Wh</a:t>
            </a:r>
            <a:r>
              <a:rPr lang="en-US" dirty="0"/>
              <a:t>at if Payroll Taxes Don’t Match Benefits?</a:t>
            </a:r>
          </a:p>
        </p:txBody>
      </p:sp>
      <p:sp>
        <p:nvSpPr>
          <p:cNvPr id="3" name="Content Placeholder 2">
            <a:extLst>
              <a:ext uri="{FF2B5EF4-FFF2-40B4-BE49-F238E27FC236}">
                <a16:creationId xmlns:a16="http://schemas.microsoft.com/office/drawing/2014/main" id="{412B1BCF-222E-01BA-4A5B-C68F4D6A89EF}"/>
              </a:ext>
            </a:extLst>
          </p:cNvPr>
          <p:cNvSpPr>
            <a:spLocks noGrp="1"/>
          </p:cNvSpPr>
          <p:nvPr>
            <p:ph idx="1"/>
          </p:nvPr>
        </p:nvSpPr>
        <p:spPr/>
        <p:txBody>
          <a:bodyPr>
            <a:normAutofit lnSpcReduction="10000"/>
          </a:bodyPr>
          <a:lstStyle/>
          <a:p>
            <a:r>
              <a:rPr lang="en-US" dirty="0"/>
              <a:t>The Trust Fund</a:t>
            </a:r>
          </a:p>
          <a:p>
            <a:pPr lvl="1"/>
            <a:r>
              <a:rPr lang="en-US" dirty="0"/>
              <a:t>If revenues exceed benefits, the surplus is placed in a trust fund.</a:t>
            </a:r>
          </a:p>
          <a:p>
            <a:pPr lvl="1"/>
            <a:r>
              <a:rPr lang="en-US" dirty="0"/>
              <a:t>If benefits exceed revenues, the </a:t>
            </a:r>
            <a:r>
              <a:rPr lang="en-US" dirty="0" err="1"/>
              <a:t>defcit</a:t>
            </a:r>
            <a:r>
              <a:rPr lang="en-US" dirty="0"/>
              <a:t> is taken out of the trust fund.</a:t>
            </a:r>
          </a:p>
          <a:p>
            <a:pPr lvl="1"/>
            <a:endParaRPr lang="en-US" dirty="0"/>
          </a:p>
          <a:p>
            <a:pPr lvl="1"/>
            <a:r>
              <a:rPr lang="en-US" dirty="0"/>
              <a:t>The funds in the trust are invested in </a:t>
            </a:r>
            <a:r>
              <a:rPr lang="en-US" b="1" dirty="0"/>
              <a:t>non</a:t>
            </a:r>
            <a:r>
              <a:rPr lang="en-US" dirty="0"/>
              <a:t>marketable U.S. Treasuries.</a:t>
            </a:r>
          </a:p>
          <a:p>
            <a:pPr lvl="2"/>
            <a:r>
              <a:rPr lang="en-US" dirty="0"/>
              <a:t>So, really just bookkeeping, but major political implications.</a:t>
            </a:r>
          </a:p>
          <a:p>
            <a:r>
              <a:rPr lang="en-US" dirty="0"/>
              <a:t>But surpluses (deficits) lower (raise) the overall deficit</a:t>
            </a:r>
          </a:p>
          <a:p>
            <a:pPr lvl="1"/>
            <a:endParaRPr lang="en-US" dirty="0"/>
          </a:p>
          <a:p>
            <a:r>
              <a:rPr lang="en-US" dirty="0"/>
              <a:t>When did the Trust Fund start?</a:t>
            </a:r>
          </a:p>
          <a:p>
            <a:pPr lvl="1"/>
            <a:r>
              <a:rPr lang="en-US" dirty="0"/>
              <a:t>The OASI Trust Fund was created in 1939. (Old Age &amp; Survivors Ins)</a:t>
            </a:r>
          </a:p>
          <a:p>
            <a:pPr lvl="1"/>
            <a:r>
              <a:rPr lang="en-US" dirty="0"/>
              <a:t>The Disability Trust Fund was created in 1956.</a:t>
            </a:r>
          </a:p>
        </p:txBody>
      </p:sp>
      <p:sp>
        <p:nvSpPr>
          <p:cNvPr id="4" name="Slide Number Placeholder 3">
            <a:extLst>
              <a:ext uri="{FF2B5EF4-FFF2-40B4-BE49-F238E27FC236}">
                <a16:creationId xmlns:a16="http://schemas.microsoft.com/office/drawing/2014/main" id="{700BDE96-DB40-60C1-0BE4-A22F50FCEC2F}"/>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5493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a blue line&#10;&#10;Description automatically generated with medium confidence">
            <a:extLst>
              <a:ext uri="{FF2B5EF4-FFF2-40B4-BE49-F238E27FC236}">
                <a16:creationId xmlns:a16="http://schemas.microsoft.com/office/drawing/2014/main" id="{107EE13E-5AD2-E39D-74E3-60C93FC67EA1}"/>
              </a:ext>
            </a:extLst>
          </p:cNvPr>
          <p:cNvPicPr>
            <a:picLocks noChangeAspect="1"/>
          </p:cNvPicPr>
          <p:nvPr/>
        </p:nvPicPr>
        <p:blipFill>
          <a:blip r:embed="rId2"/>
          <a:stretch>
            <a:fillRect/>
          </a:stretch>
        </p:blipFill>
        <p:spPr>
          <a:xfrm>
            <a:off x="1388878" y="1066800"/>
            <a:ext cx="9527493" cy="5163426"/>
          </a:xfrm>
          <a:prstGeom prst="rect">
            <a:avLst/>
          </a:prstGeom>
        </p:spPr>
      </p:pic>
      <p:sp>
        <p:nvSpPr>
          <p:cNvPr id="2" name="Title 1">
            <a:extLst>
              <a:ext uri="{FF2B5EF4-FFF2-40B4-BE49-F238E27FC236}">
                <a16:creationId xmlns:a16="http://schemas.microsoft.com/office/drawing/2014/main" id="{F1B5ED0B-FF32-8D49-C39F-F90BCB34E5D0}"/>
              </a:ext>
            </a:extLst>
          </p:cNvPr>
          <p:cNvSpPr>
            <a:spLocks noGrp="1"/>
          </p:cNvSpPr>
          <p:nvPr>
            <p:ph type="title"/>
          </p:nvPr>
        </p:nvSpPr>
        <p:spPr>
          <a:xfrm>
            <a:off x="723900" y="0"/>
            <a:ext cx="10515600" cy="1325563"/>
          </a:xfrm>
        </p:spPr>
        <p:txBody>
          <a:bodyPr/>
          <a:lstStyle/>
          <a:p>
            <a:r>
              <a:rPr lang="en-US" dirty="0">
                <a:solidFill>
                  <a:schemeClr val="bg1"/>
                </a:solidFill>
              </a:rPr>
              <a:t>Ann</a:t>
            </a:r>
            <a:r>
              <a:rPr lang="en-US" dirty="0"/>
              <a:t>ual Contributions to the Fund Vary</a:t>
            </a:r>
          </a:p>
        </p:txBody>
      </p:sp>
      <p:sp>
        <p:nvSpPr>
          <p:cNvPr id="4" name="Slide Number Placeholder 3">
            <a:extLst>
              <a:ext uri="{FF2B5EF4-FFF2-40B4-BE49-F238E27FC236}">
                <a16:creationId xmlns:a16="http://schemas.microsoft.com/office/drawing/2014/main" id="{9CAB5B09-E3B6-81C3-647B-635172F896D1}"/>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7" name="TextBox 6">
            <a:extLst>
              <a:ext uri="{FF2B5EF4-FFF2-40B4-BE49-F238E27FC236}">
                <a16:creationId xmlns:a16="http://schemas.microsoft.com/office/drawing/2014/main" id="{1E884367-362C-0DFC-A816-59D3BE737507}"/>
              </a:ext>
            </a:extLst>
          </p:cNvPr>
          <p:cNvSpPr txBox="1"/>
          <p:nvPr/>
        </p:nvSpPr>
        <p:spPr>
          <a:xfrm>
            <a:off x="3013657" y="3734873"/>
            <a:ext cx="1807995" cy="923330"/>
          </a:xfrm>
          <a:prstGeom prst="rect">
            <a:avLst/>
          </a:prstGeom>
          <a:noFill/>
        </p:spPr>
        <p:txBody>
          <a:bodyPr wrap="none" rtlCol="0">
            <a:spAutoFit/>
          </a:bodyPr>
          <a:lstStyle/>
          <a:p>
            <a:pPr algn="ctr"/>
            <a:r>
              <a:rPr lang="en-US" dirty="0"/>
              <a:t>Social Security </a:t>
            </a:r>
          </a:p>
          <a:p>
            <a:pPr algn="ctr"/>
            <a:r>
              <a:rPr lang="en-US" dirty="0"/>
              <a:t>Amendments Act</a:t>
            </a:r>
          </a:p>
          <a:p>
            <a:pPr algn="ctr"/>
            <a:r>
              <a:rPr lang="en-US" dirty="0"/>
              <a:t>Of 1983</a:t>
            </a:r>
          </a:p>
        </p:txBody>
      </p:sp>
      <p:cxnSp>
        <p:nvCxnSpPr>
          <p:cNvPr id="9" name="Straight Connector 8">
            <a:extLst>
              <a:ext uri="{FF2B5EF4-FFF2-40B4-BE49-F238E27FC236}">
                <a16:creationId xmlns:a16="http://schemas.microsoft.com/office/drawing/2014/main" id="{7103E7E6-706F-AB25-D36D-71DD9AEF7EF7}"/>
              </a:ext>
            </a:extLst>
          </p:cNvPr>
          <p:cNvCxnSpPr/>
          <p:nvPr/>
        </p:nvCxnSpPr>
        <p:spPr>
          <a:xfrm>
            <a:off x="2820473" y="2859110"/>
            <a:ext cx="862885" cy="888642"/>
          </a:xfrm>
          <a:prstGeom prst="line">
            <a:avLst/>
          </a:prstGeom>
          <a:ln w="50800">
            <a:solidFill>
              <a:srgbClr val="C00000"/>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72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0589-0919-2C67-A82F-51C04539886B}"/>
              </a:ext>
            </a:extLst>
          </p:cNvPr>
          <p:cNvSpPr>
            <a:spLocks noGrp="1"/>
          </p:cNvSpPr>
          <p:nvPr>
            <p:ph type="title"/>
          </p:nvPr>
        </p:nvSpPr>
        <p:spPr/>
        <p:txBody>
          <a:bodyPr/>
          <a:lstStyle/>
          <a:p>
            <a:r>
              <a:rPr lang="en-US" dirty="0">
                <a:solidFill>
                  <a:schemeClr val="bg1"/>
                </a:solidFill>
              </a:rPr>
              <a:t>Wa</a:t>
            </a:r>
            <a:r>
              <a:rPr lang="en-US" dirty="0">
                <a:solidFill>
                  <a:schemeClr val="accent5">
                    <a:lumMod val="50000"/>
                  </a:schemeClr>
                </a:solidFill>
              </a:rPr>
              <a:t>rren Buffet</a:t>
            </a:r>
          </a:p>
        </p:txBody>
      </p:sp>
      <p:sp>
        <p:nvSpPr>
          <p:cNvPr id="3" name="Content Placeholder 2">
            <a:extLst>
              <a:ext uri="{FF2B5EF4-FFF2-40B4-BE49-F238E27FC236}">
                <a16:creationId xmlns:a16="http://schemas.microsoft.com/office/drawing/2014/main" id="{1852BBD9-401C-4730-24DE-1A44967BDE74}"/>
              </a:ext>
            </a:extLst>
          </p:cNvPr>
          <p:cNvSpPr>
            <a:spLocks noGrp="1"/>
          </p:cNvSpPr>
          <p:nvPr>
            <p:ph idx="1"/>
          </p:nvPr>
        </p:nvSpPr>
        <p:spPr/>
        <p:txBody>
          <a:bodyPr/>
          <a:lstStyle/>
          <a:p>
            <a:pPr marL="0" indent="0">
              <a:buNone/>
            </a:pPr>
            <a:r>
              <a:rPr lang="en-US" dirty="0"/>
              <a:t>“[Gold] gets dug out of the ground in Africa, or someplace.  Then we melt it down, dig another hole, bury it again and pay people to stand around guarding it.  It has no utility.  Anyone watching from Mars would be scratching their head.”</a:t>
            </a:r>
          </a:p>
        </p:txBody>
      </p:sp>
      <p:sp>
        <p:nvSpPr>
          <p:cNvPr id="4" name="Slide Number Placeholder 3">
            <a:extLst>
              <a:ext uri="{FF2B5EF4-FFF2-40B4-BE49-F238E27FC236}">
                <a16:creationId xmlns:a16="http://schemas.microsoft.com/office/drawing/2014/main" id="{F2C26C03-2A8B-DE6C-2535-45C6ACAC945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87399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E5B9-95F0-B363-14A5-C5F861CF17EC}"/>
              </a:ext>
            </a:extLst>
          </p:cNvPr>
          <p:cNvSpPr>
            <a:spLocks noGrp="1"/>
          </p:cNvSpPr>
          <p:nvPr>
            <p:ph type="title"/>
          </p:nvPr>
        </p:nvSpPr>
        <p:spPr>
          <a:xfrm>
            <a:off x="812442" y="0"/>
            <a:ext cx="10515600" cy="1325563"/>
          </a:xfrm>
        </p:spPr>
        <p:txBody>
          <a:bodyPr/>
          <a:lstStyle/>
          <a:p>
            <a:r>
              <a:rPr lang="en-US" dirty="0">
                <a:solidFill>
                  <a:schemeClr val="bg1"/>
                </a:solidFill>
              </a:rPr>
              <a:t>Wh</a:t>
            </a:r>
            <a:r>
              <a:rPr lang="en-US" dirty="0"/>
              <a:t>y the Change in Direction? Aging Population</a:t>
            </a:r>
          </a:p>
        </p:txBody>
      </p:sp>
      <p:pic>
        <p:nvPicPr>
          <p:cNvPr id="6" name="Content Placeholder 5" descr="A graph with a line&#10;&#10;Description automatically generated">
            <a:extLst>
              <a:ext uri="{FF2B5EF4-FFF2-40B4-BE49-F238E27FC236}">
                <a16:creationId xmlns:a16="http://schemas.microsoft.com/office/drawing/2014/main" id="{A63C3412-5FB3-35CD-3833-61E049881F27}"/>
              </a:ext>
            </a:extLst>
          </p:cNvPr>
          <p:cNvPicPr>
            <a:picLocks noGrp="1" noChangeAspect="1"/>
          </p:cNvPicPr>
          <p:nvPr>
            <p:ph idx="1"/>
          </p:nvPr>
        </p:nvPicPr>
        <p:blipFill>
          <a:blip r:embed="rId2"/>
          <a:stretch>
            <a:fillRect/>
          </a:stretch>
        </p:blipFill>
        <p:spPr>
          <a:xfrm>
            <a:off x="1162600" y="1136074"/>
            <a:ext cx="9815284" cy="4840720"/>
          </a:xfrm>
        </p:spPr>
      </p:pic>
      <p:sp>
        <p:nvSpPr>
          <p:cNvPr id="4" name="Slide Number Placeholder 3">
            <a:extLst>
              <a:ext uri="{FF2B5EF4-FFF2-40B4-BE49-F238E27FC236}">
                <a16:creationId xmlns:a16="http://schemas.microsoft.com/office/drawing/2014/main" id="{31540444-9736-1275-3392-52D0C3F10F5B}"/>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7" name="TextBox 6">
            <a:extLst>
              <a:ext uri="{FF2B5EF4-FFF2-40B4-BE49-F238E27FC236}">
                <a16:creationId xmlns:a16="http://schemas.microsoft.com/office/drawing/2014/main" id="{EF32668D-25DE-18A5-A8DD-FB80E44F2D09}"/>
              </a:ext>
            </a:extLst>
          </p:cNvPr>
          <p:cNvSpPr txBox="1"/>
          <p:nvPr/>
        </p:nvSpPr>
        <p:spPr>
          <a:xfrm>
            <a:off x="7217073" y="6456851"/>
            <a:ext cx="4521302" cy="276999"/>
          </a:xfrm>
          <a:prstGeom prst="rect">
            <a:avLst/>
          </a:prstGeom>
          <a:noFill/>
        </p:spPr>
        <p:txBody>
          <a:bodyPr wrap="none" rtlCol="0">
            <a:spAutoFit/>
          </a:bodyPr>
          <a:lstStyle/>
          <a:p>
            <a:r>
              <a:rPr lang="en-US" sz="1200" dirty="0"/>
              <a:t>Source: https://</a:t>
            </a:r>
            <a:r>
              <a:rPr lang="en-US" sz="1200" dirty="0" err="1"/>
              <a:t>www.pgpf.org</a:t>
            </a:r>
            <a:r>
              <a:rPr lang="en-US" sz="1200" dirty="0"/>
              <a:t>/article/how-does-social-security-work/</a:t>
            </a:r>
          </a:p>
        </p:txBody>
      </p:sp>
    </p:spTree>
    <p:extLst>
      <p:ext uri="{BB962C8B-B14F-4D97-AF65-F5344CB8AC3E}">
        <p14:creationId xmlns:p14="http://schemas.microsoft.com/office/powerpoint/2010/main" val="428354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A5B6-B62A-F740-97B5-F038142254DD}"/>
              </a:ext>
            </a:extLst>
          </p:cNvPr>
          <p:cNvSpPr>
            <a:spLocks noGrp="1"/>
          </p:cNvSpPr>
          <p:nvPr>
            <p:ph type="title"/>
          </p:nvPr>
        </p:nvSpPr>
        <p:spPr>
          <a:xfrm>
            <a:off x="723900" y="0"/>
            <a:ext cx="10515600" cy="1325563"/>
          </a:xfrm>
        </p:spPr>
        <p:txBody>
          <a:bodyPr/>
          <a:lstStyle/>
          <a:p>
            <a:r>
              <a:rPr lang="en-US" dirty="0">
                <a:solidFill>
                  <a:schemeClr val="bg1"/>
                </a:solidFill>
              </a:rPr>
              <a:t>Low</a:t>
            </a:r>
            <a:r>
              <a:rPr lang="en-US" dirty="0"/>
              <a:t>er Births = Slower Labor Force Growth</a:t>
            </a:r>
          </a:p>
        </p:txBody>
      </p:sp>
      <p:pic>
        <p:nvPicPr>
          <p:cNvPr id="6" name="Content Placeholder 5" descr="A graph with a line going up&#10;&#10;Description automatically generated">
            <a:extLst>
              <a:ext uri="{FF2B5EF4-FFF2-40B4-BE49-F238E27FC236}">
                <a16:creationId xmlns:a16="http://schemas.microsoft.com/office/drawing/2014/main" id="{F177456C-9B12-AD77-2BEB-0E256B21C54A}"/>
              </a:ext>
            </a:extLst>
          </p:cNvPr>
          <p:cNvPicPr>
            <a:picLocks noGrp="1" noChangeAspect="1"/>
          </p:cNvPicPr>
          <p:nvPr>
            <p:ph idx="1"/>
          </p:nvPr>
        </p:nvPicPr>
        <p:blipFill>
          <a:blip r:embed="rId2"/>
          <a:stretch>
            <a:fillRect/>
          </a:stretch>
        </p:blipFill>
        <p:spPr>
          <a:xfrm>
            <a:off x="1204332" y="1162849"/>
            <a:ext cx="9364602" cy="5067377"/>
          </a:xfrm>
        </p:spPr>
      </p:pic>
      <p:sp>
        <p:nvSpPr>
          <p:cNvPr id="4" name="Slide Number Placeholder 3">
            <a:extLst>
              <a:ext uri="{FF2B5EF4-FFF2-40B4-BE49-F238E27FC236}">
                <a16:creationId xmlns:a16="http://schemas.microsoft.com/office/drawing/2014/main" id="{EE550955-25FE-6A1D-737B-8170A049B8B0}"/>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7" name="TextBox 6">
            <a:extLst>
              <a:ext uri="{FF2B5EF4-FFF2-40B4-BE49-F238E27FC236}">
                <a16:creationId xmlns:a16="http://schemas.microsoft.com/office/drawing/2014/main" id="{8F5B047E-CF09-4935-BB10-50A1A49EBBE1}"/>
              </a:ext>
            </a:extLst>
          </p:cNvPr>
          <p:cNvSpPr txBox="1"/>
          <p:nvPr/>
        </p:nvSpPr>
        <p:spPr>
          <a:xfrm>
            <a:off x="5575300" y="6456851"/>
            <a:ext cx="6052875" cy="276999"/>
          </a:xfrm>
          <a:prstGeom prst="rect">
            <a:avLst/>
          </a:prstGeom>
          <a:noFill/>
        </p:spPr>
        <p:txBody>
          <a:bodyPr wrap="none" rtlCol="0">
            <a:spAutoFit/>
          </a:bodyPr>
          <a:lstStyle/>
          <a:p>
            <a:r>
              <a:rPr lang="en-US" sz="1200" dirty="0"/>
              <a:t>Source: https://</a:t>
            </a:r>
            <a:r>
              <a:rPr lang="en-US" sz="1200" dirty="0" err="1"/>
              <a:t>usafacts.org</a:t>
            </a:r>
            <a:r>
              <a:rPr lang="en-US" sz="1200" dirty="0"/>
              <a:t>/articles/how-have-us-fertility-and-birth-rates-changed-over-time/</a:t>
            </a:r>
          </a:p>
        </p:txBody>
      </p:sp>
    </p:spTree>
    <p:extLst>
      <p:ext uri="{BB962C8B-B14F-4D97-AF65-F5344CB8AC3E}">
        <p14:creationId xmlns:p14="http://schemas.microsoft.com/office/powerpoint/2010/main" val="3082709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E2D0D-F724-8322-9657-00EF1F1B0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61402-E31B-BC56-32EE-9F733DB45F74}"/>
              </a:ext>
            </a:extLst>
          </p:cNvPr>
          <p:cNvSpPr>
            <a:spLocks noGrp="1"/>
          </p:cNvSpPr>
          <p:nvPr>
            <p:ph type="title"/>
          </p:nvPr>
        </p:nvSpPr>
        <p:spPr>
          <a:xfrm>
            <a:off x="914400" y="0"/>
            <a:ext cx="10515600" cy="1325563"/>
          </a:xfrm>
        </p:spPr>
        <p:txBody>
          <a:bodyPr/>
          <a:lstStyle/>
          <a:p>
            <a:r>
              <a:rPr lang="en-US" dirty="0">
                <a:solidFill>
                  <a:schemeClr val="bg1"/>
                </a:solidFill>
              </a:rPr>
              <a:t>Nu</a:t>
            </a:r>
            <a:r>
              <a:rPr lang="en-US" dirty="0"/>
              <a:t>mber of Covered Workers per Beneficiary</a:t>
            </a:r>
          </a:p>
        </p:txBody>
      </p:sp>
      <p:sp>
        <p:nvSpPr>
          <p:cNvPr id="4" name="Slide Number Placeholder 3">
            <a:extLst>
              <a:ext uri="{FF2B5EF4-FFF2-40B4-BE49-F238E27FC236}">
                <a16:creationId xmlns:a16="http://schemas.microsoft.com/office/drawing/2014/main" id="{1B0D3EE8-4168-CD14-83BC-10F897195CE5}"/>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8" name="Picture 7" descr="A graph of blue rectangular bars&#10;&#10;Description automatically generated">
            <a:extLst>
              <a:ext uri="{FF2B5EF4-FFF2-40B4-BE49-F238E27FC236}">
                <a16:creationId xmlns:a16="http://schemas.microsoft.com/office/drawing/2014/main" id="{DBB1E6A3-D51C-60FD-A928-0256DEB0351B}"/>
              </a:ext>
            </a:extLst>
          </p:cNvPr>
          <p:cNvPicPr>
            <a:picLocks noChangeAspect="1"/>
          </p:cNvPicPr>
          <p:nvPr/>
        </p:nvPicPr>
        <p:blipFill>
          <a:blip r:embed="rId2"/>
          <a:stretch>
            <a:fillRect/>
          </a:stretch>
        </p:blipFill>
        <p:spPr>
          <a:xfrm>
            <a:off x="2209800" y="1110312"/>
            <a:ext cx="7772400" cy="5119914"/>
          </a:xfrm>
          <a:prstGeom prst="rect">
            <a:avLst/>
          </a:prstGeom>
        </p:spPr>
      </p:pic>
    </p:spTree>
    <p:extLst>
      <p:ext uri="{BB962C8B-B14F-4D97-AF65-F5344CB8AC3E}">
        <p14:creationId xmlns:p14="http://schemas.microsoft.com/office/powerpoint/2010/main" val="205783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161E-707F-7AF5-A2C3-52AC97E7E991}"/>
              </a:ext>
            </a:extLst>
          </p:cNvPr>
          <p:cNvSpPr>
            <a:spLocks noGrp="1"/>
          </p:cNvSpPr>
          <p:nvPr>
            <p:ph type="title"/>
          </p:nvPr>
        </p:nvSpPr>
        <p:spPr/>
        <p:txBody>
          <a:bodyPr/>
          <a:lstStyle/>
          <a:p>
            <a:r>
              <a:rPr lang="en-US" dirty="0">
                <a:solidFill>
                  <a:schemeClr val="bg1"/>
                </a:solidFill>
              </a:rPr>
              <a:t>Dec</a:t>
            </a:r>
            <a:r>
              <a:rPr lang="en-US" dirty="0">
                <a:solidFill>
                  <a:schemeClr val="accent5">
                    <a:lumMod val="50000"/>
                  </a:schemeClr>
                </a:solidFill>
              </a:rPr>
              <a:t>lining </a:t>
            </a:r>
            <a:endParaRPr lang="en-US" dirty="0">
              <a:solidFill>
                <a:schemeClr val="bg1"/>
              </a:solidFill>
            </a:endParaRPr>
          </a:p>
        </p:txBody>
      </p:sp>
      <p:pic>
        <p:nvPicPr>
          <p:cNvPr id="6" name="Content Placeholder 5">
            <a:extLst>
              <a:ext uri="{FF2B5EF4-FFF2-40B4-BE49-F238E27FC236}">
                <a16:creationId xmlns:a16="http://schemas.microsoft.com/office/drawing/2014/main" id="{829CE7A0-D3E7-BE39-D486-66494717B68A}"/>
              </a:ext>
            </a:extLst>
          </p:cNvPr>
          <p:cNvPicPr>
            <a:picLocks noGrp="1" noChangeAspect="1"/>
          </p:cNvPicPr>
          <p:nvPr>
            <p:ph idx="1"/>
          </p:nvPr>
        </p:nvPicPr>
        <p:blipFill>
          <a:blip r:embed="rId2"/>
          <a:stretch>
            <a:fillRect/>
          </a:stretch>
        </p:blipFill>
        <p:spPr>
          <a:xfrm>
            <a:off x="838200" y="1595419"/>
            <a:ext cx="10515600" cy="4300575"/>
          </a:xfrm>
          <a:prstGeom prst="rect">
            <a:avLst/>
          </a:prstGeom>
        </p:spPr>
      </p:pic>
      <p:sp>
        <p:nvSpPr>
          <p:cNvPr id="4" name="Slide Number Placeholder 3">
            <a:extLst>
              <a:ext uri="{FF2B5EF4-FFF2-40B4-BE49-F238E27FC236}">
                <a16:creationId xmlns:a16="http://schemas.microsoft.com/office/drawing/2014/main" id="{C1337B6D-F0EA-E973-E06D-319A121564A0}"/>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1760218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747F-D2E2-CF79-B765-96B648DF2066}"/>
              </a:ext>
            </a:extLst>
          </p:cNvPr>
          <p:cNvSpPr>
            <a:spLocks noGrp="1"/>
          </p:cNvSpPr>
          <p:nvPr>
            <p:ph type="title"/>
          </p:nvPr>
        </p:nvSpPr>
        <p:spPr>
          <a:xfrm>
            <a:off x="914400" y="0"/>
            <a:ext cx="10515600" cy="1325563"/>
          </a:xfrm>
        </p:spPr>
        <p:txBody>
          <a:bodyPr/>
          <a:lstStyle/>
          <a:p>
            <a:r>
              <a:rPr lang="en-US" dirty="0">
                <a:solidFill>
                  <a:schemeClr val="bg1"/>
                </a:solidFill>
              </a:rPr>
              <a:t>Nu</a:t>
            </a:r>
            <a:r>
              <a:rPr lang="en-US" dirty="0"/>
              <a:t>mber of Covered Workers per Beneficiary</a:t>
            </a:r>
          </a:p>
        </p:txBody>
      </p:sp>
      <p:pic>
        <p:nvPicPr>
          <p:cNvPr id="6" name="Content Placeholder 5" descr="A graph showing the growth of a project&#10;&#10;Description automatically generated with medium confidence">
            <a:extLst>
              <a:ext uri="{FF2B5EF4-FFF2-40B4-BE49-F238E27FC236}">
                <a16:creationId xmlns:a16="http://schemas.microsoft.com/office/drawing/2014/main" id="{6D29F275-994D-9CEB-E862-24E6720464CC}"/>
              </a:ext>
            </a:extLst>
          </p:cNvPr>
          <p:cNvPicPr>
            <a:picLocks noGrp="1" noChangeAspect="1"/>
          </p:cNvPicPr>
          <p:nvPr>
            <p:ph idx="1"/>
          </p:nvPr>
        </p:nvPicPr>
        <p:blipFill>
          <a:blip r:embed="rId2"/>
          <a:stretch>
            <a:fillRect/>
          </a:stretch>
        </p:blipFill>
        <p:spPr>
          <a:xfrm>
            <a:off x="2063437" y="967874"/>
            <a:ext cx="8065126" cy="5262352"/>
          </a:xfrm>
        </p:spPr>
      </p:pic>
      <p:sp>
        <p:nvSpPr>
          <p:cNvPr id="4" name="Slide Number Placeholder 3">
            <a:extLst>
              <a:ext uri="{FF2B5EF4-FFF2-40B4-BE49-F238E27FC236}">
                <a16:creationId xmlns:a16="http://schemas.microsoft.com/office/drawing/2014/main" id="{8A47DF9B-054D-5D50-E71F-E17B4A2E6321}"/>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7" name="TextBox 6">
            <a:extLst>
              <a:ext uri="{FF2B5EF4-FFF2-40B4-BE49-F238E27FC236}">
                <a16:creationId xmlns:a16="http://schemas.microsoft.com/office/drawing/2014/main" id="{03414300-4976-252C-D832-890CFCE58B47}"/>
              </a:ext>
            </a:extLst>
          </p:cNvPr>
          <p:cNvSpPr txBox="1"/>
          <p:nvPr/>
        </p:nvSpPr>
        <p:spPr>
          <a:xfrm>
            <a:off x="7655223" y="6456851"/>
            <a:ext cx="3698577" cy="276999"/>
          </a:xfrm>
          <a:prstGeom prst="rect">
            <a:avLst/>
          </a:prstGeom>
          <a:noFill/>
        </p:spPr>
        <p:txBody>
          <a:bodyPr wrap="none" rtlCol="0">
            <a:spAutoFit/>
          </a:bodyPr>
          <a:lstStyle/>
          <a:p>
            <a:r>
              <a:rPr lang="en-US" sz="1200" dirty="0"/>
              <a:t>Source: https://</a:t>
            </a:r>
            <a:r>
              <a:rPr lang="en-US" sz="1200" dirty="0" err="1"/>
              <a:t>www.ssa.gov</a:t>
            </a:r>
            <a:r>
              <a:rPr lang="en-US" sz="1200" dirty="0"/>
              <a:t>/OACT/TR/2024/tr2024.pdf</a:t>
            </a:r>
          </a:p>
        </p:txBody>
      </p:sp>
      <p:sp>
        <p:nvSpPr>
          <p:cNvPr id="3" name="TextBox 2">
            <a:extLst>
              <a:ext uri="{FF2B5EF4-FFF2-40B4-BE49-F238E27FC236}">
                <a16:creationId xmlns:a16="http://schemas.microsoft.com/office/drawing/2014/main" id="{0FFEFC64-B432-A71F-1E64-6BCE2D588490}"/>
              </a:ext>
            </a:extLst>
          </p:cNvPr>
          <p:cNvSpPr txBox="1"/>
          <p:nvPr/>
        </p:nvSpPr>
        <p:spPr>
          <a:xfrm>
            <a:off x="4178300" y="1924105"/>
            <a:ext cx="3041602" cy="369332"/>
          </a:xfrm>
          <a:prstGeom prst="rect">
            <a:avLst/>
          </a:prstGeom>
          <a:solidFill>
            <a:schemeClr val="bg1"/>
          </a:solidFill>
        </p:spPr>
        <p:txBody>
          <a:bodyPr wrap="none" rtlCol="0">
            <a:spAutoFit/>
          </a:bodyPr>
          <a:lstStyle/>
          <a:p>
            <a:r>
              <a:rPr lang="en-US" dirty="0"/>
              <a:t>Baby boomers started retiring.</a:t>
            </a:r>
          </a:p>
        </p:txBody>
      </p:sp>
    </p:spTree>
    <p:extLst>
      <p:ext uri="{BB962C8B-B14F-4D97-AF65-F5344CB8AC3E}">
        <p14:creationId xmlns:p14="http://schemas.microsoft.com/office/powerpoint/2010/main" val="1676527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291B-DBC5-C24F-73CF-36FF5824AD8E}"/>
              </a:ext>
            </a:extLst>
          </p:cNvPr>
          <p:cNvSpPr>
            <a:spLocks noGrp="1"/>
          </p:cNvSpPr>
          <p:nvPr>
            <p:ph type="title"/>
          </p:nvPr>
        </p:nvSpPr>
        <p:spPr>
          <a:xfrm>
            <a:off x="791706" y="0"/>
            <a:ext cx="10515600" cy="1325563"/>
          </a:xfrm>
        </p:spPr>
        <p:txBody>
          <a:bodyPr/>
          <a:lstStyle/>
          <a:p>
            <a:r>
              <a:rPr lang="en-US" dirty="0">
                <a:solidFill>
                  <a:schemeClr val="bg1"/>
                </a:solidFill>
              </a:rPr>
              <a:t>Life</a:t>
            </a:r>
            <a:r>
              <a:rPr lang="en-US" dirty="0"/>
              <a:t> Expectancy Continues to Rise</a:t>
            </a:r>
          </a:p>
        </p:txBody>
      </p:sp>
      <p:sp>
        <p:nvSpPr>
          <p:cNvPr id="4" name="Slide Number Placeholder 3">
            <a:extLst>
              <a:ext uri="{FF2B5EF4-FFF2-40B4-BE49-F238E27FC236}">
                <a16:creationId xmlns:a16="http://schemas.microsoft.com/office/drawing/2014/main" id="{B6019D54-F1F2-CBA9-013B-8E5D5CB65345}"/>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5" name="Picture 4" descr="A graph of a number of years&#10;&#10;Description automatically generated">
            <a:extLst>
              <a:ext uri="{FF2B5EF4-FFF2-40B4-BE49-F238E27FC236}">
                <a16:creationId xmlns:a16="http://schemas.microsoft.com/office/drawing/2014/main" id="{1B139C52-E475-D3FE-F144-52E77D585FC7}"/>
              </a:ext>
            </a:extLst>
          </p:cNvPr>
          <p:cNvPicPr>
            <a:picLocks noChangeAspect="1"/>
          </p:cNvPicPr>
          <p:nvPr/>
        </p:nvPicPr>
        <p:blipFill>
          <a:blip r:embed="rId2"/>
          <a:stretch>
            <a:fillRect/>
          </a:stretch>
        </p:blipFill>
        <p:spPr>
          <a:xfrm>
            <a:off x="1946759" y="870327"/>
            <a:ext cx="7772400" cy="5359899"/>
          </a:xfrm>
          <a:prstGeom prst="rect">
            <a:avLst/>
          </a:prstGeom>
        </p:spPr>
      </p:pic>
    </p:spTree>
    <p:extLst>
      <p:ext uri="{BB962C8B-B14F-4D97-AF65-F5344CB8AC3E}">
        <p14:creationId xmlns:p14="http://schemas.microsoft.com/office/powerpoint/2010/main" val="1584535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C897-53F6-9D64-6B88-617DC78CB2EB}"/>
              </a:ext>
            </a:extLst>
          </p:cNvPr>
          <p:cNvSpPr>
            <a:spLocks noGrp="1"/>
          </p:cNvSpPr>
          <p:nvPr>
            <p:ph type="title"/>
          </p:nvPr>
        </p:nvSpPr>
        <p:spPr>
          <a:xfrm>
            <a:off x="889000" y="0"/>
            <a:ext cx="10515600" cy="1325563"/>
          </a:xfrm>
        </p:spPr>
        <p:txBody>
          <a:bodyPr/>
          <a:lstStyle/>
          <a:p>
            <a:r>
              <a:rPr lang="en-US" dirty="0">
                <a:solidFill>
                  <a:schemeClr val="bg1"/>
                </a:solidFill>
              </a:rPr>
              <a:t>Inc</a:t>
            </a:r>
            <a:r>
              <a:rPr lang="en-US" dirty="0"/>
              <a:t>reased Wage Inequality Is A Problem</a:t>
            </a:r>
          </a:p>
        </p:txBody>
      </p:sp>
      <p:pic>
        <p:nvPicPr>
          <p:cNvPr id="6" name="Content Placeholder 5" descr="A graph of a graph showing the value of tax cap&#10;&#10;Description automatically generated with medium confidence">
            <a:extLst>
              <a:ext uri="{FF2B5EF4-FFF2-40B4-BE49-F238E27FC236}">
                <a16:creationId xmlns:a16="http://schemas.microsoft.com/office/drawing/2014/main" id="{670A3BA6-D9F8-3A41-C5CA-EB4862FF13F6}"/>
              </a:ext>
            </a:extLst>
          </p:cNvPr>
          <p:cNvPicPr>
            <a:picLocks noGrp="1" noChangeAspect="1"/>
          </p:cNvPicPr>
          <p:nvPr>
            <p:ph idx="1"/>
          </p:nvPr>
        </p:nvPicPr>
        <p:blipFill>
          <a:blip r:embed="rId3"/>
          <a:stretch>
            <a:fillRect/>
          </a:stretch>
        </p:blipFill>
        <p:spPr>
          <a:xfrm>
            <a:off x="889000" y="1325563"/>
            <a:ext cx="10414000" cy="4619744"/>
          </a:xfrm>
        </p:spPr>
      </p:pic>
      <p:sp>
        <p:nvSpPr>
          <p:cNvPr id="4" name="Slide Number Placeholder 3">
            <a:extLst>
              <a:ext uri="{FF2B5EF4-FFF2-40B4-BE49-F238E27FC236}">
                <a16:creationId xmlns:a16="http://schemas.microsoft.com/office/drawing/2014/main" id="{52B3C571-7696-0ADC-1810-D516D1E8D6EA}"/>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7" name="TextBox 6">
            <a:extLst>
              <a:ext uri="{FF2B5EF4-FFF2-40B4-BE49-F238E27FC236}">
                <a16:creationId xmlns:a16="http://schemas.microsoft.com/office/drawing/2014/main" id="{040334BC-9152-2F8D-FE49-627AEE67AAD8}"/>
              </a:ext>
            </a:extLst>
          </p:cNvPr>
          <p:cNvSpPr txBox="1"/>
          <p:nvPr/>
        </p:nvSpPr>
        <p:spPr>
          <a:xfrm>
            <a:off x="5905500" y="6479935"/>
            <a:ext cx="5634876" cy="230832"/>
          </a:xfrm>
          <a:prstGeom prst="rect">
            <a:avLst/>
          </a:prstGeom>
          <a:noFill/>
        </p:spPr>
        <p:txBody>
          <a:bodyPr wrap="none" rtlCol="0">
            <a:spAutoFit/>
          </a:bodyPr>
          <a:lstStyle/>
          <a:p>
            <a:r>
              <a:rPr lang="en-US" sz="900" dirty="0"/>
              <a:t>Source: https://</a:t>
            </a:r>
            <a:r>
              <a:rPr lang="en-US" sz="900" dirty="0" err="1"/>
              <a:t>www.americanprogress.org</a:t>
            </a:r>
            <a:r>
              <a:rPr lang="en-US" sz="900" dirty="0"/>
              <a:t>/article/increased-wage-inequality-has-reduced-social-</a:t>
            </a:r>
            <a:r>
              <a:rPr lang="en-US" sz="900" dirty="0" err="1"/>
              <a:t>securitys</a:t>
            </a:r>
            <a:r>
              <a:rPr lang="en-US" sz="900" dirty="0"/>
              <a:t>-revenue</a:t>
            </a:r>
          </a:p>
        </p:txBody>
      </p:sp>
    </p:spTree>
    <p:extLst>
      <p:ext uri="{BB962C8B-B14F-4D97-AF65-F5344CB8AC3E}">
        <p14:creationId xmlns:p14="http://schemas.microsoft.com/office/powerpoint/2010/main" val="2824968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F6E6-66BC-627D-3976-6E689F159601}"/>
              </a:ext>
            </a:extLst>
          </p:cNvPr>
          <p:cNvSpPr>
            <a:spLocks noGrp="1"/>
          </p:cNvSpPr>
          <p:nvPr>
            <p:ph type="title"/>
          </p:nvPr>
        </p:nvSpPr>
        <p:spPr/>
        <p:txBody>
          <a:bodyPr/>
          <a:lstStyle/>
          <a:p>
            <a:r>
              <a:rPr lang="en-US" dirty="0">
                <a:solidFill>
                  <a:schemeClr val="bg1"/>
                </a:solidFill>
              </a:rPr>
              <a:t>Tax</a:t>
            </a:r>
            <a:r>
              <a:rPr lang="en-US" dirty="0"/>
              <a:t> Base is Falling</a:t>
            </a:r>
          </a:p>
        </p:txBody>
      </p:sp>
      <p:sp>
        <p:nvSpPr>
          <p:cNvPr id="4" name="Slide Number Placeholder 3">
            <a:extLst>
              <a:ext uri="{FF2B5EF4-FFF2-40B4-BE49-F238E27FC236}">
                <a16:creationId xmlns:a16="http://schemas.microsoft.com/office/drawing/2014/main" id="{6F195DE4-2458-9AF3-2FAF-694705403C68}"/>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6" name="Picture 5" descr="A graph showing the amount of tax earnings&#10;&#10;Description automatically generated with medium confidence">
            <a:extLst>
              <a:ext uri="{FF2B5EF4-FFF2-40B4-BE49-F238E27FC236}">
                <a16:creationId xmlns:a16="http://schemas.microsoft.com/office/drawing/2014/main" id="{92202E36-B683-1332-9444-D5C6E14D8B7E}"/>
              </a:ext>
            </a:extLst>
          </p:cNvPr>
          <p:cNvPicPr>
            <a:picLocks noChangeAspect="1"/>
          </p:cNvPicPr>
          <p:nvPr/>
        </p:nvPicPr>
        <p:blipFill>
          <a:blip r:embed="rId2"/>
          <a:stretch>
            <a:fillRect/>
          </a:stretch>
        </p:blipFill>
        <p:spPr>
          <a:xfrm>
            <a:off x="2787061" y="953840"/>
            <a:ext cx="6592825" cy="5904160"/>
          </a:xfrm>
          <a:prstGeom prst="rect">
            <a:avLst/>
          </a:prstGeom>
        </p:spPr>
      </p:pic>
    </p:spTree>
    <p:extLst>
      <p:ext uri="{BB962C8B-B14F-4D97-AF65-F5344CB8AC3E}">
        <p14:creationId xmlns:p14="http://schemas.microsoft.com/office/powerpoint/2010/main" val="2967584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DE6F-BAAB-6D88-EED2-3F70F6C867D6}"/>
              </a:ext>
            </a:extLst>
          </p:cNvPr>
          <p:cNvSpPr>
            <a:spLocks noGrp="1"/>
          </p:cNvSpPr>
          <p:nvPr>
            <p:ph type="title"/>
          </p:nvPr>
        </p:nvSpPr>
        <p:spPr>
          <a:xfrm>
            <a:off x="860502" y="0"/>
            <a:ext cx="10515600" cy="1325563"/>
          </a:xfrm>
        </p:spPr>
        <p:txBody>
          <a:bodyPr/>
          <a:lstStyle/>
          <a:p>
            <a:r>
              <a:rPr lang="en-US" dirty="0">
                <a:solidFill>
                  <a:schemeClr val="bg1"/>
                </a:solidFill>
              </a:rPr>
              <a:t>Tra</a:t>
            </a:r>
            <a:r>
              <a:rPr lang="en-US" dirty="0"/>
              <a:t>jectory of Funds</a:t>
            </a:r>
          </a:p>
        </p:txBody>
      </p:sp>
      <p:sp>
        <p:nvSpPr>
          <p:cNvPr id="4" name="Slide Number Placeholder 3">
            <a:extLst>
              <a:ext uri="{FF2B5EF4-FFF2-40B4-BE49-F238E27FC236}">
                <a16:creationId xmlns:a16="http://schemas.microsoft.com/office/drawing/2014/main" id="{94E60AB5-9113-BD99-C408-53AD8AF7014D}"/>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5" name="Picture 4" descr="A graph showing the loss of retirement fund&#10;&#10;Description automatically generated">
            <a:extLst>
              <a:ext uri="{FF2B5EF4-FFF2-40B4-BE49-F238E27FC236}">
                <a16:creationId xmlns:a16="http://schemas.microsoft.com/office/drawing/2014/main" id="{E9616FF0-2551-BC84-715F-CDBEB5ED3813}"/>
              </a:ext>
            </a:extLst>
          </p:cNvPr>
          <p:cNvPicPr>
            <a:picLocks noChangeAspect="1"/>
          </p:cNvPicPr>
          <p:nvPr/>
        </p:nvPicPr>
        <p:blipFill>
          <a:blip r:embed="rId2"/>
          <a:stretch>
            <a:fillRect/>
          </a:stretch>
        </p:blipFill>
        <p:spPr>
          <a:xfrm>
            <a:off x="1765561" y="1066380"/>
            <a:ext cx="8855190" cy="5163846"/>
          </a:xfrm>
          <a:prstGeom prst="rect">
            <a:avLst/>
          </a:prstGeom>
        </p:spPr>
      </p:pic>
    </p:spTree>
    <p:extLst>
      <p:ext uri="{BB962C8B-B14F-4D97-AF65-F5344CB8AC3E}">
        <p14:creationId xmlns:p14="http://schemas.microsoft.com/office/powerpoint/2010/main" val="851571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58FF-3191-40D4-4F58-40CABD09E719}"/>
            </a:ext>
          </a:extLst>
        </p:cNvPr>
        <p:cNvGrpSpPr/>
        <p:nvPr/>
      </p:nvGrpSpPr>
      <p:grpSpPr>
        <a:xfrm>
          <a:off x="0" y="0"/>
          <a:ext cx="0" cy="0"/>
          <a:chOff x="0" y="0"/>
          <a:chExt cx="0" cy="0"/>
        </a:xfrm>
      </p:grpSpPr>
      <p:pic>
        <p:nvPicPr>
          <p:cNvPr id="13" name="Picture 12" descr="A graph of a graph showing the cost of a tax&#10;&#10;Description automatically generated with medium confidence">
            <a:extLst>
              <a:ext uri="{FF2B5EF4-FFF2-40B4-BE49-F238E27FC236}">
                <a16:creationId xmlns:a16="http://schemas.microsoft.com/office/drawing/2014/main" id="{C11DF8FB-D72E-1949-2543-6E8D1FE12AED}"/>
              </a:ext>
            </a:extLst>
          </p:cNvPr>
          <p:cNvPicPr>
            <a:picLocks noChangeAspect="1"/>
          </p:cNvPicPr>
          <p:nvPr/>
        </p:nvPicPr>
        <p:blipFill>
          <a:blip r:embed="rId2"/>
          <a:stretch>
            <a:fillRect/>
          </a:stretch>
        </p:blipFill>
        <p:spPr>
          <a:xfrm>
            <a:off x="2792980" y="914404"/>
            <a:ext cx="6606040" cy="5943596"/>
          </a:xfrm>
          <a:prstGeom prst="rect">
            <a:avLst/>
          </a:prstGeom>
        </p:spPr>
      </p:pic>
      <p:sp>
        <p:nvSpPr>
          <p:cNvPr id="2" name="Title 1">
            <a:extLst>
              <a:ext uri="{FF2B5EF4-FFF2-40B4-BE49-F238E27FC236}">
                <a16:creationId xmlns:a16="http://schemas.microsoft.com/office/drawing/2014/main" id="{4D99D4E4-4911-913C-D2F3-405354CC59D5}"/>
              </a:ext>
            </a:extLst>
          </p:cNvPr>
          <p:cNvSpPr>
            <a:spLocks noGrp="1"/>
          </p:cNvSpPr>
          <p:nvPr>
            <p:ph type="title"/>
          </p:nvPr>
        </p:nvSpPr>
        <p:spPr>
          <a:xfrm>
            <a:off x="838200" y="0"/>
            <a:ext cx="10515600" cy="1325563"/>
          </a:xfrm>
        </p:spPr>
        <p:txBody>
          <a:bodyPr anchor="ctr">
            <a:normAutofit/>
          </a:bodyPr>
          <a:lstStyle/>
          <a:p>
            <a:r>
              <a:rPr lang="en-US" sz="3800" dirty="0">
                <a:solidFill>
                  <a:schemeClr val="bg1"/>
                </a:solidFill>
              </a:rPr>
              <a:t>Wh</a:t>
            </a:r>
            <a:r>
              <a:rPr lang="en-US" sz="3800" dirty="0"/>
              <a:t>at Happens When The Trust Fund Runs Out?</a:t>
            </a:r>
          </a:p>
        </p:txBody>
      </p:sp>
      <p:sp>
        <p:nvSpPr>
          <p:cNvPr id="4" name="Slide Number Placeholder 3">
            <a:extLst>
              <a:ext uri="{FF2B5EF4-FFF2-40B4-BE49-F238E27FC236}">
                <a16:creationId xmlns:a16="http://schemas.microsoft.com/office/drawing/2014/main" id="{65CF253C-ED0D-25F4-A61E-53480B50B24E}"/>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29</a:t>
            </a:fld>
            <a:endParaRPr lang="en-GB"/>
          </a:p>
        </p:txBody>
      </p:sp>
      <p:sp>
        <p:nvSpPr>
          <p:cNvPr id="3" name="TextBox 2">
            <a:extLst>
              <a:ext uri="{FF2B5EF4-FFF2-40B4-BE49-F238E27FC236}">
                <a16:creationId xmlns:a16="http://schemas.microsoft.com/office/drawing/2014/main" id="{426C5313-35DF-3DD9-92AF-CA783869B18F}"/>
              </a:ext>
            </a:extLst>
          </p:cNvPr>
          <p:cNvSpPr txBox="1"/>
          <p:nvPr/>
        </p:nvSpPr>
        <p:spPr>
          <a:xfrm>
            <a:off x="9443279" y="4618676"/>
            <a:ext cx="1750351" cy="646331"/>
          </a:xfrm>
          <a:prstGeom prst="rect">
            <a:avLst/>
          </a:prstGeom>
          <a:solidFill>
            <a:schemeClr val="bg1"/>
          </a:solidFill>
        </p:spPr>
        <p:txBody>
          <a:bodyPr wrap="none" rtlCol="0">
            <a:spAutoFit/>
          </a:bodyPr>
          <a:lstStyle/>
          <a:p>
            <a:r>
              <a:rPr lang="en-US" dirty="0"/>
              <a:t>Benefit Cut: 26%</a:t>
            </a:r>
          </a:p>
          <a:p>
            <a:r>
              <a:rPr lang="en-US" dirty="0"/>
              <a:t>2098 </a:t>
            </a:r>
          </a:p>
        </p:txBody>
      </p:sp>
      <p:cxnSp>
        <p:nvCxnSpPr>
          <p:cNvPr id="5" name="Straight Connector 4">
            <a:extLst>
              <a:ext uri="{FF2B5EF4-FFF2-40B4-BE49-F238E27FC236}">
                <a16:creationId xmlns:a16="http://schemas.microsoft.com/office/drawing/2014/main" id="{E4FB0767-EEB7-25A1-130C-F22CC723E7AF}"/>
              </a:ext>
            </a:extLst>
          </p:cNvPr>
          <p:cNvCxnSpPr>
            <a:cxnSpLocks/>
          </p:cNvCxnSpPr>
          <p:nvPr/>
        </p:nvCxnSpPr>
        <p:spPr>
          <a:xfrm flipH="1" flipV="1">
            <a:off x="9327369" y="4180794"/>
            <a:ext cx="115910" cy="437882"/>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782161-69E6-B872-541A-4DD620EEC62E}"/>
              </a:ext>
            </a:extLst>
          </p:cNvPr>
          <p:cNvSpPr txBox="1"/>
          <p:nvPr/>
        </p:nvSpPr>
        <p:spPr>
          <a:xfrm>
            <a:off x="5373243" y="4833355"/>
            <a:ext cx="2831031" cy="646331"/>
          </a:xfrm>
          <a:prstGeom prst="rect">
            <a:avLst/>
          </a:prstGeom>
          <a:solidFill>
            <a:schemeClr val="bg1"/>
          </a:solidFill>
        </p:spPr>
        <p:txBody>
          <a:bodyPr wrap="none" rtlCol="0">
            <a:spAutoFit/>
          </a:bodyPr>
          <a:lstStyle/>
          <a:p>
            <a:r>
              <a:rPr lang="en-US" dirty="0"/>
              <a:t>Trust Fund Exhaustion, 2033</a:t>
            </a:r>
          </a:p>
          <a:p>
            <a:r>
              <a:rPr lang="en-US" dirty="0"/>
              <a:t>Benefit Cut:  18% </a:t>
            </a:r>
          </a:p>
        </p:txBody>
      </p:sp>
      <p:cxnSp>
        <p:nvCxnSpPr>
          <p:cNvPr id="9" name="Straight Connector 8">
            <a:extLst>
              <a:ext uri="{FF2B5EF4-FFF2-40B4-BE49-F238E27FC236}">
                <a16:creationId xmlns:a16="http://schemas.microsoft.com/office/drawing/2014/main" id="{9D11DFF7-10CE-AF8F-CBCF-C521E56CBFC8}"/>
              </a:ext>
            </a:extLst>
          </p:cNvPr>
          <p:cNvCxnSpPr>
            <a:cxnSpLocks/>
          </p:cNvCxnSpPr>
          <p:nvPr/>
        </p:nvCxnSpPr>
        <p:spPr>
          <a:xfrm flipH="1" flipV="1">
            <a:off x="5328984" y="4291249"/>
            <a:ext cx="389891" cy="542106"/>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Schedule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262860" y="1253331"/>
            <a:ext cx="11929140" cy="4351338"/>
          </a:xfrm>
        </p:spPr>
        <p:txBody>
          <a:bodyPr>
            <a:normAutofit/>
          </a:bodyPr>
          <a:lstStyle/>
          <a:p>
            <a:pPr marL="0" indent="0" algn="ctr">
              <a:spcAft>
                <a:spcPts val="1000"/>
              </a:spcAft>
              <a:buNone/>
            </a:pPr>
            <a:r>
              <a:rPr lang="en-US" dirty="0"/>
              <a:t>Contemporary Economic Policy Issues</a:t>
            </a:r>
          </a:p>
          <a:p>
            <a:pPr lvl="1">
              <a:spcAft>
                <a:spcPts val="1000"/>
              </a:spcAft>
            </a:pPr>
            <a:r>
              <a:rPr lang="en-US" dirty="0"/>
              <a:t>Week 1 (2/25): Economic Update &amp; Tariffs Geoffrey Woglom, Amherst College</a:t>
            </a:r>
          </a:p>
          <a:p>
            <a:pPr lvl="1">
              <a:spcAft>
                <a:spcPts val="1000"/>
              </a:spcAft>
            </a:pPr>
            <a:r>
              <a:rPr lang="en-US" dirty="0"/>
              <a:t>Week 2 (3/04): An Introduction to Cryptocurrencies, Geoffrey Woglom</a:t>
            </a:r>
          </a:p>
          <a:p>
            <a:pPr lvl="1">
              <a:spcAft>
                <a:spcPts val="1000"/>
              </a:spcAft>
            </a:pPr>
            <a:r>
              <a:rPr lang="en-US" b="1" dirty="0"/>
              <a:t>Week 3 (3/11): Saving Social Security, Geoffrey Woglom</a:t>
            </a:r>
          </a:p>
          <a:p>
            <a:pPr lvl="1">
              <a:spcAft>
                <a:spcPts val="1000"/>
              </a:spcAft>
            </a:pPr>
            <a:r>
              <a:rPr lang="en-US" dirty="0"/>
              <a:t>Week 4 (3/18)  Economics of Immigration, Robert Gitter, Ohio Wesleyan University</a:t>
            </a:r>
          </a:p>
          <a:p>
            <a:pPr lvl="1">
              <a:spcAft>
                <a:spcPts val="1000"/>
              </a:spcAft>
            </a:pPr>
            <a:r>
              <a:rPr lang="en-US" dirty="0"/>
              <a:t>Week 5 (3/25): Climate Change Economics, Sarah Jacobson, Williams College</a:t>
            </a:r>
          </a:p>
          <a:p>
            <a:pPr lvl="1">
              <a:spcAft>
                <a:spcPts val="1000"/>
              </a:spcAft>
            </a:pPr>
            <a:r>
              <a:rPr lang="en-US" dirty="0"/>
              <a:t>Week 6 (2/27): Health Care Economics, Robert </a:t>
            </a:r>
            <a:r>
              <a:rPr lang="en-US" dirty="0" err="1"/>
              <a:t>Rebelein</a:t>
            </a:r>
            <a:r>
              <a:rPr lang="en-US" dirty="0"/>
              <a:t>, Vassar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6990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6985-D6D9-701C-EB42-66CF842BF9A4}"/>
              </a:ext>
            </a:extLst>
          </p:cNvPr>
          <p:cNvSpPr>
            <a:spLocks noGrp="1"/>
          </p:cNvSpPr>
          <p:nvPr>
            <p:ph type="title"/>
          </p:nvPr>
        </p:nvSpPr>
        <p:spPr/>
        <p:txBody>
          <a:bodyPr/>
          <a:lstStyle/>
          <a:p>
            <a:r>
              <a:rPr lang="en-US" dirty="0">
                <a:solidFill>
                  <a:schemeClr val="bg1"/>
                </a:solidFill>
              </a:rPr>
              <a:t>Pre</a:t>
            </a:r>
            <a:r>
              <a:rPr lang="en-US" dirty="0">
                <a:solidFill>
                  <a:schemeClr val="accent5">
                    <a:lumMod val="50000"/>
                  </a:schemeClr>
                </a:solidFill>
              </a:rPr>
              <a:t>sent Value of Bene</a:t>
            </a:r>
            <a:r>
              <a:rPr lang="en-US" dirty="0"/>
              <a:t>fit Cuts by Cohorts</a:t>
            </a:r>
          </a:p>
        </p:txBody>
      </p:sp>
      <p:sp>
        <p:nvSpPr>
          <p:cNvPr id="3" name="Content Placeholder 2">
            <a:extLst>
              <a:ext uri="{FF2B5EF4-FFF2-40B4-BE49-F238E27FC236}">
                <a16:creationId xmlns:a16="http://schemas.microsoft.com/office/drawing/2014/main" id="{B7648082-60AA-7A6F-6556-6974DE9468C3}"/>
              </a:ext>
            </a:extLst>
          </p:cNvPr>
          <p:cNvSpPr>
            <a:spLocks noGrp="1"/>
          </p:cNvSpPr>
          <p:nvPr>
            <p:ph idx="1"/>
          </p:nvPr>
        </p:nvSpPr>
        <p:spPr/>
        <p:txBody>
          <a:bodyPr/>
          <a:lstStyle/>
          <a:p>
            <a:r>
              <a:rPr lang="en-US" dirty="0"/>
              <a:t>Two Earner, High Income ($105K average lifetime earnings) Couple Collecting Benefits Starting in 2014 at age 65:  4% reduction in PV of benefits.</a:t>
            </a:r>
          </a:p>
          <a:p>
            <a:r>
              <a:rPr lang="en-US" dirty="0"/>
              <a:t>Same Couple Starting Benefits in 2038 21% reduction in PV of benefits</a:t>
            </a:r>
          </a:p>
          <a:p>
            <a:pPr marL="0" indent="0">
              <a:buNone/>
            </a:pPr>
            <a:r>
              <a:rPr lang="en-US" dirty="0"/>
              <a:t>Why:  2014 couple will have already received 19 years of scheduled benefits!</a:t>
            </a:r>
          </a:p>
        </p:txBody>
      </p:sp>
      <p:sp>
        <p:nvSpPr>
          <p:cNvPr id="4" name="Slide Number Placeholder 3">
            <a:extLst>
              <a:ext uri="{FF2B5EF4-FFF2-40B4-BE49-F238E27FC236}">
                <a16:creationId xmlns:a16="http://schemas.microsoft.com/office/drawing/2014/main" id="{4AF2B451-BAD8-A30F-B66B-0D65E9996472}"/>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24162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4ED7-DEA7-2C31-5103-292BBCA52192}"/>
              </a:ext>
            </a:extLst>
          </p:cNvPr>
          <p:cNvSpPr>
            <a:spLocks noGrp="1"/>
          </p:cNvSpPr>
          <p:nvPr>
            <p:ph type="title"/>
          </p:nvPr>
        </p:nvSpPr>
        <p:spPr>
          <a:xfrm>
            <a:off x="812442" y="0"/>
            <a:ext cx="10515600" cy="1325563"/>
          </a:xfrm>
        </p:spPr>
        <p:txBody>
          <a:bodyPr/>
          <a:lstStyle/>
          <a:p>
            <a:r>
              <a:rPr lang="en-US" dirty="0">
                <a:solidFill>
                  <a:schemeClr val="bg1"/>
                </a:solidFill>
              </a:rPr>
              <a:t>Wh</a:t>
            </a:r>
            <a:r>
              <a:rPr lang="en-US" dirty="0"/>
              <a:t>ere Does the Money Come From?</a:t>
            </a:r>
          </a:p>
        </p:txBody>
      </p:sp>
      <p:sp>
        <p:nvSpPr>
          <p:cNvPr id="3" name="Content Placeholder 2">
            <a:extLst>
              <a:ext uri="{FF2B5EF4-FFF2-40B4-BE49-F238E27FC236}">
                <a16:creationId xmlns:a16="http://schemas.microsoft.com/office/drawing/2014/main" id="{9A3799C5-1CC8-DBFD-B0A8-F7E43C364505}"/>
              </a:ext>
            </a:extLst>
          </p:cNvPr>
          <p:cNvSpPr>
            <a:spLocks noGrp="1"/>
          </p:cNvSpPr>
          <p:nvPr>
            <p:ph idx="1"/>
          </p:nvPr>
        </p:nvSpPr>
        <p:spPr>
          <a:xfrm>
            <a:off x="4369596" y="1325563"/>
            <a:ext cx="3401291" cy="4351338"/>
          </a:xfrm>
        </p:spPr>
        <p:txBody>
          <a:bodyPr/>
          <a:lstStyle/>
          <a:p>
            <a:r>
              <a:rPr lang="en-US" dirty="0"/>
              <a:t>Payroll taxes</a:t>
            </a:r>
          </a:p>
          <a:p>
            <a:r>
              <a:rPr lang="en-US" dirty="0"/>
              <a:t>Taxes on benefits</a:t>
            </a:r>
          </a:p>
          <a:p>
            <a:r>
              <a:rPr lang="en-US" dirty="0"/>
              <a:t>Interest earnings</a:t>
            </a:r>
          </a:p>
          <a:p>
            <a:r>
              <a:rPr lang="en-US" dirty="0"/>
              <a:t>Trust funds</a:t>
            </a:r>
          </a:p>
        </p:txBody>
      </p:sp>
      <p:sp>
        <p:nvSpPr>
          <p:cNvPr id="4" name="Slide Number Placeholder 3">
            <a:extLst>
              <a:ext uri="{FF2B5EF4-FFF2-40B4-BE49-F238E27FC236}">
                <a16:creationId xmlns:a16="http://schemas.microsoft.com/office/drawing/2014/main" id="{FF492A0A-0A43-A49E-27B9-8A79E807B644}"/>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3190141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C3C1-9FE6-61E8-B514-358C166427AA}"/>
              </a:ext>
            </a:extLst>
          </p:cNvPr>
          <p:cNvSpPr>
            <a:spLocks noGrp="1"/>
          </p:cNvSpPr>
          <p:nvPr>
            <p:ph type="title"/>
          </p:nvPr>
        </p:nvSpPr>
        <p:spPr>
          <a:xfrm>
            <a:off x="734290" y="0"/>
            <a:ext cx="10515600" cy="1325563"/>
          </a:xfrm>
        </p:spPr>
        <p:txBody>
          <a:bodyPr/>
          <a:lstStyle/>
          <a:p>
            <a:r>
              <a:rPr lang="en-US" dirty="0">
                <a:solidFill>
                  <a:schemeClr val="bg1"/>
                </a:solidFill>
              </a:rPr>
              <a:t>Sou</a:t>
            </a:r>
            <a:r>
              <a:rPr lang="en-US" dirty="0"/>
              <a:t>rces of SS Revenue</a:t>
            </a:r>
          </a:p>
        </p:txBody>
      </p:sp>
      <p:pic>
        <p:nvPicPr>
          <p:cNvPr id="6" name="Content Placeholder 5" descr="A blue pie chart with white text&#10;&#10;Description automatically generated">
            <a:extLst>
              <a:ext uri="{FF2B5EF4-FFF2-40B4-BE49-F238E27FC236}">
                <a16:creationId xmlns:a16="http://schemas.microsoft.com/office/drawing/2014/main" id="{D8D66DEF-27D9-62B7-3E67-6921B42B8503}"/>
              </a:ext>
            </a:extLst>
          </p:cNvPr>
          <p:cNvPicPr>
            <a:picLocks noGrp="1" noChangeAspect="1"/>
          </p:cNvPicPr>
          <p:nvPr>
            <p:ph idx="1"/>
          </p:nvPr>
        </p:nvPicPr>
        <p:blipFill>
          <a:blip r:embed="rId2"/>
          <a:stretch>
            <a:fillRect/>
          </a:stretch>
        </p:blipFill>
        <p:spPr>
          <a:xfrm>
            <a:off x="2677390" y="956840"/>
            <a:ext cx="6629400" cy="5273386"/>
          </a:xfrm>
        </p:spPr>
      </p:pic>
      <p:sp>
        <p:nvSpPr>
          <p:cNvPr id="4" name="Slide Number Placeholder 3">
            <a:extLst>
              <a:ext uri="{FF2B5EF4-FFF2-40B4-BE49-F238E27FC236}">
                <a16:creationId xmlns:a16="http://schemas.microsoft.com/office/drawing/2014/main" id="{6EB062A8-A1A5-7E97-42BE-2A0398949F56}"/>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955569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41F7-6F24-CFE3-C82B-0A8476F97F2C}"/>
              </a:ext>
            </a:extLst>
          </p:cNvPr>
          <p:cNvSpPr>
            <a:spLocks noGrp="1"/>
          </p:cNvSpPr>
          <p:nvPr>
            <p:ph type="title"/>
          </p:nvPr>
        </p:nvSpPr>
        <p:spPr/>
        <p:txBody>
          <a:bodyPr/>
          <a:lstStyle/>
          <a:p>
            <a:r>
              <a:rPr lang="en-US" dirty="0"/>
              <a:t>Where Does The Money Go?</a:t>
            </a:r>
          </a:p>
        </p:txBody>
      </p:sp>
      <p:sp>
        <p:nvSpPr>
          <p:cNvPr id="3" name="Text Placeholder 2">
            <a:extLst>
              <a:ext uri="{FF2B5EF4-FFF2-40B4-BE49-F238E27FC236}">
                <a16:creationId xmlns:a16="http://schemas.microsoft.com/office/drawing/2014/main" id="{8401AE5A-2B3C-A90C-F0AB-1B6E70E363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35E883-A806-E2B9-E374-E3EA99E1DE3D}"/>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3188113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6980-58A9-B3F2-0C57-9E8B16E58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A4919-B9C8-39C9-10D1-E6D53EAE0886}"/>
              </a:ext>
            </a:extLst>
          </p:cNvPr>
          <p:cNvSpPr>
            <a:spLocks noGrp="1"/>
          </p:cNvSpPr>
          <p:nvPr>
            <p:ph type="title"/>
          </p:nvPr>
        </p:nvSpPr>
        <p:spPr>
          <a:xfrm>
            <a:off x="775138" y="0"/>
            <a:ext cx="10515600" cy="1325563"/>
          </a:xfrm>
        </p:spPr>
        <p:txBody>
          <a:bodyPr/>
          <a:lstStyle/>
          <a:p>
            <a:r>
              <a:rPr lang="en-US" dirty="0">
                <a:solidFill>
                  <a:schemeClr val="bg1"/>
                </a:solidFill>
              </a:rPr>
              <a:t>Wh</a:t>
            </a:r>
            <a:r>
              <a:rPr lang="en-US" dirty="0"/>
              <a:t>ere Does The Money Go?</a:t>
            </a:r>
          </a:p>
        </p:txBody>
      </p:sp>
      <p:sp>
        <p:nvSpPr>
          <p:cNvPr id="3" name="Content Placeholder 2">
            <a:extLst>
              <a:ext uri="{FF2B5EF4-FFF2-40B4-BE49-F238E27FC236}">
                <a16:creationId xmlns:a16="http://schemas.microsoft.com/office/drawing/2014/main" id="{15148343-D4CD-634E-8599-730FC342AE45}"/>
              </a:ext>
            </a:extLst>
          </p:cNvPr>
          <p:cNvSpPr>
            <a:spLocks noGrp="1"/>
          </p:cNvSpPr>
          <p:nvPr>
            <p:ph idx="1"/>
          </p:nvPr>
        </p:nvSpPr>
        <p:spPr>
          <a:xfrm>
            <a:off x="2994066" y="1102901"/>
            <a:ext cx="6203868" cy="5269788"/>
          </a:xfrm>
        </p:spPr>
        <p:txBody>
          <a:bodyPr>
            <a:normAutofit/>
          </a:bodyPr>
          <a:lstStyle/>
          <a:p>
            <a:r>
              <a:rPr lang="en-US" b="0" dirty="0">
                <a:solidFill>
                  <a:srgbClr val="001D35"/>
                </a:solidFill>
                <a:latin typeface="Google Sans"/>
              </a:rPr>
              <a:t>Different benefits:</a:t>
            </a:r>
          </a:p>
          <a:p>
            <a:pPr lvl="1"/>
            <a:r>
              <a:rPr lang="en-US" dirty="0">
                <a:solidFill>
                  <a:srgbClr val="001D35"/>
                </a:solidFill>
                <a:latin typeface="Google Sans"/>
              </a:rPr>
              <a:t>Retirement Benefits</a:t>
            </a:r>
            <a:endParaRPr lang="en-US" i="0" dirty="0">
              <a:solidFill>
                <a:srgbClr val="545D7E"/>
              </a:solidFill>
              <a:effectLst/>
              <a:latin typeface="Google Sans"/>
            </a:endParaRPr>
          </a:p>
          <a:p>
            <a:pPr lvl="1"/>
            <a:r>
              <a:rPr lang="en-US" dirty="0">
                <a:solidFill>
                  <a:srgbClr val="545D7E"/>
                </a:solidFill>
                <a:latin typeface="Google Sans"/>
              </a:rPr>
              <a:t>Disability Benefits</a:t>
            </a:r>
          </a:p>
          <a:p>
            <a:pPr lvl="1"/>
            <a:r>
              <a:rPr lang="en-US" i="0" dirty="0">
                <a:solidFill>
                  <a:srgbClr val="001D35"/>
                </a:solidFill>
                <a:effectLst/>
                <a:latin typeface="Google Sans"/>
              </a:rPr>
              <a:t>Survivor Benefits</a:t>
            </a:r>
            <a:endParaRPr lang="en-US" i="0" dirty="0">
              <a:solidFill>
                <a:srgbClr val="0B57D0"/>
              </a:solidFill>
              <a:effectLst/>
              <a:latin typeface="Google Sans"/>
            </a:endParaRPr>
          </a:p>
          <a:p>
            <a:pPr lvl="1" fontAlgn="ctr"/>
            <a:endParaRPr lang="en-US" b="1" i="0" dirty="0">
              <a:solidFill>
                <a:srgbClr val="001D35"/>
              </a:solidFill>
              <a:effectLst/>
              <a:latin typeface="Google Sans"/>
            </a:endParaRPr>
          </a:p>
          <a:p>
            <a:pPr fontAlgn="ctr"/>
            <a:r>
              <a:rPr lang="en-US" b="0" dirty="0">
                <a:solidFill>
                  <a:srgbClr val="001D35"/>
                </a:solidFill>
                <a:latin typeface="Google Sans"/>
              </a:rPr>
              <a:t>We will focus on retirement benefits.</a:t>
            </a:r>
            <a:endParaRPr lang="en-US" b="0" dirty="0"/>
          </a:p>
        </p:txBody>
      </p:sp>
      <p:sp>
        <p:nvSpPr>
          <p:cNvPr id="4" name="Slide Number Placeholder 3">
            <a:extLst>
              <a:ext uri="{FF2B5EF4-FFF2-40B4-BE49-F238E27FC236}">
                <a16:creationId xmlns:a16="http://schemas.microsoft.com/office/drawing/2014/main" id="{EAC31945-A744-8652-80A8-59517388DA6D}"/>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2002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FAAB2F-A5C4-DA20-9052-122DDD7BDC78}"/>
              </a:ext>
            </a:extLst>
          </p:cNvPr>
          <p:cNvSpPr>
            <a:spLocks noGrp="1"/>
          </p:cNvSpPr>
          <p:nvPr>
            <p:ph type="title"/>
          </p:nvPr>
        </p:nvSpPr>
        <p:spPr>
          <a:xfrm>
            <a:off x="776348" y="204717"/>
            <a:ext cx="10515600" cy="1325563"/>
          </a:xfrm>
        </p:spPr>
        <p:txBody>
          <a:bodyPr/>
          <a:lstStyle/>
          <a:p>
            <a:r>
              <a:rPr lang="en-US" dirty="0">
                <a:solidFill>
                  <a:schemeClr val="bg1"/>
                </a:solidFill>
              </a:rPr>
              <a:t>Wh</a:t>
            </a:r>
            <a:r>
              <a:rPr lang="en-US" dirty="0"/>
              <a:t>at Determines my SS Benefit (PIA)?</a:t>
            </a:r>
            <a:br>
              <a:rPr lang="en-US" dirty="0"/>
            </a:br>
            <a:r>
              <a:rPr lang="en-US" sz="2400" dirty="0"/>
              <a:t>		(Primary Insurance Amount)</a:t>
            </a:r>
          </a:p>
        </p:txBody>
      </p:sp>
      <p:sp>
        <p:nvSpPr>
          <p:cNvPr id="9" name="Content Placeholder 8">
            <a:extLst>
              <a:ext uri="{FF2B5EF4-FFF2-40B4-BE49-F238E27FC236}">
                <a16:creationId xmlns:a16="http://schemas.microsoft.com/office/drawing/2014/main" id="{859CA0CC-87BF-4AF4-AF81-54A2C049577A}"/>
              </a:ext>
            </a:extLst>
          </p:cNvPr>
          <p:cNvSpPr>
            <a:spLocks noGrp="1"/>
          </p:cNvSpPr>
          <p:nvPr>
            <p:ph idx="1"/>
          </p:nvPr>
        </p:nvSpPr>
        <p:spPr>
          <a:xfrm>
            <a:off x="838200" y="1483815"/>
            <a:ext cx="10515600" cy="4746411"/>
          </a:xfrm>
        </p:spPr>
        <p:txBody>
          <a:bodyPr>
            <a:normAutofit fontScale="92500" lnSpcReduction="10000"/>
          </a:bodyPr>
          <a:lstStyle/>
          <a:p>
            <a:r>
              <a:rPr lang="en-US" dirty="0"/>
              <a:t>Your work history.</a:t>
            </a:r>
          </a:p>
          <a:p>
            <a:pPr lvl="1"/>
            <a:r>
              <a:rPr lang="en-US" dirty="0"/>
              <a:t>You need 40 work credits to qualify.</a:t>
            </a:r>
          </a:p>
          <a:p>
            <a:pPr lvl="1"/>
            <a:r>
              <a:rPr lang="en-US" dirty="0"/>
              <a:t>In 2025, 1 credit = $1,810 in earnings.</a:t>
            </a:r>
          </a:p>
          <a:p>
            <a:pPr lvl="1"/>
            <a:r>
              <a:rPr lang="en-US" dirty="0"/>
              <a:t>Put another way: 10 years with social security earnings in each year of $21,720.</a:t>
            </a:r>
          </a:p>
          <a:p>
            <a:r>
              <a:rPr lang="en-US" dirty="0"/>
              <a:t>Your (capped) earnings history.</a:t>
            </a:r>
          </a:p>
          <a:p>
            <a:pPr lvl="1"/>
            <a:r>
              <a:rPr lang="en-US" dirty="0"/>
              <a:t>Indexed (to wages) earnings from the 35 highest-earning years.</a:t>
            </a:r>
          </a:p>
          <a:p>
            <a:r>
              <a:rPr lang="en-US" dirty="0"/>
              <a:t>Your birth year.</a:t>
            </a:r>
          </a:p>
          <a:p>
            <a:pPr lvl="1"/>
            <a:r>
              <a:rPr lang="en-US" dirty="0"/>
              <a:t>Determines your FRA – Full Retirement Age.</a:t>
            </a:r>
          </a:p>
          <a:p>
            <a:pPr lvl="1"/>
            <a:r>
              <a:rPr lang="en-US" dirty="0"/>
              <a:t>Born before 1960, it is 66-67, after 1960, it is 67.</a:t>
            </a:r>
          </a:p>
          <a:p>
            <a:r>
              <a:rPr lang="en-US" dirty="0"/>
              <a:t>Your claiming age.</a:t>
            </a:r>
          </a:p>
          <a:p>
            <a:pPr lvl="1"/>
            <a:r>
              <a:rPr lang="en-US" dirty="0"/>
              <a:t>Claiming at 62 instead of 67 reduces your benefit by 30%.</a:t>
            </a:r>
          </a:p>
          <a:p>
            <a:pPr lvl="1"/>
            <a:r>
              <a:rPr lang="en-US" dirty="0"/>
              <a:t>Higher if you wait until 70.</a:t>
            </a:r>
          </a:p>
          <a:p>
            <a:pPr lvl="1"/>
            <a:r>
              <a:rPr lang="en-US" dirty="0"/>
              <a:t>Increases approximately 8% each year that you wait.</a:t>
            </a:r>
          </a:p>
        </p:txBody>
      </p:sp>
      <p:sp>
        <p:nvSpPr>
          <p:cNvPr id="7" name="Slide Number Placeholder 6">
            <a:extLst>
              <a:ext uri="{FF2B5EF4-FFF2-40B4-BE49-F238E27FC236}">
                <a16:creationId xmlns:a16="http://schemas.microsoft.com/office/drawing/2014/main" id="{B37B4798-7D5E-6291-D117-35CB693D45D4}"/>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27522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6F6530-7CAB-D0EF-3376-3D61672C4AF9}"/>
              </a:ext>
            </a:extLst>
          </p:cNvPr>
          <p:cNvSpPr>
            <a:spLocks noGrp="1"/>
          </p:cNvSpPr>
          <p:nvPr>
            <p:ph type="title"/>
          </p:nvPr>
        </p:nvSpPr>
        <p:spPr/>
        <p:txBody>
          <a:bodyPr>
            <a:normAutofit fontScale="90000"/>
          </a:bodyPr>
          <a:lstStyle/>
          <a:p>
            <a:r>
              <a:rPr lang="en-US" dirty="0"/>
              <a:t>What Determines my SS Payment Size (PIA)?</a:t>
            </a:r>
            <a:br>
              <a:rPr lang="en-US" dirty="0"/>
            </a:br>
            <a:r>
              <a:rPr lang="en-US" sz="2700" dirty="0"/>
              <a:t>(Primary Insurance Amount – PIA)</a:t>
            </a:r>
            <a:br>
              <a:rPr lang="en-US" sz="2700" dirty="0"/>
            </a:br>
            <a:r>
              <a:rPr lang="en-US" sz="2700" dirty="0"/>
              <a:t>(Adjusted Indexed Monthly Earnings - AIME)</a:t>
            </a:r>
          </a:p>
        </p:txBody>
      </p:sp>
      <p:sp>
        <p:nvSpPr>
          <p:cNvPr id="7" name="Text Placeholder 6">
            <a:extLst>
              <a:ext uri="{FF2B5EF4-FFF2-40B4-BE49-F238E27FC236}">
                <a16:creationId xmlns:a16="http://schemas.microsoft.com/office/drawing/2014/main" id="{F69844F9-D183-68A0-B40E-C0E8BB54F206}"/>
              </a:ext>
            </a:extLst>
          </p:cNvPr>
          <p:cNvSpPr>
            <a:spLocks noGrp="1"/>
          </p:cNvSpPr>
          <p:nvPr>
            <p:ph type="body" idx="1"/>
          </p:nvPr>
        </p:nvSpPr>
        <p:spPr/>
        <p:txBody>
          <a:bodyPr/>
          <a:lstStyle/>
          <a:p>
            <a:r>
              <a:rPr lang="en-US" dirty="0"/>
              <a:t>Earnings History</a:t>
            </a:r>
          </a:p>
        </p:txBody>
      </p:sp>
      <p:sp>
        <p:nvSpPr>
          <p:cNvPr id="8" name="Content Placeholder 7">
            <a:extLst>
              <a:ext uri="{FF2B5EF4-FFF2-40B4-BE49-F238E27FC236}">
                <a16:creationId xmlns:a16="http://schemas.microsoft.com/office/drawing/2014/main" id="{FDDBBEB5-B7FA-435F-AEA2-8BA91D97E06F}"/>
              </a:ext>
            </a:extLst>
          </p:cNvPr>
          <p:cNvSpPr>
            <a:spLocks noGrp="1"/>
          </p:cNvSpPr>
          <p:nvPr>
            <p:ph sz="half" idx="2"/>
          </p:nvPr>
        </p:nvSpPr>
        <p:spPr/>
        <p:txBody>
          <a:bodyPr>
            <a:normAutofit fontScale="85000" lnSpcReduction="20000"/>
          </a:bodyPr>
          <a:lstStyle/>
          <a:p>
            <a:pPr algn="l" fontAlgn="ctr">
              <a:buFont typeface="Arial" panose="020B0604020202020204" pitchFamily="34" charset="0"/>
              <a:buChar char="•"/>
            </a:pPr>
            <a:r>
              <a:rPr lang="en-US" b="0" i="0" dirty="0">
                <a:solidFill>
                  <a:srgbClr val="001D35"/>
                </a:solidFill>
                <a:effectLst/>
                <a:latin typeface="Google Sans"/>
              </a:rPr>
              <a:t>AIME is calculated using your 35 highest years of indexed earnings. </a:t>
            </a:r>
            <a:endParaRPr lang="en-US" b="0" i="0" dirty="0">
              <a:solidFill>
                <a:srgbClr val="0B57D0"/>
              </a:solidFill>
              <a:effectLst/>
              <a:latin typeface="Google Sans"/>
            </a:endParaRPr>
          </a:p>
          <a:p>
            <a:pPr algn="l" fontAlgn="ctr">
              <a:buFont typeface="Arial" panose="020B0604020202020204" pitchFamily="34" charset="0"/>
              <a:buChar char="•"/>
            </a:pPr>
            <a:r>
              <a:rPr lang="en-US" b="0" i="0" dirty="0">
                <a:solidFill>
                  <a:srgbClr val="001D35"/>
                </a:solidFill>
                <a:effectLst/>
                <a:latin typeface="Google Sans"/>
              </a:rPr>
              <a:t>These earnings are then adjusted for wage inflation. </a:t>
            </a:r>
            <a:endParaRPr lang="en-US" b="0" i="0" dirty="0">
              <a:solidFill>
                <a:srgbClr val="0B57D0"/>
              </a:solidFill>
              <a:effectLst/>
              <a:latin typeface="Google Sans"/>
            </a:endParaRPr>
          </a:p>
          <a:p>
            <a:pPr algn="l" fontAlgn="ctr">
              <a:buFont typeface="Arial" panose="020B0604020202020204" pitchFamily="34" charset="0"/>
              <a:buChar char="•"/>
            </a:pPr>
            <a:r>
              <a:rPr lang="en-US" b="0" i="0" dirty="0">
                <a:solidFill>
                  <a:srgbClr val="001D35"/>
                </a:solidFill>
                <a:effectLst/>
                <a:latin typeface="Google Sans"/>
              </a:rPr>
              <a:t>The AIME is used to determine your PIA, which is the amount you would receive if you start receiving benefits at your full retirement age. </a:t>
            </a:r>
            <a:endParaRPr lang="en-US" b="0" i="0" dirty="0">
              <a:solidFill>
                <a:srgbClr val="0B57D0"/>
              </a:solidFill>
              <a:effectLst/>
              <a:latin typeface="Google Sans"/>
            </a:endParaRPr>
          </a:p>
        </p:txBody>
      </p:sp>
      <p:sp>
        <p:nvSpPr>
          <p:cNvPr id="9" name="Text Placeholder 8">
            <a:extLst>
              <a:ext uri="{FF2B5EF4-FFF2-40B4-BE49-F238E27FC236}">
                <a16:creationId xmlns:a16="http://schemas.microsoft.com/office/drawing/2014/main" id="{1FE82ABB-405E-E16E-CF23-252784C40E99}"/>
              </a:ext>
            </a:extLst>
          </p:cNvPr>
          <p:cNvSpPr>
            <a:spLocks noGrp="1"/>
          </p:cNvSpPr>
          <p:nvPr>
            <p:ph type="body" sz="quarter" idx="3"/>
          </p:nvPr>
        </p:nvSpPr>
        <p:spPr/>
        <p:txBody>
          <a:bodyPr/>
          <a:lstStyle/>
          <a:p>
            <a:r>
              <a:rPr lang="en-US" dirty="0"/>
              <a:t>Age at Which You Start Receiving SS</a:t>
            </a:r>
          </a:p>
        </p:txBody>
      </p:sp>
      <p:sp>
        <p:nvSpPr>
          <p:cNvPr id="10" name="Content Placeholder 9">
            <a:extLst>
              <a:ext uri="{FF2B5EF4-FFF2-40B4-BE49-F238E27FC236}">
                <a16:creationId xmlns:a16="http://schemas.microsoft.com/office/drawing/2014/main" id="{3BB66C4B-8E2C-5806-7BBA-FE60650AE20C}"/>
              </a:ext>
            </a:extLst>
          </p:cNvPr>
          <p:cNvSpPr>
            <a:spLocks noGrp="1"/>
          </p:cNvSpPr>
          <p:nvPr>
            <p:ph sz="quarter" idx="4"/>
          </p:nvPr>
        </p:nvSpPr>
        <p:spPr/>
        <p:txBody>
          <a:bodyPr>
            <a:normAutofit fontScale="85000" lnSpcReduction="20000"/>
          </a:bodyPr>
          <a:lstStyle/>
          <a:p>
            <a:pPr algn="l">
              <a:buFont typeface="Arial" panose="020B0604020202020204" pitchFamily="34" charset="0"/>
              <a:buChar char="•"/>
            </a:pPr>
            <a:r>
              <a:rPr lang="en-US" b="0" i="0" dirty="0">
                <a:solidFill>
                  <a:srgbClr val="001D35"/>
                </a:solidFill>
                <a:effectLst/>
                <a:latin typeface="Google Sans"/>
              </a:rPr>
              <a:t>You can start receiving benefits as early as age 62, but your monthly payment will be reduced if you choose to start before your full retirement age.</a:t>
            </a:r>
          </a:p>
          <a:p>
            <a:pPr algn="l"/>
            <a:r>
              <a:rPr lang="en-US" b="0" i="0" dirty="0">
                <a:solidFill>
                  <a:srgbClr val="001D35"/>
                </a:solidFill>
                <a:effectLst/>
                <a:latin typeface="Google Sans"/>
              </a:rPr>
              <a:t>Waiting to start benefits until after your full retirement age (between 66 and 67, depending on your year of birth) will increase your monthly payment.</a:t>
            </a:r>
          </a:p>
          <a:p>
            <a:pPr algn="l" fontAlgn="ctr"/>
            <a:r>
              <a:rPr lang="en-US" b="0" i="0" dirty="0">
                <a:solidFill>
                  <a:srgbClr val="001D35"/>
                </a:solidFill>
                <a:effectLst/>
                <a:latin typeface="Google Sans"/>
              </a:rPr>
              <a:t>You receive the highest possible annual benefit by waiting until age 70. </a:t>
            </a:r>
            <a:endParaRPr lang="en-US" b="0" i="0" dirty="0">
              <a:solidFill>
                <a:srgbClr val="0B57D0"/>
              </a:solidFill>
              <a:effectLst/>
              <a:latin typeface="Google Sans"/>
            </a:endParaRPr>
          </a:p>
          <a:p>
            <a:pPr marL="0" indent="0" algn="l">
              <a:buNone/>
            </a:pPr>
            <a:endParaRPr lang="en-US" b="0" i="0" dirty="0">
              <a:solidFill>
                <a:srgbClr val="001D35"/>
              </a:solidFill>
              <a:effectLst/>
              <a:latin typeface="Google Sans"/>
            </a:endParaRPr>
          </a:p>
        </p:txBody>
      </p:sp>
      <p:sp>
        <p:nvSpPr>
          <p:cNvPr id="5" name="Slide Number Placeholder 4">
            <a:extLst>
              <a:ext uri="{FF2B5EF4-FFF2-40B4-BE49-F238E27FC236}">
                <a16:creationId xmlns:a16="http://schemas.microsoft.com/office/drawing/2014/main" id="{3D519652-FEBF-530A-F79F-204BC32B2271}"/>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15199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A9FE-609A-DE9A-1C5E-7962CF76CD3E}"/>
              </a:ext>
            </a:extLst>
          </p:cNvPr>
          <p:cNvSpPr>
            <a:spLocks noGrp="1"/>
          </p:cNvSpPr>
          <p:nvPr>
            <p:ph type="title"/>
          </p:nvPr>
        </p:nvSpPr>
        <p:spPr>
          <a:xfrm>
            <a:off x="918410" y="0"/>
            <a:ext cx="10515600" cy="1325563"/>
          </a:xfrm>
        </p:spPr>
        <p:txBody>
          <a:bodyPr/>
          <a:lstStyle/>
          <a:p>
            <a:r>
              <a:rPr lang="en-US" dirty="0">
                <a:solidFill>
                  <a:schemeClr val="bg1"/>
                </a:solidFill>
              </a:rPr>
              <a:t>Ho</a:t>
            </a:r>
            <a:r>
              <a:rPr lang="en-US" dirty="0"/>
              <a:t>w Big are Payments?</a:t>
            </a:r>
          </a:p>
        </p:txBody>
      </p:sp>
      <p:sp>
        <p:nvSpPr>
          <p:cNvPr id="3" name="Content Placeholder 2">
            <a:extLst>
              <a:ext uri="{FF2B5EF4-FFF2-40B4-BE49-F238E27FC236}">
                <a16:creationId xmlns:a16="http://schemas.microsoft.com/office/drawing/2014/main" id="{CB55A16F-257F-4DEF-C97B-917C68842E60}"/>
              </a:ext>
            </a:extLst>
          </p:cNvPr>
          <p:cNvSpPr>
            <a:spLocks noGrp="1"/>
          </p:cNvSpPr>
          <p:nvPr>
            <p:ph idx="1"/>
          </p:nvPr>
        </p:nvSpPr>
        <p:spPr/>
        <p:txBody>
          <a:bodyPr/>
          <a:lstStyle/>
          <a:p>
            <a:r>
              <a:rPr lang="en-US" dirty="0"/>
              <a:t>In 2026:</a:t>
            </a:r>
          </a:p>
          <a:p>
            <a:pPr lvl="1"/>
            <a:r>
              <a:rPr lang="en-US" dirty="0"/>
              <a:t>the average payment is $2,075.</a:t>
            </a:r>
          </a:p>
          <a:p>
            <a:pPr lvl="1"/>
            <a:r>
              <a:rPr lang="en-US" dirty="0"/>
              <a:t>Maximum if claim at age 62 is $2,969.</a:t>
            </a:r>
          </a:p>
          <a:p>
            <a:pPr lvl="1"/>
            <a:r>
              <a:rPr lang="en-US" dirty="0"/>
              <a:t>Maximum if claim at age 70 is $5,181.</a:t>
            </a:r>
          </a:p>
          <a:p>
            <a:r>
              <a:rPr lang="en-US" dirty="0"/>
              <a:t>Special minimum Social Security benefit:</a:t>
            </a:r>
          </a:p>
          <a:p>
            <a:pPr lvl="1"/>
            <a:r>
              <a:rPr lang="en-US" dirty="0"/>
              <a:t>For long-term, low-wage workers.</a:t>
            </a:r>
          </a:p>
          <a:p>
            <a:pPr lvl="1"/>
            <a:r>
              <a:rPr lang="en-US" dirty="0"/>
              <a:t>Minimum for 11 years of work: $53.50</a:t>
            </a:r>
          </a:p>
          <a:p>
            <a:pPr lvl="1"/>
            <a:r>
              <a:rPr lang="en-US" dirty="0"/>
              <a:t>Maximum for 30 years of work: $1,123.70</a:t>
            </a:r>
          </a:p>
        </p:txBody>
      </p:sp>
      <p:sp>
        <p:nvSpPr>
          <p:cNvPr id="4" name="Slide Number Placeholder 3">
            <a:extLst>
              <a:ext uri="{FF2B5EF4-FFF2-40B4-BE49-F238E27FC236}">
                <a16:creationId xmlns:a16="http://schemas.microsoft.com/office/drawing/2014/main" id="{F55F4641-FECB-1DC0-9706-E6C8CB13891C}"/>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1594585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AD39-CD8F-DDF0-563C-A09DDA993560}"/>
              </a:ext>
            </a:extLst>
          </p:cNvPr>
          <p:cNvSpPr>
            <a:spLocks noGrp="1"/>
          </p:cNvSpPr>
          <p:nvPr>
            <p:ph type="title"/>
          </p:nvPr>
        </p:nvSpPr>
        <p:spPr/>
        <p:txBody>
          <a:bodyPr>
            <a:normAutofit/>
          </a:bodyPr>
          <a:lstStyle/>
          <a:p>
            <a:r>
              <a:rPr lang="en-US" sz="3800" dirty="0">
                <a:solidFill>
                  <a:schemeClr val="bg1"/>
                </a:solidFill>
              </a:rPr>
              <a:t>Soc</a:t>
            </a:r>
            <a:r>
              <a:rPr lang="en-US" sz="3800" dirty="0"/>
              <a:t>ial Security Benefits are Comparatively Low</a:t>
            </a:r>
          </a:p>
        </p:txBody>
      </p:sp>
      <p:pic>
        <p:nvPicPr>
          <p:cNvPr id="7" name="Content Placeholder 6" descr="A graph with a number of numbers&#10;&#10;Description automatically generated with medium confidence">
            <a:extLst>
              <a:ext uri="{FF2B5EF4-FFF2-40B4-BE49-F238E27FC236}">
                <a16:creationId xmlns:a16="http://schemas.microsoft.com/office/drawing/2014/main" id="{5CE3B1A7-1B3E-9A7A-A4E9-563E3294365A}"/>
              </a:ext>
            </a:extLst>
          </p:cNvPr>
          <p:cNvPicPr>
            <a:picLocks noGrp="1" noChangeAspect="1"/>
          </p:cNvPicPr>
          <p:nvPr>
            <p:ph sz="half" idx="1"/>
          </p:nvPr>
        </p:nvPicPr>
        <p:blipFill>
          <a:blip r:embed="rId2"/>
          <a:stretch>
            <a:fillRect/>
          </a:stretch>
        </p:blipFill>
        <p:spPr>
          <a:xfrm>
            <a:off x="0" y="1787533"/>
            <a:ext cx="6026522" cy="3674956"/>
          </a:xfrm>
        </p:spPr>
      </p:pic>
      <p:pic>
        <p:nvPicPr>
          <p:cNvPr id="9" name="Content Placeholder 8" descr="A graph with a blue bar&#10;&#10;Description automatically generated">
            <a:extLst>
              <a:ext uri="{FF2B5EF4-FFF2-40B4-BE49-F238E27FC236}">
                <a16:creationId xmlns:a16="http://schemas.microsoft.com/office/drawing/2014/main" id="{B90AE967-0938-0E75-5908-99C359789631}"/>
              </a:ext>
            </a:extLst>
          </p:cNvPr>
          <p:cNvPicPr>
            <a:picLocks noGrp="1" noChangeAspect="1"/>
          </p:cNvPicPr>
          <p:nvPr>
            <p:ph sz="half" idx="2"/>
          </p:nvPr>
        </p:nvPicPr>
        <p:blipFill>
          <a:blip r:embed="rId3"/>
          <a:stretch>
            <a:fillRect/>
          </a:stretch>
        </p:blipFill>
        <p:spPr>
          <a:xfrm>
            <a:off x="6172199" y="1796565"/>
            <a:ext cx="5976853" cy="3674956"/>
          </a:xfrm>
        </p:spPr>
      </p:pic>
      <p:sp>
        <p:nvSpPr>
          <p:cNvPr id="5" name="Slide Number Placeholder 4">
            <a:extLst>
              <a:ext uri="{FF2B5EF4-FFF2-40B4-BE49-F238E27FC236}">
                <a16:creationId xmlns:a16="http://schemas.microsoft.com/office/drawing/2014/main" id="{6469242A-E20E-A384-6595-07AFBB076C5E}"/>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11" name="Picture 10">
            <a:extLst>
              <a:ext uri="{FF2B5EF4-FFF2-40B4-BE49-F238E27FC236}">
                <a16:creationId xmlns:a16="http://schemas.microsoft.com/office/drawing/2014/main" id="{B35D4C6B-A290-C5B1-A957-30C159DD62AD}"/>
              </a:ext>
            </a:extLst>
          </p:cNvPr>
          <p:cNvPicPr>
            <a:picLocks noChangeAspect="1"/>
          </p:cNvPicPr>
          <p:nvPr/>
        </p:nvPicPr>
        <p:blipFill>
          <a:blip r:embed="rId4"/>
          <a:stretch>
            <a:fillRect/>
          </a:stretch>
        </p:blipFill>
        <p:spPr>
          <a:xfrm>
            <a:off x="2590800" y="1358721"/>
            <a:ext cx="7518400" cy="355600"/>
          </a:xfrm>
          <a:prstGeom prst="rect">
            <a:avLst/>
          </a:prstGeom>
        </p:spPr>
      </p:pic>
      <p:pic>
        <p:nvPicPr>
          <p:cNvPr id="13" name="Picture 12">
            <a:extLst>
              <a:ext uri="{FF2B5EF4-FFF2-40B4-BE49-F238E27FC236}">
                <a16:creationId xmlns:a16="http://schemas.microsoft.com/office/drawing/2014/main" id="{AB11D4CA-B3DF-2D92-0EDF-A2E5DC230627}"/>
              </a:ext>
            </a:extLst>
          </p:cNvPr>
          <p:cNvPicPr>
            <a:picLocks noChangeAspect="1"/>
          </p:cNvPicPr>
          <p:nvPr/>
        </p:nvPicPr>
        <p:blipFill>
          <a:blip r:embed="rId5"/>
          <a:stretch>
            <a:fillRect/>
          </a:stretch>
        </p:blipFill>
        <p:spPr>
          <a:xfrm>
            <a:off x="6204527" y="5448374"/>
            <a:ext cx="5943600" cy="281116"/>
          </a:xfrm>
          <a:prstGeom prst="rect">
            <a:avLst/>
          </a:prstGeom>
        </p:spPr>
      </p:pic>
      <p:sp>
        <p:nvSpPr>
          <p:cNvPr id="15" name="TextBox 14">
            <a:extLst>
              <a:ext uri="{FF2B5EF4-FFF2-40B4-BE49-F238E27FC236}">
                <a16:creationId xmlns:a16="http://schemas.microsoft.com/office/drawing/2014/main" id="{7389BFD3-C395-A9B0-A44A-2F669E468E33}"/>
              </a:ext>
            </a:extLst>
          </p:cNvPr>
          <p:cNvSpPr txBox="1"/>
          <p:nvPr/>
        </p:nvSpPr>
        <p:spPr>
          <a:xfrm>
            <a:off x="5808133" y="6454548"/>
            <a:ext cx="5837495" cy="276999"/>
          </a:xfrm>
          <a:prstGeom prst="rect">
            <a:avLst/>
          </a:prstGeom>
          <a:noFill/>
        </p:spPr>
        <p:txBody>
          <a:bodyPr wrap="none" rtlCol="0">
            <a:spAutoFit/>
          </a:bodyPr>
          <a:lstStyle/>
          <a:p>
            <a:r>
              <a:rPr lang="en-US" sz="1200" dirty="0"/>
              <a:t>Source: https://</a:t>
            </a:r>
            <a:r>
              <a:rPr lang="en-US" sz="1200" dirty="0" err="1"/>
              <a:t>www.cbpp.org</a:t>
            </a:r>
            <a:r>
              <a:rPr lang="en-US" sz="1200" dirty="0"/>
              <a:t>/research/social-security/top-ten-facts-about-social-security</a:t>
            </a:r>
          </a:p>
        </p:txBody>
      </p:sp>
      <p:pic>
        <p:nvPicPr>
          <p:cNvPr id="16" name="Picture 15">
            <a:extLst>
              <a:ext uri="{FF2B5EF4-FFF2-40B4-BE49-F238E27FC236}">
                <a16:creationId xmlns:a16="http://schemas.microsoft.com/office/drawing/2014/main" id="{C92B4607-4D06-85FF-6A08-2C055F557621}"/>
              </a:ext>
            </a:extLst>
          </p:cNvPr>
          <p:cNvPicPr>
            <a:picLocks noChangeAspect="1"/>
          </p:cNvPicPr>
          <p:nvPr/>
        </p:nvPicPr>
        <p:blipFill>
          <a:blip r:embed="rId5"/>
          <a:stretch>
            <a:fillRect/>
          </a:stretch>
        </p:blipFill>
        <p:spPr>
          <a:xfrm>
            <a:off x="43874" y="5462489"/>
            <a:ext cx="5943600" cy="281116"/>
          </a:xfrm>
          <a:prstGeom prst="rect">
            <a:avLst/>
          </a:prstGeom>
        </p:spPr>
      </p:pic>
    </p:spTree>
    <p:extLst>
      <p:ext uri="{BB962C8B-B14F-4D97-AF65-F5344CB8AC3E}">
        <p14:creationId xmlns:p14="http://schemas.microsoft.com/office/powerpoint/2010/main" val="183610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0DB1-5DC1-E742-39D2-D4D092216344}"/>
              </a:ext>
            </a:extLst>
          </p:cNvPr>
          <p:cNvSpPr>
            <a:spLocks noGrp="1"/>
          </p:cNvSpPr>
          <p:nvPr>
            <p:ph type="title"/>
          </p:nvPr>
        </p:nvSpPr>
        <p:spPr/>
        <p:txBody>
          <a:bodyPr/>
          <a:lstStyle/>
          <a:p>
            <a:r>
              <a:rPr lang="en-US" dirty="0">
                <a:solidFill>
                  <a:schemeClr val="bg1"/>
                </a:solidFill>
              </a:rPr>
              <a:t>No</a:t>
            </a:r>
            <a:r>
              <a:rPr lang="en-US" dirty="0"/>
              <a:t>rmal Retirement Ages in the OECD</a:t>
            </a:r>
          </a:p>
        </p:txBody>
      </p:sp>
      <p:sp>
        <p:nvSpPr>
          <p:cNvPr id="5" name="Slide Number Placeholder 4">
            <a:extLst>
              <a:ext uri="{FF2B5EF4-FFF2-40B4-BE49-F238E27FC236}">
                <a16:creationId xmlns:a16="http://schemas.microsoft.com/office/drawing/2014/main" id="{6743EA8E-A533-4944-FEA9-7AA83C40DE34}"/>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11" name="Picture 10">
            <a:extLst>
              <a:ext uri="{FF2B5EF4-FFF2-40B4-BE49-F238E27FC236}">
                <a16:creationId xmlns:a16="http://schemas.microsoft.com/office/drawing/2014/main" id="{6A7B5F38-80D5-AD9A-1B4D-F158DEAB58CA}"/>
              </a:ext>
            </a:extLst>
          </p:cNvPr>
          <p:cNvPicPr>
            <a:picLocks noChangeAspect="1"/>
          </p:cNvPicPr>
          <p:nvPr/>
        </p:nvPicPr>
        <p:blipFill>
          <a:blip r:embed="rId3"/>
          <a:stretch>
            <a:fillRect/>
          </a:stretch>
        </p:blipFill>
        <p:spPr>
          <a:xfrm>
            <a:off x="939167" y="1195010"/>
            <a:ext cx="10069505" cy="4572000"/>
          </a:xfrm>
          <a:prstGeom prst="rect">
            <a:avLst/>
          </a:prstGeom>
        </p:spPr>
      </p:pic>
      <p:sp>
        <p:nvSpPr>
          <p:cNvPr id="15" name="TextBox 14">
            <a:extLst>
              <a:ext uri="{FF2B5EF4-FFF2-40B4-BE49-F238E27FC236}">
                <a16:creationId xmlns:a16="http://schemas.microsoft.com/office/drawing/2014/main" id="{9CCB80AA-23C1-8CDE-C949-4744E192D3AD}"/>
              </a:ext>
            </a:extLst>
          </p:cNvPr>
          <p:cNvSpPr txBox="1"/>
          <p:nvPr/>
        </p:nvSpPr>
        <p:spPr>
          <a:xfrm>
            <a:off x="11863137" y="2310063"/>
            <a:ext cx="184731" cy="369332"/>
          </a:xfrm>
          <a:prstGeom prst="rect">
            <a:avLst/>
          </a:prstGeom>
          <a:noFill/>
        </p:spPr>
        <p:txBody>
          <a:bodyPr wrap="none" rtlCol="0">
            <a:spAutoFit/>
          </a:bodyPr>
          <a:lstStyle/>
          <a:p>
            <a:endParaRPr lang="en-US" dirty="0"/>
          </a:p>
        </p:txBody>
      </p:sp>
      <p:sp>
        <p:nvSpPr>
          <p:cNvPr id="16" name="Oval 15">
            <a:extLst>
              <a:ext uri="{FF2B5EF4-FFF2-40B4-BE49-F238E27FC236}">
                <a16:creationId xmlns:a16="http://schemas.microsoft.com/office/drawing/2014/main" id="{C0FA6EF1-F250-D857-0ED1-C2E2F87AB97B}"/>
              </a:ext>
            </a:extLst>
          </p:cNvPr>
          <p:cNvSpPr/>
          <p:nvPr/>
        </p:nvSpPr>
        <p:spPr>
          <a:xfrm>
            <a:off x="4652211" y="2971799"/>
            <a:ext cx="214563" cy="26090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63F7CAB-3784-415A-68A4-B7B85DF0A394}"/>
              </a:ext>
            </a:extLst>
          </p:cNvPr>
          <p:cNvSpPr txBox="1"/>
          <p:nvPr/>
        </p:nvSpPr>
        <p:spPr>
          <a:xfrm>
            <a:off x="3745720" y="5628545"/>
            <a:ext cx="7435516" cy="1200329"/>
          </a:xfrm>
          <a:prstGeom prst="rect">
            <a:avLst/>
          </a:prstGeom>
          <a:noFill/>
        </p:spPr>
        <p:txBody>
          <a:bodyPr wrap="square" rtlCol="0">
            <a:spAutoFit/>
          </a:bodyPr>
          <a:lstStyle/>
          <a:p>
            <a:r>
              <a:rPr lang="en-US" sz="2400" dirty="0"/>
              <a:t>From 2025 to 2040 China’s normal retirement age for men will rise from 60 to 63; for women 55 to 58.  Japan and Korea transitioning to 65.</a:t>
            </a:r>
          </a:p>
        </p:txBody>
      </p:sp>
    </p:spTree>
    <p:extLst>
      <p:ext uri="{BB962C8B-B14F-4D97-AF65-F5344CB8AC3E}">
        <p14:creationId xmlns:p14="http://schemas.microsoft.com/office/powerpoint/2010/main" val="15048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Raise your digital hand or submit </a:t>
            </a:r>
            <a:r>
              <a:rPr lang="en-US"/>
              <a:t>questions in </a:t>
            </a:r>
            <a:r>
              <a:rPr lang="en-US" dirty="0"/>
              <a:t>the chat.</a:t>
            </a:r>
          </a:p>
          <a:p>
            <a:pPr lvl="1"/>
            <a:r>
              <a:rPr lang="en-US" dirty="0"/>
              <a:t>I will try to handle them as they come up.</a:t>
            </a:r>
          </a:p>
          <a:p>
            <a:pPr marL="457200" lvl="1" indent="0">
              <a:buNone/>
            </a:pPr>
            <a:endParaRPr lang="en-US" dirty="0"/>
          </a:p>
          <a:p>
            <a:r>
              <a:rPr lang="en-US" dirty="0"/>
              <a:t>We will do a verbal Q&amp;A once the material has been presented.</a:t>
            </a:r>
          </a:p>
          <a:p>
            <a:pPr marL="0" indent="0">
              <a:buNone/>
            </a:pPr>
            <a:endParaRPr lang="en-US" dirty="0"/>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41133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5B45-ED11-CE31-6A08-E90ED874E75F}"/>
              </a:ext>
            </a:extLst>
          </p:cNvPr>
          <p:cNvSpPr>
            <a:spLocks noGrp="1"/>
          </p:cNvSpPr>
          <p:nvPr>
            <p:ph type="title"/>
          </p:nvPr>
        </p:nvSpPr>
        <p:spPr>
          <a:xfrm>
            <a:off x="762000" y="261338"/>
            <a:ext cx="10515600" cy="1325563"/>
          </a:xfrm>
        </p:spPr>
        <p:txBody>
          <a:bodyPr/>
          <a:lstStyle/>
          <a:p>
            <a:r>
              <a:rPr lang="en-US" dirty="0">
                <a:solidFill>
                  <a:schemeClr val="bg1"/>
                </a:solidFill>
              </a:rPr>
              <a:t>Soc</a:t>
            </a:r>
            <a:r>
              <a:rPr lang="en-US" dirty="0">
                <a:solidFill>
                  <a:schemeClr val="accent5">
                    <a:lumMod val="50000"/>
                  </a:schemeClr>
                </a:solidFill>
              </a:rPr>
              <a:t>ial Security Benefits Can Be Subject to income Tax</a:t>
            </a:r>
            <a:endParaRPr lang="en-US" dirty="0">
              <a:solidFill>
                <a:schemeClr val="bg1"/>
              </a:solidFill>
            </a:endParaRPr>
          </a:p>
        </p:txBody>
      </p:sp>
      <p:sp>
        <p:nvSpPr>
          <p:cNvPr id="3" name="Content Placeholder 2">
            <a:extLst>
              <a:ext uri="{FF2B5EF4-FFF2-40B4-BE49-F238E27FC236}">
                <a16:creationId xmlns:a16="http://schemas.microsoft.com/office/drawing/2014/main" id="{6BDB5583-BEA6-101C-B4A4-85EBA0EB035C}"/>
              </a:ext>
            </a:extLst>
          </p:cNvPr>
          <p:cNvSpPr>
            <a:spLocks noGrp="1"/>
          </p:cNvSpPr>
          <p:nvPr>
            <p:ph sz="half" idx="1"/>
          </p:nvPr>
        </p:nvSpPr>
        <p:spPr>
          <a:xfrm>
            <a:off x="838199" y="1665980"/>
            <a:ext cx="10402957" cy="4189162"/>
          </a:xfrm>
        </p:spPr>
        <p:txBody>
          <a:bodyPr>
            <a:normAutofit fontScale="92500" lnSpcReduction="10000"/>
          </a:bodyPr>
          <a:lstStyle/>
          <a:p>
            <a:r>
              <a:rPr lang="en-US" dirty="0"/>
              <a:t>“Combined Income (CB):” one half SS benefit plus all other income</a:t>
            </a:r>
          </a:p>
          <a:p>
            <a:r>
              <a:rPr lang="en-US" dirty="0"/>
              <a:t>Single:</a:t>
            </a:r>
          </a:p>
          <a:p>
            <a:pPr lvl="1"/>
            <a:r>
              <a:rPr lang="en-US" dirty="0"/>
              <a:t>CB Up to $25K: no tax</a:t>
            </a:r>
          </a:p>
          <a:p>
            <a:pPr lvl="1"/>
            <a:r>
              <a:rPr lang="en-US" dirty="0"/>
              <a:t>CB $25K to $34K Up to 50% of benefit is included in taxable income</a:t>
            </a:r>
          </a:p>
          <a:p>
            <a:pPr lvl="1"/>
            <a:r>
              <a:rPr lang="en-US" dirty="0"/>
              <a:t>CB More than $34K Up to 85% of benefit is included in taxable income.</a:t>
            </a:r>
          </a:p>
          <a:p>
            <a:r>
              <a:rPr lang="en-US" dirty="0"/>
              <a:t>Married Filing Jointly:</a:t>
            </a:r>
          </a:p>
          <a:p>
            <a:pPr lvl="1"/>
            <a:r>
              <a:rPr lang="en-US" dirty="0"/>
              <a:t>CB Up to $32K: no tax</a:t>
            </a:r>
          </a:p>
          <a:p>
            <a:pPr lvl="1"/>
            <a:r>
              <a:rPr lang="en-US" dirty="0"/>
              <a:t>CB $25K to $44K Up to 50% of benefit is included in taxable income</a:t>
            </a:r>
          </a:p>
          <a:p>
            <a:pPr lvl="1"/>
            <a:r>
              <a:rPr lang="en-US" dirty="0"/>
              <a:t>CB More than $44K Up to 85% of benefit is included in taxable income.</a:t>
            </a:r>
          </a:p>
          <a:p>
            <a:pPr marL="0" indent="0">
              <a:buNone/>
            </a:pPr>
            <a:r>
              <a:rPr lang="en-US" dirty="0"/>
              <a:t>Remember 4% of SS Revenue is from Income Taxes on Benefits.</a:t>
            </a:r>
          </a:p>
          <a:p>
            <a:pPr marL="0" indent="0">
              <a:buNone/>
            </a:pPr>
            <a:r>
              <a:rPr lang="en-US" dirty="0"/>
              <a:t>Also, these income levels are </a:t>
            </a:r>
            <a:r>
              <a:rPr lang="en-US" i="1" dirty="0"/>
              <a:t>NOT </a:t>
            </a:r>
            <a:r>
              <a:rPr lang="en-US" dirty="0"/>
              <a:t> indexed to inflation</a:t>
            </a:r>
          </a:p>
          <a:p>
            <a:pPr lvl="1"/>
            <a:endParaRPr lang="en-US" dirty="0"/>
          </a:p>
        </p:txBody>
      </p:sp>
      <p:sp>
        <p:nvSpPr>
          <p:cNvPr id="5" name="Slide Number Placeholder 4">
            <a:extLst>
              <a:ext uri="{FF2B5EF4-FFF2-40B4-BE49-F238E27FC236}">
                <a16:creationId xmlns:a16="http://schemas.microsoft.com/office/drawing/2014/main" id="{00761AF6-F5C8-DC34-A36C-508BDE4767D0}"/>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15444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147DD-1EEF-7119-E302-4A321EDB047F}"/>
              </a:ext>
            </a:extLst>
          </p:cNvPr>
          <p:cNvSpPr>
            <a:spLocks noGrp="1"/>
          </p:cNvSpPr>
          <p:nvPr>
            <p:ph type="title"/>
          </p:nvPr>
        </p:nvSpPr>
        <p:spPr/>
        <p:txBody>
          <a:bodyPr/>
          <a:lstStyle/>
          <a:p>
            <a:r>
              <a:rPr lang="en-US" dirty="0"/>
              <a:t>Remember: We Have A Problem</a:t>
            </a:r>
          </a:p>
        </p:txBody>
      </p:sp>
      <p:sp>
        <p:nvSpPr>
          <p:cNvPr id="6" name="Text Placeholder 5">
            <a:extLst>
              <a:ext uri="{FF2B5EF4-FFF2-40B4-BE49-F238E27FC236}">
                <a16:creationId xmlns:a16="http://schemas.microsoft.com/office/drawing/2014/main" id="{35270EC3-FC17-90B2-1549-FEFC432B2D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9C094E-0720-2A1E-E4AF-0DBD9FCBC6D7}"/>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2007934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7FBE-0EEF-6EAB-2219-552622E4190B}"/>
              </a:ext>
            </a:extLst>
          </p:cNvPr>
          <p:cNvSpPr>
            <a:spLocks noGrp="1"/>
          </p:cNvSpPr>
          <p:nvPr>
            <p:ph type="title"/>
          </p:nvPr>
        </p:nvSpPr>
        <p:spPr/>
        <p:txBody>
          <a:bodyPr/>
          <a:lstStyle/>
          <a:p>
            <a:r>
              <a:rPr lang="en-US" dirty="0">
                <a:solidFill>
                  <a:schemeClr val="bg1"/>
                </a:solidFill>
              </a:rPr>
              <a:t>“Bu</a:t>
            </a:r>
            <a:r>
              <a:rPr lang="en-US" dirty="0">
                <a:solidFill>
                  <a:schemeClr val="accent5">
                    <a:lumMod val="50000"/>
                  </a:schemeClr>
                </a:solidFill>
              </a:rPr>
              <a:t>t, I earned my Social Security!”</a:t>
            </a:r>
          </a:p>
        </p:txBody>
      </p:sp>
      <p:sp>
        <p:nvSpPr>
          <p:cNvPr id="3" name="Content Placeholder 2">
            <a:extLst>
              <a:ext uri="{FF2B5EF4-FFF2-40B4-BE49-F238E27FC236}">
                <a16:creationId xmlns:a16="http://schemas.microsoft.com/office/drawing/2014/main" id="{EEB9DC8D-B2C7-D623-4590-C56BE0130A54}"/>
              </a:ext>
            </a:extLst>
          </p:cNvPr>
          <p:cNvSpPr>
            <a:spLocks noGrp="1"/>
          </p:cNvSpPr>
          <p:nvPr>
            <p:ph sz="half" idx="1"/>
          </p:nvPr>
        </p:nvSpPr>
        <p:spPr>
          <a:xfrm>
            <a:off x="838200" y="1665980"/>
            <a:ext cx="8938846" cy="4189162"/>
          </a:xfrm>
        </p:spPr>
        <p:txBody>
          <a:bodyPr/>
          <a:lstStyle/>
          <a:p>
            <a:pPr marL="0" indent="0">
              <a:buNone/>
            </a:pPr>
            <a:r>
              <a:rPr lang="en-US" dirty="0"/>
              <a:t>Maybe…</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7D0B8B1-4E0A-5A37-5361-7A0A668F8088}"/>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6" name="TextBox 5">
            <a:extLst>
              <a:ext uri="{FF2B5EF4-FFF2-40B4-BE49-F238E27FC236}">
                <a16:creationId xmlns:a16="http://schemas.microsoft.com/office/drawing/2014/main" id="{E28C6632-A4BD-9CC5-7A4B-833A025466FA}"/>
              </a:ext>
            </a:extLst>
          </p:cNvPr>
          <p:cNvSpPr txBox="1"/>
          <p:nvPr/>
        </p:nvSpPr>
        <p:spPr>
          <a:xfrm>
            <a:off x="3719146" y="6102396"/>
            <a:ext cx="7280031" cy="646331"/>
          </a:xfrm>
          <a:prstGeom prst="rect">
            <a:avLst/>
          </a:prstGeom>
          <a:noFill/>
        </p:spPr>
        <p:txBody>
          <a:bodyPr wrap="square" rtlCol="0">
            <a:spAutoFit/>
          </a:bodyPr>
          <a:lstStyle/>
          <a:p>
            <a:r>
              <a:rPr lang="en-US" dirty="0"/>
              <a:t>K. Rose and K. Burkhalter, “Money’s Worth Ratios under the OASDI Program for Hypothetical Workers, Actuarial Note 25.7 SSA</a:t>
            </a:r>
          </a:p>
        </p:txBody>
      </p:sp>
      <p:graphicFrame>
        <p:nvGraphicFramePr>
          <p:cNvPr id="8" name="Table 7">
            <a:extLst>
              <a:ext uri="{FF2B5EF4-FFF2-40B4-BE49-F238E27FC236}">
                <a16:creationId xmlns:a16="http://schemas.microsoft.com/office/drawing/2014/main" id="{3A1A2D27-AFE6-CF89-604F-3E25B3A00DEB}"/>
              </a:ext>
            </a:extLst>
          </p:cNvPr>
          <p:cNvGraphicFramePr>
            <a:graphicFrameLocks noGrp="1"/>
          </p:cNvGraphicFramePr>
          <p:nvPr>
            <p:extLst>
              <p:ext uri="{D42A27DB-BD31-4B8C-83A1-F6EECF244321}">
                <p14:modId xmlns:p14="http://schemas.microsoft.com/office/powerpoint/2010/main" val="3913637477"/>
              </p:ext>
            </p:extLst>
          </p:nvPr>
        </p:nvGraphicFramePr>
        <p:xfrm>
          <a:off x="2203350" y="3009622"/>
          <a:ext cx="8748178" cy="2977250"/>
        </p:xfrm>
        <a:graphic>
          <a:graphicData uri="http://schemas.openxmlformats.org/drawingml/2006/table">
            <a:tbl>
              <a:tblPr firstRow="1" firstCol="1" bandRow="1"/>
              <a:tblGrid>
                <a:gridCol w="1457718">
                  <a:extLst>
                    <a:ext uri="{9D8B030D-6E8A-4147-A177-3AD203B41FA5}">
                      <a16:colId xmlns:a16="http://schemas.microsoft.com/office/drawing/2014/main" val="2464642833"/>
                    </a:ext>
                  </a:extLst>
                </a:gridCol>
                <a:gridCol w="1457718">
                  <a:extLst>
                    <a:ext uri="{9D8B030D-6E8A-4147-A177-3AD203B41FA5}">
                      <a16:colId xmlns:a16="http://schemas.microsoft.com/office/drawing/2014/main" val="3915466675"/>
                    </a:ext>
                  </a:extLst>
                </a:gridCol>
                <a:gridCol w="1457718">
                  <a:extLst>
                    <a:ext uri="{9D8B030D-6E8A-4147-A177-3AD203B41FA5}">
                      <a16:colId xmlns:a16="http://schemas.microsoft.com/office/drawing/2014/main" val="4064359978"/>
                    </a:ext>
                  </a:extLst>
                </a:gridCol>
                <a:gridCol w="1457718">
                  <a:extLst>
                    <a:ext uri="{9D8B030D-6E8A-4147-A177-3AD203B41FA5}">
                      <a16:colId xmlns:a16="http://schemas.microsoft.com/office/drawing/2014/main" val="468701263"/>
                    </a:ext>
                  </a:extLst>
                </a:gridCol>
                <a:gridCol w="1458653">
                  <a:extLst>
                    <a:ext uri="{9D8B030D-6E8A-4147-A177-3AD203B41FA5}">
                      <a16:colId xmlns:a16="http://schemas.microsoft.com/office/drawing/2014/main" val="380356215"/>
                    </a:ext>
                  </a:extLst>
                </a:gridCol>
                <a:gridCol w="1458653">
                  <a:extLst>
                    <a:ext uri="{9D8B030D-6E8A-4147-A177-3AD203B41FA5}">
                      <a16:colId xmlns:a16="http://schemas.microsoft.com/office/drawing/2014/main" val="1283540364"/>
                    </a:ext>
                  </a:extLst>
                </a:gridCol>
              </a:tblGrid>
              <a:tr h="826502">
                <a:tc gridSpan="6">
                  <a:txBody>
                    <a:bodyPr/>
                    <a:lstStyle/>
                    <a:p>
                      <a:pPr marL="0" marR="0" algn="ctr">
                        <a:lnSpc>
                          <a:spcPct val="107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Money’s Worth Ratios for Hypothetical Workers born in 1949; retired in 2014</a:t>
                      </a:r>
                    </a:p>
                    <a:p>
                      <a:pPr marL="0" marR="0" algn="ctr">
                        <a:lnSpc>
                          <a:spcPct val="107000"/>
                        </a:lnSpc>
                        <a:spcAft>
                          <a:spcPts val="800"/>
                        </a:spcAft>
                        <a:buNone/>
                      </a:pPr>
                      <a:r>
                        <a:rPr lang="en-US" sz="2000" kern="100" dirty="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(Scheduled or Promised Benefits)</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3938" marR="93938" marT="46969" marB="469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0181094"/>
                  </a:ext>
                </a:extLst>
              </a:tr>
              <a:tr h="615162">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Earnings Level</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AIME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Single Man</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Single Woman</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One-Earner Couple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Two-earner couple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337699"/>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Very Low</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$16,556</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1.50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1.93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3.50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1.95</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3836089"/>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Low</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$29,800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1.13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1.38</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2.38</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1.37</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38895"/>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Medium</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$66,223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0.82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0.98</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1.64</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0.95</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5771017"/>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High</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$105,957</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0.79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0.82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0.79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0638859"/>
                  </a:ext>
                </a:extLst>
              </a:tr>
              <a:tr h="296883">
                <a:tc>
                  <a:txBody>
                    <a:bodyPr/>
                    <a:lstStyle/>
                    <a:p>
                      <a:pPr marL="0" marR="0">
                        <a:lnSpc>
                          <a:spcPct val="107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Maximum</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$163,970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1.12</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dirty="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0.69</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6423916"/>
                  </a:ext>
                </a:extLst>
              </a:tr>
            </a:tbl>
          </a:graphicData>
        </a:graphic>
      </p:graphicFrame>
      <p:sp>
        <p:nvSpPr>
          <p:cNvPr id="9" name="TextBox 8">
            <a:extLst>
              <a:ext uri="{FF2B5EF4-FFF2-40B4-BE49-F238E27FC236}">
                <a16:creationId xmlns:a16="http://schemas.microsoft.com/office/drawing/2014/main" id="{066A089D-D281-8FC6-728D-D09DDF48EF08}"/>
              </a:ext>
            </a:extLst>
          </p:cNvPr>
          <p:cNvSpPr txBox="1"/>
          <p:nvPr/>
        </p:nvSpPr>
        <p:spPr>
          <a:xfrm>
            <a:off x="3098132" y="2328110"/>
            <a:ext cx="7321216" cy="461665"/>
          </a:xfrm>
          <a:prstGeom prst="rect">
            <a:avLst/>
          </a:prstGeom>
          <a:noFill/>
        </p:spPr>
        <p:txBody>
          <a:bodyPr wrap="square" rtlCol="0">
            <a:spAutoFit/>
          </a:bodyPr>
          <a:lstStyle/>
          <a:p>
            <a:r>
              <a:rPr lang="en-US" sz="2400" dirty="0"/>
              <a:t>Notice the progressivity of benefits; a feature not a flaw.</a:t>
            </a:r>
          </a:p>
        </p:txBody>
      </p:sp>
      <p:sp>
        <p:nvSpPr>
          <p:cNvPr id="4" name="Rectangle 3">
            <a:extLst>
              <a:ext uri="{FF2B5EF4-FFF2-40B4-BE49-F238E27FC236}">
                <a16:creationId xmlns:a16="http://schemas.microsoft.com/office/drawing/2014/main" id="{CF3128E2-80E7-BFD7-ACFB-D45B652F3EAF}"/>
              </a:ext>
            </a:extLst>
          </p:cNvPr>
          <p:cNvSpPr/>
          <p:nvPr/>
        </p:nvSpPr>
        <p:spPr>
          <a:xfrm>
            <a:off x="7984156" y="3758665"/>
            <a:ext cx="1554480" cy="231632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8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7453-3A54-A06F-C313-D904CE16383A}"/>
              </a:ext>
            </a:extLst>
          </p:cNvPr>
          <p:cNvSpPr>
            <a:spLocks noGrp="1"/>
          </p:cNvSpPr>
          <p:nvPr>
            <p:ph type="title"/>
          </p:nvPr>
        </p:nvSpPr>
        <p:spPr/>
        <p:txBody>
          <a:bodyPr/>
          <a:lstStyle/>
          <a:p>
            <a:r>
              <a:rPr lang="en-US" dirty="0">
                <a:solidFill>
                  <a:schemeClr val="bg1"/>
                </a:solidFill>
              </a:rPr>
              <a:t>Tru</a:t>
            </a:r>
            <a:r>
              <a:rPr lang="en-US" dirty="0"/>
              <a:t>st Finds Are Running Out</a:t>
            </a:r>
          </a:p>
        </p:txBody>
      </p:sp>
      <p:sp>
        <p:nvSpPr>
          <p:cNvPr id="4" name="Slide Number Placeholder 3">
            <a:extLst>
              <a:ext uri="{FF2B5EF4-FFF2-40B4-BE49-F238E27FC236}">
                <a16:creationId xmlns:a16="http://schemas.microsoft.com/office/drawing/2014/main" id="{CDF21996-88CF-D69A-216A-068571680A52}"/>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7" name="TextBox 6">
            <a:extLst>
              <a:ext uri="{FF2B5EF4-FFF2-40B4-BE49-F238E27FC236}">
                <a16:creationId xmlns:a16="http://schemas.microsoft.com/office/drawing/2014/main" id="{B6219832-291C-BCE2-F435-0D727F0AC55F}"/>
              </a:ext>
            </a:extLst>
          </p:cNvPr>
          <p:cNvSpPr txBox="1"/>
          <p:nvPr/>
        </p:nvSpPr>
        <p:spPr>
          <a:xfrm>
            <a:off x="3219719" y="6456851"/>
            <a:ext cx="8505918" cy="276999"/>
          </a:xfrm>
          <a:prstGeom prst="rect">
            <a:avLst/>
          </a:prstGeom>
          <a:noFill/>
        </p:spPr>
        <p:txBody>
          <a:bodyPr wrap="none" rtlCol="0">
            <a:spAutoFit/>
          </a:bodyPr>
          <a:lstStyle/>
          <a:p>
            <a:r>
              <a:rPr lang="en-US" sz="1200" dirty="0"/>
              <a:t>Source: https://</a:t>
            </a:r>
            <a:r>
              <a:rPr lang="en-US" sz="1200" dirty="0" err="1"/>
              <a:t>www.pgpf.org</a:t>
            </a:r>
            <a:r>
              <a:rPr lang="en-US" sz="1200" dirty="0"/>
              <a:t>/article/social-security-faces-serious-financial-shortfalls-and-other-takeaways-from-the-trustees-report/</a:t>
            </a:r>
          </a:p>
        </p:txBody>
      </p:sp>
      <p:pic>
        <p:nvPicPr>
          <p:cNvPr id="5" name="Picture 4" descr="A graph showing the loss of retirement fund&#10;&#10;Description automatically generated">
            <a:extLst>
              <a:ext uri="{FF2B5EF4-FFF2-40B4-BE49-F238E27FC236}">
                <a16:creationId xmlns:a16="http://schemas.microsoft.com/office/drawing/2014/main" id="{53A56CD6-31A8-9121-A7E8-B75F40FA254C}"/>
              </a:ext>
            </a:extLst>
          </p:cNvPr>
          <p:cNvPicPr>
            <a:picLocks noChangeAspect="1"/>
          </p:cNvPicPr>
          <p:nvPr/>
        </p:nvPicPr>
        <p:blipFill>
          <a:blip r:embed="rId2"/>
          <a:stretch>
            <a:fillRect/>
          </a:stretch>
        </p:blipFill>
        <p:spPr>
          <a:xfrm>
            <a:off x="1765561" y="1066380"/>
            <a:ext cx="8855190" cy="5163846"/>
          </a:xfrm>
          <a:prstGeom prst="rect">
            <a:avLst/>
          </a:prstGeom>
        </p:spPr>
      </p:pic>
    </p:spTree>
    <p:extLst>
      <p:ext uri="{BB962C8B-B14F-4D97-AF65-F5344CB8AC3E}">
        <p14:creationId xmlns:p14="http://schemas.microsoft.com/office/powerpoint/2010/main" val="4242938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ED929-E9FA-B4B4-0D77-B03FA45E0FBD}"/>
            </a:ext>
          </a:extLst>
        </p:cNvPr>
        <p:cNvGrpSpPr/>
        <p:nvPr/>
      </p:nvGrpSpPr>
      <p:grpSpPr>
        <a:xfrm>
          <a:off x="0" y="0"/>
          <a:ext cx="0" cy="0"/>
          <a:chOff x="0" y="0"/>
          <a:chExt cx="0" cy="0"/>
        </a:xfrm>
      </p:grpSpPr>
      <p:pic>
        <p:nvPicPr>
          <p:cNvPr id="13" name="Picture 12" descr="A graph of a graph showing the cost of a tax&#10;&#10;Description automatically generated with medium confidence">
            <a:extLst>
              <a:ext uri="{FF2B5EF4-FFF2-40B4-BE49-F238E27FC236}">
                <a16:creationId xmlns:a16="http://schemas.microsoft.com/office/drawing/2014/main" id="{3E35A371-A34F-FA7C-D1E8-6077E44D3339}"/>
              </a:ext>
            </a:extLst>
          </p:cNvPr>
          <p:cNvPicPr>
            <a:picLocks noChangeAspect="1"/>
          </p:cNvPicPr>
          <p:nvPr/>
        </p:nvPicPr>
        <p:blipFill>
          <a:blip r:embed="rId2"/>
          <a:stretch>
            <a:fillRect/>
          </a:stretch>
        </p:blipFill>
        <p:spPr>
          <a:xfrm>
            <a:off x="2792980" y="914404"/>
            <a:ext cx="6606040" cy="5943596"/>
          </a:xfrm>
          <a:prstGeom prst="rect">
            <a:avLst/>
          </a:prstGeom>
        </p:spPr>
      </p:pic>
      <p:sp>
        <p:nvSpPr>
          <p:cNvPr id="2" name="Title 1">
            <a:extLst>
              <a:ext uri="{FF2B5EF4-FFF2-40B4-BE49-F238E27FC236}">
                <a16:creationId xmlns:a16="http://schemas.microsoft.com/office/drawing/2014/main" id="{60372F7C-A59E-DC75-CE8B-2C210D2456E7}"/>
              </a:ext>
            </a:extLst>
          </p:cNvPr>
          <p:cNvSpPr>
            <a:spLocks noGrp="1"/>
          </p:cNvSpPr>
          <p:nvPr>
            <p:ph type="title"/>
          </p:nvPr>
        </p:nvSpPr>
        <p:spPr>
          <a:xfrm>
            <a:off x="950934" y="0"/>
            <a:ext cx="10515600" cy="1325563"/>
          </a:xfrm>
        </p:spPr>
        <p:txBody>
          <a:bodyPr anchor="ctr">
            <a:normAutofit/>
          </a:bodyPr>
          <a:lstStyle/>
          <a:p>
            <a:r>
              <a:rPr lang="en-US" sz="3800" dirty="0">
                <a:solidFill>
                  <a:schemeClr val="bg1"/>
                </a:solidFill>
              </a:rPr>
              <a:t>At</a:t>
            </a:r>
            <a:r>
              <a:rPr lang="en-US" sz="3800" dirty="0"/>
              <a:t> Which Point, Benefits exceed Revenue</a:t>
            </a:r>
          </a:p>
        </p:txBody>
      </p:sp>
      <p:sp>
        <p:nvSpPr>
          <p:cNvPr id="4" name="Slide Number Placeholder 3">
            <a:extLst>
              <a:ext uri="{FF2B5EF4-FFF2-40B4-BE49-F238E27FC236}">
                <a16:creationId xmlns:a16="http://schemas.microsoft.com/office/drawing/2014/main" id="{638C6547-59F3-F8A0-8AB0-D09AEB9173FF}"/>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44</a:t>
            </a:fld>
            <a:endParaRPr lang="en-GB"/>
          </a:p>
        </p:txBody>
      </p:sp>
      <p:sp>
        <p:nvSpPr>
          <p:cNvPr id="3" name="TextBox 2">
            <a:extLst>
              <a:ext uri="{FF2B5EF4-FFF2-40B4-BE49-F238E27FC236}">
                <a16:creationId xmlns:a16="http://schemas.microsoft.com/office/drawing/2014/main" id="{B783339D-D929-8A7D-77E1-079B11E5F37E}"/>
              </a:ext>
            </a:extLst>
          </p:cNvPr>
          <p:cNvSpPr txBox="1"/>
          <p:nvPr/>
        </p:nvSpPr>
        <p:spPr>
          <a:xfrm>
            <a:off x="9443279" y="4618676"/>
            <a:ext cx="1750351" cy="646331"/>
          </a:xfrm>
          <a:prstGeom prst="rect">
            <a:avLst/>
          </a:prstGeom>
          <a:solidFill>
            <a:schemeClr val="bg1"/>
          </a:solidFill>
        </p:spPr>
        <p:txBody>
          <a:bodyPr wrap="none" rtlCol="0">
            <a:spAutoFit/>
          </a:bodyPr>
          <a:lstStyle/>
          <a:p>
            <a:r>
              <a:rPr lang="en-US" dirty="0"/>
              <a:t>Benefit Cut: 27%</a:t>
            </a:r>
          </a:p>
          <a:p>
            <a:r>
              <a:rPr lang="en-US" dirty="0"/>
              <a:t>2098 </a:t>
            </a:r>
          </a:p>
        </p:txBody>
      </p:sp>
      <p:cxnSp>
        <p:nvCxnSpPr>
          <p:cNvPr id="5" name="Straight Connector 4">
            <a:extLst>
              <a:ext uri="{FF2B5EF4-FFF2-40B4-BE49-F238E27FC236}">
                <a16:creationId xmlns:a16="http://schemas.microsoft.com/office/drawing/2014/main" id="{2CAFF9EE-4A91-15D5-BF66-E1BFB1956B1C}"/>
              </a:ext>
            </a:extLst>
          </p:cNvPr>
          <p:cNvCxnSpPr>
            <a:cxnSpLocks/>
          </p:cNvCxnSpPr>
          <p:nvPr/>
        </p:nvCxnSpPr>
        <p:spPr>
          <a:xfrm flipH="1" flipV="1">
            <a:off x="9327369" y="4180794"/>
            <a:ext cx="115910" cy="437882"/>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FFF829-B8EA-E142-EB96-CA5BCCE762A5}"/>
              </a:ext>
            </a:extLst>
          </p:cNvPr>
          <p:cNvSpPr txBox="1"/>
          <p:nvPr/>
        </p:nvSpPr>
        <p:spPr>
          <a:xfrm>
            <a:off x="5373243" y="4833355"/>
            <a:ext cx="2831031" cy="646331"/>
          </a:xfrm>
          <a:prstGeom prst="rect">
            <a:avLst/>
          </a:prstGeom>
          <a:solidFill>
            <a:schemeClr val="bg1"/>
          </a:solidFill>
        </p:spPr>
        <p:txBody>
          <a:bodyPr wrap="none" rtlCol="0">
            <a:spAutoFit/>
          </a:bodyPr>
          <a:lstStyle/>
          <a:p>
            <a:r>
              <a:rPr lang="en-US" dirty="0"/>
              <a:t>Trust Fund Exhaustion, 2033</a:t>
            </a:r>
          </a:p>
          <a:p>
            <a:r>
              <a:rPr lang="en-US" dirty="0"/>
              <a:t>Benefit Cut:  17% </a:t>
            </a:r>
          </a:p>
        </p:txBody>
      </p:sp>
      <p:cxnSp>
        <p:nvCxnSpPr>
          <p:cNvPr id="9" name="Straight Connector 8">
            <a:extLst>
              <a:ext uri="{FF2B5EF4-FFF2-40B4-BE49-F238E27FC236}">
                <a16:creationId xmlns:a16="http://schemas.microsoft.com/office/drawing/2014/main" id="{D8803563-77CC-8310-BF94-446A632D26AF}"/>
              </a:ext>
            </a:extLst>
          </p:cNvPr>
          <p:cNvCxnSpPr>
            <a:cxnSpLocks/>
          </p:cNvCxnSpPr>
          <p:nvPr/>
        </p:nvCxnSpPr>
        <p:spPr>
          <a:xfrm flipH="1" flipV="1">
            <a:off x="5328984" y="4291249"/>
            <a:ext cx="389891" cy="542106"/>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048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C325-CA8C-C1DE-EBEE-821B8EB079F4}"/>
              </a:ext>
            </a:extLst>
          </p:cNvPr>
          <p:cNvSpPr>
            <a:spLocks noGrp="1"/>
          </p:cNvSpPr>
          <p:nvPr>
            <p:ph type="title"/>
          </p:nvPr>
        </p:nvSpPr>
        <p:spPr/>
        <p:txBody>
          <a:bodyPr/>
          <a:lstStyle/>
          <a:p>
            <a:r>
              <a:rPr lang="en-US" dirty="0"/>
              <a:t>Hard Choices (?)</a:t>
            </a:r>
          </a:p>
        </p:txBody>
      </p:sp>
      <p:sp>
        <p:nvSpPr>
          <p:cNvPr id="3" name="Text Placeholder 2">
            <a:extLst>
              <a:ext uri="{FF2B5EF4-FFF2-40B4-BE49-F238E27FC236}">
                <a16:creationId xmlns:a16="http://schemas.microsoft.com/office/drawing/2014/main" id="{9E7BA351-1D84-E25D-0F17-18C525FD82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039CA9-DF93-9889-61E2-0D26E271A327}"/>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2193992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AC8F-F72F-459F-C084-0131E8C3A991}"/>
              </a:ext>
            </a:extLst>
          </p:cNvPr>
          <p:cNvSpPr>
            <a:spLocks noGrp="1"/>
          </p:cNvSpPr>
          <p:nvPr>
            <p:ph type="title"/>
          </p:nvPr>
        </p:nvSpPr>
        <p:spPr/>
        <p:txBody>
          <a:bodyPr/>
          <a:lstStyle/>
          <a:p>
            <a:r>
              <a:rPr lang="en-US" dirty="0">
                <a:solidFill>
                  <a:schemeClr val="bg1"/>
                </a:solidFill>
              </a:rPr>
              <a:t>Let</a:t>
            </a:r>
            <a:r>
              <a:rPr lang="en-US" dirty="0"/>
              <a:t>’s Cut to the Chase…</a:t>
            </a:r>
          </a:p>
        </p:txBody>
      </p:sp>
      <p:sp>
        <p:nvSpPr>
          <p:cNvPr id="3" name="Content Placeholder 2">
            <a:extLst>
              <a:ext uri="{FF2B5EF4-FFF2-40B4-BE49-F238E27FC236}">
                <a16:creationId xmlns:a16="http://schemas.microsoft.com/office/drawing/2014/main" id="{01FC9C6A-5CAA-CA53-232E-910F69B275BE}"/>
              </a:ext>
            </a:extLst>
          </p:cNvPr>
          <p:cNvSpPr>
            <a:spLocks noGrp="1"/>
          </p:cNvSpPr>
          <p:nvPr>
            <p:ph idx="1"/>
          </p:nvPr>
        </p:nvSpPr>
        <p:spPr/>
        <p:txBody>
          <a:bodyPr>
            <a:normAutofit fontScale="92500" lnSpcReduction="20000"/>
          </a:bodyPr>
          <a:lstStyle/>
          <a:p>
            <a:r>
              <a:rPr lang="en-US" dirty="0"/>
              <a:t>Solving the social security problem is simple:</a:t>
            </a:r>
          </a:p>
          <a:p>
            <a:endParaRPr lang="en-US" dirty="0"/>
          </a:p>
          <a:p>
            <a:pPr marL="0" indent="0">
              <a:buNone/>
            </a:pPr>
            <a:r>
              <a:rPr lang="en-US" dirty="0"/>
              <a:t>			More revenues and/or</a:t>
            </a:r>
          </a:p>
          <a:p>
            <a:pPr marL="0" indent="0">
              <a:buNone/>
            </a:pPr>
            <a:r>
              <a:rPr lang="en-US" dirty="0"/>
              <a:t>			Reduced benefits</a:t>
            </a:r>
          </a:p>
          <a:p>
            <a:pPr marL="0" indent="0">
              <a:buNone/>
            </a:pPr>
            <a:endParaRPr lang="en-US" dirty="0"/>
          </a:p>
          <a:p>
            <a:r>
              <a:rPr lang="en-US" dirty="0"/>
              <a:t>Why won’t this happen?</a:t>
            </a:r>
          </a:p>
          <a:p>
            <a:endParaRPr lang="en-US" dirty="0"/>
          </a:p>
          <a:p>
            <a:pPr marL="0" indent="0">
              <a:buNone/>
            </a:pPr>
            <a:r>
              <a:rPr lang="en-US" dirty="0"/>
              <a:t>			Politics!</a:t>
            </a:r>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D309C938-57AE-181F-09A8-362B8592CDE0}"/>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34786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A77C-7BB2-A2A5-F17F-BD0F0E6365CF}"/>
              </a:ext>
            </a:extLst>
          </p:cNvPr>
          <p:cNvSpPr>
            <a:spLocks noGrp="1"/>
          </p:cNvSpPr>
          <p:nvPr>
            <p:ph type="title"/>
          </p:nvPr>
        </p:nvSpPr>
        <p:spPr/>
        <p:txBody>
          <a:bodyPr/>
          <a:lstStyle/>
          <a:p>
            <a:r>
              <a:rPr lang="en-US" dirty="0">
                <a:solidFill>
                  <a:schemeClr val="bg1"/>
                </a:solidFill>
              </a:rPr>
              <a:t>My</a:t>
            </a:r>
            <a:r>
              <a:rPr lang="en-US" dirty="0"/>
              <a:t> Personal Opinion:  Disingenuous</a:t>
            </a:r>
          </a:p>
        </p:txBody>
      </p:sp>
      <p:sp>
        <p:nvSpPr>
          <p:cNvPr id="3" name="Content Placeholder 2">
            <a:extLst>
              <a:ext uri="{FF2B5EF4-FFF2-40B4-BE49-F238E27FC236}">
                <a16:creationId xmlns:a16="http://schemas.microsoft.com/office/drawing/2014/main" id="{57EBDF57-A472-D860-0E0F-4DE2B3C0E853}"/>
              </a:ext>
            </a:extLst>
          </p:cNvPr>
          <p:cNvSpPr>
            <a:spLocks noGrp="1"/>
          </p:cNvSpPr>
          <p:nvPr>
            <p:ph idx="1"/>
          </p:nvPr>
        </p:nvSpPr>
        <p:spPr/>
        <p:txBody>
          <a:bodyPr/>
          <a:lstStyle/>
          <a:p>
            <a:pPr marL="0" indent="0">
              <a:buNone/>
            </a:pPr>
            <a:r>
              <a:rPr lang="en-US" b="0" i="0" dirty="0">
                <a:solidFill>
                  <a:srgbClr val="222222"/>
                </a:solidFill>
                <a:effectLst/>
                <a:latin typeface="Roboto" panose="02000000000000000000" pitchFamily="2" charset="0"/>
              </a:rPr>
              <a:t>Scott Bessent</a:t>
            </a:r>
            <a:r>
              <a:rPr lang="en-US" b="0" dirty="0">
                <a:solidFill>
                  <a:srgbClr val="222222"/>
                </a:solidFill>
                <a:latin typeface="Roboto" panose="02000000000000000000" pitchFamily="2" charset="0"/>
              </a:rPr>
              <a:t>, Treasury Secretary at his confirmation hearings</a:t>
            </a:r>
            <a:r>
              <a:rPr lang="en-US" b="0" i="0" dirty="0">
                <a:solidFill>
                  <a:srgbClr val="222222"/>
                </a:solidFill>
                <a:effectLst/>
                <a:latin typeface="Roboto" panose="02000000000000000000" pitchFamily="2" charset="0"/>
              </a:rPr>
              <a:t>:</a:t>
            </a:r>
          </a:p>
          <a:p>
            <a:pPr marL="0" indent="0">
              <a:buNone/>
            </a:pPr>
            <a:r>
              <a:rPr lang="en-US" b="0" i="0" dirty="0">
                <a:solidFill>
                  <a:srgbClr val="222222"/>
                </a:solidFill>
                <a:effectLst/>
                <a:latin typeface="Roboto" panose="02000000000000000000" pitchFamily="2" charset="0"/>
              </a:rPr>
              <a:t>"These entitlements are massive. I think the next four years isn't the time to deal with them, that we've got to deal with the discretionary portion of the budget…then the next step is for a future administration to have the confidence to be able to deal with entitlements”</a:t>
            </a:r>
          </a:p>
          <a:p>
            <a:pPr marL="0" indent="0">
              <a:buNone/>
            </a:pPr>
            <a:r>
              <a:rPr lang="en-US" b="0" dirty="0">
                <a:solidFill>
                  <a:srgbClr val="222222"/>
                </a:solidFill>
                <a:latin typeface="Roboto" panose="02000000000000000000" pitchFamily="2" charset="0"/>
              </a:rPr>
              <a:t>Total Federal Spending last fiscal $7 trillion:  60% Mandatory (mostly Social Security and Medicare); 27% was discretionary, and 14% was interest on the debt.</a:t>
            </a:r>
            <a:endParaRPr lang="en-US" dirty="0"/>
          </a:p>
          <a:p>
            <a:endParaRPr lang="en-US" dirty="0"/>
          </a:p>
        </p:txBody>
      </p:sp>
      <p:sp>
        <p:nvSpPr>
          <p:cNvPr id="4" name="Slide Number Placeholder 3">
            <a:extLst>
              <a:ext uri="{FF2B5EF4-FFF2-40B4-BE49-F238E27FC236}">
                <a16:creationId xmlns:a16="http://schemas.microsoft.com/office/drawing/2014/main" id="{AA3BF197-4867-1EDB-09D2-935449F43BEB}"/>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6" name="TextBox 5">
            <a:extLst>
              <a:ext uri="{FF2B5EF4-FFF2-40B4-BE49-F238E27FC236}">
                <a16:creationId xmlns:a16="http://schemas.microsoft.com/office/drawing/2014/main" id="{07968ECE-D68B-8A56-63A2-B25971E372BE}"/>
              </a:ext>
            </a:extLst>
          </p:cNvPr>
          <p:cNvSpPr txBox="1"/>
          <p:nvPr/>
        </p:nvSpPr>
        <p:spPr>
          <a:xfrm>
            <a:off x="2169488" y="6488668"/>
            <a:ext cx="10632112" cy="369332"/>
          </a:xfrm>
          <a:prstGeom prst="rect">
            <a:avLst/>
          </a:prstGeom>
          <a:noFill/>
        </p:spPr>
        <p:txBody>
          <a:bodyPr wrap="square">
            <a:spAutoFit/>
          </a:bodyPr>
          <a:lstStyle/>
          <a:p>
            <a:r>
              <a:rPr lang="en-US" dirty="0"/>
              <a:t>https://www.foxbusiness.com/politics/treasury-secretary-nominee-scott-bessents-3-3-3-plan-what-know</a:t>
            </a:r>
          </a:p>
        </p:txBody>
      </p:sp>
    </p:spTree>
    <p:extLst>
      <p:ext uri="{BB962C8B-B14F-4D97-AF65-F5344CB8AC3E}">
        <p14:creationId xmlns:p14="http://schemas.microsoft.com/office/powerpoint/2010/main" val="14871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CC25-2450-A599-BF9C-8056AAB13055}"/>
              </a:ext>
            </a:extLst>
          </p:cNvPr>
          <p:cNvSpPr>
            <a:spLocks noGrp="1"/>
          </p:cNvSpPr>
          <p:nvPr>
            <p:ph type="title"/>
          </p:nvPr>
        </p:nvSpPr>
        <p:spPr/>
        <p:txBody>
          <a:bodyPr/>
          <a:lstStyle/>
          <a:p>
            <a:r>
              <a:rPr lang="en-US" dirty="0">
                <a:solidFill>
                  <a:schemeClr val="bg1"/>
                </a:solidFill>
              </a:rPr>
              <a:t>So, </a:t>
            </a:r>
            <a:r>
              <a:rPr lang="en-US" dirty="0"/>
              <a:t>Let’s Consider Some Other Choices</a:t>
            </a:r>
          </a:p>
        </p:txBody>
      </p:sp>
      <p:sp>
        <p:nvSpPr>
          <p:cNvPr id="3" name="Content Placeholder 2">
            <a:extLst>
              <a:ext uri="{FF2B5EF4-FFF2-40B4-BE49-F238E27FC236}">
                <a16:creationId xmlns:a16="http://schemas.microsoft.com/office/drawing/2014/main" id="{481E16DF-569D-5CBF-4BB8-DE8DE734C8B7}"/>
              </a:ext>
            </a:extLst>
          </p:cNvPr>
          <p:cNvSpPr>
            <a:spLocks noGrp="1"/>
          </p:cNvSpPr>
          <p:nvPr>
            <p:ph idx="1"/>
          </p:nvPr>
        </p:nvSpPr>
        <p:spPr>
          <a:xfrm>
            <a:off x="3590925" y="1374776"/>
            <a:ext cx="5010150" cy="4351338"/>
          </a:xfrm>
        </p:spPr>
        <p:txBody>
          <a:bodyPr>
            <a:normAutofit/>
          </a:bodyPr>
          <a:lstStyle/>
          <a:p>
            <a:r>
              <a:rPr lang="en-US" sz="4000" dirty="0"/>
              <a:t>Changes to revenues</a:t>
            </a:r>
          </a:p>
          <a:p>
            <a:pPr marL="0" indent="0">
              <a:buNone/>
            </a:pPr>
            <a:endParaRPr lang="en-US" sz="4000" dirty="0"/>
          </a:p>
          <a:p>
            <a:r>
              <a:rPr lang="en-US" sz="4000" dirty="0"/>
              <a:t>Changes to benefits</a:t>
            </a:r>
          </a:p>
        </p:txBody>
      </p:sp>
      <p:sp>
        <p:nvSpPr>
          <p:cNvPr id="4" name="Slide Number Placeholder 3">
            <a:extLst>
              <a:ext uri="{FF2B5EF4-FFF2-40B4-BE49-F238E27FC236}">
                <a16:creationId xmlns:a16="http://schemas.microsoft.com/office/drawing/2014/main" id="{969D2B4D-BC0E-064A-2ACB-05B6685517C8}"/>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41998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141EE9-9142-C658-ECA0-9BC1B15C9955}"/>
              </a:ext>
            </a:extLst>
          </p:cNvPr>
          <p:cNvSpPr>
            <a:spLocks noGrp="1"/>
          </p:cNvSpPr>
          <p:nvPr>
            <p:ph type="title"/>
          </p:nvPr>
        </p:nvSpPr>
        <p:spPr>
          <a:xfrm>
            <a:off x="762000" y="0"/>
            <a:ext cx="10515600" cy="1325563"/>
          </a:xfrm>
        </p:spPr>
        <p:txBody>
          <a:bodyPr/>
          <a:lstStyle/>
          <a:p>
            <a:r>
              <a:rPr lang="en-US" dirty="0">
                <a:solidFill>
                  <a:schemeClr val="bg1"/>
                </a:solidFill>
              </a:rPr>
              <a:t>The</a:t>
            </a:r>
            <a:r>
              <a:rPr lang="en-US" dirty="0"/>
              <a:t> Following Simulations Brought to you by:</a:t>
            </a:r>
          </a:p>
        </p:txBody>
      </p:sp>
      <p:pic>
        <p:nvPicPr>
          <p:cNvPr id="9" name="Content Placeholder 8" descr="A screenshot of a website&#10;&#10;Description automatically generated">
            <a:extLst>
              <a:ext uri="{FF2B5EF4-FFF2-40B4-BE49-F238E27FC236}">
                <a16:creationId xmlns:a16="http://schemas.microsoft.com/office/drawing/2014/main" id="{742A2B8B-0108-2ADC-7B32-AF8BD3077623}"/>
              </a:ext>
            </a:extLst>
          </p:cNvPr>
          <p:cNvPicPr>
            <a:picLocks noGrp="1" noChangeAspect="1"/>
          </p:cNvPicPr>
          <p:nvPr>
            <p:ph idx="1"/>
          </p:nvPr>
        </p:nvPicPr>
        <p:blipFill>
          <a:blip r:embed="rId2"/>
          <a:stretch>
            <a:fillRect/>
          </a:stretch>
        </p:blipFill>
        <p:spPr>
          <a:xfrm>
            <a:off x="1199196" y="1211263"/>
            <a:ext cx="9793607" cy="4351337"/>
          </a:xfrm>
        </p:spPr>
      </p:pic>
      <p:sp>
        <p:nvSpPr>
          <p:cNvPr id="5" name="Slide Number Placeholder 4">
            <a:extLst>
              <a:ext uri="{FF2B5EF4-FFF2-40B4-BE49-F238E27FC236}">
                <a16:creationId xmlns:a16="http://schemas.microsoft.com/office/drawing/2014/main" id="{BC2E448B-0D07-7977-915F-33DB78616BFA}"/>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10" name="TextBox 9">
            <a:extLst>
              <a:ext uri="{FF2B5EF4-FFF2-40B4-BE49-F238E27FC236}">
                <a16:creationId xmlns:a16="http://schemas.microsoft.com/office/drawing/2014/main" id="{8639BAC7-1D67-0BB2-A858-5D6C8BFEB43F}"/>
              </a:ext>
            </a:extLst>
          </p:cNvPr>
          <p:cNvSpPr txBox="1"/>
          <p:nvPr/>
        </p:nvSpPr>
        <p:spPr>
          <a:xfrm>
            <a:off x="2672529" y="5661790"/>
            <a:ext cx="6846939" cy="523220"/>
          </a:xfrm>
          <a:prstGeom prst="rect">
            <a:avLst/>
          </a:prstGeom>
          <a:noFill/>
        </p:spPr>
        <p:txBody>
          <a:bodyPr wrap="none" rtlCol="0">
            <a:spAutoFit/>
          </a:bodyPr>
          <a:lstStyle/>
          <a:p>
            <a:r>
              <a:rPr lang="en-US" sz="2800" dirty="0">
                <a:hlinkClick r:id="rId3"/>
              </a:rPr>
              <a:t>https://</a:t>
            </a:r>
            <a:r>
              <a:rPr lang="en-US" sz="2800" dirty="0" err="1">
                <a:hlinkClick r:id="rId3"/>
              </a:rPr>
              <a:t>www.crfb.org</a:t>
            </a:r>
            <a:r>
              <a:rPr lang="en-US" sz="2800" dirty="0">
                <a:hlinkClick r:id="rId3"/>
              </a:rPr>
              <a:t>/</a:t>
            </a:r>
            <a:r>
              <a:rPr lang="en-US" sz="2800" dirty="0" err="1">
                <a:hlinkClick r:id="rId3"/>
              </a:rPr>
              <a:t>socialsecurityreformer</a:t>
            </a:r>
            <a:r>
              <a:rPr lang="en-US" sz="2800" dirty="0">
                <a:hlinkClick r:id="rId3"/>
              </a:rPr>
              <a:t>/</a:t>
            </a:r>
            <a:endParaRPr lang="en-US" sz="2800" dirty="0"/>
          </a:p>
        </p:txBody>
      </p:sp>
    </p:spTree>
    <p:extLst>
      <p:ext uri="{BB962C8B-B14F-4D97-AF65-F5344CB8AC3E}">
        <p14:creationId xmlns:p14="http://schemas.microsoft.com/office/powerpoint/2010/main" val="20147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811709"/>
            <a:ext cx="10219508" cy="874970"/>
          </a:xfrm>
        </p:spPr>
        <p:txBody>
          <a:bodyPr anchor="ctr" anchorCtr="0">
            <a:noAutofit/>
          </a:bodyPr>
          <a:lstStyle/>
          <a:p>
            <a:pPr>
              <a:lnSpc>
                <a:spcPct val="100000"/>
              </a:lnSpc>
              <a:spcBef>
                <a:spcPts val="0"/>
              </a:spcBef>
            </a:pPr>
            <a:r>
              <a:rPr lang="en-US" sz="4800" dirty="0"/>
              <a:t>Social Security – Hard Choices (?)*</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148659" y="4611211"/>
            <a:ext cx="9144000" cy="874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400" b="0" i="1" dirty="0">
                <a:solidFill>
                  <a:srgbClr val="333333"/>
                </a:solidFill>
                <a:effectLst/>
                <a:latin typeface="Open Sans" panose="020B0606030504020204" pitchFamily="34" charset="0"/>
              </a:rPr>
              <a:t>Geoffrey Woglom, emeriti Amherst College</a:t>
            </a:r>
          </a:p>
          <a:p>
            <a:pPr>
              <a:lnSpc>
                <a:spcPct val="100000"/>
              </a:lnSpc>
              <a:spcBef>
                <a:spcPts val="0"/>
              </a:spcBef>
            </a:pPr>
            <a:r>
              <a:rPr lang="en-US" sz="2400" b="0" i="1" dirty="0">
                <a:solidFill>
                  <a:srgbClr val="333333"/>
                </a:solidFill>
                <a:effectLst/>
                <a:latin typeface="Open Sans" panose="020B0606030504020204" pitchFamily="34" charset="0"/>
              </a:rPr>
              <a:t>March 11, 2026</a:t>
            </a:r>
          </a:p>
          <a:p>
            <a:pPr>
              <a:lnSpc>
                <a:spcPct val="100000"/>
              </a:lnSpc>
              <a:spcBef>
                <a:spcPts val="0"/>
              </a:spcBef>
            </a:pPr>
            <a:endParaRPr lang="en-US" sz="3400" dirty="0">
              <a:solidFill>
                <a:schemeClr val="tx2"/>
              </a:solidFill>
            </a:endParaRPr>
          </a:p>
        </p:txBody>
      </p:sp>
      <p:pic>
        <p:nvPicPr>
          <p:cNvPr id="4" name="Picture 3">
            <a:extLst>
              <a:ext uri="{FF2B5EF4-FFF2-40B4-BE49-F238E27FC236}">
                <a16:creationId xmlns:a16="http://schemas.microsoft.com/office/drawing/2014/main" id="{DDCD7B4E-2843-5E42-BD7B-2CEA54746E7F}"/>
              </a:ext>
            </a:extLst>
          </p:cNvPr>
          <p:cNvPicPr>
            <a:picLocks noChangeAspect="1"/>
          </p:cNvPicPr>
          <p:nvPr/>
        </p:nvPicPr>
        <p:blipFill>
          <a:blip r:embed="rId2"/>
          <a:srcRect/>
          <a:stretch/>
        </p:blipFill>
        <p:spPr>
          <a:xfrm>
            <a:off x="292184" y="171177"/>
            <a:ext cx="3492500" cy="2025164"/>
          </a:xfrm>
          <a:prstGeom prst="rect">
            <a:avLst/>
          </a:prstGeom>
        </p:spPr>
      </p:pic>
      <p:pic>
        <p:nvPicPr>
          <p:cNvPr id="7" name="Picture 6">
            <a:extLst>
              <a:ext uri="{FF2B5EF4-FFF2-40B4-BE49-F238E27FC236}">
                <a16:creationId xmlns:a16="http://schemas.microsoft.com/office/drawing/2014/main" id="{DB2F1D5D-1B3B-5E4F-9B0B-5B9013118BDB}"/>
              </a:ext>
            </a:extLst>
          </p:cNvPr>
          <p:cNvPicPr>
            <a:picLocks noChangeAspect="1"/>
          </p:cNvPicPr>
          <p:nvPr/>
        </p:nvPicPr>
        <p:blipFill>
          <a:blip r:embed="rId3"/>
          <a:srcRect/>
          <a:stretch/>
        </p:blipFill>
        <p:spPr>
          <a:xfrm>
            <a:off x="8846473" y="3962163"/>
            <a:ext cx="3048930" cy="2311400"/>
          </a:xfrm>
          <a:prstGeom prst="rect">
            <a:avLst/>
          </a:prstGeom>
        </p:spPr>
      </p:pic>
      <p:sp>
        <p:nvSpPr>
          <p:cNvPr id="2" name="TextBox 1">
            <a:extLst>
              <a:ext uri="{FF2B5EF4-FFF2-40B4-BE49-F238E27FC236}">
                <a16:creationId xmlns:a16="http://schemas.microsoft.com/office/drawing/2014/main" id="{790C2222-05AD-65A9-E4E9-FDF378D73EB4}"/>
              </a:ext>
            </a:extLst>
          </p:cNvPr>
          <p:cNvSpPr txBox="1"/>
          <p:nvPr/>
        </p:nvSpPr>
        <p:spPr>
          <a:xfrm>
            <a:off x="3235570" y="6040492"/>
            <a:ext cx="5490356" cy="646331"/>
          </a:xfrm>
          <a:prstGeom prst="rect">
            <a:avLst/>
          </a:prstGeom>
          <a:noFill/>
        </p:spPr>
        <p:txBody>
          <a:bodyPr wrap="square" rtlCol="0">
            <a:spAutoFit/>
          </a:bodyPr>
          <a:lstStyle/>
          <a:p>
            <a:r>
              <a:rPr lang="en-US" dirty="0"/>
              <a:t>* The majority of these slides were written by Jon Haveman, Executive Director of NEED, PhD</a:t>
            </a:r>
          </a:p>
        </p:txBody>
      </p:sp>
    </p:spTree>
    <p:extLst>
      <p:ext uri="{BB962C8B-B14F-4D97-AF65-F5344CB8AC3E}">
        <p14:creationId xmlns:p14="http://schemas.microsoft.com/office/powerpoint/2010/main" val="2910550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A5A85-09FB-81C3-6432-EEB2D5F61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81B4C-9995-003F-BA90-5A63A12714D2}"/>
              </a:ext>
            </a:extLst>
          </p:cNvPr>
          <p:cNvSpPr>
            <a:spLocks noGrp="1"/>
          </p:cNvSpPr>
          <p:nvPr>
            <p:ph type="title"/>
          </p:nvPr>
        </p:nvSpPr>
        <p:spPr>
          <a:xfrm>
            <a:off x="799563" y="0"/>
            <a:ext cx="10515600" cy="1325563"/>
          </a:xfrm>
        </p:spPr>
        <p:txBody>
          <a:bodyPr/>
          <a:lstStyle/>
          <a:p>
            <a:r>
              <a:rPr lang="en-US" dirty="0">
                <a:solidFill>
                  <a:schemeClr val="bg1"/>
                </a:solidFill>
              </a:rPr>
              <a:t>Pos</a:t>
            </a:r>
            <a:r>
              <a:rPr lang="en-US" dirty="0"/>
              <a:t>sible Changes to Revenues</a:t>
            </a:r>
          </a:p>
        </p:txBody>
      </p:sp>
      <p:pic>
        <p:nvPicPr>
          <p:cNvPr id="8" name="Content Placeholder 7">
            <a:extLst>
              <a:ext uri="{FF2B5EF4-FFF2-40B4-BE49-F238E27FC236}">
                <a16:creationId xmlns:a16="http://schemas.microsoft.com/office/drawing/2014/main" id="{122F57D7-C992-BD02-3542-57571B99D263}"/>
              </a:ext>
            </a:extLst>
          </p:cNvPr>
          <p:cNvPicPr>
            <a:picLocks noGrp="1" noChangeAspect="1"/>
          </p:cNvPicPr>
          <p:nvPr>
            <p:ph sz="half" idx="1"/>
          </p:nvPr>
        </p:nvPicPr>
        <p:blipFill>
          <a:blip r:embed="rId2"/>
          <a:srcRect/>
          <a:stretch/>
        </p:blipFill>
        <p:spPr>
          <a:xfrm>
            <a:off x="133350" y="1051324"/>
            <a:ext cx="6137878" cy="5044676"/>
          </a:xfrm>
        </p:spPr>
      </p:pic>
      <p:pic>
        <p:nvPicPr>
          <p:cNvPr id="10" name="Content Placeholder 9" descr="A graph with a line and a red line&#10;&#10;Description automatically generated">
            <a:extLst>
              <a:ext uri="{FF2B5EF4-FFF2-40B4-BE49-F238E27FC236}">
                <a16:creationId xmlns:a16="http://schemas.microsoft.com/office/drawing/2014/main" id="{EAD46F0D-8215-B095-00E9-EEF134785F0F}"/>
              </a:ext>
            </a:extLst>
          </p:cNvPr>
          <p:cNvPicPr>
            <a:picLocks noGrp="1" noChangeAspect="1"/>
          </p:cNvPicPr>
          <p:nvPr>
            <p:ph sz="half" idx="2"/>
          </p:nvPr>
        </p:nvPicPr>
        <p:blipFill>
          <a:blip r:embed="rId3"/>
          <a:stretch>
            <a:fillRect/>
          </a:stretch>
        </p:blipFill>
        <p:spPr>
          <a:xfrm>
            <a:off x="6489172" y="1182360"/>
            <a:ext cx="5296870" cy="4931569"/>
          </a:xfrm>
        </p:spPr>
      </p:pic>
      <p:sp>
        <p:nvSpPr>
          <p:cNvPr id="4" name="Slide Number Placeholder 3">
            <a:extLst>
              <a:ext uri="{FF2B5EF4-FFF2-40B4-BE49-F238E27FC236}">
                <a16:creationId xmlns:a16="http://schemas.microsoft.com/office/drawing/2014/main" id="{6CDA0C60-D3FA-ADE4-9B61-1BA98685A826}"/>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3" name="TextBox 2">
            <a:extLst>
              <a:ext uri="{FF2B5EF4-FFF2-40B4-BE49-F238E27FC236}">
                <a16:creationId xmlns:a16="http://schemas.microsoft.com/office/drawing/2014/main" id="{CB2DB048-8F3D-3FC6-C367-F6F29C4D65FB}"/>
              </a:ext>
            </a:extLst>
          </p:cNvPr>
          <p:cNvSpPr txBox="1"/>
          <p:nvPr/>
        </p:nvSpPr>
        <p:spPr>
          <a:xfrm>
            <a:off x="8080671" y="6454939"/>
            <a:ext cx="3540713" cy="276999"/>
          </a:xfrm>
          <a:prstGeom prst="rect">
            <a:avLst/>
          </a:prstGeom>
          <a:noFill/>
        </p:spPr>
        <p:txBody>
          <a:bodyPr wrap="none" rtlCol="0">
            <a:spAutoFit/>
          </a:bodyPr>
          <a:lstStyle/>
          <a:p>
            <a:r>
              <a:rPr lang="en-US" sz="1200" dirty="0"/>
              <a:t>Source: </a:t>
            </a:r>
            <a:r>
              <a:rPr lang="en-US" sz="1200" dirty="0">
                <a:hlinkClick r:id="rId4"/>
              </a:rPr>
              <a:t>https://www.crfb.org/socialsecurityreformer/</a:t>
            </a:r>
            <a:endParaRPr lang="en-US" sz="1200" dirty="0"/>
          </a:p>
        </p:txBody>
      </p:sp>
    </p:spTree>
    <p:extLst>
      <p:ext uri="{BB962C8B-B14F-4D97-AF65-F5344CB8AC3E}">
        <p14:creationId xmlns:p14="http://schemas.microsoft.com/office/powerpoint/2010/main" val="312916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7944B-F2EC-7A07-EAFA-47EF55112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55687-8210-A91E-482E-C41A254DA6D6}"/>
              </a:ext>
            </a:extLst>
          </p:cNvPr>
          <p:cNvSpPr>
            <a:spLocks noGrp="1"/>
          </p:cNvSpPr>
          <p:nvPr>
            <p:ph type="title"/>
          </p:nvPr>
        </p:nvSpPr>
        <p:spPr>
          <a:xfrm>
            <a:off x="799563" y="0"/>
            <a:ext cx="10515600" cy="1325563"/>
          </a:xfrm>
        </p:spPr>
        <p:txBody>
          <a:bodyPr/>
          <a:lstStyle/>
          <a:p>
            <a:r>
              <a:rPr lang="en-US" dirty="0">
                <a:solidFill>
                  <a:schemeClr val="bg1"/>
                </a:solidFill>
              </a:rPr>
              <a:t>Pos</a:t>
            </a:r>
            <a:r>
              <a:rPr lang="en-US" dirty="0"/>
              <a:t>sible Changes to Revenues: Example</a:t>
            </a:r>
          </a:p>
        </p:txBody>
      </p:sp>
      <p:pic>
        <p:nvPicPr>
          <p:cNvPr id="8" name="Content Placeholder 7">
            <a:extLst>
              <a:ext uri="{FF2B5EF4-FFF2-40B4-BE49-F238E27FC236}">
                <a16:creationId xmlns:a16="http://schemas.microsoft.com/office/drawing/2014/main" id="{2EAC75D9-A195-7FC1-56F3-05857DC3FAA2}"/>
              </a:ext>
            </a:extLst>
          </p:cNvPr>
          <p:cNvPicPr>
            <a:picLocks noGrp="1" noChangeAspect="1"/>
          </p:cNvPicPr>
          <p:nvPr>
            <p:ph sz="half" idx="1"/>
          </p:nvPr>
        </p:nvPicPr>
        <p:blipFill>
          <a:blip r:embed="rId3"/>
          <a:srcRect/>
          <a:stretch/>
        </p:blipFill>
        <p:spPr>
          <a:xfrm>
            <a:off x="133350" y="1051324"/>
            <a:ext cx="6137878" cy="5044676"/>
          </a:xfrm>
        </p:spPr>
      </p:pic>
      <p:pic>
        <p:nvPicPr>
          <p:cNvPr id="10" name="Content Placeholder 9">
            <a:extLst>
              <a:ext uri="{FF2B5EF4-FFF2-40B4-BE49-F238E27FC236}">
                <a16:creationId xmlns:a16="http://schemas.microsoft.com/office/drawing/2014/main" id="{3DF7FF8F-B831-6640-FD18-CB1E5ECF9DFD}"/>
              </a:ext>
            </a:extLst>
          </p:cNvPr>
          <p:cNvPicPr>
            <a:picLocks noGrp="1" noChangeAspect="1"/>
          </p:cNvPicPr>
          <p:nvPr>
            <p:ph sz="half" idx="2"/>
          </p:nvPr>
        </p:nvPicPr>
        <p:blipFill>
          <a:blip r:embed="rId4"/>
          <a:srcRect/>
          <a:stretch/>
        </p:blipFill>
        <p:spPr>
          <a:xfrm>
            <a:off x="6489172" y="1164431"/>
            <a:ext cx="5296870" cy="4931569"/>
          </a:xfrm>
        </p:spPr>
      </p:pic>
      <p:sp>
        <p:nvSpPr>
          <p:cNvPr id="4" name="Slide Number Placeholder 3">
            <a:extLst>
              <a:ext uri="{FF2B5EF4-FFF2-40B4-BE49-F238E27FC236}">
                <a16:creationId xmlns:a16="http://schemas.microsoft.com/office/drawing/2014/main" id="{62BF70BA-F068-AEB3-46BF-03572546C4B1}"/>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3" name="TextBox 2">
            <a:extLst>
              <a:ext uri="{FF2B5EF4-FFF2-40B4-BE49-F238E27FC236}">
                <a16:creationId xmlns:a16="http://schemas.microsoft.com/office/drawing/2014/main" id="{D234A601-D174-0B04-E0FF-C53CDA70F4F9}"/>
              </a:ext>
            </a:extLst>
          </p:cNvPr>
          <p:cNvSpPr txBox="1"/>
          <p:nvPr/>
        </p:nvSpPr>
        <p:spPr>
          <a:xfrm>
            <a:off x="8080671" y="6454939"/>
            <a:ext cx="3540713" cy="276999"/>
          </a:xfrm>
          <a:prstGeom prst="rect">
            <a:avLst/>
          </a:prstGeom>
          <a:noFill/>
        </p:spPr>
        <p:txBody>
          <a:bodyPr wrap="none" rtlCol="0">
            <a:spAutoFit/>
          </a:bodyPr>
          <a:lstStyle/>
          <a:p>
            <a:r>
              <a:rPr lang="en-US" sz="1200" dirty="0"/>
              <a:t>Source: </a:t>
            </a:r>
            <a:r>
              <a:rPr lang="en-US" sz="1200" dirty="0">
                <a:hlinkClick r:id="rId5"/>
              </a:rPr>
              <a:t>https://www.crfb.org/socialsecurityreformer/</a:t>
            </a:r>
            <a:endParaRPr lang="en-US" sz="1200" dirty="0"/>
          </a:p>
        </p:txBody>
      </p:sp>
      <p:sp>
        <p:nvSpPr>
          <p:cNvPr id="5" name="Rectangle 4">
            <a:extLst>
              <a:ext uri="{FF2B5EF4-FFF2-40B4-BE49-F238E27FC236}">
                <a16:creationId xmlns:a16="http://schemas.microsoft.com/office/drawing/2014/main" id="{3B3672CD-572C-7984-4822-757DDB0B02D6}"/>
              </a:ext>
            </a:extLst>
          </p:cNvPr>
          <p:cNvSpPr/>
          <p:nvPr/>
        </p:nvSpPr>
        <p:spPr>
          <a:xfrm>
            <a:off x="273133" y="3990109"/>
            <a:ext cx="5545776" cy="3800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7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163D-5A5E-2714-5BB2-5FEFA47B8D99}"/>
              </a:ext>
            </a:extLst>
          </p:cNvPr>
          <p:cNvSpPr>
            <a:spLocks noGrp="1"/>
          </p:cNvSpPr>
          <p:nvPr>
            <p:ph type="title"/>
          </p:nvPr>
        </p:nvSpPr>
        <p:spPr>
          <a:xfrm>
            <a:off x="799563" y="0"/>
            <a:ext cx="10515600" cy="1325563"/>
          </a:xfrm>
        </p:spPr>
        <p:txBody>
          <a:bodyPr/>
          <a:lstStyle/>
          <a:p>
            <a:r>
              <a:rPr lang="en-US" dirty="0">
                <a:solidFill>
                  <a:schemeClr val="bg1"/>
                </a:solidFill>
              </a:rPr>
              <a:t>Pos</a:t>
            </a:r>
            <a:r>
              <a:rPr lang="en-US" dirty="0"/>
              <a:t>sible Changes to Benefits</a:t>
            </a:r>
          </a:p>
        </p:txBody>
      </p:sp>
      <p:pic>
        <p:nvPicPr>
          <p:cNvPr id="8" name="Content Placeholder 7" descr="A screenshot of a blue screen&#10;&#10;Description automatically generated">
            <a:extLst>
              <a:ext uri="{FF2B5EF4-FFF2-40B4-BE49-F238E27FC236}">
                <a16:creationId xmlns:a16="http://schemas.microsoft.com/office/drawing/2014/main" id="{BB7025AC-9D0B-6191-1325-7EF42734BC8F}"/>
              </a:ext>
            </a:extLst>
          </p:cNvPr>
          <p:cNvPicPr>
            <a:picLocks noGrp="1" noChangeAspect="1"/>
          </p:cNvPicPr>
          <p:nvPr>
            <p:ph sz="half" idx="1"/>
          </p:nvPr>
        </p:nvPicPr>
        <p:blipFill>
          <a:blip r:embed="rId2"/>
          <a:stretch>
            <a:fillRect/>
          </a:stretch>
        </p:blipFill>
        <p:spPr>
          <a:xfrm>
            <a:off x="133350" y="1051324"/>
            <a:ext cx="6137878" cy="5044676"/>
          </a:xfrm>
        </p:spPr>
      </p:pic>
      <p:pic>
        <p:nvPicPr>
          <p:cNvPr id="10" name="Content Placeholder 9" descr="A graph with a line and a red line&#10;&#10;Description automatically generated">
            <a:extLst>
              <a:ext uri="{FF2B5EF4-FFF2-40B4-BE49-F238E27FC236}">
                <a16:creationId xmlns:a16="http://schemas.microsoft.com/office/drawing/2014/main" id="{147330AC-5E54-AE30-4C11-1D19D682883C}"/>
              </a:ext>
            </a:extLst>
          </p:cNvPr>
          <p:cNvPicPr>
            <a:picLocks noGrp="1" noChangeAspect="1"/>
          </p:cNvPicPr>
          <p:nvPr>
            <p:ph sz="half" idx="2"/>
          </p:nvPr>
        </p:nvPicPr>
        <p:blipFill>
          <a:blip r:embed="rId3"/>
          <a:stretch>
            <a:fillRect/>
          </a:stretch>
        </p:blipFill>
        <p:spPr>
          <a:xfrm>
            <a:off x="6489172" y="1164431"/>
            <a:ext cx="5296870" cy="4931569"/>
          </a:xfrm>
        </p:spPr>
      </p:pic>
      <p:sp>
        <p:nvSpPr>
          <p:cNvPr id="4" name="Slide Number Placeholder 3">
            <a:extLst>
              <a:ext uri="{FF2B5EF4-FFF2-40B4-BE49-F238E27FC236}">
                <a16:creationId xmlns:a16="http://schemas.microsoft.com/office/drawing/2014/main" id="{DC5C6148-EF32-2DDF-C352-BA848269F2FE}"/>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3" name="TextBox 2">
            <a:extLst>
              <a:ext uri="{FF2B5EF4-FFF2-40B4-BE49-F238E27FC236}">
                <a16:creationId xmlns:a16="http://schemas.microsoft.com/office/drawing/2014/main" id="{C17AE99C-1592-0436-714C-8499E07FCDF2}"/>
              </a:ext>
            </a:extLst>
          </p:cNvPr>
          <p:cNvSpPr txBox="1"/>
          <p:nvPr/>
        </p:nvSpPr>
        <p:spPr>
          <a:xfrm>
            <a:off x="8080671" y="6454939"/>
            <a:ext cx="3540713" cy="276999"/>
          </a:xfrm>
          <a:prstGeom prst="rect">
            <a:avLst/>
          </a:prstGeom>
          <a:noFill/>
        </p:spPr>
        <p:txBody>
          <a:bodyPr wrap="none" rtlCol="0">
            <a:spAutoFit/>
          </a:bodyPr>
          <a:lstStyle/>
          <a:p>
            <a:r>
              <a:rPr lang="en-US" sz="1200" dirty="0"/>
              <a:t>Source: </a:t>
            </a:r>
            <a:r>
              <a:rPr lang="en-US" sz="1200" dirty="0">
                <a:hlinkClick r:id="rId4"/>
              </a:rPr>
              <a:t>https://www.crfb.org/socialsecurityreformer/</a:t>
            </a:r>
            <a:endParaRPr lang="en-US" sz="1200" dirty="0"/>
          </a:p>
        </p:txBody>
      </p:sp>
    </p:spTree>
    <p:extLst>
      <p:ext uri="{BB962C8B-B14F-4D97-AF65-F5344CB8AC3E}">
        <p14:creationId xmlns:p14="http://schemas.microsoft.com/office/powerpoint/2010/main" val="26680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BFE7-7859-A3B1-D5DA-FEEBE8C7B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E8302-6242-8270-74D9-9ED6131ECF8D}"/>
              </a:ext>
            </a:extLst>
          </p:cNvPr>
          <p:cNvSpPr>
            <a:spLocks noGrp="1"/>
          </p:cNvSpPr>
          <p:nvPr>
            <p:ph type="title"/>
          </p:nvPr>
        </p:nvSpPr>
        <p:spPr>
          <a:xfrm>
            <a:off x="799563" y="0"/>
            <a:ext cx="10515600" cy="1325563"/>
          </a:xfrm>
        </p:spPr>
        <p:txBody>
          <a:bodyPr/>
          <a:lstStyle/>
          <a:p>
            <a:r>
              <a:rPr lang="en-US" dirty="0">
                <a:solidFill>
                  <a:schemeClr val="bg1"/>
                </a:solidFill>
              </a:rPr>
              <a:t>Pos</a:t>
            </a:r>
            <a:r>
              <a:rPr lang="en-US" dirty="0"/>
              <a:t>sible Changes to Benefits: Example</a:t>
            </a:r>
          </a:p>
        </p:txBody>
      </p:sp>
      <p:pic>
        <p:nvPicPr>
          <p:cNvPr id="8" name="Content Placeholder 7">
            <a:extLst>
              <a:ext uri="{FF2B5EF4-FFF2-40B4-BE49-F238E27FC236}">
                <a16:creationId xmlns:a16="http://schemas.microsoft.com/office/drawing/2014/main" id="{9E850584-14B5-AEAA-3AF5-98C4142A45B1}"/>
              </a:ext>
            </a:extLst>
          </p:cNvPr>
          <p:cNvPicPr>
            <a:picLocks noGrp="1" noChangeAspect="1"/>
          </p:cNvPicPr>
          <p:nvPr>
            <p:ph sz="half" idx="1"/>
          </p:nvPr>
        </p:nvPicPr>
        <p:blipFill>
          <a:blip r:embed="rId2"/>
          <a:srcRect/>
          <a:stretch/>
        </p:blipFill>
        <p:spPr>
          <a:xfrm>
            <a:off x="133350" y="1051324"/>
            <a:ext cx="6137878" cy="5044676"/>
          </a:xfrm>
        </p:spPr>
      </p:pic>
      <p:pic>
        <p:nvPicPr>
          <p:cNvPr id="10" name="Content Placeholder 9">
            <a:extLst>
              <a:ext uri="{FF2B5EF4-FFF2-40B4-BE49-F238E27FC236}">
                <a16:creationId xmlns:a16="http://schemas.microsoft.com/office/drawing/2014/main" id="{90E1C91E-EC16-A50D-4107-EFE77F4F7470}"/>
              </a:ext>
            </a:extLst>
          </p:cNvPr>
          <p:cNvPicPr>
            <a:picLocks noGrp="1" noChangeAspect="1"/>
          </p:cNvPicPr>
          <p:nvPr>
            <p:ph sz="half" idx="2"/>
          </p:nvPr>
        </p:nvPicPr>
        <p:blipFill>
          <a:blip r:embed="rId3"/>
          <a:srcRect/>
          <a:stretch/>
        </p:blipFill>
        <p:spPr>
          <a:xfrm>
            <a:off x="6489172" y="1164431"/>
            <a:ext cx="5296870" cy="4931569"/>
          </a:xfrm>
        </p:spPr>
      </p:pic>
      <p:sp>
        <p:nvSpPr>
          <p:cNvPr id="4" name="Slide Number Placeholder 3">
            <a:extLst>
              <a:ext uri="{FF2B5EF4-FFF2-40B4-BE49-F238E27FC236}">
                <a16:creationId xmlns:a16="http://schemas.microsoft.com/office/drawing/2014/main" id="{B37463B2-503D-B72F-BFCF-D77E4F955D0B}"/>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3" name="TextBox 2">
            <a:extLst>
              <a:ext uri="{FF2B5EF4-FFF2-40B4-BE49-F238E27FC236}">
                <a16:creationId xmlns:a16="http://schemas.microsoft.com/office/drawing/2014/main" id="{A060E8AE-8310-F71D-1998-B378BEC0B974}"/>
              </a:ext>
            </a:extLst>
          </p:cNvPr>
          <p:cNvSpPr txBox="1"/>
          <p:nvPr/>
        </p:nvSpPr>
        <p:spPr>
          <a:xfrm>
            <a:off x="8080671" y="6454939"/>
            <a:ext cx="3540713" cy="276999"/>
          </a:xfrm>
          <a:prstGeom prst="rect">
            <a:avLst/>
          </a:prstGeom>
          <a:noFill/>
        </p:spPr>
        <p:txBody>
          <a:bodyPr wrap="none" rtlCol="0">
            <a:spAutoFit/>
          </a:bodyPr>
          <a:lstStyle/>
          <a:p>
            <a:r>
              <a:rPr lang="en-US" sz="1200" dirty="0"/>
              <a:t>Source: </a:t>
            </a:r>
            <a:r>
              <a:rPr lang="en-US" sz="1200" dirty="0">
                <a:hlinkClick r:id="rId4"/>
              </a:rPr>
              <a:t>https://www.crfb.org/socialsecurityreformer/</a:t>
            </a:r>
            <a:endParaRPr lang="en-US" sz="1200" dirty="0"/>
          </a:p>
        </p:txBody>
      </p:sp>
      <p:sp>
        <p:nvSpPr>
          <p:cNvPr id="5" name="Rectangle 4">
            <a:extLst>
              <a:ext uri="{FF2B5EF4-FFF2-40B4-BE49-F238E27FC236}">
                <a16:creationId xmlns:a16="http://schemas.microsoft.com/office/drawing/2014/main" id="{BAF9D30C-7EBA-A6D0-CC7D-48EE20794DEB}"/>
              </a:ext>
            </a:extLst>
          </p:cNvPr>
          <p:cNvSpPr/>
          <p:nvPr/>
        </p:nvSpPr>
        <p:spPr>
          <a:xfrm>
            <a:off x="273133" y="3668380"/>
            <a:ext cx="5545776" cy="3800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37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E021-1AB8-933A-0B54-5901FCDD57A5}"/>
              </a:ext>
            </a:extLst>
          </p:cNvPr>
          <p:cNvSpPr>
            <a:spLocks noGrp="1"/>
          </p:cNvSpPr>
          <p:nvPr>
            <p:ph type="title"/>
          </p:nvPr>
        </p:nvSpPr>
        <p:spPr>
          <a:xfrm>
            <a:off x="760926" y="0"/>
            <a:ext cx="10515600" cy="1325563"/>
          </a:xfrm>
        </p:spPr>
        <p:txBody>
          <a:bodyPr/>
          <a:lstStyle/>
          <a:p>
            <a:r>
              <a:rPr lang="en-US" dirty="0">
                <a:solidFill>
                  <a:schemeClr val="bg1"/>
                </a:solidFill>
              </a:rPr>
              <a:t>Sup</a:t>
            </a:r>
            <a:r>
              <a:rPr lang="en-US" dirty="0"/>
              <a:t>pose We Do Both!  Problem Solved</a:t>
            </a:r>
          </a:p>
        </p:txBody>
      </p:sp>
      <p:pic>
        <p:nvPicPr>
          <p:cNvPr id="7" name="Content Placeholder 6">
            <a:extLst>
              <a:ext uri="{FF2B5EF4-FFF2-40B4-BE49-F238E27FC236}">
                <a16:creationId xmlns:a16="http://schemas.microsoft.com/office/drawing/2014/main" id="{7C7BD8CE-27E5-1972-E07C-7FF6A7867530}"/>
              </a:ext>
            </a:extLst>
          </p:cNvPr>
          <p:cNvPicPr>
            <a:picLocks noGrp="1" noChangeAspect="1"/>
          </p:cNvPicPr>
          <p:nvPr>
            <p:ph sz="half" idx="1"/>
          </p:nvPr>
        </p:nvPicPr>
        <p:blipFill>
          <a:blip r:embed="rId2"/>
          <a:srcRect/>
          <a:stretch/>
        </p:blipFill>
        <p:spPr>
          <a:xfrm>
            <a:off x="608526" y="1051560"/>
            <a:ext cx="5374058" cy="5029200"/>
          </a:xfrm>
        </p:spPr>
      </p:pic>
      <p:sp>
        <p:nvSpPr>
          <p:cNvPr id="5" name="Slide Number Placeholder 4">
            <a:extLst>
              <a:ext uri="{FF2B5EF4-FFF2-40B4-BE49-F238E27FC236}">
                <a16:creationId xmlns:a16="http://schemas.microsoft.com/office/drawing/2014/main" id="{F60BFED8-A881-2C99-1FFA-AC4EB8D56527}"/>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13" name="Content Placeholder 12">
            <a:extLst>
              <a:ext uri="{FF2B5EF4-FFF2-40B4-BE49-F238E27FC236}">
                <a16:creationId xmlns:a16="http://schemas.microsoft.com/office/drawing/2014/main" id="{EEF8E0BC-1A07-4158-54B6-089C931E3F35}"/>
              </a:ext>
            </a:extLst>
          </p:cNvPr>
          <p:cNvPicPr>
            <a:picLocks noGrp="1" noChangeAspect="1"/>
          </p:cNvPicPr>
          <p:nvPr>
            <p:ph sz="half" idx="2"/>
          </p:nvPr>
        </p:nvPicPr>
        <p:blipFill>
          <a:blip r:embed="rId3"/>
          <a:srcRect/>
          <a:stretch/>
        </p:blipFill>
        <p:spPr>
          <a:xfrm>
            <a:off x="6247326" y="1051560"/>
            <a:ext cx="5374058" cy="5029200"/>
          </a:xfrm>
        </p:spPr>
      </p:pic>
      <p:sp>
        <p:nvSpPr>
          <p:cNvPr id="14" name="TextBox 13">
            <a:extLst>
              <a:ext uri="{FF2B5EF4-FFF2-40B4-BE49-F238E27FC236}">
                <a16:creationId xmlns:a16="http://schemas.microsoft.com/office/drawing/2014/main" id="{F11E2527-C03D-5E5E-65C6-96C9EAE71FF1}"/>
              </a:ext>
            </a:extLst>
          </p:cNvPr>
          <p:cNvSpPr txBox="1"/>
          <p:nvPr/>
        </p:nvSpPr>
        <p:spPr>
          <a:xfrm>
            <a:off x="8080671" y="6454939"/>
            <a:ext cx="3540713" cy="276999"/>
          </a:xfrm>
          <a:prstGeom prst="rect">
            <a:avLst/>
          </a:prstGeom>
          <a:noFill/>
        </p:spPr>
        <p:txBody>
          <a:bodyPr wrap="none" rtlCol="0">
            <a:spAutoFit/>
          </a:bodyPr>
          <a:lstStyle/>
          <a:p>
            <a:r>
              <a:rPr lang="en-US" sz="1200" dirty="0"/>
              <a:t>Source: </a:t>
            </a:r>
            <a:r>
              <a:rPr lang="en-US" sz="1200" dirty="0">
                <a:hlinkClick r:id="rId4"/>
              </a:rPr>
              <a:t>https://www.crfb.org/socialsecurityreformer/</a:t>
            </a:r>
            <a:endParaRPr lang="en-US" sz="1200" dirty="0"/>
          </a:p>
        </p:txBody>
      </p:sp>
    </p:spTree>
    <p:extLst>
      <p:ext uri="{BB962C8B-B14F-4D97-AF65-F5344CB8AC3E}">
        <p14:creationId xmlns:p14="http://schemas.microsoft.com/office/powerpoint/2010/main" val="35911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0C98-0C61-87F7-184D-B116215DB1E2}"/>
              </a:ext>
            </a:extLst>
          </p:cNvPr>
          <p:cNvSpPr>
            <a:spLocks noGrp="1"/>
          </p:cNvSpPr>
          <p:nvPr>
            <p:ph type="title"/>
          </p:nvPr>
        </p:nvSpPr>
        <p:spPr>
          <a:xfrm>
            <a:off x="1009650" y="0"/>
            <a:ext cx="10515600" cy="1325563"/>
          </a:xfrm>
        </p:spPr>
        <p:txBody>
          <a:bodyPr/>
          <a:lstStyle/>
          <a:p>
            <a:r>
              <a:rPr lang="en-US" dirty="0">
                <a:solidFill>
                  <a:schemeClr val="bg1"/>
                </a:solidFill>
              </a:rPr>
              <a:t>So</a:t>
            </a:r>
            <a:r>
              <a:rPr lang="en-US" dirty="0"/>
              <a:t>me Additional Thoughts on Options</a:t>
            </a:r>
          </a:p>
        </p:txBody>
      </p:sp>
      <p:sp>
        <p:nvSpPr>
          <p:cNvPr id="3" name="Content Placeholder 2">
            <a:extLst>
              <a:ext uri="{FF2B5EF4-FFF2-40B4-BE49-F238E27FC236}">
                <a16:creationId xmlns:a16="http://schemas.microsoft.com/office/drawing/2014/main" id="{4F71BCD2-AF0C-35D7-B825-7CFDE8072BC0}"/>
              </a:ext>
            </a:extLst>
          </p:cNvPr>
          <p:cNvSpPr>
            <a:spLocks noGrp="1"/>
          </p:cNvSpPr>
          <p:nvPr>
            <p:ph idx="1"/>
          </p:nvPr>
        </p:nvSpPr>
        <p:spPr>
          <a:xfrm>
            <a:off x="1994725" y="1425830"/>
            <a:ext cx="8545450" cy="4389437"/>
          </a:xfrm>
        </p:spPr>
        <p:txBody>
          <a:bodyPr>
            <a:normAutofit/>
          </a:bodyPr>
          <a:lstStyle/>
          <a:p>
            <a:r>
              <a:rPr lang="en-US" sz="4000" dirty="0"/>
              <a:t>COLAs – cost of living adjustments</a:t>
            </a:r>
          </a:p>
          <a:p>
            <a:pPr lvl="1"/>
            <a:r>
              <a:rPr lang="en-US" sz="3600" dirty="0"/>
              <a:t>Merely another way of reducing benefits</a:t>
            </a:r>
          </a:p>
          <a:p>
            <a:r>
              <a:rPr lang="en-US" sz="4000" dirty="0"/>
              <a:t>Raising the retirement age</a:t>
            </a:r>
          </a:p>
          <a:p>
            <a:r>
              <a:rPr lang="en-US" sz="4000" dirty="0"/>
              <a:t>Investing in the stock market</a:t>
            </a:r>
          </a:p>
        </p:txBody>
      </p:sp>
      <p:sp>
        <p:nvSpPr>
          <p:cNvPr id="4" name="Slide Number Placeholder 3">
            <a:extLst>
              <a:ext uri="{FF2B5EF4-FFF2-40B4-BE49-F238E27FC236}">
                <a16:creationId xmlns:a16="http://schemas.microsoft.com/office/drawing/2014/main" id="{40FB3D28-5630-3A31-32A0-AC2D4AAC7777}"/>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10717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0A28-99F9-0BEF-B11C-B9EF08CC415D}"/>
              </a:ext>
            </a:extLst>
          </p:cNvPr>
          <p:cNvSpPr>
            <a:spLocks noGrp="1"/>
          </p:cNvSpPr>
          <p:nvPr>
            <p:ph type="title"/>
          </p:nvPr>
        </p:nvSpPr>
        <p:spPr/>
        <p:txBody>
          <a:bodyPr/>
          <a:lstStyle/>
          <a:p>
            <a:r>
              <a:rPr lang="en-US" dirty="0">
                <a:solidFill>
                  <a:schemeClr val="bg1"/>
                </a:solidFill>
              </a:rPr>
              <a:t>Rai</a:t>
            </a:r>
            <a:r>
              <a:rPr lang="en-US" dirty="0"/>
              <a:t>sing the Retirement Age</a:t>
            </a:r>
          </a:p>
        </p:txBody>
      </p:sp>
      <p:pic>
        <p:nvPicPr>
          <p:cNvPr id="7" name="Content Placeholder 6" descr="A blue background with white text&#10;&#10;Description automatically generated">
            <a:extLst>
              <a:ext uri="{FF2B5EF4-FFF2-40B4-BE49-F238E27FC236}">
                <a16:creationId xmlns:a16="http://schemas.microsoft.com/office/drawing/2014/main" id="{A03F3F4D-3DFA-653E-BEBC-2B651A81A414}"/>
              </a:ext>
            </a:extLst>
          </p:cNvPr>
          <p:cNvPicPr>
            <a:picLocks noGrp="1" noChangeAspect="1"/>
          </p:cNvPicPr>
          <p:nvPr>
            <p:ph sz="half" idx="1"/>
          </p:nvPr>
        </p:nvPicPr>
        <p:blipFill>
          <a:blip r:embed="rId2"/>
          <a:stretch>
            <a:fillRect/>
          </a:stretch>
        </p:blipFill>
        <p:spPr>
          <a:xfrm>
            <a:off x="1898872" y="1236663"/>
            <a:ext cx="8394256" cy="2001837"/>
          </a:xfrm>
        </p:spPr>
      </p:pic>
      <p:sp>
        <p:nvSpPr>
          <p:cNvPr id="4" name="Content Placeholder 3">
            <a:extLst>
              <a:ext uri="{FF2B5EF4-FFF2-40B4-BE49-F238E27FC236}">
                <a16:creationId xmlns:a16="http://schemas.microsoft.com/office/drawing/2014/main" id="{75316BB8-7802-54D4-28F1-26F767807403}"/>
              </a:ext>
            </a:extLst>
          </p:cNvPr>
          <p:cNvSpPr>
            <a:spLocks noGrp="1"/>
          </p:cNvSpPr>
          <p:nvPr>
            <p:ph sz="half" idx="2"/>
          </p:nvPr>
        </p:nvSpPr>
        <p:spPr>
          <a:xfrm>
            <a:off x="3505200" y="3906837"/>
            <a:ext cx="5181600" cy="1325563"/>
          </a:xfrm>
        </p:spPr>
        <p:txBody>
          <a:bodyPr/>
          <a:lstStyle/>
          <a:p>
            <a:r>
              <a:rPr lang="en-US" dirty="0"/>
              <a:t>Very regressive.</a:t>
            </a:r>
          </a:p>
          <a:p>
            <a:pPr lvl="1"/>
            <a:r>
              <a:rPr lang="en-US" dirty="0"/>
              <a:t>Larger tax on low-income workers than high income workers.</a:t>
            </a:r>
          </a:p>
        </p:txBody>
      </p:sp>
      <p:sp>
        <p:nvSpPr>
          <p:cNvPr id="5" name="Slide Number Placeholder 4">
            <a:extLst>
              <a:ext uri="{FF2B5EF4-FFF2-40B4-BE49-F238E27FC236}">
                <a16:creationId xmlns:a16="http://schemas.microsoft.com/office/drawing/2014/main" id="{943056B0-B532-FB1E-81E6-49AA24094488}"/>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264507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F551E-7D91-8D65-443D-822A863B1046}"/>
              </a:ext>
            </a:extLst>
          </p:cNvPr>
          <p:cNvSpPr>
            <a:spLocks noGrp="1"/>
          </p:cNvSpPr>
          <p:nvPr>
            <p:ph type="title"/>
          </p:nvPr>
        </p:nvSpPr>
        <p:spPr>
          <a:xfrm>
            <a:off x="911352" y="0"/>
            <a:ext cx="10515600" cy="1325563"/>
          </a:xfrm>
        </p:spPr>
        <p:txBody>
          <a:bodyPr>
            <a:normAutofit/>
          </a:bodyPr>
          <a:lstStyle/>
          <a:p>
            <a:r>
              <a:rPr lang="en-US" sz="3500" dirty="0">
                <a:solidFill>
                  <a:schemeClr val="bg1"/>
                </a:solidFill>
              </a:rPr>
              <a:t>Pro</a:t>
            </a:r>
            <a:r>
              <a:rPr lang="en-US" sz="3500" dirty="0"/>
              <a:t>gram is VERY Important for Low-Income Retirees</a:t>
            </a:r>
          </a:p>
        </p:txBody>
      </p:sp>
      <p:pic>
        <p:nvPicPr>
          <p:cNvPr id="6" name="Content Placeholder 5">
            <a:extLst>
              <a:ext uri="{FF2B5EF4-FFF2-40B4-BE49-F238E27FC236}">
                <a16:creationId xmlns:a16="http://schemas.microsoft.com/office/drawing/2014/main" id="{C17CD315-ACB9-569A-05C3-17AE95576E26}"/>
              </a:ext>
            </a:extLst>
          </p:cNvPr>
          <p:cNvPicPr>
            <a:picLocks noGrp="1" noChangeAspect="1"/>
          </p:cNvPicPr>
          <p:nvPr>
            <p:ph idx="1"/>
          </p:nvPr>
        </p:nvPicPr>
        <p:blipFill>
          <a:blip r:embed="rId2"/>
          <a:stretch>
            <a:fillRect/>
          </a:stretch>
        </p:blipFill>
        <p:spPr>
          <a:xfrm>
            <a:off x="1846173" y="1115439"/>
            <a:ext cx="8645957" cy="5114787"/>
          </a:xfrm>
        </p:spPr>
      </p:pic>
      <p:sp>
        <p:nvSpPr>
          <p:cNvPr id="4" name="Slide Number Placeholder 3">
            <a:extLst>
              <a:ext uri="{FF2B5EF4-FFF2-40B4-BE49-F238E27FC236}">
                <a16:creationId xmlns:a16="http://schemas.microsoft.com/office/drawing/2014/main" id="{1BD7BF40-DE1F-A9F6-9DEE-F42C50E4B75D}"/>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7" name="TextBox 6">
            <a:extLst>
              <a:ext uri="{FF2B5EF4-FFF2-40B4-BE49-F238E27FC236}">
                <a16:creationId xmlns:a16="http://schemas.microsoft.com/office/drawing/2014/main" id="{6569FE1D-7478-A908-5286-D56603FDCCB2}"/>
              </a:ext>
            </a:extLst>
          </p:cNvPr>
          <p:cNvSpPr txBox="1"/>
          <p:nvPr/>
        </p:nvSpPr>
        <p:spPr>
          <a:xfrm>
            <a:off x="5305230" y="6456851"/>
            <a:ext cx="6303585" cy="276999"/>
          </a:xfrm>
          <a:prstGeom prst="rect">
            <a:avLst/>
          </a:prstGeom>
          <a:noFill/>
        </p:spPr>
        <p:txBody>
          <a:bodyPr wrap="none" rtlCol="0">
            <a:spAutoFit/>
          </a:bodyPr>
          <a:lstStyle/>
          <a:p>
            <a:r>
              <a:rPr lang="en-US" sz="1200" dirty="0"/>
              <a:t>Source: https://</a:t>
            </a:r>
            <a:r>
              <a:rPr lang="en-US" sz="1200" dirty="0" err="1"/>
              <a:t>www.pgpf.org</a:t>
            </a:r>
            <a:r>
              <a:rPr lang="en-US" sz="1200" dirty="0"/>
              <a:t>/article/9-facts-about-social-security-and-the-need-to-strengthen-it/</a:t>
            </a:r>
          </a:p>
        </p:txBody>
      </p:sp>
    </p:spTree>
    <p:extLst>
      <p:ext uri="{BB962C8B-B14F-4D97-AF65-F5344CB8AC3E}">
        <p14:creationId xmlns:p14="http://schemas.microsoft.com/office/powerpoint/2010/main" val="881219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DFA1-CFF5-EE8F-7E5B-E3A0FA19B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062D5-47DB-2E14-E98C-6BAD1A99B427}"/>
              </a:ext>
            </a:extLst>
          </p:cNvPr>
          <p:cNvSpPr>
            <a:spLocks noGrp="1"/>
          </p:cNvSpPr>
          <p:nvPr>
            <p:ph type="title"/>
          </p:nvPr>
        </p:nvSpPr>
        <p:spPr/>
        <p:txBody>
          <a:bodyPr/>
          <a:lstStyle/>
          <a:p>
            <a:r>
              <a:rPr lang="en-US" dirty="0">
                <a:solidFill>
                  <a:schemeClr val="bg1"/>
                </a:solidFill>
              </a:rPr>
              <a:t>Rai</a:t>
            </a:r>
            <a:r>
              <a:rPr lang="en-US" dirty="0"/>
              <a:t>sing the Retirement Age</a:t>
            </a:r>
          </a:p>
        </p:txBody>
      </p:sp>
      <p:sp>
        <p:nvSpPr>
          <p:cNvPr id="5" name="Slide Number Placeholder 4">
            <a:extLst>
              <a:ext uri="{FF2B5EF4-FFF2-40B4-BE49-F238E27FC236}">
                <a16:creationId xmlns:a16="http://schemas.microsoft.com/office/drawing/2014/main" id="{79E92956-58A2-6630-4379-86BEBFF63CB4}"/>
              </a:ext>
            </a:extLst>
          </p:cNvPr>
          <p:cNvSpPr>
            <a:spLocks noGrp="1"/>
          </p:cNvSpPr>
          <p:nvPr>
            <p:ph type="sldNum" sz="quarter" idx="12"/>
          </p:nvPr>
        </p:nvSpPr>
        <p:spPr/>
        <p:txBody>
          <a:bodyPr/>
          <a:lstStyle/>
          <a:p>
            <a:fld id="{D9F085D5-EC86-4F6A-B501-C1359CB39116}" type="slidenum">
              <a:rPr lang="en-GB" smtClean="0"/>
              <a:t>58</a:t>
            </a:fld>
            <a:endParaRPr lang="en-GB"/>
          </a:p>
        </p:txBody>
      </p:sp>
      <p:graphicFrame>
        <p:nvGraphicFramePr>
          <p:cNvPr id="8" name="Content Placeholder 4">
            <a:extLst>
              <a:ext uri="{FF2B5EF4-FFF2-40B4-BE49-F238E27FC236}">
                <a16:creationId xmlns:a16="http://schemas.microsoft.com/office/drawing/2014/main" id="{5DE2A776-1D69-44E3-7BD8-185118BAB952}"/>
              </a:ext>
            </a:extLst>
          </p:cNvPr>
          <p:cNvGraphicFramePr>
            <a:graphicFrameLocks/>
          </p:cNvGraphicFramePr>
          <p:nvPr>
            <p:extLst>
              <p:ext uri="{D42A27DB-BD31-4B8C-83A1-F6EECF244321}">
                <p14:modId xmlns:p14="http://schemas.microsoft.com/office/powerpoint/2010/main" val="325127013"/>
              </p:ext>
            </p:extLst>
          </p:nvPr>
        </p:nvGraphicFramePr>
        <p:xfrm>
          <a:off x="1878724" y="1661115"/>
          <a:ext cx="8434549" cy="3932010"/>
        </p:xfrm>
        <a:graphic>
          <a:graphicData uri="http://schemas.openxmlformats.org/drawingml/2006/table">
            <a:tbl>
              <a:tblPr firstRow="1" bandRow="1">
                <a:tableStyleId>{5C22544A-7EE6-4342-B048-85BDC9FD1C3A}</a:tableStyleId>
              </a:tblPr>
              <a:tblGrid>
                <a:gridCol w="1276942">
                  <a:extLst>
                    <a:ext uri="{9D8B030D-6E8A-4147-A177-3AD203B41FA5}">
                      <a16:colId xmlns:a16="http://schemas.microsoft.com/office/drawing/2014/main" val="3387670143"/>
                    </a:ext>
                  </a:extLst>
                </a:gridCol>
                <a:gridCol w="3375762">
                  <a:extLst>
                    <a:ext uri="{9D8B030D-6E8A-4147-A177-3AD203B41FA5}">
                      <a16:colId xmlns:a16="http://schemas.microsoft.com/office/drawing/2014/main" val="592060939"/>
                    </a:ext>
                  </a:extLst>
                </a:gridCol>
                <a:gridCol w="1975757">
                  <a:extLst>
                    <a:ext uri="{9D8B030D-6E8A-4147-A177-3AD203B41FA5}">
                      <a16:colId xmlns:a16="http://schemas.microsoft.com/office/drawing/2014/main" val="54939130"/>
                    </a:ext>
                  </a:extLst>
                </a:gridCol>
                <a:gridCol w="1806088">
                  <a:extLst>
                    <a:ext uri="{9D8B030D-6E8A-4147-A177-3AD203B41FA5}">
                      <a16:colId xmlns:a16="http://schemas.microsoft.com/office/drawing/2014/main" val="1986669428"/>
                    </a:ext>
                  </a:extLst>
                </a:gridCol>
              </a:tblGrid>
              <a:tr h="773978">
                <a:tc>
                  <a:txBody>
                    <a:bodyPr/>
                    <a:lstStyle/>
                    <a:p>
                      <a:r>
                        <a:rPr lang="en-US" sz="2000" dirty="0"/>
                        <a:t>Sex</a:t>
                      </a:r>
                    </a:p>
                  </a:txBody>
                  <a:tcPr anchor="b"/>
                </a:tc>
                <a:tc>
                  <a:txBody>
                    <a:bodyPr/>
                    <a:lstStyle/>
                    <a:p>
                      <a:r>
                        <a:rPr lang="en-US" sz="2000" dirty="0"/>
                        <a:t>Income Category</a:t>
                      </a:r>
                    </a:p>
                  </a:txBody>
                  <a:tcPr anchor="b"/>
                </a:tc>
                <a:tc>
                  <a:txBody>
                    <a:bodyPr/>
                    <a:lstStyle/>
                    <a:p>
                      <a:pPr algn="ctr"/>
                      <a:r>
                        <a:rPr lang="en-US" sz="2000" dirty="0"/>
                        <a:t>Life Expectancy</a:t>
                      </a:r>
                    </a:p>
                    <a:p>
                      <a:pPr algn="ctr"/>
                      <a:r>
                        <a:rPr lang="en-US" sz="2000" dirty="0"/>
                        <a:t>(Years)</a:t>
                      </a:r>
                    </a:p>
                  </a:txBody>
                  <a:tcPr anchor="b"/>
                </a:tc>
                <a:tc>
                  <a:txBody>
                    <a:bodyPr/>
                    <a:lstStyle/>
                    <a:p>
                      <a:pPr algn="ctr"/>
                      <a:r>
                        <a:rPr lang="en-US" sz="2000" dirty="0"/>
                        <a:t>Difference</a:t>
                      </a:r>
                    </a:p>
                    <a:p>
                      <a:pPr algn="ctr"/>
                      <a:r>
                        <a:rPr lang="en-US" sz="2000" dirty="0"/>
                        <a:t>High vs Low</a:t>
                      </a:r>
                    </a:p>
                  </a:txBody>
                  <a:tcPr anchor="b"/>
                </a:tc>
                <a:extLst>
                  <a:ext uri="{0D108BD9-81ED-4DB2-BD59-A6C34878D82A}">
                    <a16:rowId xmlns:a16="http://schemas.microsoft.com/office/drawing/2014/main" val="2957690701"/>
                  </a:ext>
                </a:extLst>
              </a:tr>
              <a:tr h="690448">
                <a:tc rowSpan="2">
                  <a:txBody>
                    <a:bodyPr/>
                    <a:lstStyle/>
                    <a:p>
                      <a:r>
                        <a:rPr lang="en-US" sz="2000" b="1" dirty="0"/>
                        <a:t>Women</a:t>
                      </a:r>
                    </a:p>
                  </a:txBody>
                  <a:tcPr anchor="ctr"/>
                </a:tc>
                <a:tc>
                  <a:txBody>
                    <a:bodyPr/>
                    <a:lstStyle/>
                    <a:p>
                      <a:r>
                        <a:rPr lang="en-US" sz="2000" b="1" dirty="0"/>
                        <a:t>Highest</a:t>
                      </a:r>
                      <a:r>
                        <a:rPr lang="en-US" sz="2000" dirty="0"/>
                        <a:t> Incomes  (top 1%)</a:t>
                      </a:r>
                    </a:p>
                  </a:txBody>
                  <a:tcPr anchor="ctr"/>
                </a:tc>
                <a:tc>
                  <a:txBody>
                    <a:bodyPr/>
                    <a:lstStyle/>
                    <a:p>
                      <a:pPr algn="ctr"/>
                      <a:r>
                        <a:rPr lang="en-US" sz="2000" dirty="0"/>
                        <a:t>88.9</a:t>
                      </a:r>
                    </a:p>
                  </a:txBody>
                  <a:tcPr anchor="ctr"/>
                </a:tc>
                <a:tc rowSpan="2">
                  <a:txBody>
                    <a:bodyPr/>
                    <a:lstStyle/>
                    <a:p>
                      <a:pPr algn="ctr"/>
                      <a:r>
                        <a:rPr lang="en-US" sz="2000" dirty="0"/>
                        <a:t>10.1 years</a:t>
                      </a:r>
                    </a:p>
                  </a:txBody>
                  <a:tcPr anchor="ctr"/>
                </a:tc>
                <a:extLst>
                  <a:ext uri="{0D108BD9-81ED-4DB2-BD59-A6C34878D82A}">
                    <a16:rowId xmlns:a16="http://schemas.microsoft.com/office/drawing/2014/main" val="4085043843"/>
                  </a:ext>
                </a:extLst>
              </a:tr>
              <a:tr h="690448">
                <a:tc vMerge="1">
                  <a:txBody>
                    <a:bodyPr/>
                    <a:lstStyle/>
                    <a:p>
                      <a:endParaRPr lang="en-US" dirty="0"/>
                    </a:p>
                  </a:txBody>
                  <a:tcPr/>
                </a:tc>
                <a:tc>
                  <a:txBody>
                    <a:bodyPr/>
                    <a:lstStyle/>
                    <a:p>
                      <a:r>
                        <a:rPr lang="en-US" sz="2000" b="1" dirty="0"/>
                        <a:t>Lowest</a:t>
                      </a:r>
                      <a:r>
                        <a:rPr lang="en-US" sz="2000" dirty="0"/>
                        <a:t> Incomes   (bottom 1%)</a:t>
                      </a:r>
                    </a:p>
                  </a:txBody>
                  <a:tcPr anchor="ctr"/>
                </a:tc>
                <a:tc>
                  <a:txBody>
                    <a:bodyPr/>
                    <a:lstStyle/>
                    <a:p>
                      <a:pPr algn="ctr"/>
                      <a:r>
                        <a:rPr lang="en-US" sz="2000" dirty="0"/>
                        <a:t>78.8</a:t>
                      </a:r>
                    </a:p>
                  </a:txBody>
                  <a:tcPr anchor="ctr"/>
                </a:tc>
                <a:tc vMerge="1">
                  <a:txBody>
                    <a:bodyPr/>
                    <a:lstStyle/>
                    <a:p>
                      <a:endParaRPr lang="en-US" dirty="0"/>
                    </a:p>
                  </a:txBody>
                  <a:tcPr/>
                </a:tc>
                <a:extLst>
                  <a:ext uri="{0D108BD9-81ED-4DB2-BD59-A6C34878D82A}">
                    <a16:rowId xmlns:a16="http://schemas.microsoft.com/office/drawing/2014/main" val="1232087067"/>
                  </a:ext>
                </a:extLst>
              </a:tr>
              <a:tr h="300399">
                <a:tc gridSpan="4">
                  <a:txBody>
                    <a:bodyPr/>
                    <a:lstStyle/>
                    <a:p>
                      <a:endParaRPr lang="en-US" sz="2000" b="1" dirty="0"/>
                    </a:p>
                  </a:txBody>
                  <a:tcPr anchor="ctr"/>
                </a:tc>
                <a:tc hMerge="1">
                  <a:txBody>
                    <a:bodyPr/>
                    <a:lstStyle/>
                    <a:p>
                      <a:endParaRPr lang="en-US" sz="2000" dirty="0"/>
                    </a:p>
                  </a:txBody>
                  <a:tcPr anchor="ctr"/>
                </a:tc>
                <a:tc hMerge="1">
                  <a:txBody>
                    <a:bodyPr/>
                    <a:lstStyle/>
                    <a:p>
                      <a:pPr algn="ctr"/>
                      <a:endParaRPr lang="en-US" sz="2000" dirty="0"/>
                    </a:p>
                  </a:txBody>
                  <a:tcPr anchor="ctr"/>
                </a:tc>
                <a:tc hMerge="1">
                  <a:txBody>
                    <a:bodyPr/>
                    <a:lstStyle/>
                    <a:p>
                      <a:pPr algn="ctr"/>
                      <a:endParaRPr lang="en-US" sz="2000" dirty="0"/>
                    </a:p>
                  </a:txBody>
                  <a:tcPr anchor="ctr"/>
                </a:tc>
                <a:extLst>
                  <a:ext uri="{0D108BD9-81ED-4DB2-BD59-A6C34878D82A}">
                    <a16:rowId xmlns:a16="http://schemas.microsoft.com/office/drawing/2014/main" val="2745822818"/>
                  </a:ext>
                </a:extLst>
              </a:tr>
              <a:tr h="690448">
                <a:tc rowSpan="2">
                  <a:txBody>
                    <a:bodyPr/>
                    <a:lstStyle/>
                    <a:p>
                      <a:r>
                        <a:rPr lang="en-US" sz="2000" b="1" dirty="0"/>
                        <a:t>Men</a:t>
                      </a:r>
                    </a:p>
                  </a:txBody>
                  <a:tcPr anchor="ctr"/>
                </a:tc>
                <a:tc>
                  <a:txBody>
                    <a:bodyPr/>
                    <a:lstStyle/>
                    <a:p>
                      <a:r>
                        <a:rPr lang="en-US" sz="2000" b="1" dirty="0"/>
                        <a:t>Highest</a:t>
                      </a:r>
                      <a:r>
                        <a:rPr lang="en-US" sz="2000" dirty="0"/>
                        <a:t> Incomes  (top 1%)</a:t>
                      </a:r>
                    </a:p>
                  </a:txBody>
                  <a:tcPr anchor="ctr"/>
                </a:tc>
                <a:tc>
                  <a:txBody>
                    <a:bodyPr/>
                    <a:lstStyle/>
                    <a:p>
                      <a:pPr algn="ctr"/>
                      <a:r>
                        <a:rPr lang="en-US" sz="2000" dirty="0"/>
                        <a:t>87.3</a:t>
                      </a:r>
                    </a:p>
                  </a:txBody>
                  <a:tcPr anchor="ctr"/>
                </a:tc>
                <a:tc rowSpan="2">
                  <a:txBody>
                    <a:bodyPr/>
                    <a:lstStyle/>
                    <a:p>
                      <a:pPr algn="ctr"/>
                      <a:r>
                        <a:rPr lang="en-US" sz="2000" dirty="0"/>
                        <a:t>14.6 years</a:t>
                      </a:r>
                    </a:p>
                  </a:txBody>
                  <a:tcPr anchor="ctr"/>
                </a:tc>
                <a:extLst>
                  <a:ext uri="{0D108BD9-81ED-4DB2-BD59-A6C34878D82A}">
                    <a16:rowId xmlns:a16="http://schemas.microsoft.com/office/drawing/2014/main" val="3999081224"/>
                  </a:ext>
                </a:extLst>
              </a:tr>
              <a:tr h="690448">
                <a:tc vMerge="1">
                  <a:txBody>
                    <a:bodyPr/>
                    <a:lstStyle/>
                    <a:p>
                      <a:endParaRPr lang="en-US" dirty="0"/>
                    </a:p>
                  </a:txBody>
                  <a:tcPr/>
                </a:tc>
                <a:tc>
                  <a:txBody>
                    <a:bodyPr/>
                    <a:lstStyle/>
                    <a:p>
                      <a:r>
                        <a:rPr lang="en-US" sz="2000" b="1" dirty="0"/>
                        <a:t>Lowest</a:t>
                      </a:r>
                      <a:r>
                        <a:rPr lang="en-US" sz="2000" dirty="0"/>
                        <a:t> Incomes   (bottom 1%)</a:t>
                      </a:r>
                    </a:p>
                  </a:txBody>
                  <a:tcPr anchor="ctr"/>
                </a:tc>
                <a:tc>
                  <a:txBody>
                    <a:bodyPr/>
                    <a:lstStyle/>
                    <a:p>
                      <a:pPr algn="ctr"/>
                      <a:r>
                        <a:rPr lang="en-US" sz="2000" dirty="0"/>
                        <a:t>72.7</a:t>
                      </a:r>
                    </a:p>
                  </a:txBody>
                  <a:tcPr anchor="ctr"/>
                </a:tc>
                <a:tc vMerge="1">
                  <a:txBody>
                    <a:bodyPr/>
                    <a:lstStyle/>
                    <a:p>
                      <a:endParaRPr lang="en-US" dirty="0"/>
                    </a:p>
                  </a:txBody>
                  <a:tcPr/>
                </a:tc>
                <a:extLst>
                  <a:ext uri="{0D108BD9-81ED-4DB2-BD59-A6C34878D82A}">
                    <a16:rowId xmlns:a16="http://schemas.microsoft.com/office/drawing/2014/main" val="609024597"/>
                  </a:ext>
                </a:extLst>
              </a:tr>
            </a:tbl>
          </a:graphicData>
        </a:graphic>
      </p:graphicFrame>
    </p:spTree>
    <p:extLst>
      <p:ext uri="{BB962C8B-B14F-4D97-AF65-F5344CB8AC3E}">
        <p14:creationId xmlns:p14="http://schemas.microsoft.com/office/powerpoint/2010/main" val="37735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3D728-D15B-558C-BA06-84FE1F4E63B9}"/>
              </a:ext>
            </a:extLst>
          </p:cNvPr>
          <p:cNvSpPr>
            <a:spLocks noGrp="1"/>
          </p:cNvSpPr>
          <p:nvPr>
            <p:ph type="title"/>
          </p:nvPr>
        </p:nvSpPr>
        <p:spPr>
          <a:xfrm>
            <a:off x="895350" y="0"/>
            <a:ext cx="10515600" cy="1325563"/>
          </a:xfrm>
        </p:spPr>
        <p:txBody>
          <a:bodyPr/>
          <a:lstStyle/>
          <a:p>
            <a:r>
              <a:rPr lang="en-US" dirty="0">
                <a:solidFill>
                  <a:schemeClr val="bg1"/>
                </a:solidFill>
              </a:rPr>
              <a:t>Inv</a:t>
            </a:r>
            <a:r>
              <a:rPr lang="en-US" dirty="0"/>
              <a:t>esting in the Stock Market</a:t>
            </a:r>
          </a:p>
        </p:txBody>
      </p:sp>
      <p:pic>
        <p:nvPicPr>
          <p:cNvPr id="8" name="Content Placeholder 7" descr="A blue background with white text&#10;&#10;Description automatically generated">
            <a:extLst>
              <a:ext uri="{FF2B5EF4-FFF2-40B4-BE49-F238E27FC236}">
                <a16:creationId xmlns:a16="http://schemas.microsoft.com/office/drawing/2014/main" id="{E3327A74-09DA-BDDD-ABDB-4F6F9594AEAB}"/>
              </a:ext>
            </a:extLst>
          </p:cNvPr>
          <p:cNvPicPr>
            <a:picLocks noGrp="1" noChangeAspect="1"/>
          </p:cNvPicPr>
          <p:nvPr>
            <p:ph sz="half" idx="1"/>
          </p:nvPr>
        </p:nvPicPr>
        <p:blipFill>
          <a:blip r:embed="rId2"/>
          <a:stretch>
            <a:fillRect/>
          </a:stretch>
        </p:blipFill>
        <p:spPr>
          <a:xfrm>
            <a:off x="1316694" y="1186144"/>
            <a:ext cx="9558611" cy="2279509"/>
          </a:xfrm>
        </p:spPr>
      </p:pic>
      <p:sp>
        <p:nvSpPr>
          <p:cNvPr id="6" name="Content Placeholder 5">
            <a:extLst>
              <a:ext uri="{FF2B5EF4-FFF2-40B4-BE49-F238E27FC236}">
                <a16:creationId xmlns:a16="http://schemas.microsoft.com/office/drawing/2014/main" id="{00F15520-2D69-B5FF-60CD-00338786DED9}"/>
              </a:ext>
            </a:extLst>
          </p:cNvPr>
          <p:cNvSpPr>
            <a:spLocks noGrp="1"/>
          </p:cNvSpPr>
          <p:nvPr>
            <p:ph sz="half" idx="2"/>
          </p:nvPr>
        </p:nvSpPr>
        <p:spPr>
          <a:xfrm>
            <a:off x="1263649" y="3815336"/>
            <a:ext cx="9664700" cy="2083242"/>
          </a:xfrm>
        </p:spPr>
        <p:txBody>
          <a:bodyPr>
            <a:normAutofit fontScale="92500" lnSpcReduction="10000"/>
          </a:bodyPr>
          <a:lstStyle/>
          <a:p>
            <a:pPr marL="514350" indent="-514350">
              <a:buAutoNum type="arabicPeriod"/>
            </a:pPr>
            <a:r>
              <a:rPr lang="en-US" dirty="0"/>
              <a:t>Doesn’t do much to solve the problem.</a:t>
            </a:r>
          </a:p>
          <a:p>
            <a:pPr marL="514350" indent="-514350">
              <a:buAutoNum type="arabicPeriod"/>
            </a:pPr>
            <a:r>
              <a:rPr lang="en-US" dirty="0"/>
              <a:t>Concerns with government investing in the stock market.</a:t>
            </a:r>
          </a:p>
          <a:p>
            <a:pPr marL="514350" indent="-514350">
              <a:buAutoNum type="arabicPeriod"/>
            </a:pPr>
            <a:r>
              <a:rPr lang="en-US" dirty="0"/>
              <a:t>Logistics of allowing individuals to customize are enormous.</a:t>
            </a:r>
          </a:p>
          <a:p>
            <a:pPr marL="971550" lvl="1" indent="-514350">
              <a:buAutoNum type="arabicPeriod"/>
            </a:pPr>
            <a:r>
              <a:rPr lang="en-US" dirty="0"/>
              <a:t>And subject to political influence.</a:t>
            </a:r>
          </a:p>
          <a:p>
            <a:pPr marL="514350" indent="-514350">
              <a:buAutoNum type="arabicPeriod"/>
            </a:pPr>
            <a:r>
              <a:rPr lang="en-US" dirty="0"/>
              <a:t>May increase the fragility of the system.</a:t>
            </a:r>
          </a:p>
        </p:txBody>
      </p:sp>
      <p:sp>
        <p:nvSpPr>
          <p:cNvPr id="4" name="Slide Number Placeholder 3">
            <a:extLst>
              <a:ext uri="{FF2B5EF4-FFF2-40B4-BE49-F238E27FC236}">
                <a16:creationId xmlns:a16="http://schemas.microsoft.com/office/drawing/2014/main" id="{074F12E9-7937-0D37-9010-8EE8362D2E43}"/>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1829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215"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2626272" y="1325563"/>
            <a:ext cx="6939455" cy="4351338"/>
          </a:xfrm>
        </p:spPr>
        <p:txBody>
          <a:bodyPr/>
          <a:lstStyle/>
          <a:p>
            <a:r>
              <a:rPr lang="en-US" dirty="0"/>
              <a:t>What is Social Security?</a:t>
            </a:r>
          </a:p>
          <a:p>
            <a:r>
              <a:rPr lang="en-US" dirty="0"/>
              <a:t>How Does Social Security Work?</a:t>
            </a:r>
          </a:p>
          <a:p>
            <a:r>
              <a:rPr lang="en-US" dirty="0"/>
              <a:t>What is The Trouble with Social Security?</a:t>
            </a:r>
          </a:p>
          <a:p>
            <a:r>
              <a:rPr lang="en-US" dirty="0"/>
              <a:t>Available Solutions</a:t>
            </a:r>
          </a:p>
          <a:p>
            <a:r>
              <a:rPr lang="en-US" dirty="0"/>
              <a:t>A Bipartisan Solution</a:t>
            </a:r>
          </a:p>
        </p:txBody>
      </p:sp>
    </p:spTree>
    <p:extLst>
      <p:ext uri="{BB962C8B-B14F-4D97-AF65-F5344CB8AC3E}">
        <p14:creationId xmlns:p14="http://schemas.microsoft.com/office/powerpoint/2010/main" val="3466196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DBD1-AF80-12BB-8B25-4E23C5C120BE}"/>
              </a:ext>
            </a:extLst>
          </p:cNvPr>
          <p:cNvSpPr>
            <a:spLocks noGrp="1"/>
          </p:cNvSpPr>
          <p:nvPr>
            <p:ph type="title"/>
          </p:nvPr>
        </p:nvSpPr>
        <p:spPr>
          <a:xfrm>
            <a:off x="765048" y="0"/>
            <a:ext cx="10515600" cy="1325563"/>
          </a:xfrm>
        </p:spPr>
        <p:txBody>
          <a:bodyPr/>
          <a:lstStyle/>
          <a:p>
            <a:r>
              <a:rPr lang="en-US" dirty="0">
                <a:solidFill>
                  <a:schemeClr val="bg1"/>
                </a:solidFill>
              </a:rPr>
              <a:t>Oth</a:t>
            </a:r>
            <a:r>
              <a:rPr lang="en-US" dirty="0"/>
              <a:t>er Solution? Tax More Than Just Earnings</a:t>
            </a:r>
          </a:p>
        </p:txBody>
      </p:sp>
      <p:sp>
        <p:nvSpPr>
          <p:cNvPr id="3" name="Content Placeholder 2">
            <a:extLst>
              <a:ext uri="{FF2B5EF4-FFF2-40B4-BE49-F238E27FC236}">
                <a16:creationId xmlns:a16="http://schemas.microsoft.com/office/drawing/2014/main" id="{A05030C9-8F01-0318-E226-7414F573AAA2}"/>
              </a:ext>
            </a:extLst>
          </p:cNvPr>
          <p:cNvSpPr>
            <a:spLocks noGrp="1"/>
          </p:cNvSpPr>
          <p:nvPr>
            <p:ph idx="1"/>
          </p:nvPr>
        </p:nvSpPr>
        <p:spPr>
          <a:xfrm>
            <a:off x="838200" y="1130300"/>
            <a:ext cx="10515600" cy="4791768"/>
          </a:xfrm>
        </p:spPr>
        <p:txBody>
          <a:bodyPr/>
          <a:lstStyle/>
          <a:p>
            <a:r>
              <a:rPr lang="en-US" dirty="0"/>
              <a:t>Social Security is funded through payroll taxes.</a:t>
            </a:r>
          </a:p>
          <a:p>
            <a:r>
              <a:rPr lang="en-US" dirty="0"/>
              <a:t>Broadening the base would increase programmatic revenues.</a:t>
            </a:r>
          </a:p>
          <a:p>
            <a:r>
              <a:rPr lang="en-US" dirty="0"/>
              <a:t>Other sources of income: </a:t>
            </a:r>
            <a:r>
              <a:rPr lang="en-US" u="sng" dirty="0"/>
              <a:t>capital gains.</a:t>
            </a:r>
          </a:p>
          <a:p>
            <a:endParaRPr lang="en-US" dirty="0"/>
          </a:p>
          <a:p>
            <a:r>
              <a:rPr lang="en-US" dirty="0"/>
              <a:t>Social security is an economic security program.</a:t>
            </a:r>
          </a:p>
          <a:p>
            <a:pPr lvl="1"/>
            <a:r>
              <a:rPr lang="en-US" dirty="0"/>
              <a:t>Yet its revenue source is earnings.</a:t>
            </a:r>
          </a:p>
          <a:p>
            <a:pPr lvl="1"/>
            <a:r>
              <a:rPr lang="en-US" dirty="0"/>
              <a:t>Is income a better indication of economic security?</a:t>
            </a:r>
          </a:p>
        </p:txBody>
      </p:sp>
      <p:sp>
        <p:nvSpPr>
          <p:cNvPr id="4" name="Slide Number Placeholder 3">
            <a:extLst>
              <a:ext uri="{FF2B5EF4-FFF2-40B4-BE49-F238E27FC236}">
                <a16:creationId xmlns:a16="http://schemas.microsoft.com/office/drawing/2014/main" id="{626F1013-D7F7-FAFF-A37E-7B609D4A2D61}"/>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1398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C666-3215-0863-39DA-839B6F04A7B5}"/>
              </a:ext>
            </a:extLst>
          </p:cNvPr>
          <p:cNvSpPr>
            <a:spLocks noGrp="1"/>
          </p:cNvSpPr>
          <p:nvPr>
            <p:ph type="title"/>
          </p:nvPr>
        </p:nvSpPr>
        <p:spPr>
          <a:xfrm>
            <a:off x="711200" y="0"/>
            <a:ext cx="10515600" cy="1325563"/>
          </a:xfrm>
        </p:spPr>
        <p:txBody>
          <a:bodyPr/>
          <a:lstStyle/>
          <a:p>
            <a:r>
              <a:rPr lang="en-US" dirty="0">
                <a:solidFill>
                  <a:schemeClr val="bg1"/>
                </a:solidFill>
              </a:rPr>
              <a:t>Ano</a:t>
            </a:r>
            <a:r>
              <a:rPr lang="en-US" dirty="0"/>
              <a:t>ther Solution?</a:t>
            </a:r>
          </a:p>
        </p:txBody>
      </p:sp>
      <p:sp>
        <p:nvSpPr>
          <p:cNvPr id="3" name="Content Placeholder 2">
            <a:extLst>
              <a:ext uri="{FF2B5EF4-FFF2-40B4-BE49-F238E27FC236}">
                <a16:creationId xmlns:a16="http://schemas.microsoft.com/office/drawing/2014/main" id="{C62F5B2D-D27D-8456-5476-A35AD679F375}"/>
              </a:ext>
            </a:extLst>
          </p:cNvPr>
          <p:cNvSpPr>
            <a:spLocks noGrp="1"/>
          </p:cNvSpPr>
          <p:nvPr>
            <p:ph idx="1"/>
          </p:nvPr>
        </p:nvSpPr>
        <p:spPr>
          <a:xfrm>
            <a:off x="838200" y="1138930"/>
            <a:ext cx="10515600" cy="639070"/>
          </a:xfrm>
        </p:spPr>
        <p:txBody>
          <a:bodyPr/>
          <a:lstStyle/>
          <a:p>
            <a:r>
              <a:rPr lang="en-US" dirty="0"/>
              <a:t>Increase legal immigration of prime working age.</a:t>
            </a:r>
          </a:p>
        </p:txBody>
      </p:sp>
      <p:sp>
        <p:nvSpPr>
          <p:cNvPr id="4" name="Slide Number Placeholder 3">
            <a:extLst>
              <a:ext uri="{FF2B5EF4-FFF2-40B4-BE49-F238E27FC236}">
                <a16:creationId xmlns:a16="http://schemas.microsoft.com/office/drawing/2014/main" id="{89F0A167-A6AB-10CE-47C9-2D29C79A9364}"/>
              </a:ext>
            </a:extLst>
          </p:cNvPr>
          <p:cNvSpPr>
            <a:spLocks noGrp="1"/>
          </p:cNvSpPr>
          <p:nvPr>
            <p:ph type="sldNum" sz="quarter" idx="12"/>
          </p:nvPr>
        </p:nvSpPr>
        <p:spPr/>
        <p:txBody>
          <a:bodyPr/>
          <a:lstStyle/>
          <a:p>
            <a:fld id="{D9F085D5-EC86-4F6A-B501-C1359CB39116}" type="slidenum">
              <a:rPr lang="en-GB" smtClean="0"/>
              <a:t>61</a:t>
            </a:fld>
            <a:endParaRPr lang="en-GB"/>
          </a:p>
        </p:txBody>
      </p:sp>
      <p:pic>
        <p:nvPicPr>
          <p:cNvPr id="6" name="Picture 5" descr="A graph showing a green line&#10;&#10;Description automatically generated">
            <a:extLst>
              <a:ext uri="{FF2B5EF4-FFF2-40B4-BE49-F238E27FC236}">
                <a16:creationId xmlns:a16="http://schemas.microsoft.com/office/drawing/2014/main" id="{4BF4B80F-ED45-CFBD-5EE4-DC0A17D457D1}"/>
              </a:ext>
            </a:extLst>
          </p:cNvPr>
          <p:cNvPicPr>
            <a:picLocks noChangeAspect="1"/>
          </p:cNvPicPr>
          <p:nvPr/>
        </p:nvPicPr>
        <p:blipFill>
          <a:blip r:embed="rId2"/>
          <a:stretch>
            <a:fillRect/>
          </a:stretch>
        </p:blipFill>
        <p:spPr>
          <a:xfrm>
            <a:off x="1879774" y="1690688"/>
            <a:ext cx="8178452" cy="4594540"/>
          </a:xfrm>
          <a:prstGeom prst="rect">
            <a:avLst/>
          </a:prstGeom>
        </p:spPr>
      </p:pic>
      <p:sp>
        <p:nvSpPr>
          <p:cNvPr id="7" name="TextBox 6">
            <a:extLst>
              <a:ext uri="{FF2B5EF4-FFF2-40B4-BE49-F238E27FC236}">
                <a16:creationId xmlns:a16="http://schemas.microsoft.com/office/drawing/2014/main" id="{E6745BCE-51AB-BB6A-DF9B-0D55B8295FA2}"/>
              </a:ext>
            </a:extLst>
          </p:cNvPr>
          <p:cNvSpPr txBox="1"/>
          <p:nvPr/>
        </p:nvSpPr>
        <p:spPr>
          <a:xfrm>
            <a:off x="5016500" y="6595351"/>
            <a:ext cx="5492016" cy="276999"/>
          </a:xfrm>
          <a:prstGeom prst="rect">
            <a:avLst/>
          </a:prstGeom>
          <a:noFill/>
        </p:spPr>
        <p:txBody>
          <a:bodyPr wrap="none" rtlCol="0">
            <a:spAutoFit/>
          </a:bodyPr>
          <a:lstStyle/>
          <a:p>
            <a:r>
              <a:rPr lang="en-US" sz="1200" dirty="0"/>
              <a:t>Source: https://</a:t>
            </a:r>
            <a:r>
              <a:rPr lang="en-US" sz="1200" dirty="0" err="1"/>
              <a:t>www.cbo.gov</a:t>
            </a:r>
            <a:r>
              <a:rPr lang="en-US" sz="1200" dirty="0"/>
              <a:t>/system/files/2025-01/60875-demographic-outlook.pdf</a:t>
            </a:r>
          </a:p>
        </p:txBody>
      </p:sp>
    </p:spTree>
    <p:extLst>
      <p:ext uri="{BB962C8B-B14F-4D97-AF65-F5344CB8AC3E}">
        <p14:creationId xmlns:p14="http://schemas.microsoft.com/office/powerpoint/2010/main" val="457741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DDCCC-EE25-5C1F-8ABD-114609E382B3}"/>
              </a:ext>
            </a:extLst>
          </p:cNvPr>
          <p:cNvPicPr>
            <a:picLocks noChangeAspect="1"/>
          </p:cNvPicPr>
          <p:nvPr/>
        </p:nvPicPr>
        <p:blipFill>
          <a:blip r:embed="rId2"/>
          <a:stretch>
            <a:fillRect/>
          </a:stretch>
        </p:blipFill>
        <p:spPr>
          <a:xfrm>
            <a:off x="1155735" y="1126671"/>
            <a:ext cx="10207110" cy="5103555"/>
          </a:xfrm>
          <a:prstGeom prst="rect">
            <a:avLst/>
          </a:prstGeom>
        </p:spPr>
      </p:pic>
      <p:sp>
        <p:nvSpPr>
          <p:cNvPr id="2" name="Title 1">
            <a:extLst>
              <a:ext uri="{FF2B5EF4-FFF2-40B4-BE49-F238E27FC236}">
                <a16:creationId xmlns:a16="http://schemas.microsoft.com/office/drawing/2014/main" id="{07A5A815-81E3-F614-B223-B7C5120744BC}"/>
              </a:ext>
            </a:extLst>
          </p:cNvPr>
          <p:cNvSpPr>
            <a:spLocks noGrp="1"/>
          </p:cNvSpPr>
          <p:nvPr>
            <p:ph type="title"/>
          </p:nvPr>
        </p:nvSpPr>
        <p:spPr>
          <a:xfrm>
            <a:off x="1001490" y="0"/>
            <a:ext cx="10515600" cy="1325563"/>
          </a:xfrm>
        </p:spPr>
        <p:txBody>
          <a:bodyPr/>
          <a:lstStyle/>
          <a:p>
            <a:r>
              <a:rPr lang="en-US" dirty="0">
                <a:solidFill>
                  <a:schemeClr val="bg1"/>
                </a:solidFill>
              </a:rPr>
              <a:t>Im</a:t>
            </a:r>
            <a:r>
              <a:rPr lang="en-US" dirty="0"/>
              <a:t>migrants to the Rescue?</a:t>
            </a:r>
          </a:p>
        </p:txBody>
      </p:sp>
      <p:sp>
        <p:nvSpPr>
          <p:cNvPr id="4" name="Slide Number Placeholder 3">
            <a:extLst>
              <a:ext uri="{FF2B5EF4-FFF2-40B4-BE49-F238E27FC236}">
                <a16:creationId xmlns:a16="http://schemas.microsoft.com/office/drawing/2014/main" id="{89AE69E3-7376-5D01-A24C-1D1D75BC5FFA}"/>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2706125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44210-DFBA-F98B-7D3C-44FBF5396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1B989-80D1-C021-402C-4E52A404A33F}"/>
              </a:ext>
            </a:extLst>
          </p:cNvPr>
          <p:cNvSpPr>
            <a:spLocks noGrp="1"/>
          </p:cNvSpPr>
          <p:nvPr>
            <p:ph type="title"/>
          </p:nvPr>
        </p:nvSpPr>
        <p:spPr/>
        <p:txBody>
          <a:bodyPr/>
          <a:lstStyle/>
          <a:p>
            <a:r>
              <a:rPr lang="en-US" dirty="0">
                <a:solidFill>
                  <a:schemeClr val="bg1"/>
                </a:solidFill>
              </a:rPr>
              <a:t>Bro</a:t>
            </a:r>
            <a:r>
              <a:rPr lang="en-US" dirty="0"/>
              <a:t>okings Principles for a Solution</a:t>
            </a:r>
          </a:p>
        </p:txBody>
      </p:sp>
      <p:sp>
        <p:nvSpPr>
          <p:cNvPr id="3" name="Content Placeholder 2">
            <a:extLst>
              <a:ext uri="{FF2B5EF4-FFF2-40B4-BE49-F238E27FC236}">
                <a16:creationId xmlns:a16="http://schemas.microsoft.com/office/drawing/2014/main" id="{530DE847-6D35-C99F-4DFA-6C9B4671D4B7}"/>
              </a:ext>
            </a:extLst>
          </p:cNvPr>
          <p:cNvSpPr>
            <a:spLocks noGrp="1"/>
          </p:cNvSpPr>
          <p:nvPr>
            <p:ph idx="1"/>
          </p:nvPr>
        </p:nvSpPr>
        <p:spPr/>
        <p:txBody>
          <a:bodyPr/>
          <a:lstStyle/>
          <a:p>
            <a:pPr marL="0" indent="0">
              <a:buNone/>
            </a:pPr>
            <a:r>
              <a:rPr lang="en-US" dirty="0"/>
              <a:t>Principles:</a:t>
            </a:r>
          </a:p>
          <a:p>
            <a:pPr marL="514350" indent="-514350">
              <a:buFont typeface="+mj-lt"/>
              <a:buAutoNum type="arabicPeriod"/>
            </a:pPr>
            <a:r>
              <a:rPr lang="en-US" dirty="0"/>
              <a:t>Bipartisan which means benefit cuts and tax increases.</a:t>
            </a:r>
          </a:p>
          <a:p>
            <a:pPr marL="514350" indent="-514350">
              <a:buFont typeface="+mj-lt"/>
              <a:buAutoNum type="arabicPeriod"/>
            </a:pPr>
            <a:r>
              <a:rPr lang="en-US" dirty="0"/>
              <a:t>Solvency </a:t>
            </a:r>
            <a:r>
              <a:rPr lang="en-US" sz="2400" dirty="0"/>
              <a:t>(increase revenues and lower benefits by 3.58 % of taxable payrolls. Eliminate the “GAP”)</a:t>
            </a:r>
          </a:p>
          <a:p>
            <a:pPr marL="514350" indent="-514350">
              <a:buFont typeface="+mj-lt"/>
              <a:buAutoNum type="arabicPeriod"/>
            </a:pPr>
            <a:r>
              <a:rPr lang="en-US" dirty="0"/>
              <a:t>No benefit reduction for current recipients (?)</a:t>
            </a:r>
          </a:p>
          <a:p>
            <a:pPr marL="514350" indent="-514350">
              <a:buFont typeface="+mj-lt"/>
              <a:buAutoNum type="arabicPeriod"/>
            </a:pPr>
            <a:r>
              <a:rPr lang="en-US" dirty="0"/>
              <a:t>No general fund financing </a:t>
            </a:r>
            <a:r>
              <a:rPr lang="en-US" sz="2400" dirty="0"/>
              <a:t>(“this link between wages and benefits has been a central principle… and a foundation of it political support) </a:t>
            </a:r>
          </a:p>
          <a:p>
            <a:pPr marL="514350" indent="-514350">
              <a:buFont typeface="+mj-lt"/>
              <a:buAutoNum type="arabicPeriod"/>
            </a:pPr>
            <a:r>
              <a:rPr lang="en-US" dirty="0"/>
              <a:t>Improve Progressivity.</a:t>
            </a:r>
          </a:p>
          <a:p>
            <a:pPr marL="514350" indent="-514350">
              <a:buFont typeface="+mj-lt"/>
              <a:buAutoNum type="arabicPeriod"/>
            </a:pPr>
            <a:r>
              <a:rPr lang="en-US" dirty="0"/>
              <a:t>Universal participation (“social</a:t>
            </a:r>
            <a:r>
              <a:rPr lang="en-US"/>
              <a:t>” insurance) </a:t>
            </a:r>
            <a:endParaRPr lang="en-US" dirty="0"/>
          </a:p>
          <a:p>
            <a:pPr marL="514350" indent="-514350">
              <a:buFont typeface="+mj-lt"/>
              <a:buAutoNum type="arabicPeriod"/>
            </a:pPr>
            <a:endParaRPr lang="en-US" sz="2400" dirty="0"/>
          </a:p>
        </p:txBody>
      </p:sp>
      <p:sp>
        <p:nvSpPr>
          <p:cNvPr id="4" name="Slide Number Placeholder 3">
            <a:extLst>
              <a:ext uri="{FF2B5EF4-FFF2-40B4-BE49-F238E27FC236}">
                <a16:creationId xmlns:a16="http://schemas.microsoft.com/office/drawing/2014/main" id="{FCF7A0B1-08E9-F3D2-83A1-B617BAE4ACAD}"/>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6" name="TextBox 5">
            <a:extLst>
              <a:ext uri="{FF2B5EF4-FFF2-40B4-BE49-F238E27FC236}">
                <a16:creationId xmlns:a16="http://schemas.microsoft.com/office/drawing/2014/main" id="{3AA52FC5-A9CF-ED01-B027-F139E0A3F58F}"/>
              </a:ext>
            </a:extLst>
          </p:cNvPr>
          <p:cNvSpPr txBox="1"/>
          <p:nvPr/>
        </p:nvSpPr>
        <p:spPr>
          <a:xfrm>
            <a:off x="3927963" y="6089622"/>
            <a:ext cx="6097464" cy="646331"/>
          </a:xfrm>
          <a:prstGeom prst="rect">
            <a:avLst/>
          </a:prstGeom>
          <a:noFill/>
        </p:spPr>
        <p:txBody>
          <a:bodyPr wrap="square">
            <a:spAutoFit/>
          </a:bodyPr>
          <a:lstStyle/>
          <a:p>
            <a:r>
              <a:rPr lang="en-US" dirty="0"/>
              <a:t>https://www.brookings.edu/articles/fixing-social-security-blueprint-for-a-bipartisan-solution/</a:t>
            </a:r>
          </a:p>
        </p:txBody>
      </p:sp>
    </p:spTree>
    <p:extLst>
      <p:ext uri="{BB962C8B-B14F-4D97-AF65-F5344CB8AC3E}">
        <p14:creationId xmlns:p14="http://schemas.microsoft.com/office/powerpoint/2010/main" val="289360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0F13-90FC-615D-5508-2B156CF51903}"/>
              </a:ext>
            </a:extLst>
          </p:cNvPr>
          <p:cNvSpPr>
            <a:spLocks noGrp="1"/>
          </p:cNvSpPr>
          <p:nvPr>
            <p:ph type="title"/>
          </p:nvPr>
        </p:nvSpPr>
        <p:spPr/>
        <p:txBody>
          <a:bodyPr/>
          <a:lstStyle/>
          <a:p>
            <a:r>
              <a:rPr lang="en-US" dirty="0">
                <a:solidFill>
                  <a:schemeClr val="bg1"/>
                </a:solidFill>
              </a:rPr>
              <a:t>5 B</a:t>
            </a:r>
            <a:r>
              <a:rPr lang="en-US" dirty="0"/>
              <a:t>iggest “Revenue Enhancements”</a:t>
            </a:r>
          </a:p>
        </p:txBody>
      </p:sp>
      <p:sp>
        <p:nvSpPr>
          <p:cNvPr id="3" name="Content Placeholder 2">
            <a:extLst>
              <a:ext uri="{FF2B5EF4-FFF2-40B4-BE49-F238E27FC236}">
                <a16:creationId xmlns:a16="http://schemas.microsoft.com/office/drawing/2014/main" id="{5FE86753-B468-2B02-81AD-20655517366D}"/>
              </a:ext>
            </a:extLst>
          </p:cNvPr>
          <p:cNvSpPr>
            <a:spLocks noGrp="1"/>
          </p:cNvSpPr>
          <p:nvPr>
            <p:ph idx="1"/>
          </p:nvPr>
        </p:nvSpPr>
        <p:spPr/>
        <p:txBody>
          <a:bodyPr/>
          <a:lstStyle/>
          <a:p>
            <a:pPr marL="514350" indent="-514350">
              <a:buFont typeface="+mj-lt"/>
              <a:buAutoNum type="arabicPeriod"/>
            </a:pPr>
            <a:r>
              <a:rPr lang="en-US" dirty="0"/>
              <a:t>Devote all proceeds from taxes on benefits to OASDI (0.87%)</a:t>
            </a:r>
          </a:p>
          <a:p>
            <a:pPr marL="514350" indent="-514350">
              <a:buFont typeface="+mj-lt"/>
              <a:buAutoNum type="arabicPeriod"/>
            </a:pPr>
            <a:r>
              <a:rPr lang="en-US" dirty="0"/>
              <a:t>Increase the taxable maximum ceiling so 90% of wages are subject to the payroll tax (0.66%)</a:t>
            </a:r>
          </a:p>
          <a:p>
            <a:pPr marL="514350" indent="-514350">
              <a:buFont typeface="+mj-lt"/>
              <a:buAutoNum type="arabicPeriod"/>
            </a:pPr>
            <a:r>
              <a:rPr lang="en-US" dirty="0"/>
              <a:t>Expand the labor force by increasing legal immigration (0.30%)</a:t>
            </a:r>
          </a:p>
          <a:p>
            <a:pPr marL="514350" indent="-514350">
              <a:buFont typeface="+mj-lt"/>
              <a:buAutoNum type="arabicPeriod"/>
            </a:pPr>
            <a:r>
              <a:rPr lang="en-US" dirty="0">
                <a:solidFill>
                  <a:schemeClr val="accent5">
                    <a:lumMod val="50000"/>
                  </a:schemeClr>
                </a:solidFill>
              </a:rPr>
              <a:t>Increase payroll tax to 12.6% (0.19%)</a:t>
            </a:r>
          </a:p>
          <a:p>
            <a:pPr marL="514350" indent="-514350">
              <a:buFont typeface="+mj-lt"/>
              <a:buAutoNum type="arabicPeriod"/>
            </a:pPr>
            <a:r>
              <a:rPr lang="en-US" dirty="0">
                <a:solidFill>
                  <a:schemeClr val="accent5">
                    <a:lumMod val="50000"/>
                  </a:schemeClr>
                </a:solidFill>
              </a:rPr>
              <a:t>Change the rules on pass-through self employment tax (0.19%)</a:t>
            </a:r>
          </a:p>
          <a:p>
            <a:pPr marL="514350" indent="-514350">
              <a:buFont typeface="+mj-lt"/>
              <a:buAutoNum type="arabicPeriod"/>
            </a:pPr>
            <a:endParaRPr lang="en-US" dirty="0">
              <a:solidFill>
                <a:schemeClr val="accent5">
                  <a:lumMod val="50000"/>
                </a:schemeClr>
              </a:solidFill>
            </a:endParaRPr>
          </a:p>
          <a:p>
            <a:pPr marL="0" indent="0">
              <a:buNone/>
            </a:pPr>
            <a:r>
              <a:rPr lang="en-US" dirty="0">
                <a:solidFill>
                  <a:schemeClr val="accent5">
                    <a:lumMod val="50000"/>
                  </a:schemeClr>
                </a:solidFill>
              </a:rPr>
              <a:t>Total from revenue enhancement:  2.21%</a:t>
            </a:r>
          </a:p>
        </p:txBody>
      </p:sp>
      <p:sp>
        <p:nvSpPr>
          <p:cNvPr id="4" name="Slide Number Placeholder 3">
            <a:extLst>
              <a:ext uri="{FF2B5EF4-FFF2-40B4-BE49-F238E27FC236}">
                <a16:creationId xmlns:a16="http://schemas.microsoft.com/office/drawing/2014/main" id="{5D2BC5B3-400A-0048-EFF8-CAEEEAF7FA65}"/>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20067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F2F2-4413-9312-73D0-F1F0D85B9689}"/>
              </a:ext>
            </a:extLst>
          </p:cNvPr>
          <p:cNvSpPr>
            <a:spLocks noGrp="1"/>
          </p:cNvSpPr>
          <p:nvPr>
            <p:ph type="title"/>
          </p:nvPr>
        </p:nvSpPr>
        <p:spPr/>
        <p:txBody>
          <a:bodyPr/>
          <a:lstStyle/>
          <a:p>
            <a:r>
              <a:rPr lang="en-US" dirty="0">
                <a:solidFill>
                  <a:schemeClr val="bg1"/>
                </a:solidFill>
              </a:rPr>
              <a:t>4 B</a:t>
            </a:r>
            <a:r>
              <a:rPr lang="en-US" dirty="0"/>
              <a:t>iggest Benefit Reductions</a:t>
            </a:r>
          </a:p>
        </p:txBody>
      </p:sp>
      <p:sp>
        <p:nvSpPr>
          <p:cNvPr id="3" name="Content Placeholder 2">
            <a:extLst>
              <a:ext uri="{FF2B5EF4-FFF2-40B4-BE49-F238E27FC236}">
                <a16:creationId xmlns:a16="http://schemas.microsoft.com/office/drawing/2014/main" id="{0E8B72EA-95F5-8475-C4E1-AD65D0E4D378}"/>
              </a:ext>
            </a:extLst>
          </p:cNvPr>
          <p:cNvSpPr>
            <a:spLocks noGrp="1"/>
          </p:cNvSpPr>
          <p:nvPr>
            <p:ph idx="1"/>
          </p:nvPr>
        </p:nvSpPr>
        <p:spPr/>
        <p:txBody>
          <a:bodyPr>
            <a:normAutofit fontScale="92500"/>
          </a:bodyPr>
          <a:lstStyle/>
          <a:p>
            <a:endParaRPr lang="en-US" dirty="0"/>
          </a:p>
          <a:p>
            <a:pPr marL="514350" indent="-514350">
              <a:buFont typeface="+mj-lt"/>
              <a:buAutoNum type="arabicPeriod"/>
            </a:pPr>
            <a:r>
              <a:rPr lang="en-US" dirty="0"/>
              <a:t>Increase retirement age for </a:t>
            </a:r>
            <a:r>
              <a:rPr lang="en-US" dirty="0">
                <a:solidFill>
                  <a:srgbClr val="FF0000"/>
                </a:solidFill>
              </a:rPr>
              <a:t>high earners </a:t>
            </a:r>
            <a:r>
              <a:rPr lang="en-US" dirty="0">
                <a:solidFill>
                  <a:schemeClr val="accent5">
                    <a:lumMod val="50000"/>
                  </a:schemeClr>
                </a:solidFill>
              </a:rPr>
              <a:t>(0.55)%</a:t>
            </a:r>
          </a:p>
          <a:p>
            <a:pPr marL="514350" indent="-514350">
              <a:buFont typeface="+mj-lt"/>
              <a:buAutoNum type="arabicPeriod"/>
            </a:pPr>
            <a:r>
              <a:rPr lang="en-US" dirty="0">
                <a:solidFill>
                  <a:schemeClr val="accent5">
                    <a:lumMod val="50000"/>
                  </a:schemeClr>
                </a:solidFill>
              </a:rPr>
              <a:t>Increase number of working years to 40 for calculating benefits (0.39%)</a:t>
            </a:r>
          </a:p>
          <a:p>
            <a:pPr marL="514350" indent="-514350">
              <a:buFont typeface="+mj-lt"/>
              <a:buAutoNum type="arabicPeriod"/>
            </a:pPr>
            <a:r>
              <a:rPr lang="en-US" dirty="0">
                <a:solidFill>
                  <a:schemeClr val="accent5">
                    <a:lumMod val="50000"/>
                  </a:schemeClr>
                </a:solidFill>
              </a:rPr>
              <a:t>Subject 100% of high earners benefits to the income tax (0.17%)</a:t>
            </a:r>
          </a:p>
          <a:p>
            <a:pPr marL="514350" indent="-514350">
              <a:buFont typeface="+mj-lt"/>
              <a:buAutoNum type="arabicPeriod"/>
            </a:pPr>
            <a:r>
              <a:rPr lang="en-US" dirty="0">
                <a:solidFill>
                  <a:schemeClr val="accent5">
                    <a:lumMod val="50000"/>
                  </a:schemeClr>
                </a:solidFill>
              </a:rPr>
              <a:t>End the dependent retiree spouse benefit (0.17%)</a:t>
            </a:r>
          </a:p>
          <a:p>
            <a:pPr marL="0" indent="0">
              <a:buNone/>
            </a:pPr>
            <a:endParaRPr lang="en-US" dirty="0">
              <a:solidFill>
                <a:schemeClr val="accent5">
                  <a:lumMod val="50000"/>
                </a:schemeClr>
              </a:solidFill>
            </a:endParaRPr>
          </a:p>
          <a:p>
            <a:pPr marL="0" indent="0">
              <a:buNone/>
            </a:pPr>
            <a:r>
              <a:rPr lang="en-US" dirty="0">
                <a:solidFill>
                  <a:schemeClr val="accent5">
                    <a:lumMod val="50000"/>
                  </a:schemeClr>
                </a:solidFill>
              </a:rPr>
              <a:t>Total from benefit reduction 1.28%</a:t>
            </a:r>
          </a:p>
          <a:p>
            <a:pPr marL="0" indent="0">
              <a:buNone/>
            </a:pPr>
            <a:endParaRPr lang="en-US" dirty="0">
              <a:solidFill>
                <a:schemeClr val="accent5">
                  <a:lumMod val="50000"/>
                </a:schemeClr>
              </a:solidFill>
            </a:endParaRPr>
          </a:p>
          <a:p>
            <a:pPr marL="0" indent="0">
              <a:buNone/>
            </a:pPr>
            <a:r>
              <a:rPr lang="en-US" dirty="0">
                <a:solidFill>
                  <a:schemeClr val="accent5">
                    <a:lumMod val="50000"/>
                  </a:schemeClr>
                </a:solidFill>
              </a:rPr>
              <a:t>Added Benefit:  Reduces the Budget Deficit by $2,291 billion over 10 years</a:t>
            </a:r>
          </a:p>
          <a:p>
            <a:endParaRPr lang="en-US" dirty="0">
              <a:solidFill>
                <a:schemeClr val="accent5">
                  <a:lumMod val="50000"/>
                </a:schemeClr>
              </a:solidFill>
            </a:endParaRPr>
          </a:p>
          <a:p>
            <a:endParaRPr lang="en-US" dirty="0"/>
          </a:p>
        </p:txBody>
      </p:sp>
      <p:sp>
        <p:nvSpPr>
          <p:cNvPr id="4" name="Slide Number Placeholder 3">
            <a:extLst>
              <a:ext uri="{FF2B5EF4-FFF2-40B4-BE49-F238E27FC236}">
                <a16:creationId xmlns:a16="http://schemas.microsoft.com/office/drawing/2014/main" id="{94F2C1D7-570A-7593-B922-6ED3E0C4C538}"/>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12060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0D5A-D5A2-EB94-9615-A80ECA849EED}"/>
              </a:ext>
            </a:extLst>
          </p:cNvPr>
          <p:cNvSpPr>
            <a:spLocks noGrp="1"/>
          </p:cNvSpPr>
          <p:nvPr>
            <p:ph type="title"/>
          </p:nvPr>
        </p:nvSpPr>
        <p:spPr>
          <a:xfrm>
            <a:off x="1009650" y="0"/>
            <a:ext cx="10515600" cy="1325563"/>
          </a:xfrm>
        </p:spPr>
        <p:txBody>
          <a:bodyPr/>
          <a:lstStyle/>
          <a:p>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A441BC15-E63B-E6AC-DAB3-4C5A74119B29}"/>
              </a:ext>
            </a:extLst>
          </p:cNvPr>
          <p:cNvSpPr>
            <a:spLocks noGrp="1"/>
          </p:cNvSpPr>
          <p:nvPr>
            <p:ph idx="1"/>
          </p:nvPr>
        </p:nvSpPr>
        <p:spPr>
          <a:xfrm>
            <a:off x="838200" y="1164921"/>
            <a:ext cx="10515600" cy="4757147"/>
          </a:xfrm>
        </p:spPr>
        <p:txBody>
          <a:bodyPr>
            <a:normAutofit fontScale="92500" lnSpcReduction="10000"/>
          </a:bodyPr>
          <a:lstStyle/>
          <a:p>
            <a:r>
              <a:rPr lang="en-US" dirty="0"/>
              <a:t>Social Security is an important part of the social safety net.</a:t>
            </a:r>
          </a:p>
          <a:p>
            <a:r>
              <a:rPr lang="en-US" dirty="0"/>
              <a:t>The OASDI Trust Fund is likely to be exhausted in 2034.</a:t>
            </a:r>
          </a:p>
          <a:p>
            <a:r>
              <a:rPr lang="en-US" dirty="0"/>
              <a:t>Why are the funds being depleted?</a:t>
            </a:r>
          </a:p>
          <a:p>
            <a:pPr lvl="1"/>
            <a:r>
              <a:rPr lang="en-US" dirty="0"/>
              <a:t>An aging population – fewer paying in and more taking out.</a:t>
            </a:r>
          </a:p>
          <a:p>
            <a:pPr lvl="1"/>
            <a:r>
              <a:rPr lang="en-US" dirty="0"/>
              <a:t>Declining birth rates - slowing the growth of the labor force.</a:t>
            </a:r>
          </a:p>
          <a:p>
            <a:pPr lvl="1"/>
            <a:r>
              <a:rPr lang="en-US" dirty="0"/>
              <a:t>Wage inequality – more and more wages are above the wage cap.</a:t>
            </a:r>
          </a:p>
          <a:p>
            <a:r>
              <a:rPr lang="en-US" dirty="0"/>
              <a:t>What happens when the funds are depleted?</a:t>
            </a:r>
          </a:p>
          <a:p>
            <a:pPr lvl="1"/>
            <a:r>
              <a:rPr lang="en-US" dirty="0"/>
              <a:t>Benefits may have to be reduced by 17%.</a:t>
            </a:r>
          </a:p>
          <a:p>
            <a:pPr lvl="1"/>
            <a:r>
              <a:rPr lang="en-US" dirty="0"/>
              <a:t>The system will continue!</a:t>
            </a:r>
          </a:p>
          <a:p>
            <a:r>
              <a:rPr lang="en-US" dirty="0"/>
              <a:t>Solutions abound. The problem is political will.</a:t>
            </a:r>
          </a:p>
          <a:p>
            <a:pPr lvl="1"/>
            <a:r>
              <a:rPr lang="en-US" dirty="0"/>
              <a:t>The needed changes will be unpopular, but they are very manageable.</a:t>
            </a:r>
          </a:p>
          <a:p>
            <a:r>
              <a:rPr lang="en-US" dirty="0"/>
              <a:t>Should our generation </a:t>
            </a:r>
            <a:r>
              <a:rPr lang="en-US"/>
              <a:t>contribute more to </a:t>
            </a:r>
            <a:r>
              <a:rPr lang="en-US" dirty="0"/>
              <a:t>the solution?</a:t>
            </a:r>
          </a:p>
        </p:txBody>
      </p:sp>
      <p:sp>
        <p:nvSpPr>
          <p:cNvPr id="4" name="Slide Number Placeholder 3">
            <a:extLst>
              <a:ext uri="{FF2B5EF4-FFF2-40B4-BE49-F238E27FC236}">
                <a16:creationId xmlns:a16="http://schemas.microsoft.com/office/drawing/2014/main" id="{82E82510-C18A-A679-68EC-C55EDE62E39E}"/>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39896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C06F-EE5D-2440-AD32-400F98D8E0C0}"/>
              </a:ext>
            </a:extLst>
          </p:cNvPr>
          <p:cNvSpPr>
            <a:spLocks noGrp="1"/>
          </p:cNvSpPr>
          <p:nvPr>
            <p:ph type="title"/>
          </p:nvPr>
        </p:nvSpPr>
        <p:spPr/>
        <p:txBody>
          <a:bodyPr/>
          <a:lstStyle/>
          <a:p>
            <a:r>
              <a:rPr lang="en-US" dirty="0">
                <a:solidFill>
                  <a:schemeClr val="bg1"/>
                </a:solidFill>
              </a:rPr>
              <a:t>U.S</a:t>
            </a:r>
            <a:r>
              <a:rPr lang="en-US" dirty="0"/>
              <a:t>. Immigration 1924-1965</a:t>
            </a:r>
          </a:p>
        </p:txBody>
      </p:sp>
      <p:sp>
        <p:nvSpPr>
          <p:cNvPr id="4" name="Slide Number Placeholder 3">
            <a:extLst>
              <a:ext uri="{FF2B5EF4-FFF2-40B4-BE49-F238E27FC236}">
                <a16:creationId xmlns:a16="http://schemas.microsoft.com/office/drawing/2014/main" id="{FFCB79E3-9162-FD43-9489-2E3C148965BF}"/>
              </a:ext>
            </a:extLst>
          </p:cNvPr>
          <p:cNvSpPr>
            <a:spLocks noGrp="1"/>
          </p:cNvSpPr>
          <p:nvPr>
            <p:ph type="sldNum" sz="quarter" idx="12"/>
          </p:nvPr>
        </p:nvSpPr>
        <p:spPr/>
        <p:txBody>
          <a:bodyPr/>
          <a:lstStyle/>
          <a:p>
            <a:fld id="{D9F085D5-EC86-4F6A-B501-C1359CB39116}" type="slidenum">
              <a:rPr lang="en-GB" smtClean="0"/>
              <a:t>67</a:t>
            </a:fld>
            <a:endParaRPr lang="en-GB"/>
          </a:p>
        </p:txBody>
      </p:sp>
      <p:sp>
        <p:nvSpPr>
          <p:cNvPr id="7" name="TextBox 6">
            <a:extLst>
              <a:ext uri="{FF2B5EF4-FFF2-40B4-BE49-F238E27FC236}">
                <a16:creationId xmlns:a16="http://schemas.microsoft.com/office/drawing/2014/main" id="{E7C652A4-E1C6-9F41-BDC0-A2627D31C154}"/>
              </a:ext>
            </a:extLst>
          </p:cNvPr>
          <p:cNvSpPr txBox="1"/>
          <p:nvPr/>
        </p:nvSpPr>
        <p:spPr>
          <a:xfrm>
            <a:off x="7162802" y="5699888"/>
            <a:ext cx="3063659" cy="230832"/>
          </a:xfrm>
          <a:prstGeom prst="rect">
            <a:avLst/>
          </a:prstGeom>
          <a:noFill/>
        </p:spPr>
        <p:txBody>
          <a:bodyPr wrap="none" rtlCol="0">
            <a:spAutoFit/>
          </a:bodyPr>
          <a:lstStyle/>
          <a:p>
            <a:r>
              <a:rPr lang="en-US" sz="900" dirty="0"/>
              <a:t>https://</a:t>
            </a:r>
            <a:r>
              <a:rPr lang="en-US" sz="900" dirty="0" err="1"/>
              <a:t>www.libertyellisfoundation.org</a:t>
            </a:r>
            <a:r>
              <a:rPr lang="en-US" sz="900" dirty="0"/>
              <a:t>/immigration-timeline</a:t>
            </a:r>
          </a:p>
        </p:txBody>
      </p:sp>
      <p:pic>
        <p:nvPicPr>
          <p:cNvPr id="8" name="Picture 7" descr="A screenshot of a cell phone&#10;&#10;Description automatically generated">
            <a:extLst>
              <a:ext uri="{FF2B5EF4-FFF2-40B4-BE49-F238E27FC236}">
                <a16:creationId xmlns:a16="http://schemas.microsoft.com/office/drawing/2014/main" id="{6ADC0728-859E-B644-B1A6-AD6C1A8D5BA9}"/>
              </a:ext>
            </a:extLst>
          </p:cNvPr>
          <p:cNvPicPr>
            <a:picLocks noChangeAspect="1"/>
          </p:cNvPicPr>
          <p:nvPr/>
        </p:nvPicPr>
        <p:blipFill>
          <a:blip r:embed="rId2"/>
          <a:stretch>
            <a:fillRect/>
          </a:stretch>
        </p:blipFill>
        <p:spPr>
          <a:xfrm>
            <a:off x="2034894" y="1713900"/>
            <a:ext cx="5127906" cy="3730752"/>
          </a:xfrm>
          <a:prstGeom prst="rect">
            <a:avLst/>
          </a:prstGeom>
        </p:spPr>
      </p:pic>
      <p:graphicFrame>
        <p:nvGraphicFramePr>
          <p:cNvPr id="9" name="Table 8">
            <a:extLst>
              <a:ext uri="{FF2B5EF4-FFF2-40B4-BE49-F238E27FC236}">
                <a16:creationId xmlns:a16="http://schemas.microsoft.com/office/drawing/2014/main" id="{4A4D76EB-5F42-2540-807C-77A15791F498}"/>
              </a:ext>
            </a:extLst>
          </p:cNvPr>
          <p:cNvGraphicFramePr>
            <a:graphicFrameLocks noGrp="1"/>
          </p:cNvGraphicFramePr>
          <p:nvPr/>
        </p:nvGraphicFramePr>
        <p:xfrm>
          <a:off x="7162800" y="1718974"/>
          <a:ext cx="3103496" cy="3064410"/>
        </p:xfrm>
        <a:graphic>
          <a:graphicData uri="http://schemas.openxmlformats.org/drawingml/2006/table">
            <a:tbl>
              <a:tblPr firstRow="1" bandRow="1">
                <a:tableStyleId>{5C22544A-7EE6-4342-B048-85BDC9FD1C3A}</a:tableStyleId>
              </a:tblPr>
              <a:tblGrid>
                <a:gridCol w="1551748">
                  <a:extLst>
                    <a:ext uri="{9D8B030D-6E8A-4147-A177-3AD203B41FA5}">
                      <a16:colId xmlns:a16="http://schemas.microsoft.com/office/drawing/2014/main" val="2364186527"/>
                    </a:ext>
                  </a:extLst>
                </a:gridCol>
                <a:gridCol w="1551748">
                  <a:extLst>
                    <a:ext uri="{9D8B030D-6E8A-4147-A177-3AD203B41FA5}">
                      <a16:colId xmlns:a16="http://schemas.microsoft.com/office/drawing/2014/main" val="921635637"/>
                    </a:ext>
                  </a:extLst>
                </a:gridCol>
              </a:tblGrid>
              <a:tr h="414896">
                <a:tc>
                  <a:txBody>
                    <a:bodyPr/>
                    <a:lstStyle/>
                    <a:p>
                      <a:r>
                        <a:rPr lang="en-US" sz="1700" dirty="0"/>
                        <a:t>Source Country</a:t>
                      </a:r>
                    </a:p>
                  </a:txBody>
                  <a:tcPr marL="68580" marR="68580" marT="34290" marB="34290" anchor="b"/>
                </a:tc>
                <a:tc>
                  <a:txBody>
                    <a:bodyPr/>
                    <a:lstStyle/>
                    <a:p>
                      <a:pPr algn="ctr"/>
                      <a:r>
                        <a:rPr lang="en-US" sz="1700" dirty="0"/>
                        <a:t>1930-1965</a:t>
                      </a:r>
                    </a:p>
                  </a:txBody>
                  <a:tcPr marL="68580" marR="68580" marT="34290" marB="34290" anchor="b"/>
                </a:tc>
                <a:extLst>
                  <a:ext uri="{0D108BD9-81ED-4DB2-BD59-A6C34878D82A}">
                    <a16:rowId xmlns:a16="http://schemas.microsoft.com/office/drawing/2014/main" val="3274771689"/>
                  </a:ext>
                </a:extLst>
              </a:tr>
              <a:tr h="414896">
                <a:tc>
                  <a:txBody>
                    <a:bodyPr/>
                    <a:lstStyle/>
                    <a:p>
                      <a:r>
                        <a:rPr lang="en-US" sz="1700" dirty="0"/>
                        <a:t>Germany</a:t>
                      </a:r>
                    </a:p>
                  </a:txBody>
                  <a:tcPr marL="68580" marR="68580" marT="34290" marB="34290" anchor="ctr"/>
                </a:tc>
                <a:tc>
                  <a:txBody>
                    <a:bodyPr/>
                    <a:lstStyle/>
                    <a:p>
                      <a:pPr algn="ctr"/>
                      <a:r>
                        <a:rPr lang="en-US" sz="1700" dirty="0"/>
                        <a:t>940,000</a:t>
                      </a:r>
                    </a:p>
                  </a:txBody>
                  <a:tcPr marL="68580" marR="68580" marT="34290" marB="34290" anchor="ctr"/>
                </a:tc>
                <a:extLst>
                  <a:ext uri="{0D108BD9-81ED-4DB2-BD59-A6C34878D82A}">
                    <a16:rowId xmlns:a16="http://schemas.microsoft.com/office/drawing/2014/main" val="1116563103"/>
                  </a:ext>
                </a:extLst>
              </a:tr>
              <a:tr h="414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Canada</a:t>
                      </a:r>
                    </a:p>
                  </a:txBody>
                  <a:tcPr marL="68580" marR="68580" marT="34290" marB="34290" anchor="ctr"/>
                </a:tc>
                <a:tc>
                  <a:txBody>
                    <a:bodyPr/>
                    <a:lstStyle/>
                    <a:p>
                      <a:pPr algn="ctr"/>
                      <a:r>
                        <a:rPr lang="en-US" sz="1700" dirty="0"/>
                        <a:t>900,000</a:t>
                      </a:r>
                    </a:p>
                  </a:txBody>
                  <a:tcPr marL="68580" marR="68580" marT="34290" marB="34290" anchor="ctr"/>
                </a:tc>
                <a:extLst>
                  <a:ext uri="{0D108BD9-81ED-4DB2-BD59-A6C34878D82A}">
                    <a16:rowId xmlns:a16="http://schemas.microsoft.com/office/drawing/2014/main" val="2952674756"/>
                  </a:ext>
                </a:extLst>
              </a:tr>
              <a:tr h="414896">
                <a:tc>
                  <a:txBody>
                    <a:bodyPr/>
                    <a:lstStyle/>
                    <a:p>
                      <a:r>
                        <a:rPr lang="en-US" sz="1700" dirty="0"/>
                        <a:t>Mexico</a:t>
                      </a:r>
                    </a:p>
                  </a:txBody>
                  <a:tcPr marL="68580" marR="68580" marT="34290" marB="34290" anchor="ctr"/>
                </a:tc>
                <a:tc>
                  <a:txBody>
                    <a:bodyPr/>
                    <a:lstStyle/>
                    <a:p>
                      <a:pPr algn="ctr"/>
                      <a:r>
                        <a:rPr lang="en-US" sz="1700" dirty="0"/>
                        <a:t>610,000</a:t>
                      </a:r>
                    </a:p>
                  </a:txBody>
                  <a:tcPr marL="68580" marR="68580" marT="34290" marB="34290" anchor="ctr"/>
                </a:tc>
                <a:extLst>
                  <a:ext uri="{0D108BD9-81ED-4DB2-BD59-A6C34878D82A}">
                    <a16:rowId xmlns:a16="http://schemas.microsoft.com/office/drawing/2014/main" val="259526829"/>
                  </a:ext>
                </a:extLst>
              </a:tr>
              <a:tr h="403190">
                <a:tc>
                  <a:txBody>
                    <a:bodyPr/>
                    <a:lstStyle/>
                    <a:p>
                      <a:r>
                        <a:rPr lang="en-US" sz="1700" dirty="0"/>
                        <a:t>Britain</a:t>
                      </a:r>
                    </a:p>
                  </a:txBody>
                  <a:tcPr marL="68580" marR="68580" marT="34290" marB="34290" anchor="ctr"/>
                </a:tc>
                <a:tc>
                  <a:txBody>
                    <a:bodyPr/>
                    <a:lstStyle/>
                    <a:p>
                      <a:pPr algn="ctr"/>
                      <a:r>
                        <a:rPr lang="en-US" sz="1700" dirty="0"/>
                        <a:t>480,000</a:t>
                      </a:r>
                    </a:p>
                  </a:txBody>
                  <a:tcPr marL="68580" marR="68580" marT="34290" marB="34290" anchor="ctr"/>
                </a:tc>
                <a:extLst>
                  <a:ext uri="{0D108BD9-81ED-4DB2-BD59-A6C34878D82A}">
                    <a16:rowId xmlns:a16="http://schemas.microsoft.com/office/drawing/2014/main" val="1086702538"/>
                  </a:ext>
                </a:extLst>
              </a:tr>
              <a:tr h="414896">
                <a:tc>
                  <a:txBody>
                    <a:bodyPr/>
                    <a:lstStyle/>
                    <a:p>
                      <a:r>
                        <a:rPr lang="en-US" sz="1700" dirty="0"/>
                        <a:t>Italy</a:t>
                      </a:r>
                    </a:p>
                  </a:txBody>
                  <a:tcPr marL="68580" marR="68580" marT="34290" marB="34290" anchor="ctr"/>
                </a:tc>
                <a:tc>
                  <a:txBody>
                    <a:bodyPr/>
                    <a:lstStyle/>
                    <a:p>
                      <a:pPr algn="ctr"/>
                      <a:r>
                        <a:rPr lang="en-US" sz="1700" dirty="0"/>
                        <a:t>390,000</a:t>
                      </a:r>
                    </a:p>
                  </a:txBody>
                  <a:tcPr marL="68580" marR="68580" marT="34290" marB="34290" anchor="ctr"/>
                </a:tc>
                <a:extLst>
                  <a:ext uri="{0D108BD9-81ED-4DB2-BD59-A6C34878D82A}">
                    <a16:rowId xmlns:a16="http://schemas.microsoft.com/office/drawing/2014/main" val="3217638069"/>
                  </a:ext>
                </a:extLst>
              </a:tr>
              <a:tr h="571500">
                <a:tc>
                  <a:txBody>
                    <a:bodyPr/>
                    <a:lstStyle/>
                    <a:p>
                      <a:r>
                        <a:rPr lang="en-US" sz="1700" dirty="0"/>
                        <a:t>Caribbean/</a:t>
                      </a:r>
                    </a:p>
                    <a:p>
                      <a:r>
                        <a:rPr lang="en-US" sz="1700" dirty="0"/>
                        <a:t>West Indies</a:t>
                      </a:r>
                    </a:p>
                  </a:txBody>
                  <a:tcPr marL="68580" marR="68580" marT="34290" marB="34290" anchor="ctr"/>
                </a:tc>
                <a:tc>
                  <a:txBody>
                    <a:bodyPr/>
                    <a:lstStyle/>
                    <a:p>
                      <a:pPr algn="ctr"/>
                      <a:r>
                        <a:rPr lang="en-US" sz="1700" dirty="0"/>
                        <a:t>310,000</a:t>
                      </a:r>
                    </a:p>
                  </a:txBody>
                  <a:tcPr marL="68580" marR="68580" marT="34290" marB="34290" anchor="ctr"/>
                </a:tc>
                <a:extLst>
                  <a:ext uri="{0D108BD9-81ED-4DB2-BD59-A6C34878D82A}">
                    <a16:rowId xmlns:a16="http://schemas.microsoft.com/office/drawing/2014/main" val="3882605685"/>
                  </a:ext>
                </a:extLst>
              </a:tr>
            </a:tbl>
          </a:graphicData>
        </a:graphic>
      </p:graphicFrame>
    </p:spTree>
    <p:extLst>
      <p:ext uri="{BB962C8B-B14F-4D97-AF65-F5344CB8AC3E}">
        <p14:creationId xmlns:p14="http://schemas.microsoft.com/office/powerpoint/2010/main" val="1447108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33982" y="-317"/>
            <a:ext cx="10515600" cy="1325563"/>
          </a:xfrm>
        </p:spPr>
        <p:txBody>
          <a:bodyPr>
            <a:normAutofit/>
          </a:bodyPr>
          <a:lstStyle/>
          <a:p>
            <a:r>
              <a:rPr lang="en-US" sz="3800" dirty="0"/>
              <a:t> </a:t>
            </a:r>
            <a:r>
              <a:rPr lang="en-US" sz="3800" dirty="0">
                <a:solidFill>
                  <a:schemeClr val="bg1"/>
                </a:solidFill>
              </a:rPr>
              <a:t>Let’</a:t>
            </a:r>
            <a:r>
              <a:rPr lang="en-US" sz="3800" dirty="0"/>
              <a:t>s Hear from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647700" y="670559"/>
            <a:ext cx="11074608" cy="5924791"/>
          </a:xfrm>
        </p:spPr>
        <p:txBody>
          <a:bodyPr>
            <a:normAutofit lnSpcReduction="10000"/>
          </a:bodyPr>
          <a:lstStyle/>
          <a:p>
            <a:pPr marL="0" indent="0" algn="ctr">
              <a:buNone/>
            </a:pPr>
            <a:endParaRPr lang="en-US" sz="5100" dirty="0">
              <a:hlinkClick r:id="rId3"/>
            </a:endParaRPr>
          </a:p>
          <a:p>
            <a:pPr marL="0" indent="0" algn="ctr">
              <a:buNone/>
            </a:pPr>
            <a:r>
              <a:rPr lang="en-US" sz="4800" dirty="0"/>
              <a:t>Geoffrey Woglom grwoglom@amherst.edu</a:t>
            </a:r>
          </a:p>
          <a:p>
            <a:pPr marL="0" indent="0" algn="ctr">
              <a:buNone/>
            </a:pPr>
            <a:endParaRPr lang="en-US" sz="7400" dirty="0"/>
          </a:p>
          <a:p>
            <a:pPr marL="0" indent="0" algn="ctr">
              <a:buNone/>
            </a:pPr>
            <a:r>
              <a:rPr lang="en-US" sz="3800" dirty="0"/>
              <a:t>Contact NEED: </a:t>
            </a:r>
            <a:r>
              <a:rPr lang="en-US" sz="3800" dirty="0" err="1"/>
              <a:t>I</a:t>
            </a:r>
            <a:r>
              <a:rPr lang="en-US" sz="3800" dirty="0" err="1">
                <a:hlinkClick r:id="rId4"/>
              </a:rPr>
              <a:t>nfo@NEEDEcon.org</a:t>
            </a:r>
            <a:endParaRPr lang="en-US" sz="3800" dirty="0"/>
          </a:p>
          <a:p>
            <a:pPr marL="0" indent="0" algn="ctr">
              <a:buNone/>
            </a:pPr>
            <a:endParaRPr lang="en-US" sz="3800" dirty="0"/>
          </a:p>
          <a:p>
            <a:pPr marL="0" indent="0" algn="ctr">
              <a:buNone/>
            </a:pPr>
            <a:endParaRPr lang="en-US" sz="3800" dirty="0"/>
          </a:p>
          <a:p>
            <a:pPr marL="0" indent="0" algn="ctr">
              <a:buNone/>
            </a:pPr>
            <a:r>
              <a:rPr lang="en-US" sz="3800" dirty="0"/>
              <a:t>Support NEED:  www.NEEDEcon.org/donate.php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68</a:t>
            </a:fld>
            <a:endParaRPr lang="en-GB"/>
          </a:p>
        </p:txBody>
      </p:sp>
    </p:spTree>
    <p:extLst>
      <p:ext uri="{BB962C8B-B14F-4D97-AF65-F5344CB8AC3E}">
        <p14:creationId xmlns:p14="http://schemas.microsoft.com/office/powerpoint/2010/main" val="63799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E0EE-0197-925D-0C32-036EEDFDF349}"/>
              </a:ext>
            </a:extLst>
          </p:cNvPr>
          <p:cNvSpPr>
            <a:spLocks noGrp="1"/>
          </p:cNvSpPr>
          <p:nvPr>
            <p:ph type="title"/>
          </p:nvPr>
        </p:nvSpPr>
        <p:spPr/>
        <p:txBody>
          <a:bodyPr/>
          <a:lstStyle/>
          <a:p>
            <a:r>
              <a:rPr lang="en-US" dirty="0"/>
              <a:t>What is Social Security?</a:t>
            </a:r>
          </a:p>
        </p:txBody>
      </p:sp>
      <p:sp>
        <p:nvSpPr>
          <p:cNvPr id="3" name="Text Placeholder 2">
            <a:extLst>
              <a:ext uri="{FF2B5EF4-FFF2-40B4-BE49-F238E27FC236}">
                <a16:creationId xmlns:a16="http://schemas.microsoft.com/office/drawing/2014/main" id="{29CEEA95-9F41-37A5-C5ED-798348FDDA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429AE0-9D98-BC57-BE0A-9BB21B08C511}"/>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1971374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E14B-8A4D-2411-6BDC-144E4AACA55F}"/>
              </a:ext>
            </a:extLst>
          </p:cNvPr>
          <p:cNvSpPr>
            <a:spLocks noGrp="1"/>
          </p:cNvSpPr>
          <p:nvPr>
            <p:ph type="title"/>
          </p:nvPr>
        </p:nvSpPr>
        <p:spPr>
          <a:xfrm>
            <a:off x="775138" y="0"/>
            <a:ext cx="10515600" cy="1325563"/>
          </a:xfrm>
        </p:spPr>
        <p:txBody>
          <a:bodyPr/>
          <a:lstStyle/>
          <a:p>
            <a:r>
              <a:rPr lang="en-US" dirty="0">
                <a:solidFill>
                  <a:schemeClr val="bg1"/>
                </a:solidFill>
              </a:rPr>
              <a:t>Wh</a:t>
            </a:r>
            <a:r>
              <a:rPr lang="en-US" dirty="0"/>
              <a:t>at is Social Security?</a:t>
            </a:r>
          </a:p>
        </p:txBody>
      </p:sp>
      <p:sp>
        <p:nvSpPr>
          <p:cNvPr id="3" name="Content Placeholder 2">
            <a:extLst>
              <a:ext uri="{FF2B5EF4-FFF2-40B4-BE49-F238E27FC236}">
                <a16:creationId xmlns:a16="http://schemas.microsoft.com/office/drawing/2014/main" id="{4F1CC0B5-1CC7-D1A8-5B95-7F6E04810015}"/>
              </a:ext>
            </a:extLst>
          </p:cNvPr>
          <p:cNvSpPr>
            <a:spLocks noGrp="1"/>
          </p:cNvSpPr>
          <p:nvPr>
            <p:ph idx="1"/>
          </p:nvPr>
        </p:nvSpPr>
        <p:spPr>
          <a:xfrm>
            <a:off x="838200" y="1325563"/>
            <a:ext cx="10515600" cy="5269788"/>
          </a:xfrm>
        </p:spPr>
        <p:txBody>
          <a:bodyPr>
            <a:normAutofit/>
          </a:bodyPr>
          <a:lstStyle/>
          <a:p>
            <a:r>
              <a:rPr lang="en-US" b="0" i="0" dirty="0">
                <a:solidFill>
                  <a:srgbClr val="001D35"/>
                </a:solidFill>
                <a:effectLst/>
                <a:latin typeface="Google Sans"/>
              </a:rPr>
              <a:t>Social Security is a federal social insurance program that provides financial support to workers and their families.</a:t>
            </a:r>
          </a:p>
          <a:p>
            <a:r>
              <a:rPr lang="en-US" b="0" dirty="0">
                <a:solidFill>
                  <a:srgbClr val="001D35"/>
                </a:solidFill>
                <a:latin typeface="Google Sans"/>
              </a:rPr>
              <a:t>Different benefits:</a:t>
            </a:r>
          </a:p>
          <a:p>
            <a:pPr lvl="1"/>
            <a:r>
              <a:rPr lang="en-US" b="1" dirty="0">
                <a:solidFill>
                  <a:srgbClr val="001D35"/>
                </a:solidFill>
                <a:latin typeface="Google Sans"/>
              </a:rPr>
              <a:t>Retirement Benefits</a:t>
            </a:r>
            <a:r>
              <a:rPr lang="en-US" dirty="0">
                <a:solidFill>
                  <a:srgbClr val="001D35"/>
                </a:solidFill>
                <a:latin typeface="Google Sans"/>
              </a:rPr>
              <a:t>: </a:t>
            </a:r>
            <a:r>
              <a:rPr lang="en-US" b="0" i="0" dirty="0">
                <a:solidFill>
                  <a:srgbClr val="545D7E"/>
                </a:solidFill>
                <a:effectLst/>
                <a:latin typeface="Google Sans"/>
              </a:rPr>
              <a:t>Social Security provides monthly payments to qualified retirees based on their lifetime earnings. </a:t>
            </a:r>
          </a:p>
          <a:p>
            <a:pPr lvl="1"/>
            <a:r>
              <a:rPr lang="en-US" b="1" dirty="0">
                <a:solidFill>
                  <a:schemeClr val="tx1"/>
                </a:solidFill>
                <a:latin typeface="Google Sans"/>
              </a:rPr>
              <a:t>Disability Benefits: </a:t>
            </a:r>
            <a:r>
              <a:rPr lang="en-US" b="0" i="0" dirty="0">
                <a:solidFill>
                  <a:srgbClr val="545D7E"/>
                </a:solidFill>
                <a:effectLst/>
                <a:latin typeface="Google Sans"/>
              </a:rPr>
              <a:t>It provides financial support to individuals who are unable to work due to a disability. </a:t>
            </a:r>
          </a:p>
          <a:p>
            <a:pPr lvl="1" fontAlgn="ctr"/>
            <a:r>
              <a:rPr lang="en-US" b="1" i="0" dirty="0">
                <a:solidFill>
                  <a:srgbClr val="001D35"/>
                </a:solidFill>
                <a:effectLst/>
                <a:latin typeface="Google Sans"/>
              </a:rPr>
              <a:t>Survivor Benefits:</a:t>
            </a:r>
            <a:r>
              <a:rPr lang="en-US" dirty="0">
                <a:solidFill>
                  <a:srgbClr val="545D7E"/>
                </a:solidFill>
                <a:latin typeface="Google Sans"/>
              </a:rPr>
              <a:t> </a:t>
            </a:r>
            <a:r>
              <a:rPr lang="en-US" b="0" i="0" dirty="0">
                <a:solidFill>
                  <a:srgbClr val="545D7E"/>
                </a:solidFill>
                <a:effectLst/>
                <a:latin typeface="Google Sans"/>
              </a:rPr>
              <a:t>Social Security offers benefits to the families of deceased workers, including spouses and children. </a:t>
            </a:r>
            <a:endParaRPr lang="en-US" b="0" i="0" dirty="0">
              <a:solidFill>
                <a:srgbClr val="0B57D0"/>
              </a:solidFill>
              <a:effectLst/>
              <a:latin typeface="Google Sans"/>
            </a:endParaRPr>
          </a:p>
          <a:p>
            <a:pPr marL="457200" lvl="1" indent="0">
              <a:buNone/>
            </a:pPr>
            <a:endParaRPr lang="en-US" dirty="0"/>
          </a:p>
        </p:txBody>
      </p:sp>
      <p:sp>
        <p:nvSpPr>
          <p:cNvPr id="4" name="Slide Number Placeholder 3">
            <a:extLst>
              <a:ext uri="{FF2B5EF4-FFF2-40B4-BE49-F238E27FC236}">
                <a16:creationId xmlns:a16="http://schemas.microsoft.com/office/drawing/2014/main" id="{533DE248-1BB1-7A92-68B3-F635DD1EC59D}"/>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1057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7C967-7A17-E727-21FB-5CE0609F2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6475A-F2EA-01C8-429D-30E0341B3E24}"/>
              </a:ext>
            </a:extLst>
          </p:cNvPr>
          <p:cNvSpPr>
            <a:spLocks noGrp="1"/>
          </p:cNvSpPr>
          <p:nvPr>
            <p:ph type="title"/>
          </p:nvPr>
        </p:nvSpPr>
        <p:spPr>
          <a:xfrm>
            <a:off x="912189" y="0"/>
            <a:ext cx="10515600" cy="1325563"/>
          </a:xfrm>
        </p:spPr>
        <p:txBody>
          <a:bodyPr/>
          <a:lstStyle/>
          <a:p>
            <a:r>
              <a:rPr lang="en-US" dirty="0">
                <a:solidFill>
                  <a:schemeClr val="bg1"/>
                </a:solidFill>
              </a:rPr>
              <a:t>Nu</a:t>
            </a:r>
            <a:r>
              <a:rPr lang="en-US" dirty="0"/>
              <a:t>mbers of Different Types of SS Beneficiaries</a:t>
            </a:r>
          </a:p>
        </p:txBody>
      </p:sp>
      <p:pic>
        <p:nvPicPr>
          <p:cNvPr id="6" name="Content Placeholder 5" descr="A blue circle with white text&#10;&#10;Description automatically generated">
            <a:extLst>
              <a:ext uri="{FF2B5EF4-FFF2-40B4-BE49-F238E27FC236}">
                <a16:creationId xmlns:a16="http://schemas.microsoft.com/office/drawing/2014/main" id="{52C99583-56D8-91A4-5E2A-3DDAA80DB4C2}"/>
              </a:ext>
            </a:extLst>
          </p:cNvPr>
          <p:cNvPicPr>
            <a:picLocks noGrp="1" noChangeAspect="1"/>
          </p:cNvPicPr>
          <p:nvPr>
            <p:ph idx="1"/>
          </p:nvPr>
        </p:nvPicPr>
        <p:blipFill>
          <a:blip r:embed="rId2"/>
          <a:stretch>
            <a:fillRect/>
          </a:stretch>
        </p:blipFill>
        <p:spPr>
          <a:xfrm>
            <a:off x="1704109" y="1110572"/>
            <a:ext cx="8645235" cy="5187142"/>
          </a:xfrm>
        </p:spPr>
      </p:pic>
      <p:sp>
        <p:nvSpPr>
          <p:cNvPr id="4" name="Slide Number Placeholder 3">
            <a:extLst>
              <a:ext uri="{FF2B5EF4-FFF2-40B4-BE49-F238E27FC236}">
                <a16:creationId xmlns:a16="http://schemas.microsoft.com/office/drawing/2014/main" id="{602B3CAF-06F3-EF96-3161-233A484A5FD6}"/>
              </a:ext>
            </a:extLst>
          </p:cNvPr>
          <p:cNvSpPr>
            <a:spLocks noGrp="1"/>
          </p:cNvSpPr>
          <p:nvPr>
            <p:ph type="sldNum" sz="quarter" idx="12"/>
          </p:nvPr>
        </p:nvSpPr>
        <p:spPr/>
        <p:txBody>
          <a:bodyPr/>
          <a:lstStyle/>
          <a:p>
            <a:fld id="{D9F085D5-EC86-4F6A-B501-C1359CB39116}" type="slidenum">
              <a:rPr lang="en-GB" smtClean="0"/>
              <a:t>9</a:t>
            </a:fld>
            <a:endParaRPr lang="en-GB"/>
          </a:p>
        </p:txBody>
      </p:sp>
      <p:sp>
        <p:nvSpPr>
          <p:cNvPr id="3" name="TextBox 2">
            <a:extLst>
              <a:ext uri="{FF2B5EF4-FFF2-40B4-BE49-F238E27FC236}">
                <a16:creationId xmlns:a16="http://schemas.microsoft.com/office/drawing/2014/main" id="{DE49EACB-7133-8746-D869-43B92E24625C}"/>
              </a:ext>
            </a:extLst>
          </p:cNvPr>
          <p:cNvSpPr txBox="1"/>
          <p:nvPr/>
        </p:nvSpPr>
        <p:spPr>
          <a:xfrm>
            <a:off x="7277100" y="3704143"/>
            <a:ext cx="1285929" cy="369332"/>
          </a:xfrm>
          <a:prstGeom prst="rect">
            <a:avLst/>
          </a:prstGeom>
          <a:noFill/>
        </p:spPr>
        <p:txBody>
          <a:bodyPr wrap="none" rtlCol="0">
            <a:spAutoFit/>
          </a:bodyPr>
          <a:lstStyle/>
          <a:p>
            <a:r>
              <a:rPr lang="en-US" dirty="0"/>
              <a:t>52.3 million</a:t>
            </a:r>
          </a:p>
        </p:txBody>
      </p:sp>
      <p:sp>
        <p:nvSpPr>
          <p:cNvPr id="5" name="TextBox 4">
            <a:extLst>
              <a:ext uri="{FF2B5EF4-FFF2-40B4-BE49-F238E27FC236}">
                <a16:creationId xmlns:a16="http://schemas.microsoft.com/office/drawing/2014/main" id="{806D7F11-479C-B224-8F98-A00EF222B9B0}"/>
              </a:ext>
            </a:extLst>
          </p:cNvPr>
          <p:cNvSpPr txBox="1"/>
          <p:nvPr/>
        </p:nvSpPr>
        <p:spPr>
          <a:xfrm>
            <a:off x="1842656" y="2832100"/>
            <a:ext cx="1168910" cy="369332"/>
          </a:xfrm>
          <a:prstGeom prst="rect">
            <a:avLst/>
          </a:prstGeom>
          <a:noFill/>
        </p:spPr>
        <p:txBody>
          <a:bodyPr wrap="none" rtlCol="0">
            <a:spAutoFit/>
          </a:bodyPr>
          <a:lstStyle/>
          <a:p>
            <a:r>
              <a:rPr lang="en-US" dirty="0"/>
              <a:t>7.4 million</a:t>
            </a:r>
          </a:p>
        </p:txBody>
      </p:sp>
      <p:sp>
        <p:nvSpPr>
          <p:cNvPr id="7" name="TextBox 6">
            <a:extLst>
              <a:ext uri="{FF2B5EF4-FFF2-40B4-BE49-F238E27FC236}">
                <a16:creationId xmlns:a16="http://schemas.microsoft.com/office/drawing/2014/main" id="{01D55DB3-D414-78D6-558A-7BB0F7E86B9E}"/>
              </a:ext>
            </a:extLst>
          </p:cNvPr>
          <p:cNvSpPr txBox="1"/>
          <p:nvPr/>
        </p:nvSpPr>
        <p:spPr>
          <a:xfrm>
            <a:off x="2617356" y="1709499"/>
            <a:ext cx="1168910" cy="369332"/>
          </a:xfrm>
          <a:prstGeom prst="rect">
            <a:avLst/>
          </a:prstGeom>
          <a:noFill/>
        </p:spPr>
        <p:txBody>
          <a:bodyPr wrap="none" rtlCol="0">
            <a:spAutoFit/>
          </a:bodyPr>
          <a:lstStyle/>
          <a:p>
            <a:r>
              <a:rPr lang="en-US" dirty="0"/>
              <a:t>6.0 million</a:t>
            </a:r>
          </a:p>
        </p:txBody>
      </p:sp>
    </p:spTree>
    <p:extLst>
      <p:ext uri="{BB962C8B-B14F-4D97-AF65-F5344CB8AC3E}">
        <p14:creationId xmlns:p14="http://schemas.microsoft.com/office/powerpoint/2010/main" val="332966068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38278</TotalTime>
  <Words>2978</Words>
  <Application>Microsoft Office PowerPoint</Application>
  <PresentationFormat>Widescreen</PresentationFormat>
  <Paragraphs>464</Paragraphs>
  <Slides>68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Courier New</vt:lpstr>
      <vt:lpstr>Google Sans</vt:lpstr>
      <vt:lpstr>Open Sans</vt:lpstr>
      <vt:lpstr>Roboto</vt:lpstr>
      <vt:lpstr>Times New Roman</vt:lpstr>
      <vt:lpstr>Custom Design</vt:lpstr>
      <vt:lpstr>PowerPoint Presentation</vt:lpstr>
      <vt:lpstr>Warren Buffet</vt:lpstr>
      <vt:lpstr> Course Schedule</vt:lpstr>
      <vt:lpstr>Submitting Questions</vt:lpstr>
      <vt:lpstr>PowerPoint Presentation</vt:lpstr>
      <vt:lpstr>Outline</vt:lpstr>
      <vt:lpstr>What is Social Security?</vt:lpstr>
      <vt:lpstr>What is Social Security?</vt:lpstr>
      <vt:lpstr>Numbers of Different Types of SS Beneficiaries</vt:lpstr>
      <vt:lpstr>Social Security’s Origins</vt:lpstr>
      <vt:lpstr>Social Security’s Origins (cont.)</vt:lpstr>
      <vt:lpstr>Soc Sec is The Single Largest Gov’t Program</vt:lpstr>
      <vt:lpstr>Soc Sec Significantly Reduces Poverty</vt:lpstr>
      <vt:lpstr>Is Social Security Good for Just The Beneficiaries?</vt:lpstr>
      <vt:lpstr>Economic Impacts on Individuals and Families</vt:lpstr>
      <vt:lpstr>How Does it Work?</vt:lpstr>
      <vt:lpstr>The Mechanics of Social Security</vt:lpstr>
      <vt:lpstr>What if Payroll Taxes Don’t Match Benefits?</vt:lpstr>
      <vt:lpstr>Annual Contributions to the Fund Vary</vt:lpstr>
      <vt:lpstr>Why the Change in Direction? Aging Population</vt:lpstr>
      <vt:lpstr>Lower Births = Slower Labor Force Growth</vt:lpstr>
      <vt:lpstr>Number of Covered Workers per Beneficiary</vt:lpstr>
      <vt:lpstr>Declining </vt:lpstr>
      <vt:lpstr>Number of Covered Workers per Beneficiary</vt:lpstr>
      <vt:lpstr>Life Expectancy Continues to Rise</vt:lpstr>
      <vt:lpstr>Increased Wage Inequality Is A Problem</vt:lpstr>
      <vt:lpstr>Tax Base is Falling</vt:lpstr>
      <vt:lpstr>Trajectory of Funds</vt:lpstr>
      <vt:lpstr>What Happens When The Trust Fund Runs Out?</vt:lpstr>
      <vt:lpstr>Present Value of Benefit Cuts by Cohorts</vt:lpstr>
      <vt:lpstr>Where Does the Money Come From?</vt:lpstr>
      <vt:lpstr>Sources of SS Revenue</vt:lpstr>
      <vt:lpstr>Where Does The Money Go?</vt:lpstr>
      <vt:lpstr>Where Does The Money Go?</vt:lpstr>
      <vt:lpstr>What Determines my SS Benefit (PIA)?   (Primary Insurance Amount)</vt:lpstr>
      <vt:lpstr>What Determines my SS Payment Size (PIA)? (Primary Insurance Amount – PIA) (Adjusted Indexed Monthly Earnings - AIME)</vt:lpstr>
      <vt:lpstr>How Big are Payments?</vt:lpstr>
      <vt:lpstr>Social Security Benefits are Comparatively Low</vt:lpstr>
      <vt:lpstr>Normal Retirement Ages in the OECD</vt:lpstr>
      <vt:lpstr>Social Security Benefits Can Be Subject to income Tax</vt:lpstr>
      <vt:lpstr>Remember: We Have A Problem</vt:lpstr>
      <vt:lpstr>“But, I earned my Social Security!”</vt:lpstr>
      <vt:lpstr>Trust Finds Are Running Out</vt:lpstr>
      <vt:lpstr>At Which Point, Benefits exceed Revenue</vt:lpstr>
      <vt:lpstr>Hard Choices (?)</vt:lpstr>
      <vt:lpstr>Let’s Cut to the Chase…</vt:lpstr>
      <vt:lpstr>My Personal Opinion:  Disingenuous</vt:lpstr>
      <vt:lpstr>So, Let’s Consider Some Other Choices</vt:lpstr>
      <vt:lpstr>The Following Simulations Brought to you by:</vt:lpstr>
      <vt:lpstr>Possible Changes to Revenues</vt:lpstr>
      <vt:lpstr>Possible Changes to Revenues: Example</vt:lpstr>
      <vt:lpstr>Possible Changes to Benefits</vt:lpstr>
      <vt:lpstr>Possible Changes to Benefits: Example</vt:lpstr>
      <vt:lpstr>Suppose We Do Both!  Problem Solved</vt:lpstr>
      <vt:lpstr>Some Additional Thoughts on Options</vt:lpstr>
      <vt:lpstr>Raising the Retirement Age</vt:lpstr>
      <vt:lpstr>Program is VERY Important for Low-Income Retirees</vt:lpstr>
      <vt:lpstr>Raising the Retirement Age</vt:lpstr>
      <vt:lpstr>Investing in the Stock Market</vt:lpstr>
      <vt:lpstr>Other Solution? Tax More Than Just Earnings</vt:lpstr>
      <vt:lpstr>Another Solution?</vt:lpstr>
      <vt:lpstr>Immigrants to the Rescue?</vt:lpstr>
      <vt:lpstr>Brookings Principles for a Solution</vt:lpstr>
      <vt:lpstr>5 Biggest “Revenue Enhancements”</vt:lpstr>
      <vt:lpstr>4 Biggest Benefit Reductions</vt:lpstr>
      <vt:lpstr>Summary</vt:lpstr>
      <vt:lpstr>U.S. Immigration 1924-1965</vt:lpstr>
      <vt:lpstr> Let’s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Geoffrey Woglom</cp:lastModifiedBy>
  <cp:revision>335</cp:revision>
  <cp:lastPrinted>2020-11-16T14:07:32Z</cp:lastPrinted>
  <dcterms:created xsi:type="dcterms:W3CDTF">2017-05-03T22:30:38Z</dcterms:created>
  <dcterms:modified xsi:type="dcterms:W3CDTF">2026-03-11T18:52:59Z</dcterms:modified>
</cp:coreProperties>
</file>