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62"/>
  </p:notesMasterIdLst>
  <p:sldIdLst>
    <p:sldId id="4856" r:id="rId2"/>
    <p:sldId id="4001" r:id="rId3"/>
    <p:sldId id="4857" r:id="rId4"/>
    <p:sldId id="4182" r:id="rId5"/>
    <p:sldId id="256" r:id="rId6"/>
    <p:sldId id="415" r:id="rId7"/>
    <p:sldId id="4808" r:id="rId8"/>
    <p:sldId id="1198" r:id="rId9"/>
    <p:sldId id="4792" r:id="rId10"/>
    <p:sldId id="4809" r:id="rId11"/>
    <p:sldId id="4841" r:id="rId12"/>
    <p:sldId id="4847" r:id="rId13"/>
    <p:sldId id="4848" r:id="rId14"/>
    <p:sldId id="4829" r:id="rId15"/>
    <p:sldId id="4849" r:id="rId16"/>
    <p:sldId id="4810" r:id="rId17"/>
    <p:sldId id="4811" r:id="rId18"/>
    <p:sldId id="4812" r:id="rId19"/>
    <p:sldId id="4819" r:id="rId20"/>
    <p:sldId id="4838" r:id="rId21"/>
    <p:sldId id="4817" r:id="rId22"/>
    <p:sldId id="4816" r:id="rId23"/>
    <p:sldId id="4851" r:id="rId24"/>
    <p:sldId id="4836" r:id="rId25"/>
    <p:sldId id="4852" r:id="rId26"/>
    <p:sldId id="4855" r:id="rId27"/>
    <p:sldId id="4818" r:id="rId28"/>
    <p:sldId id="4804" r:id="rId29"/>
    <p:sldId id="4793" r:id="rId30"/>
    <p:sldId id="4842" r:id="rId31"/>
    <p:sldId id="4843" r:id="rId32"/>
    <p:sldId id="4795" r:id="rId33"/>
    <p:sldId id="4794" r:id="rId34"/>
    <p:sldId id="4797" r:id="rId35"/>
    <p:sldId id="4846" r:id="rId36"/>
    <p:sldId id="4844" r:id="rId37"/>
    <p:sldId id="4802" r:id="rId38"/>
    <p:sldId id="4853" r:id="rId39"/>
    <p:sldId id="4800" r:id="rId40"/>
    <p:sldId id="4821" r:id="rId41"/>
    <p:sldId id="4822" r:id="rId42"/>
    <p:sldId id="4828" r:id="rId43"/>
    <p:sldId id="4824" r:id="rId44"/>
    <p:sldId id="4826" r:id="rId45"/>
    <p:sldId id="4823" r:id="rId46"/>
    <p:sldId id="4825" r:id="rId47"/>
    <p:sldId id="4827" r:id="rId48"/>
    <p:sldId id="4831" r:id="rId49"/>
    <p:sldId id="4833" r:id="rId50"/>
    <p:sldId id="4840" r:id="rId51"/>
    <p:sldId id="4834" r:id="rId52"/>
    <p:sldId id="4832" r:id="rId53"/>
    <p:sldId id="4837" r:id="rId54"/>
    <p:sldId id="4839" r:id="rId55"/>
    <p:sldId id="4438" r:id="rId56"/>
    <p:sldId id="4835" r:id="rId57"/>
    <p:sldId id="4850" r:id="rId58"/>
    <p:sldId id="4830" r:id="rId59"/>
    <p:sldId id="4778" r:id="rId60"/>
    <p:sldId id="1197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  <p:cmAuthor id="2" name="debra soled" initials="ds" lastIdx="2" clrIdx="1">
    <p:extLst>
      <p:ext uri="{19B8F6BF-5375-455C-9EA6-DF929625EA0E}">
        <p15:presenceInfo xmlns:p15="http://schemas.microsoft.com/office/powerpoint/2012/main" userId="9307cfb5ac3a12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88" autoAdjust="0"/>
    <p:restoredTop sz="96197"/>
  </p:normalViewPr>
  <p:slideViewPr>
    <p:cSldViewPr snapToGrid="0" snapToObjects="1">
      <p:cViewPr varScale="1">
        <p:scale>
          <a:sx n="92" d="100"/>
          <a:sy n="92" d="100"/>
        </p:scale>
        <p:origin x="192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10/18/25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effect on net revenues is to reduce them.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www.americanprogress.org</a:t>
            </a:r>
            <a:r>
              <a:rPr lang="en-US"/>
              <a:t>/article/the-effect-of-rising-inequality-on-social-security/#:~:text=Rising%20income%20inequality%20poses%20a,that%20higher%2Dearning%20workers%20receive.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8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fb.org/socialsecurityreformer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842" y="1795708"/>
            <a:ext cx="10967013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/>
              <a:t>Osher Lifelong Learning Institute, </a:t>
            </a:r>
            <a:r>
              <a:rPr lang="en-US" sz="3600" dirty="0">
                <a:solidFill>
                  <a:schemeClr val="tx2"/>
                </a:solidFill>
              </a:rPr>
              <a:t>Fall 2025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600" b="1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The Economics of Public Policy Issues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027990"/>
            <a:ext cx="9144000" cy="18164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George Mason University</a:t>
            </a:r>
            <a:endParaRPr lang="en-US" sz="26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0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tx2"/>
                </a:solidFill>
              </a:rPr>
              <a:t>Host: Geoffrey Woglom, Director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996430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D026-CA6F-3402-C2CB-FDE70628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Security’s Origins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F3551-EC88-3258-DC76-A7D8D3E20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568"/>
            <a:ext cx="10515600" cy="5114658"/>
          </a:xfrm>
        </p:spPr>
        <p:txBody>
          <a:bodyPr>
            <a:normAutofit/>
          </a:bodyPr>
          <a:lstStyle/>
          <a:p>
            <a:r>
              <a:rPr lang="en-US" dirty="0"/>
              <a:t>A part of the social safety net.</a:t>
            </a:r>
          </a:p>
          <a:p>
            <a:r>
              <a:rPr lang="en-US" dirty="0"/>
              <a:t>Created in 1935 to provide economic security to the nation’s elderly.</a:t>
            </a:r>
          </a:p>
          <a:p>
            <a:r>
              <a:rPr lang="en-US" dirty="0"/>
              <a:t>Expanded in 1939 to include dependent benefits.</a:t>
            </a:r>
          </a:p>
          <a:p>
            <a:pPr lvl="1"/>
            <a:r>
              <a:rPr lang="en-US" dirty="0"/>
              <a:t>Benefits to families that have lost a breadwinner.</a:t>
            </a:r>
          </a:p>
          <a:p>
            <a:r>
              <a:rPr lang="en-US" dirty="0"/>
              <a:t>Expanded in 1950 to provide support for people with disabilities.</a:t>
            </a:r>
          </a:p>
          <a:p>
            <a:r>
              <a:rPr lang="en-US" dirty="0"/>
              <a:t>Expanded in 1974 to provide Supplemental Security Income.</a:t>
            </a:r>
          </a:p>
          <a:p>
            <a:pPr lvl="1"/>
            <a:r>
              <a:rPr lang="en-US" dirty="0"/>
              <a:t>Can supplement regular social security benefits.</a:t>
            </a:r>
          </a:p>
          <a:p>
            <a:r>
              <a:rPr lang="en-US" dirty="0"/>
              <a:t>Today, it is the largest federal program.</a:t>
            </a:r>
          </a:p>
          <a:p>
            <a:pPr lvl="1"/>
            <a:r>
              <a:rPr lang="en-US" dirty="0"/>
              <a:t>In FY 2024, spending was $1.25 trillion, or 22.4% of total federal spending.</a:t>
            </a:r>
          </a:p>
          <a:p>
            <a:pPr lvl="1"/>
            <a:r>
              <a:rPr lang="en-US" dirty="0"/>
              <a:t>By comparison, national defense was $997 billion.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BAEF2-3157-F18B-3E84-80858D30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92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B4A02-8D29-85B4-2EC0-0BE81942A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 Sec is The Single Largest Gov’t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714B2F-EBB7-B00E-2378-B130DEBAC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830" y="1125538"/>
            <a:ext cx="7064569" cy="50794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1FC5F-5A6B-CD0D-CE8E-33473765C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C600F-A202-CA59-7AC0-9C2723B23EA7}"/>
              </a:ext>
            </a:extLst>
          </p:cNvPr>
          <p:cNvSpPr txBox="1"/>
          <p:nvPr/>
        </p:nvSpPr>
        <p:spPr>
          <a:xfrm>
            <a:off x="5305230" y="6456851"/>
            <a:ext cx="630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/article/9-facts-about-social-security-and-the-need-to-strengthen-it/</a:t>
            </a:r>
          </a:p>
        </p:txBody>
      </p:sp>
    </p:spTree>
    <p:extLst>
      <p:ext uri="{BB962C8B-B14F-4D97-AF65-F5344CB8AC3E}">
        <p14:creationId xmlns:p14="http://schemas.microsoft.com/office/powerpoint/2010/main" val="3599485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CBCE-6D22-D1C0-26A3-B71ECF7D9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7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 Sec Significantly Reduces Poverty</a:t>
            </a:r>
          </a:p>
        </p:txBody>
      </p:sp>
      <p:pic>
        <p:nvPicPr>
          <p:cNvPr id="8" name="Content Placeholder 7" descr="A graph of social security&#10;&#10;Description automatically generated">
            <a:extLst>
              <a:ext uri="{FF2B5EF4-FFF2-40B4-BE49-F238E27FC236}">
                <a16:creationId xmlns:a16="http://schemas.microsoft.com/office/drawing/2014/main" id="{70B942A5-E321-80C7-F506-8B27C6B344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8181" y="1185333"/>
            <a:ext cx="4208062" cy="5044894"/>
          </a:xfrm>
        </p:spPr>
      </p:pic>
      <p:pic>
        <p:nvPicPr>
          <p:cNvPr id="10" name="Content Placeholder 9" descr="A graph of a number of children lifting out of poverty&#10;&#10;Description automatically generated">
            <a:extLst>
              <a:ext uri="{FF2B5EF4-FFF2-40B4-BE49-F238E27FC236}">
                <a16:creationId xmlns:a16="http://schemas.microsoft.com/office/drawing/2014/main" id="{39EC83B1-DBDC-9CA7-8DDA-A17C4657D8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04933" y="1951639"/>
            <a:ext cx="6240871" cy="41052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3C41D-2BCC-7F97-BE16-93983750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19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C08EB-D102-021E-C356-96B543BC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Social Security Good for Just The Beneficiaries?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631AB-B8EC-224A-7951-9C73BA3DC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No, it also benefits broader society.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B4845-281E-C770-7B45-E9BD430B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59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4F0B-2E9F-3EA2-58A1-C230E851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Impacts on Individuals and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1D6D4-6FAD-D3FC-3C08-89E546D88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Poverty reduction</a:t>
            </a:r>
          </a:p>
          <a:p>
            <a:pPr lvl="1"/>
            <a:r>
              <a:rPr lang="en-US" dirty="0"/>
              <a:t>Good investment for society.</a:t>
            </a:r>
          </a:p>
          <a:p>
            <a:r>
              <a:rPr lang="en-US" dirty="0"/>
              <a:t>Reduces income inequality among the elderly</a:t>
            </a:r>
          </a:p>
          <a:p>
            <a:r>
              <a:rPr lang="en-US" dirty="0"/>
              <a:t>Increases social mobility</a:t>
            </a:r>
          </a:p>
          <a:p>
            <a:r>
              <a:rPr lang="en-US" dirty="0"/>
              <a:t>Income stability</a:t>
            </a:r>
          </a:p>
          <a:p>
            <a:pPr lvl="1"/>
            <a:r>
              <a:rPr lang="en-US" dirty="0"/>
              <a:t>Helps households plan for the future.</a:t>
            </a:r>
          </a:p>
          <a:p>
            <a:r>
              <a:rPr lang="en-US" dirty="0"/>
              <a:t>Enables older adults to maintain independence</a:t>
            </a:r>
          </a:p>
          <a:p>
            <a:pPr lvl="1"/>
            <a:r>
              <a:rPr lang="en-US" dirty="0"/>
              <a:t>Reduces caregiving burdens on family members.</a:t>
            </a:r>
          </a:p>
          <a:p>
            <a:r>
              <a:rPr lang="en-US" dirty="0"/>
              <a:t>Consumer spending</a:t>
            </a:r>
          </a:p>
          <a:p>
            <a:pPr lvl="1"/>
            <a:r>
              <a:rPr lang="en-US" dirty="0"/>
              <a:t>Supports businesses and the local economy.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171A7-AEA8-BB32-B954-F0418014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67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41359-F39F-03E3-D375-FC72717CE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A062B-C99B-6EC2-CBD2-D992FAED2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0E863-0773-208A-755C-B79EF240B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229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CD5B4-43B7-7BB0-58CB-A128EEBAC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80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Mechanics of Social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340EE-08C9-F050-CAEC-57DED8C76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/>
          <a:lstStyle/>
          <a:p>
            <a:r>
              <a:rPr lang="en-US" dirty="0"/>
              <a:t>“pay-as-you-go” system</a:t>
            </a:r>
          </a:p>
          <a:p>
            <a:pPr lvl="1"/>
            <a:r>
              <a:rPr lang="en-US" dirty="0"/>
              <a:t>Payroll taxes are collected from current workers.</a:t>
            </a:r>
          </a:p>
          <a:p>
            <a:pPr lvl="1"/>
            <a:r>
              <a:rPr lang="en-US" dirty="0"/>
              <a:t>These pay for the benefits of the currently retired, or otherwise eligible.</a:t>
            </a:r>
          </a:p>
          <a:p>
            <a:r>
              <a:rPr lang="en-US" dirty="0"/>
              <a:t>Taxes</a:t>
            </a:r>
          </a:p>
          <a:p>
            <a:pPr lvl="1"/>
            <a:r>
              <a:rPr lang="en-US" dirty="0"/>
              <a:t>Payroll taxes amount to 12.4% of earnings.</a:t>
            </a:r>
          </a:p>
          <a:p>
            <a:pPr lvl="2"/>
            <a:r>
              <a:rPr lang="en-US" dirty="0"/>
              <a:t>Workers pay 6.2% of earnings as payroll taxes.</a:t>
            </a:r>
          </a:p>
          <a:p>
            <a:pPr lvl="2"/>
            <a:r>
              <a:rPr lang="en-US" dirty="0"/>
              <a:t>Employers also pay 6.2% of worker’s earnings.</a:t>
            </a:r>
          </a:p>
          <a:p>
            <a:pPr lvl="1"/>
            <a:r>
              <a:rPr lang="en-US" b="1" i="1" dirty="0"/>
              <a:t>Earnings Cap.</a:t>
            </a:r>
            <a:r>
              <a:rPr lang="en-US" dirty="0"/>
              <a:t> Not all earnings are subject to payroll taxes.</a:t>
            </a:r>
          </a:p>
          <a:p>
            <a:pPr lvl="2"/>
            <a:r>
              <a:rPr lang="en-US" dirty="0"/>
              <a:t>In 2025, only the first $176,100 of earnings are taxed.</a:t>
            </a:r>
          </a:p>
          <a:p>
            <a:pPr lvl="2"/>
            <a:r>
              <a:rPr lang="en-US" dirty="0"/>
              <a:t>Earnings above that level are not taxed.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D226D-B0F7-B86F-AB5A-BF6FC249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0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8E04-79CF-F618-BBD9-D7254988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if Payroll Taxes Don’t Match Benefits?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B1BCF-222E-01BA-4A5B-C68F4D6A8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Trust Fund</a:t>
            </a:r>
          </a:p>
          <a:p>
            <a:pPr lvl="1"/>
            <a:r>
              <a:rPr lang="en-US" dirty="0"/>
              <a:t>If revenues exceed benefits, the excess is placed in a trust fund.</a:t>
            </a:r>
          </a:p>
          <a:p>
            <a:pPr lvl="1"/>
            <a:r>
              <a:rPr lang="en-US" dirty="0"/>
              <a:t>If benefits exceed revenues, the excess is taken out of the trust fund.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funds in the trust are invested in </a:t>
            </a:r>
            <a:r>
              <a:rPr lang="en-US" b="1" dirty="0"/>
              <a:t>non</a:t>
            </a:r>
            <a:r>
              <a:rPr lang="en-US" dirty="0"/>
              <a:t>marketable U.S. Treasuries.</a:t>
            </a:r>
          </a:p>
          <a:p>
            <a:pPr lvl="2"/>
            <a:r>
              <a:rPr lang="en-US" dirty="0"/>
              <a:t>So, really just bookkeeping.</a:t>
            </a:r>
          </a:p>
          <a:p>
            <a:pPr lvl="1"/>
            <a:endParaRPr lang="en-US" dirty="0"/>
          </a:p>
          <a:p>
            <a:r>
              <a:rPr lang="en-US" dirty="0"/>
              <a:t>When did the Trust Fund start?</a:t>
            </a:r>
          </a:p>
          <a:p>
            <a:pPr lvl="1"/>
            <a:r>
              <a:rPr lang="en-US" dirty="0"/>
              <a:t>The OASI Trust Fund was created in 1939. (Old Age &amp; Survivors Ins)</a:t>
            </a:r>
          </a:p>
          <a:p>
            <a:pPr lvl="1"/>
            <a:r>
              <a:rPr lang="en-US" dirty="0"/>
              <a:t>The Disability Trust Fund was created in 1956.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BDE96-DB40-60C1-0BE4-A22F50FC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34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a blue line&#10;&#10;Description automatically generated with medium confidence">
            <a:extLst>
              <a:ext uri="{FF2B5EF4-FFF2-40B4-BE49-F238E27FC236}">
                <a16:creationId xmlns:a16="http://schemas.microsoft.com/office/drawing/2014/main" id="{107EE13E-5AD2-E39D-74E3-60C93FC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78" y="1066800"/>
            <a:ext cx="9527493" cy="5163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B5ED0B-FF32-8D49-C39F-F90BCB34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Ann</a:t>
            </a:r>
            <a:r>
              <a:rPr lang="en-US" dirty="0"/>
              <a:t>ual Contributions to the Fund Vary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B5B09-E3B6-81C3-647B-635172F89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884367-362C-0DFC-A816-59D3BE737507}"/>
              </a:ext>
            </a:extLst>
          </p:cNvPr>
          <p:cNvSpPr txBox="1"/>
          <p:nvPr/>
        </p:nvSpPr>
        <p:spPr>
          <a:xfrm>
            <a:off x="3013657" y="3734873"/>
            <a:ext cx="18079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Social Security </a:t>
            </a:r>
          </a:p>
          <a:p>
            <a:pPr algn="ctr"/>
            <a:r>
              <a:rPr lang="en-US" dirty="0"/>
              <a:t>Amendments Act</a:t>
            </a:r>
          </a:p>
          <a:p>
            <a:pPr algn="ctr"/>
            <a:r>
              <a:rPr lang="en-US" dirty="0"/>
              <a:t>Of 1983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03E7E6-706F-AB25-D36D-71DD9AEF7EF7}"/>
              </a:ext>
            </a:extLst>
          </p:cNvPr>
          <p:cNvCxnSpPr/>
          <p:nvPr/>
        </p:nvCxnSpPr>
        <p:spPr>
          <a:xfrm>
            <a:off x="2820473" y="2859110"/>
            <a:ext cx="862885" cy="888642"/>
          </a:xfrm>
          <a:prstGeom prst="line">
            <a:avLst/>
          </a:prstGeom>
          <a:ln w="50800">
            <a:solidFill>
              <a:srgbClr val="C0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721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1E5B9-95F0-B363-14A5-C5F861CF1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the Change in Direction? Aging Population</a:t>
            </a:r>
          </a:p>
        </p:txBody>
      </p:sp>
      <p:pic>
        <p:nvPicPr>
          <p:cNvPr id="6" name="Content Placeholder 5" descr="A graph with a line&#10;&#10;Description automatically generated">
            <a:extLst>
              <a:ext uri="{FF2B5EF4-FFF2-40B4-BE49-F238E27FC236}">
                <a16:creationId xmlns:a16="http://schemas.microsoft.com/office/drawing/2014/main" id="{A63C3412-5FB3-35CD-3833-61E049881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600" y="1136074"/>
            <a:ext cx="9815284" cy="48407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40444-9736-1275-3392-52D0C3F1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2668D-25DE-18A5-A8DD-FB80E44F2D09}"/>
              </a:ext>
            </a:extLst>
          </p:cNvPr>
          <p:cNvSpPr txBox="1"/>
          <p:nvPr/>
        </p:nvSpPr>
        <p:spPr>
          <a:xfrm>
            <a:off x="7217073" y="6456851"/>
            <a:ext cx="4521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/article/how-does-social-security-work/</a:t>
            </a:r>
          </a:p>
        </p:txBody>
      </p:sp>
    </p:spTree>
    <p:extLst>
      <p:ext uri="{BB962C8B-B14F-4D97-AF65-F5344CB8AC3E}">
        <p14:creationId xmlns:p14="http://schemas.microsoft.com/office/powerpoint/2010/main" val="4283545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AA5B6-B62A-F740-97B5-F03814225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Low</a:t>
            </a:r>
            <a:r>
              <a:rPr lang="en-US" dirty="0"/>
              <a:t>er Births = Slower Labor Force Growth</a:t>
            </a:r>
          </a:p>
        </p:txBody>
      </p:sp>
      <p:pic>
        <p:nvPicPr>
          <p:cNvPr id="6" name="Content Placeholder 5" descr="A graph with a line going up&#10;&#10;Description automatically generated">
            <a:extLst>
              <a:ext uri="{FF2B5EF4-FFF2-40B4-BE49-F238E27FC236}">
                <a16:creationId xmlns:a16="http://schemas.microsoft.com/office/drawing/2014/main" id="{F177456C-9B12-AD77-2BEB-0E256B21C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332" y="1162849"/>
            <a:ext cx="9364602" cy="50673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50955-25FE-6A1D-737B-8170A049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B047E-CF09-4935-BB10-50A1A49EBBE1}"/>
              </a:ext>
            </a:extLst>
          </p:cNvPr>
          <p:cNvSpPr txBox="1"/>
          <p:nvPr/>
        </p:nvSpPr>
        <p:spPr>
          <a:xfrm>
            <a:off x="5575300" y="6456851"/>
            <a:ext cx="6052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usafacts.org</a:t>
            </a:r>
            <a:r>
              <a:rPr lang="en-US" sz="1200" dirty="0"/>
              <a:t>/articles/how-have-us-fertility-and-birth-rates-changed-over-time/</a:t>
            </a:r>
          </a:p>
        </p:txBody>
      </p:sp>
    </p:spTree>
    <p:extLst>
      <p:ext uri="{BB962C8B-B14F-4D97-AF65-F5344CB8AC3E}">
        <p14:creationId xmlns:p14="http://schemas.microsoft.com/office/powerpoint/2010/main" val="3082709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E2D0D-F724-8322-9657-00EF1F1B0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61402-E31B-BC56-32EE-9F733DB45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Covered Workers per Beneficiary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D3EE8-4168-CD14-83BC-10F89719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pic>
        <p:nvPicPr>
          <p:cNvPr id="8" name="Picture 7" descr="A graph of blue rectangular bars&#10;&#10;Description automatically generated">
            <a:extLst>
              <a:ext uri="{FF2B5EF4-FFF2-40B4-BE49-F238E27FC236}">
                <a16:creationId xmlns:a16="http://schemas.microsoft.com/office/drawing/2014/main" id="{DBB1E6A3-D51C-60FD-A928-0256DEB03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10312"/>
            <a:ext cx="7772400" cy="51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33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5747F-D2E2-CF79-B765-96B648DF2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Covered Workers per Beneficiary</a:t>
            </a:r>
          </a:p>
        </p:txBody>
      </p:sp>
      <p:pic>
        <p:nvPicPr>
          <p:cNvPr id="6" name="Content Placeholder 5" descr="A graph showing the growth of a project&#10;&#10;Description automatically generated with medium confidence">
            <a:extLst>
              <a:ext uri="{FF2B5EF4-FFF2-40B4-BE49-F238E27FC236}">
                <a16:creationId xmlns:a16="http://schemas.microsoft.com/office/drawing/2014/main" id="{6D29F275-994D-9CEB-E862-24E672046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437" y="967874"/>
            <a:ext cx="8065126" cy="52623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7DF9B-054D-5D50-E71F-E17B4A2E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14300-4976-252C-D832-890CFCE58B47}"/>
              </a:ext>
            </a:extLst>
          </p:cNvPr>
          <p:cNvSpPr txBox="1"/>
          <p:nvPr/>
        </p:nvSpPr>
        <p:spPr>
          <a:xfrm>
            <a:off x="7655223" y="6456851"/>
            <a:ext cx="369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www.ssa.gov</a:t>
            </a:r>
            <a:r>
              <a:rPr lang="en-US" sz="1200" dirty="0"/>
              <a:t>/OACT/TR/2024/tr2024.pdf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EFC64-B432-A71F-1E64-6BCE2D588490}"/>
              </a:ext>
            </a:extLst>
          </p:cNvPr>
          <p:cNvSpPr txBox="1"/>
          <p:nvPr/>
        </p:nvSpPr>
        <p:spPr>
          <a:xfrm>
            <a:off x="4178300" y="1924105"/>
            <a:ext cx="30416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Baby boomers started retiring.</a:t>
            </a:r>
          </a:p>
        </p:txBody>
      </p:sp>
    </p:spTree>
    <p:extLst>
      <p:ext uri="{BB962C8B-B14F-4D97-AF65-F5344CB8AC3E}">
        <p14:creationId xmlns:p14="http://schemas.microsoft.com/office/powerpoint/2010/main" val="1676527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C291B-DBC5-C24F-73CF-36FF5824A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0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Life</a:t>
            </a:r>
            <a:r>
              <a:rPr lang="en-US" dirty="0"/>
              <a:t> Expectancy Continues to Rise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19D54-F1F2-CBA9-013B-8E5D5CB65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pic>
        <p:nvPicPr>
          <p:cNvPr id="5" name="Picture 4" descr="A graph of a number of years&#10;&#10;Description automatically generated">
            <a:extLst>
              <a:ext uri="{FF2B5EF4-FFF2-40B4-BE49-F238E27FC236}">
                <a16:creationId xmlns:a16="http://schemas.microsoft.com/office/drawing/2014/main" id="{1B139C52-E475-D3FE-F144-52E77D585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59" y="870327"/>
            <a:ext cx="7772400" cy="53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35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3C897-53F6-9D64-6B88-617DC78C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reased Wage Inequality Is A Problem</a:t>
            </a:r>
          </a:p>
        </p:txBody>
      </p:sp>
      <p:pic>
        <p:nvPicPr>
          <p:cNvPr id="6" name="Content Placeholder 5" descr="A graph of a graph showing the value of tax cap&#10;&#10;Description automatically generated with medium confidence">
            <a:extLst>
              <a:ext uri="{FF2B5EF4-FFF2-40B4-BE49-F238E27FC236}">
                <a16:creationId xmlns:a16="http://schemas.microsoft.com/office/drawing/2014/main" id="{670A3BA6-D9F8-3A41-C5CA-EB4862FF1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9000" y="1325563"/>
            <a:ext cx="10414000" cy="461974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3C571-7696-0ADC-1810-D516D1E8D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334BC-9152-2F8D-FE49-627AEE67AAD8}"/>
              </a:ext>
            </a:extLst>
          </p:cNvPr>
          <p:cNvSpPr txBox="1"/>
          <p:nvPr/>
        </p:nvSpPr>
        <p:spPr>
          <a:xfrm>
            <a:off x="5905500" y="6479935"/>
            <a:ext cx="56348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Source: https://</a:t>
            </a:r>
            <a:r>
              <a:rPr lang="en-US" sz="900" dirty="0" err="1"/>
              <a:t>www.americanprogress.org</a:t>
            </a:r>
            <a:r>
              <a:rPr lang="en-US" sz="900" dirty="0"/>
              <a:t>/article/increased-wage-inequality-has-reduced-social-</a:t>
            </a:r>
            <a:r>
              <a:rPr lang="en-US" sz="900" dirty="0" err="1"/>
              <a:t>securitys</a:t>
            </a:r>
            <a:r>
              <a:rPr lang="en-US" sz="900" dirty="0"/>
              <a:t>-revenue</a:t>
            </a:r>
          </a:p>
        </p:txBody>
      </p:sp>
    </p:spTree>
    <p:extLst>
      <p:ext uri="{BB962C8B-B14F-4D97-AF65-F5344CB8AC3E}">
        <p14:creationId xmlns:p14="http://schemas.microsoft.com/office/powerpoint/2010/main" val="2824968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7F6E6-66BC-627D-3976-6E689F159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Base is Dwindling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95DE4-2458-9AF3-2FAF-69470540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6" name="Picture 5" descr="A graph showing the amount of tax earnings&#10;&#10;Description automatically generated with medium confidence">
            <a:extLst>
              <a:ext uri="{FF2B5EF4-FFF2-40B4-BE49-F238E27FC236}">
                <a16:creationId xmlns:a16="http://schemas.microsoft.com/office/drawing/2014/main" id="{92202E36-B683-1332-9444-D5C6E14D8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061" y="953840"/>
            <a:ext cx="6592825" cy="59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84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4DE6F-BAAB-6D88-EED2-3F70F6C86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50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jectory of Funds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60AB5-9113-BD99-C408-53AD8AF7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pic>
        <p:nvPicPr>
          <p:cNvPr id="5" name="Picture 4" descr="A graph showing the loss of retirement fund&#10;&#10;Description automatically generated">
            <a:extLst>
              <a:ext uri="{FF2B5EF4-FFF2-40B4-BE49-F238E27FC236}">
                <a16:creationId xmlns:a16="http://schemas.microsoft.com/office/drawing/2014/main" id="{E9616FF0-2551-BC84-715F-CDBEB5ED3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561" y="1066380"/>
            <a:ext cx="8855190" cy="51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71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C58FF-3191-40D4-4F58-40CABD09E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graph showing the cost of a tax&#10;&#10;Description automatically generated with medium confidence">
            <a:extLst>
              <a:ext uri="{FF2B5EF4-FFF2-40B4-BE49-F238E27FC236}">
                <a16:creationId xmlns:a16="http://schemas.microsoft.com/office/drawing/2014/main" id="{C11DF8FB-D72E-1949-2543-6E8D1FE12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980" y="914404"/>
            <a:ext cx="6606040" cy="5943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9D4E4-4911-913C-D2F3-405354CC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Wh</a:t>
            </a:r>
            <a:r>
              <a:rPr lang="en-US" sz="3800" dirty="0"/>
              <a:t>at Happens When The Trust Fund Runs Out?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F253C-ED0D-25F4-A61E-53480B50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27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6C5313-35DF-3DD9-92AF-CA783869B18F}"/>
              </a:ext>
            </a:extLst>
          </p:cNvPr>
          <p:cNvSpPr txBox="1"/>
          <p:nvPr/>
        </p:nvSpPr>
        <p:spPr>
          <a:xfrm>
            <a:off x="9443279" y="4618676"/>
            <a:ext cx="1750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Benefit Cut: 27%</a:t>
            </a:r>
          </a:p>
          <a:p>
            <a:r>
              <a:rPr lang="en-US" dirty="0"/>
              <a:t>2098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FB0767-EEB7-25A1-130C-F22CC723E7AF}"/>
              </a:ext>
            </a:extLst>
          </p:cNvPr>
          <p:cNvCxnSpPr>
            <a:cxnSpLocks/>
          </p:cNvCxnSpPr>
          <p:nvPr/>
        </p:nvCxnSpPr>
        <p:spPr>
          <a:xfrm flipH="1" flipV="1">
            <a:off x="9327369" y="4180794"/>
            <a:ext cx="115910" cy="43788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A782161-69E6-B872-541A-4DD620EEC62E}"/>
              </a:ext>
            </a:extLst>
          </p:cNvPr>
          <p:cNvSpPr txBox="1"/>
          <p:nvPr/>
        </p:nvSpPr>
        <p:spPr>
          <a:xfrm>
            <a:off x="5373243" y="4833355"/>
            <a:ext cx="28310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Trust Fund Exhaustion, 2033</a:t>
            </a:r>
          </a:p>
          <a:p>
            <a:r>
              <a:rPr lang="en-US" dirty="0"/>
              <a:t>Benefit Cut:  17%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11DFF7-10CE-AF8F-CBCF-C521E56CBFC8}"/>
              </a:ext>
            </a:extLst>
          </p:cNvPr>
          <p:cNvCxnSpPr>
            <a:cxnSpLocks/>
          </p:cNvCxnSpPr>
          <p:nvPr/>
        </p:nvCxnSpPr>
        <p:spPr>
          <a:xfrm flipH="1" flipV="1">
            <a:off x="5328984" y="4291249"/>
            <a:ext cx="389891" cy="54210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89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E4ED7-DEA7-2C31-5103-292BBCA52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the Money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799C5-1CC8-DBFD-B0A8-F7E43C364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596" y="1325563"/>
            <a:ext cx="3401291" cy="4351338"/>
          </a:xfrm>
        </p:spPr>
        <p:txBody>
          <a:bodyPr/>
          <a:lstStyle/>
          <a:p>
            <a:r>
              <a:rPr lang="en-US" dirty="0"/>
              <a:t>Payroll taxes</a:t>
            </a:r>
          </a:p>
          <a:p>
            <a:r>
              <a:rPr lang="en-US" dirty="0"/>
              <a:t>Taxes on benefits</a:t>
            </a:r>
          </a:p>
          <a:p>
            <a:r>
              <a:rPr lang="en-US" dirty="0"/>
              <a:t>Interest earnings</a:t>
            </a:r>
          </a:p>
          <a:p>
            <a:r>
              <a:rPr lang="en-US" dirty="0"/>
              <a:t>Trust funds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92A0A-0A43-A49E-27B9-8A79E807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141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C3C1-9FE6-61E8-B514-358C16642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Sou</a:t>
            </a:r>
            <a:r>
              <a:rPr lang="en-US" dirty="0"/>
              <a:t>rces of SS Revenue</a:t>
            </a:r>
          </a:p>
        </p:txBody>
      </p:sp>
      <p:pic>
        <p:nvPicPr>
          <p:cNvPr id="6" name="Content Placeholder 5" descr="A blue pie chart with white text&#10;&#10;Description automatically generated">
            <a:extLst>
              <a:ext uri="{FF2B5EF4-FFF2-40B4-BE49-F238E27FC236}">
                <a16:creationId xmlns:a16="http://schemas.microsoft.com/office/drawing/2014/main" id="{D8D66DEF-27D9-62B7-3E67-6921B42B8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7390" y="956840"/>
            <a:ext cx="6629400" cy="52733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062A8-A1A5-7E97-42BE-2A0398949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569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60" y="1253331"/>
            <a:ext cx="11929140" cy="4351338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000"/>
              </a:spcAft>
              <a:buNone/>
            </a:pPr>
            <a:r>
              <a:rPr lang="en-US" dirty="0"/>
              <a:t>The Economics of Public Policy Issues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(9/23): Economic Update &amp; Central Bank Independence, Geoffrey Woglom, Amherst College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(9/30): Climate Change Economics Sarah Jacobson, Williams College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(10/7) : AI and Inequality Geoffrey Woglom, Amherst College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(10/14): Economic Mobility Kathryn Wilson, Kent State University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 </a:t>
            </a:r>
            <a:r>
              <a:rPr lang="en-US" b="1" dirty="0"/>
              <a:t>Week 5 (10/21): Saving Social Security Jon Haveman, Exec Director, NEED 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(10/28): Federal Debt and Deficits Dmitriy Stolyarov, U of Michigan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863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541F7-6F24-CFE3-C82B-0A8476F97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The Money Go?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1AE5A-2B3C-A90C-F0AB-1B6E70E36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5E883-A806-E2B9-E374-E3EA99E1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113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56980-58A9-B3F2-0C57-9E8B16E58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A4919-B9C8-39C9-10D1-E6D53EAE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The Money 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48343-D4CD-634E-8599-730FC342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4066" y="1102901"/>
            <a:ext cx="6203868" cy="5269788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001D35"/>
                </a:solidFill>
                <a:latin typeface="Google Sans"/>
              </a:rPr>
              <a:t>Different benefits:</a:t>
            </a:r>
          </a:p>
          <a:p>
            <a:pPr lvl="1"/>
            <a:r>
              <a:rPr lang="en-US" dirty="0">
                <a:solidFill>
                  <a:srgbClr val="001D35"/>
                </a:solidFill>
                <a:latin typeface="Google Sans"/>
              </a:rPr>
              <a:t>Retirement Benefits</a:t>
            </a:r>
            <a:endParaRPr lang="en-US" i="0" dirty="0">
              <a:solidFill>
                <a:srgbClr val="545D7E"/>
              </a:solidFill>
              <a:effectLst/>
              <a:latin typeface="Google Sans"/>
            </a:endParaRPr>
          </a:p>
          <a:p>
            <a:pPr lvl="1"/>
            <a:r>
              <a:rPr lang="en-US" dirty="0">
                <a:solidFill>
                  <a:srgbClr val="545D7E"/>
                </a:solidFill>
                <a:latin typeface="Google Sans"/>
              </a:rPr>
              <a:t>Disability Benefits</a:t>
            </a:r>
          </a:p>
          <a:p>
            <a:pPr lvl="1"/>
            <a:r>
              <a:rPr lang="en-US" i="0" dirty="0">
                <a:solidFill>
                  <a:srgbClr val="001D35"/>
                </a:solidFill>
                <a:effectLst/>
                <a:latin typeface="Google Sans"/>
              </a:rPr>
              <a:t>Survivor Benefits</a:t>
            </a:r>
            <a:endParaRPr lang="en-US" i="0" dirty="0">
              <a:solidFill>
                <a:srgbClr val="0B57D0"/>
              </a:solidFill>
              <a:effectLst/>
              <a:latin typeface="Google Sans"/>
            </a:endParaRPr>
          </a:p>
          <a:p>
            <a:pPr lvl="1" fontAlgn="ctr"/>
            <a:r>
              <a:rPr lang="en-US" i="0" dirty="0">
                <a:solidFill>
                  <a:srgbClr val="001D35"/>
                </a:solidFill>
                <a:effectLst/>
                <a:latin typeface="Google Sans"/>
              </a:rPr>
              <a:t>Supplemental Security Income (SSI)</a:t>
            </a:r>
          </a:p>
          <a:p>
            <a:pPr lvl="1" fontAlgn="ctr"/>
            <a:endParaRPr lang="en-US" b="1" i="0" dirty="0">
              <a:solidFill>
                <a:srgbClr val="001D35"/>
              </a:solidFill>
              <a:effectLst/>
              <a:latin typeface="Google Sans"/>
            </a:endParaRPr>
          </a:p>
          <a:p>
            <a:pPr fontAlgn="ctr"/>
            <a:r>
              <a:rPr lang="en-US" b="0" dirty="0">
                <a:solidFill>
                  <a:srgbClr val="001D35"/>
                </a:solidFill>
                <a:latin typeface="Google Sans"/>
              </a:rPr>
              <a:t>We will focus on retirement benefits.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31945-A744-8652-80A8-59517388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24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DFAAB2F-A5C4-DA20-9052-122DDD7BD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48" y="20471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Determines my SS Benefit (PIA)?</a:t>
            </a:r>
            <a:br>
              <a:rPr lang="en-US" dirty="0"/>
            </a:br>
            <a:r>
              <a:rPr lang="en-US" sz="2400" dirty="0"/>
              <a:t>		(Primary Insurance Amount)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9CA0CC-87BF-4AF4-AF81-54A2C0495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815"/>
            <a:ext cx="10515600" cy="47464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Your work history.</a:t>
            </a:r>
          </a:p>
          <a:p>
            <a:pPr lvl="1"/>
            <a:r>
              <a:rPr lang="en-US" dirty="0"/>
              <a:t>You need 40 work credits to qualify.</a:t>
            </a:r>
          </a:p>
          <a:p>
            <a:pPr lvl="1"/>
            <a:r>
              <a:rPr lang="en-US" dirty="0"/>
              <a:t>In 2025, 1 credit = $1,810 in earnings.</a:t>
            </a:r>
          </a:p>
          <a:p>
            <a:pPr lvl="1"/>
            <a:r>
              <a:rPr lang="en-US" dirty="0"/>
              <a:t>Put another way: 10 years with social security earnings in each year of $21,720.</a:t>
            </a:r>
          </a:p>
          <a:p>
            <a:r>
              <a:rPr lang="en-US" dirty="0"/>
              <a:t>Your (capped) earnings history.</a:t>
            </a:r>
          </a:p>
          <a:p>
            <a:pPr lvl="1"/>
            <a:r>
              <a:rPr lang="en-US" dirty="0"/>
              <a:t>Indexed (to wages) earnings from the 35 highest-earning years.</a:t>
            </a:r>
          </a:p>
          <a:p>
            <a:r>
              <a:rPr lang="en-US" dirty="0"/>
              <a:t>Your birth year.</a:t>
            </a:r>
          </a:p>
          <a:p>
            <a:pPr lvl="1"/>
            <a:r>
              <a:rPr lang="en-US" dirty="0"/>
              <a:t>Determines your FRA – Full Retirement Age.</a:t>
            </a:r>
          </a:p>
          <a:p>
            <a:pPr lvl="1"/>
            <a:r>
              <a:rPr lang="en-US" dirty="0"/>
              <a:t>Born before 1960, it is 66-67, after 1960, it is 67.</a:t>
            </a:r>
          </a:p>
          <a:p>
            <a:r>
              <a:rPr lang="en-US" dirty="0"/>
              <a:t>Your claiming age.</a:t>
            </a:r>
          </a:p>
          <a:p>
            <a:pPr lvl="1"/>
            <a:r>
              <a:rPr lang="en-US" dirty="0"/>
              <a:t>Claiming at 62 instead of 67 reduces your benefit by 30%.</a:t>
            </a:r>
          </a:p>
          <a:p>
            <a:pPr lvl="1"/>
            <a:r>
              <a:rPr lang="en-US" dirty="0"/>
              <a:t>Higher if you wait until 70.</a:t>
            </a:r>
          </a:p>
          <a:p>
            <a:pPr lvl="1"/>
            <a:r>
              <a:rPr lang="en-US" dirty="0"/>
              <a:t>Increases approximately 8% each year that you wait.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B4798-7D5E-6291-D117-35CB693D4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2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6F6530-7CAB-D0EF-3376-3D61672C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Determines my SS Payment Size (PIA)?</a:t>
            </a:r>
            <a:br>
              <a:rPr lang="en-US" dirty="0"/>
            </a:br>
            <a:r>
              <a:rPr lang="en-US" sz="2700" dirty="0"/>
              <a:t>(Primary Insurance Amount – PIA)</a:t>
            </a:r>
            <a:br>
              <a:rPr lang="en-US" sz="2700" dirty="0"/>
            </a:br>
            <a:r>
              <a:rPr lang="en-US" sz="2700" dirty="0"/>
              <a:t>(Adjusted Indexed Monthly Earnings - AIME)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9844F9-D183-68A0-B40E-C0E8BB54F2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Earnings History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DBBEB5-B7FA-435F-AEA2-8BA91D97E0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AIME is calculated using your 35 highest years of indexed earnings.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These earnings are then adjusted for wage inflation.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The AIME is used to determine your PIA, which is the amount you would receive if you start receiving benefits at your full retirement age.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E82ABB-405E-E16E-CF23-252784C40E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Age at Which You Start Receiving SS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BB66C4B-8E2C-5806-7BBA-FE60650AE20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You can start receiving benefits as early as age 62, but your monthly payment will be reduced if you choose to start before your full retirement age.</a:t>
            </a:r>
          </a:p>
          <a:p>
            <a:pPr algn="l"/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Waiting to start benefits until after your full retirement age (between 66 and 67, depending on your year of birth) will increase your monthly payment.</a:t>
            </a:r>
          </a:p>
          <a:p>
            <a:pPr algn="l" fontAlgn="ctr"/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You receive the highest possible benefit by waiting until age 70.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marL="0" indent="0" algn="l">
              <a:buNone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19652-FEBF-530A-F79F-204BC32B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95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A9FE-609A-DE9A-1C5E-7962CF76C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Big are Payments?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A16F-257F-4DEF-C97B-917C68842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2025:</a:t>
            </a:r>
          </a:p>
          <a:p>
            <a:pPr lvl="1"/>
            <a:r>
              <a:rPr lang="en-US" dirty="0"/>
              <a:t>the average payment is $2,002.</a:t>
            </a:r>
          </a:p>
          <a:p>
            <a:pPr lvl="1"/>
            <a:r>
              <a:rPr lang="en-US" dirty="0"/>
              <a:t>Maximum if claim at age 62 is $2,831.</a:t>
            </a:r>
          </a:p>
          <a:p>
            <a:pPr lvl="1"/>
            <a:r>
              <a:rPr lang="en-US" dirty="0"/>
              <a:t>Maximum if claim at age 70 is $5,108.</a:t>
            </a:r>
          </a:p>
          <a:p>
            <a:r>
              <a:rPr lang="en-US" dirty="0"/>
              <a:t>Special minimum Social Security benefit:</a:t>
            </a:r>
          </a:p>
          <a:p>
            <a:pPr lvl="1"/>
            <a:r>
              <a:rPr lang="en-US" dirty="0"/>
              <a:t>For long-term, low-wage workers.</a:t>
            </a:r>
          </a:p>
          <a:p>
            <a:pPr lvl="1"/>
            <a:r>
              <a:rPr lang="en-US" dirty="0"/>
              <a:t>Minimum for 11 years of work: $52.10</a:t>
            </a:r>
          </a:p>
          <a:p>
            <a:pPr lvl="1"/>
            <a:r>
              <a:rPr lang="en-US" dirty="0"/>
              <a:t>Maximum for 30 years of work: $1,093.10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F4641-FECB-1DC0-9706-E6C8CB138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585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5AD39-CD8F-DDF0-563C-A09DDA99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Soc</a:t>
            </a:r>
            <a:r>
              <a:rPr lang="en-US" sz="3800" dirty="0"/>
              <a:t>ial Security Benefits are Comparatively Low</a:t>
            </a:r>
          </a:p>
        </p:txBody>
      </p:sp>
      <p:pic>
        <p:nvPicPr>
          <p:cNvPr id="7" name="Content Placeholder 6" descr="A graph with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5CE3B1A7-1B3E-9A7A-A4E9-563E329436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787533"/>
            <a:ext cx="6026522" cy="3674956"/>
          </a:xfrm>
        </p:spPr>
      </p:pic>
      <p:pic>
        <p:nvPicPr>
          <p:cNvPr id="9" name="Content Placeholder 8" descr="A graph with a blue bar&#10;&#10;Description automatically generated">
            <a:extLst>
              <a:ext uri="{FF2B5EF4-FFF2-40B4-BE49-F238E27FC236}">
                <a16:creationId xmlns:a16="http://schemas.microsoft.com/office/drawing/2014/main" id="{B90AE967-0938-0E75-5908-99C3597896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1796565"/>
            <a:ext cx="5976853" cy="367495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9242A-E20E-A384-6595-07AFBB07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5D4C6B-A290-C5B1-A957-30C159DD6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358721"/>
            <a:ext cx="7518400" cy="35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11D4CA-B3DF-2D92-0EDF-A2E5DC230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527" y="5448374"/>
            <a:ext cx="5943600" cy="2811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89BFD3-C395-A9B0-A44A-2F669E468E33}"/>
              </a:ext>
            </a:extLst>
          </p:cNvPr>
          <p:cNvSpPr txBox="1"/>
          <p:nvPr/>
        </p:nvSpPr>
        <p:spPr>
          <a:xfrm>
            <a:off x="5808133" y="6454548"/>
            <a:ext cx="5837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www.cbpp.org</a:t>
            </a:r>
            <a:r>
              <a:rPr lang="en-US" sz="1200" dirty="0"/>
              <a:t>/research/social-security/top-ten-facts-about-social-security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2B4607-4D06-85FF-6A08-2C055F557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4" y="5462489"/>
            <a:ext cx="5943600" cy="2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0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2147DD-1EEF-7119-E302-4A321EDB0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Remember: We Have A Problem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270EC3-FC17-90B2-1549-FEFC432B2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C094E-0720-2A1E-E4AF-0DBD9FCBC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934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77453-3A54-A06F-C313-D904CE163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st Finds Are Running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21996-88CF-D69A-216A-06857168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219832-291C-BCE2-F435-0D727F0AC55F}"/>
              </a:ext>
            </a:extLst>
          </p:cNvPr>
          <p:cNvSpPr txBox="1"/>
          <p:nvPr/>
        </p:nvSpPr>
        <p:spPr>
          <a:xfrm>
            <a:off x="3219719" y="6456851"/>
            <a:ext cx="8505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/article/social-security-faces-serious-financial-shortfalls-and-other-takeaways-from-the-trustees-report/</a:t>
            </a:r>
          </a:p>
        </p:txBody>
      </p:sp>
      <p:pic>
        <p:nvPicPr>
          <p:cNvPr id="5" name="Picture 4" descr="A graph showing the loss of retirement fund&#10;&#10;Description automatically generated">
            <a:extLst>
              <a:ext uri="{FF2B5EF4-FFF2-40B4-BE49-F238E27FC236}">
                <a16:creationId xmlns:a16="http://schemas.microsoft.com/office/drawing/2014/main" id="{53A56CD6-31A8-9121-A7E8-B75F40FA2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561" y="1066380"/>
            <a:ext cx="8855190" cy="51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38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ED929-E9FA-B4B4-0D77-B03FA45E0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graph showing the cost of a tax&#10;&#10;Description automatically generated with medium confidence">
            <a:extLst>
              <a:ext uri="{FF2B5EF4-FFF2-40B4-BE49-F238E27FC236}">
                <a16:creationId xmlns:a16="http://schemas.microsoft.com/office/drawing/2014/main" id="{3E35A371-A34F-FA7C-D1E8-6077E44D3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980" y="914404"/>
            <a:ext cx="6606040" cy="5943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372F7C-A59E-DC75-CE8B-2C210D245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34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At</a:t>
            </a:r>
            <a:r>
              <a:rPr lang="en-US" sz="3800" dirty="0"/>
              <a:t> Which Point, Benefits exceed Revenue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C6547-59F3-F8A0-8AB0-D09AEB91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38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83339D-D929-8A7D-77E1-079B11E5F37E}"/>
              </a:ext>
            </a:extLst>
          </p:cNvPr>
          <p:cNvSpPr txBox="1"/>
          <p:nvPr/>
        </p:nvSpPr>
        <p:spPr>
          <a:xfrm>
            <a:off x="9443279" y="4618676"/>
            <a:ext cx="1750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Benefit Cut: 27%</a:t>
            </a:r>
          </a:p>
          <a:p>
            <a:r>
              <a:rPr lang="en-US" dirty="0"/>
              <a:t>2098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AFF9EE-4A91-15D5-BF66-E1BFB1956B1C}"/>
              </a:ext>
            </a:extLst>
          </p:cNvPr>
          <p:cNvCxnSpPr>
            <a:cxnSpLocks/>
          </p:cNvCxnSpPr>
          <p:nvPr/>
        </p:nvCxnSpPr>
        <p:spPr>
          <a:xfrm flipH="1" flipV="1">
            <a:off x="9327369" y="4180794"/>
            <a:ext cx="115910" cy="43788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AFFF829-B8EA-E142-EB96-CA5BCCE762A5}"/>
              </a:ext>
            </a:extLst>
          </p:cNvPr>
          <p:cNvSpPr txBox="1"/>
          <p:nvPr/>
        </p:nvSpPr>
        <p:spPr>
          <a:xfrm>
            <a:off x="5373243" y="4833355"/>
            <a:ext cx="28310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Trust Fund Exhaustion, 2033</a:t>
            </a:r>
          </a:p>
          <a:p>
            <a:r>
              <a:rPr lang="en-US" dirty="0"/>
              <a:t>Benefit Cut:  17%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803563-77CC-8310-BF94-446A632D26AF}"/>
              </a:ext>
            </a:extLst>
          </p:cNvPr>
          <p:cNvCxnSpPr>
            <a:cxnSpLocks/>
          </p:cNvCxnSpPr>
          <p:nvPr/>
        </p:nvCxnSpPr>
        <p:spPr>
          <a:xfrm flipH="1" flipV="1">
            <a:off x="5328984" y="4291249"/>
            <a:ext cx="389891" cy="54210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048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FC325-CA8C-C1DE-EBEE-821B8EB0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Choices (?)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BA351-1D84-E25D-0F17-18C525FD8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39CA9-DF93-9889-61E2-0D26E271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99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3956"/>
            <a:ext cx="10515600" cy="4018112"/>
          </a:xfrm>
        </p:spPr>
        <p:txBody>
          <a:bodyPr>
            <a:normAutofit/>
          </a:bodyPr>
          <a:lstStyle/>
          <a:p>
            <a:pPr>
              <a:spcAft>
                <a:spcPts val="2500"/>
              </a:spcAft>
            </a:pPr>
            <a:r>
              <a:rPr lang="en-US" dirty="0"/>
              <a:t>Submit questions in the chat.  I will address them at the end.</a:t>
            </a:r>
          </a:p>
          <a:p>
            <a:pPr>
              <a:spcAft>
                <a:spcPts val="2500"/>
              </a:spcAft>
            </a:pPr>
            <a:r>
              <a:rPr lang="en-US" dirty="0"/>
              <a:t>We will do a verbal Q&amp;A once the material has been presented.</a:t>
            </a:r>
          </a:p>
          <a:p>
            <a:r>
              <a:rPr lang="en-US" dirty="0"/>
              <a:t>Slides will be available from the NEED website tonight. https://needecon.org/</a:t>
            </a:r>
            <a:r>
              <a:rPr lang="en-US" dirty="0" err="1"/>
              <a:t>delivered_presentations.php</a:t>
            </a: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83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7AC8F-F72F-459F-C084-0131E8C3A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</a:t>
            </a:r>
            <a:r>
              <a:rPr lang="en-US" dirty="0"/>
              <a:t>’s Cut to the Chase…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C9C6A-5CAA-CA53-232E-910F69B27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Solving the social security problem is simple: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Backfill out of general revenues!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Why won’t this happen?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Politics!</a:t>
            </a:r>
          </a:p>
          <a:p>
            <a:pPr marL="0" indent="0">
              <a:buNone/>
            </a:pPr>
            <a:r>
              <a:rPr lang="en-US" dirty="0"/>
              <a:t>			Our debt situation.</a:t>
            </a:r>
          </a:p>
          <a:p>
            <a:pPr marL="0" indent="0">
              <a:buNone/>
            </a:pPr>
            <a:r>
              <a:rPr lang="en-US" dirty="0"/>
              <a:t>			Maybe it shouldn’t.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9C938-57AE-181F-09A8-362B8592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60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CC25-2450-A599-BF9C-8056AAB13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So, </a:t>
            </a:r>
            <a:r>
              <a:rPr lang="en-US" dirty="0"/>
              <a:t>Let’s Consider Some Other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E16DF-569D-5CBF-4BB8-DE8DE734C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925" y="1374776"/>
            <a:ext cx="501015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Changes to revenues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Changes to benefits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D2B4D-BC0E-064A-2ACB-05B668551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876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141EE9-9142-C658-ECA0-9BC1B15C9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Following Simulations Brought to you by:</a:t>
            </a:r>
          </a:p>
        </p:txBody>
      </p:sp>
      <p:pic>
        <p:nvPicPr>
          <p:cNvPr id="9" name="Content Placeholder 8" descr="A screenshot of a website&#10;&#10;Description automatically generated">
            <a:extLst>
              <a:ext uri="{FF2B5EF4-FFF2-40B4-BE49-F238E27FC236}">
                <a16:creationId xmlns:a16="http://schemas.microsoft.com/office/drawing/2014/main" id="{742A2B8B-0108-2ADC-7B32-AF8BD3077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196" y="1211263"/>
            <a:ext cx="9793607" cy="435133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E448B-0D07-7977-915F-33DB7861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39BAC7-1D67-0BB2-A858-5D6C8BFEB43F}"/>
              </a:ext>
            </a:extLst>
          </p:cNvPr>
          <p:cNvSpPr txBox="1"/>
          <p:nvPr/>
        </p:nvSpPr>
        <p:spPr>
          <a:xfrm>
            <a:off x="2672529" y="5661790"/>
            <a:ext cx="6846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3"/>
              </a:rPr>
              <a:t>https://</a:t>
            </a:r>
            <a:r>
              <a:rPr lang="en-US" sz="2800" dirty="0" err="1">
                <a:hlinkClick r:id="rId3"/>
              </a:rPr>
              <a:t>www.crfb.org</a:t>
            </a:r>
            <a:r>
              <a:rPr lang="en-US" sz="2800" dirty="0">
                <a:hlinkClick r:id="rId3"/>
              </a:rPr>
              <a:t>/</a:t>
            </a:r>
            <a:r>
              <a:rPr lang="en-US" sz="2800" dirty="0" err="1">
                <a:hlinkClick r:id="rId3"/>
              </a:rPr>
              <a:t>socialsecurityreformer</a:t>
            </a:r>
            <a:r>
              <a:rPr lang="en-US" sz="2800" dirty="0">
                <a:hlinkClick r:id="rId3"/>
              </a:rPr>
              <a:t>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4777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A5A85-09FB-81C3-6432-EEB2D5F61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81B4C-9995-003F-BA90-5A63A1271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Revenues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2F57D7-C992-BD02-3542-57571B99D2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 descr="A graph with a line and a red line&#10;&#10;Description automatically generated">
            <a:extLst>
              <a:ext uri="{FF2B5EF4-FFF2-40B4-BE49-F238E27FC236}">
                <a16:creationId xmlns:a16="http://schemas.microsoft.com/office/drawing/2014/main" id="{EAD46F0D-8215-B095-00E9-EEF134785F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9172" y="1182360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A0C60-D3FA-ADE4-9B61-1BA98685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2DB048-8F3D-3FC6-C367-F6F29C4D65FB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916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7944B-F2EC-7A07-EAFA-47EF55112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55687-8210-A91E-482E-C41A254DA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Revenues: Example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EAC75D9-A195-7FC1-56F3-05857DC3FA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DF7FF8F-B831-6640-FD18-CB1E5ECF9D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F70BA-F068-AEB3-46BF-03572546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4A601-D174-0B04-E0FF-C53CDA70F4F9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3672CD-572C-7984-4822-757DDB0B02D6}"/>
              </a:ext>
            </a:extLst>
          </p:cNvPr>
          <p:cNvSpPr/>
          <p:nvPr/>
        </p:nvSpPr>
        <p:spPr>
          <a:xfrm>
            <a:off x="273133" y="3990109"/>
            <a:ext cx="5545776" cy="380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9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163D-5A5E-2714-5BB2-5FEFA47B8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Benefits</a:t>
            </a:r>
          </a:p>
        </p:txBody>
      </p:sp>
      <p:pic>
        <p:nvPicPr>
          <p:cNvPr id="8" name="Content Placeholder 7" descr="A screenshot of a blue screen&#10;&#10;Description automatically generated">
            <a:extLst>
              <a:ext uri="{FF2B5EF4-FFF2-40B4-BE49-F238E27FC236}">
                <a16:creationId xmlns:a16="http://schemas.microsoft.com/office/drawing/2014/main" id="{BB7025AC-9D0B-6191-1325-7EF42734BC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 descr="A graph with a line and a red line&#10;&#10;Description automatically generated">
            <a:extLst>
              <a:ext uri="{FF2B5EF4-FFF2-40B4-BE49-F238E27FC236}">
                <a16:creationId xmlns:a16="http://schemas.microsoft.com/office/drawing/2014/main" id="{147330AC-5E54-AE30-4C11-1D19D68288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C6148-EF32-2DDF-C352-BA848269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AE99C-1592-0436-714C-8499E07FCDF2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6807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BBFE7-7859-A3B1-D5DA-FEEBE8C7B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E8302-6242-8270-74D9-9ED6131E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Benefits: Example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E850584-14B5-AEAA-3AF5-98C4142A45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0E1C91E-EC16-A50D-4107-EFE77F4F74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463B2-503D-B72F-BFCF-D77E4F95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60E8AE-8310-F71D-1998-B378BEC0B974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F9D30C-7EBA-A6D0-CC7D-48EE20794DEB}"/>
              </a:ext>
            </a:extLst>
          </p:cNvPr>
          <p:cNvSpPr/>
          <p:nvPr/>
        </p:nvSpPr>
        <p:spPr>
          <a:xfrm>
            <a:off x="273133" y="3668380"/>
            <a:ext cx="5545776" cy="380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4E021-1AB8-933A-0B54-5901FCDD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92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pose We Do Both!  Problem Solved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7BD8CE-27E5-1972-E07C-7FF6A78675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608526" y="1051560"/>
            <a:ext cx="5374058" cy="5029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BFED8-A881-2C99-1FFA-AC4EB8D56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EF8E0BC-1A07-4158-54B6-089C931E3F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247326" y="1051560"/>
            <a:ext cx="5374058" cy="50292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1E2527-C03D-5E5E-65C6-96C9EAE71FF1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111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E0C98-0C61-87F7-184D-B116215D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Additional Thoughts 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1BCD2-AF0C-35D7-B825-7CFDE8072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725" y="1425830"/>
            <a:ext cx="8545450" cy="4389437"/>
          </a:xfrm>
        </p:spPr>
        <p:txBody>
          <a:bodyPr>
            <a:normAutofit/>
          </a:bodyPr>
          <a:lstStyle/>
          <a:p>
            <a:r>
              <a:rPr lang="en-US" sz="4000" dirty="0"/>
              <a:t>COLAs – cost of living adjustments</a:t>
            </a:r>
          </a:p>
          <a:p>
            <a:pPr lvl="1"/>
            <a:r>
              <a:rPr lang="en-US" sz="3600" dirty="0"/>
              <a:t>Merely another way of reducing benefits</a:t>
            </a:r>
          </a:p>
          <a:p>
            <a:r>
              <a:rPr lang="en-US" sz="4000" dirty="0"/>
              <a:t>Raising the retirement age</a:t>
            </a:r>
          </a:p>
          <a:p>
            <a:r>
              <a:rPr lang="en-US" sz="4000" dirty="0"/>
              <a:t>Investing in the stock market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B3D28-5630-3A31-32A0-AC2D4AAC7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7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0A28-99F9-0BEF-B11C-B9EF08CC4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Rai</a:t>
            </a:r>
            <a:r>
              <a:rPr lang="en-US" dirty="0"/>
              <a:t>sing the Retirement Age</a:t>
            </a:r>
          </a:p>
        </p:txBody>
      </p:sp>
      <p:pic>
        <p:nvPicPr>
          <p:cNvPr id="7" name="Content Placeholder 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A03F3F4D-3DFA-653E-BEBC-2B651A81A4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8872" y="1236663"/>
            <a:ext cx="8394256" cy="20018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16BB8-7802-54D4-28F1-26F767807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3906837"/>
            <a:ext cx="5181600" cy="1325563"/>
          </a:xfrm>
        </p:spPr>
        <p:txBody>
          <a:bodyPr/>
          <a:lstStyle/>
          <a:p>
            <a:r>
              <a:rPr lang="en-US" dirty="0"/>
              <a:t>Very regressive.</a:t>
            </a:r>
          </a:p>
          <a:p>
            <a:pPr lvl="1"/>
            <a:r>
              <a:rPr lang="en-US" dirty="0"/>
              <a:t>Larger tax on low-income workers than high income workers.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056B0-B532-FB1E-81E6-49AA24094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07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811709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Social Security – Hard Choices (?)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00351" y="4611211"/>
            <a:ext cx="9144000" cy="874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OLLI – George Mason University, Fairfax VA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2"/>
                </a:solidFill>
              </a:rPr>
              <a:t>October 21, 2025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Jon </a:t>
            </a:r>
            <a:r>
              <a:rPr lang="en-US" sz="3400" dirty="0" err="1">
                <a:solidFill>
                  <a:schemeClr val="tx2"/>
                </a:solidFill>
              </a:rPr>
              <a:t>Haveman</a:t>
            </a:r>
            <a:r>
              <a:rPr lang="en-US" sz="3400" dirty="0">
                <a:solidFill>
                  <a:schemeClr val="tx2"/>
                </a:solidFill>
              </a:rPr>
              <a:t>, Ph.D.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D7B4E-2843-5E42-BD7B-2CEA54746E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2184" y="171177"/>
            <a:ext cx="3492500" cy="2025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2F1D5D-1B3B-5E4F-9B0B-5B9013118B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46473" y="3962163"/>
            <a:ext cx="304893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506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F551E-7D91-8D65-443D-822A863B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52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Pro</a:t>
            </a:r>
            <a:r>
              <a:rPr lang="en-US" sz="3500" dirty="0"/>
              <a:t>gram is VERY Important for Low-Income Retirees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7CD315-ACB9-569A-05C3-17AE95576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173" y="1115439"/>
            <a:ext cx="8645957" cy="51147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7BF40-DE1F-A9F6-9DEE-F42C50E4B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9FE1D-7478-A908-5286-D56603FDCCB2}"/>
              </a:ext>
            </a:extLst>
          </p:cNvPr>
          <p:cNvSpPr txBox="1"/>
          <p:nvPr/>
        </p:nvSpPr>
        <p:spPr>
          <a:xfrm>
            <a:off x="5305230" y="6456851"/>
            <a:ext cx="630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/article/9-facts-about-social-security-and-the-need-to-strengthen-it/</a:t>
            </a:r>
          </a:p>
        </p:txBody>
      </p:sp>
    </p:spTree>
    <p:extLst>
      <p:ext uri="{BB962C8B-B14F-4D97-AF65-F5344CB8AC3E}">
        <p14:creationId xmlns:p14="http://schemas.microsoft.com/office/powerpoint/2010/main" val="8812193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ADFA1-CFF5-EE8F-7E5B-E3A0FA19B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62D5-47DB-2E14-E98C-6BAD1A99B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Rai</a:t>
            </a:r>
            <a:r>
              <a:rPr lang="en-US" dirty="0"/>
              <a:t>sing the Retirement 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92956-58A2-6630-4379-86BEBFF6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5DE2A776-1D69-44E3-7BD8-185118BAB9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127013"/>
              </p:ext>
            </p:extLst>
          </p:nvPr>
        </p:nvGraphicFramePr>
        <p:xfrm>
          <a:off x="1878724" y="1661115"/>
          <a:ext cx="8434549" cy="3932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942">
                  <a:extLst>
                    <a:ext uri="{9D8B030D-6E8A-4147-A177-3AD203B41FA5}">
                      <a16:colId xmlns:a16="http://schemas.microsoft.com/office/drawing/2014/main" val="3387670143"/>
                    </a:ext>
                  </a:extLst>
                </a:gridCol>
                <a:gridCol w="3375762">
                  <a:extLst>
                    <a:ext uri="{9D8B030D-6E8A-4147-A177-3AD203B41FA5}">
                      <a16:colId xmlns:a16="http://schemas.microsoft.com/office/drawing/2014/main" val="592060939"/>
                    </a:ext>
                  </a:extLst>
                </a:gridCol>
                <a:gridCol w="1975757">
                  <a:extLst>
                    <a:ext uri="{9D8B030D-6E8A-4147-A177-3AD203B41FA5}">
                      <a16:colId xmlns:a16="http://schemas.microsoft.com/office/drawing/2014/main" val="54939130"/>
                    </a:ext>
                  </a:extLst>
                </a:gridCol>
                <a:gridCol w="1806088">
                  <a:extLst>
                    <a:ext uri="{9D8B030D-6E8A-4147-A177-3AD203B41FA5}">
                      <a16:colId xmlns:a16="http://schemas.microsoft.com/office/drawing/2014/main" val="1986669428"/>
                    </a:ext>
                  </a:extLst>
                </a:gridCol>
              </a:tblGrid>
              <a:tr h="773978">
                <a:tc>
                  <a:txBody>
                    <a:bodyPr/>
                    <a:lstStyle/>
                    <a:p>
                      <a:r>
                        <a:rPr lang="en-US" sz="2000" dirty="0"/>
                        <a:t>Sex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Income Category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Life Expectancy</a:t>
                      </a:r>
                    </a:p>
                    <a:p>
                      <a:pPr algn="ctr"/>
                      <a:r>
                        <a:rPr lang="en-US" sz="2000" dirty="0"/>
                        <a:t>(Years)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Difference</a:t>
                      </a:r>
                    </a:p>
                    <a:p>
                      <a:pPr algn="ctr"/>
                      <a:r>
                        <a:rPr lang="en-US" sz="2000" dirty="0"/>
                        <a:t>High vs Low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957690701"/>
                  </a:ext>
                </a:extLst>
              </a:tr>
              <a:tr h="690448">
                <a:tc rowSpan="2">
                  <a:txBody>
                    <a:bodyPr/>
                    <a:lstStyle/>
                    <a:p>
                      <a:r>
                        <a:rPr lang="en-US" sz="2000" b="1" dirty="0"/>
                        <a:t>Women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Highest</a:t>
                      </a:r>
                      <a:r>
                        <a:rPr lang="en-US" sz="2000" dirty="0"/>
                        <a:t> Incomes  (top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88.9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10.1 years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5043843"/>
                  </a:ext>
                </a:extLst>
              </a:tr>
              <a:tr h="6904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Lowest</a:t>
                      </a:r>
                      <a:r>
                        <a:rPr lang="en-US" sz="2000" dirty="0"/>
                        <a:t> Incomes   (bottom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78.8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87067"/>
                  </a:ext>
                </a:extLst>
              </a:tr>
              <a:tr h="300399">
                <a:tc gridSpan="4"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5822818"/>
                  </a:ext>
                </a:extLst>
              </a:tr>
              <a:tr h="690448">
                <a:tc rowSpan="2">
                  <a:txBody>
                    <a:bodyPr/>
                    <a:lstStyle/>
                    <a:p>
                      <a:r>
                        <a:rPr lang="en-US" sz="2000" b="1" dirty="0"/>
                        <a:t>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Highest</a:t>
                      </a:r>
                      <a:r>
                        <a:rPr lang="en-US" sz="2000" dirty="0"/>
                        <a:t> Incomes  (top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87.3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14.6 years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9081224"/>
                  </a:ext>
                </a:extLst>
              </a:tr>
              <a:tr h="6904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Lowest</a:t>
                      </a:r>
                      <a:r>
                        <a:rPr lang="en-US" sz="2000" dirty="0"/>
                        <a:t> Incomes   (bottom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72.7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024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5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3D728-D15B-558C-BA06-84FE1F4E6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Inv</a:t>
            </a:r>
            <a:r>
              <a:rPr lang="en-US" dirty="0"/>
              <a:t>esting in the Stock Market</a:t>
            </a:r>
          </a:p>
        </p:txBody>
      </p:sp>
      <p:pic>
        <p:nvPicPr>
          <p:cNvPr id="8" name="Content Placeholder 7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E3327A74-09DA-BDDD-ABDB-4F6F9594AE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6694" y="1186144"/>
            <a:ext cx="9558611" cy="227950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F15520-2D69-B5FF-60CD-00338786D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3649" y="3815336"/>
            <a:ext cx="9664700" cy="208324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/>
              <a:t>Doesn’t do much to solve the problem.</a:t>
            </a:r>
          </a:p>
          <a:p>
            <a:pPr marL="514350" indent="-514350">
              <a:buAutoNum type="arabicPeriod"/>
            </a:pPr>
            <a:r>
              <a:rPr lang="en-US" dirty="0"/>
              <a:t>Concerns with government investing in the stock market.</a:t>
            </a:r>
          </a:p>
          <a:p>
            <a:pPr marL="514350" indent="-514350">
              <a:buAutoNum type="arabicPeriod"/>
            </a:pPr>
            <a:r>
              <a:rPr lang="en-US" dirty="0"/>
              <a:t>Logistics of allowing individuals to customize are enormous.</a:t>
            </a:r>
          </a:p>
          <a:p>
            <a:pPr marL="971550" lvl="1" indent="-514350">
              <a:buAutoNum type="arabicPeriod"/>
            </a:pPr>
            <a:r>
              <a:rPr lang="en-US" dirty="0"/>
              <a:t>And subject to political influence.</a:t>
            </a:r>
          </a:p>
          <a:p>
            <a:pPr marL="514350" indent="-514350">
              <a:buAutoNum type="arabicPeriod"/>
            </a:pPr>
            <a:r>
              <a:rPr lang="en-US" dirty="0"/>
              <a:t>May increase the fragility of the system.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F12E9-7937-0D37-9010-8EE8362D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4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DDBD1-AF80-12BB-8B25-4E23C5C12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Oth</a:t>
            </a:r>
            <a:r>
              <a:rPr lang="en-US" dirty="0"/>
              <a:t>er Solution? Tax More Than Just Earnings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030C9-8F01-0318-E226-7414F573A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0300"/>
            <a:ext cx="10515600" cy="4791768"/>
          </a:xfrm>
        </p:spPr>
        <p:txBody>
          <a:bodyPr/>
          <a:lstStyle/>
          <a:p>
            <a:r>
              <a:rPr lang="en-US" dirty="0"/>
              <a:t>Social Security is funded through payroll taxes.</a:t>
            </a:r>
          </a:p>
          <a:p>
            <a:r>
              <a:rPr lang="en-US" dirty="0"/>
              <a:t>Broadening the base would increase programmatic revenues.</a:t>
            </a:r>
          </a:p>
          <a:p>
            <a:r>
              <a:rPr lang="en-US" dirty="0"/>
              <a:t>This begs the question of why the program is funded only by a tax on earnings.</a:t>
            </a:r>
          </a:p>
          <a:p>
            <a:r>
              <a:rPr lang="en-US" dirty="0"/>
              <a:t>Other sources of income: </a:t>
            </a:r>
            <a:r>
              <a:rPr lang="en-US" u="sng" dirty="0"/>
              <a:t>capital gains.</a:t>
            </a:r>
          </a:p>
          <a:p>
            <a:endParaRPr lang="en-US" dirty="0"/>
          </a:p>
          <a:p>
            <a:r>
              <a:rPr lang="en-US" dirty="0"/>
              <a:t>Social security is an economic security program.</a:t>
            </a:r>
          </a:p>
          <a:p>
            <a:pPr lvl="1"/>
            <a:r>
              <a:rPr lang="en-US" dirty="0"/>
              <a:t>Yet its revenue source is earnings.</a:t>
            </a:r>
          </a:p>
          <a:p>
            <a:pPr lvl="1"/>
            <a:r>
              <a:rPr lang="en-US" dirty="0"/>
              <a:t>Is income a better indication of economic security?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F1013-D7F7-FAFF-A37E-7B609D4A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3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C666-3215-0863-39DA-839B6F04A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Ano</a:t>
            </a:r>
            <a:r>
              <a:rPr lang="en-US" dirty="0"/>
              <a:t>ther Solution?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F5B2D-D27D-8456-5476-A35AD679F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8930"/>
            <a:ext cx="10515600" cy="639070"/>
          </a:xfrm>
        </p:spPr>
        <p:txBody>
          <a:bodyPr/>
          <a:lstStyle/>
          <a:p>
            <a:r>
              <a:rPr lang="en-US" dirty="0"/>
              <a:t>Increase legal immigration of prime working 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0A167-A6AB-10CE-47C9-2D29C79A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pic>
        <p:nvPicPr>
          <p:cNvPr id="6" name="Picture 5" descr="A graph showing a green line&#10;&#10;Description automatically generated">
            <a:extLst>
              <a:ext uri="{FF2B5EF4-FFF2-40B4-BE49-F238E27FC236}">
                <a16:creationId xmlns:a16="http://schemas.microsoft.com/office/drawing/2014/main" id="{4BF4B80F-ED45-CFBD-5EE4-DC0A17D45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774" y="1690688"/>
            <a:ext cx="8178452" cy="4594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745BCE-51AB-BB6A-DF9B-0D55B8295FA2}"/>
              </a:ext>
            </a:extLst>
          </p:cNvPr>
          <p:cNvSpPr txBox="1"/>
          <p:nvPr/>
        </p:nvSpPr>
        <p:spPr>
          <a:xfrm>
            <a:off x="5016500" y="6595351"/>
            <a:ext cx="5492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www.cbo.gov</a:t>
            </a:r>
            <a:r>
              <a:rPr lang="en-US" sz="1200" dirty="0"/>
              <a:t>/system/files/2025-01/60875-demographic-outlook.pdf</a:t>
            </a:r>
          </a:p>
        </p:txBody>
      </p:sp>
    </p:spTree>
    <p:extLst>
      <p:ext uri="{BB962C8B-B14F-4D97-AF65-F5344CB8AC3E}">
        <p14:creationId xmlns:p14="http://schemas.microsoft.com/office/powerpoint/2010/main" val="4577411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0DDCCC-EE25-5C1F-8ABD-114609E38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35" y="1126671"/>
            <a:ext cx="10207110" cy="5103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1254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3158D0-8C53-5228-553E-720E18240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64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</a:t>
            </a:r>
            <a:r>
              <a:rPr lang="en-US" dirty="0"/>
              <a:t>neral Principle of Solutions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5F0AA0-C2EC-75C2-11B7-7DAE1C12C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6220"/>
            <a:ext cx="10515600" cy="4775848"/>
          </a:xfrm>
        </p:spPr>
        <p:txBody>
          <a:bodyPr/>
          <a:lstStyle/>
          <a:p>
            <a:r>
              <a:rPr lang="en-US" dirty="0"/>
              <a:t>Social security was originally created (primarily) to reduce economic instability among the elderly.</a:t>
            </a:r>
          </a:p>
          <a:p>
            <a:r>
              <a:rPr lang="en-US" dirty="0"/>
              <a:t>Shouldn’t solutions to the shortfall respect that original intent?</a:t>
            </a:r>
          </a:p>
          <a:p>
            <a:r>
              <a:rPr lang="en-US" dirty="0"/>
              <a:t>Regressive solutions are anathema to the original intent, disproportionately reducing the programs effects on those most at risk of economic instability.</a:t>
            </a:r>
          </a:p>
          <a:p>
            <a:r>
              <a:rPr lang="en-US" dirty="0"/>
              <a:t>Equality of contributions to the solution increase economic instability among the elderly.</a:t>
            </a:r>
          </a:p>
          <a:p>
            <a:r>
              <a:rPr lang="en-US" dirty="0"/>
              <a:t>Progressive solutions are more likely to respect the original intent.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D85B5-B3EE-22B3-E89E-A852ACE2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49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4D31D-255F-3E23-1CA0-5525A3DE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Security Benefits are Progressive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1B108-B9CF-44A5-A22A-E1E9BCCE5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D509C-87CB-3C36-4817-204FDA13A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E1845-EE27-6F1B-8710-37CF3AE28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0730" y="984358"/>
            <a:ext cx="7330539" cy="509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661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0D5A-D5A2-EB94-9615-A80ECA84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1BC15-E63B-E6AC-DAB3-4C5A74119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4921"/>
            <a:ext cx="10515600" cy="47571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Social Security is an important part of the social safety net.</a:t>
            </a:r>
          </a:p>
          <a:p>
            <a:r>
              <a:rPr lang="en-US" dirty="0"/>
              <a:t>The OASDI Trust Fund is likely to be exhausted </a:t>
            </a:r>
            <a:r>
              <a:rPr lang="en-US"/>
              <a:t>in 2034.</a:t>
            </a:r>
            <a:endParaRPr lang="en-US" dirty="0"/>
          </a:p>
          <a:p>
            <a:r>
              <a:rPr lang="en-US" dirty="0"/>
              <a:t>Why are the funds being depleted?</a:t>
            </a:r>
          </a:p>
          <a:p>
            <a:pPr lvl="1"/>
            <a:r>
              <a:rPr lang="en-US" dirty="0"/>
              <a:t>An aging population – fewer paying in and more taking out.</a:t>
            </a:r>
          </a:p>
          <a:p>
            <a:pPr lvl="1"/>
            <a:r>
              <a:rPr lang="en-US" dirty="0"/>
              <a:t>Declining birth rates - slowing the growth of the labor force.</a:t>
            </a:r>
          </a:p>
          <a:p>
            <a:pPr lvl="1"/>
            <a:r>
              <a:rPr lang="en-US" dirty="0"/>
              <a:t>Wage inequality – more and more wages are above the wage cap.</a:t>
            </a:r>
          </a:p>
          <a:p>
            <a:r>
              <a:rPr lang="en-US" dirty="0"/>
              <a:t>What happens when the funds are depleted?</a:t>
            </a:r>
          </a:p>
          <a:p>
            <a:pPr lvl="1"/>
            <a:r>
              <a:rPr lang="en-US" dirty="0"/>
              <a:t>Benefits may have to be reduced by 17%.</a:t>
            </a:r>
          </a:p>
          <a:p>
            <a:pPr lvl="1"/>
            <a:r>
              <a:rPr lang="en-US" dirty="0"/>
              <a:t>The system will continue!</a:t>
            </a:r>
          </a:p>
          <a:p>
            <a:r>
              <a:rPr lang="en-US" dirty="0"/>
              <a:t>Solutions abound. The problem is political will.</a:t>
            </a:r>
          </a:p>
          <a:p>
            <a:pPr lvl="1"/>
            <a:r>
              <a:rPr lang="en-US" dirty="0"/>
              <a:t>The needed changes will be unpopular, but they are very manageable.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82510-C18A-A679-68EC-C55EDE62E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63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C9249-41DC-1EFA-D572-56455DF6A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0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Nex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 Week: The </a:t>
            </a:r>
            <a:r>
              <a:rPr lang="en-US" dirty="0"/>
              <a:t>Future of Interest on the Debt?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D8996-8E27-B87A-7BEC-F4DCC27E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30F7B-0132-A630-7318-117A30F7D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118" y="983673"/>
            <a:ext cx="7792086" cy="518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49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21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6272" y="1325563"/>
            <a:ext cx="6939455" cy="4351338"/>
          </a:xfrm>
        </p:spPr>
        <p:txBody>
          <a:bodyPr/>
          <a:lstStyle/>
          <a:p>
            <a:r>
              <a:rPr lang="en-US" dirty="0"/>
              <a:t>What is Social Security?</a:t>
            </a:r>
          </a:p>
          <a:p>
            <a:r>
              <a:rPr lang="en-US" dirty="0"/>
              <a:t>How Does Social Security Work?</a:t>
            </a:r>
          </a:p>
          <a:p>
            <a:r>
              <a:rPr lang="en-US" dirty="0"/>
              <a:t>What is The Trouble with Social Security?</a:t>
            </a:r>
          </a:p>
          <a:p>
            <a:r>
              <a:rPr lang="en-US" dirty="0"/>
              <a:t>Available Solutions</a:t>
            </a:r>
          </a:p>
        </p:txBody>
      </p:sp>
    </p:spTree>
    <p:extLst>
      <p:ext uri="{BB962C8B-B14F-4D97-AF65-F5344CB8AC3E}">
        <p14:creationId xmlns:p14="http://schemas.microsoft.com/office/powerpoint/2010/main" val="34661962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974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3E0EE-0197-925D-0C32-036EEDFDF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Social Security?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EEA95-9F41-37A5-C5ED-798348FDD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29AE0-9D98-BC57-BE0A-9BB21B08C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374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E14B-8A4D-2411-6BDC-144E4AAC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Social Security?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CC0B5-1CC7-D1A8-5B95-7F6E04810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269788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Social Security is a federal social insurance program that provides financial support to workers and their families.</a:t>
            </a:r>
          </a:p>
          <a:p>
            <a:r>
              <a:rPr lang="en-US" b="0" dirty="0">
                <a:solidFill>
                  <a:srgbClr val="001D35"/>
                </a:solidFill>
                <a:latin typeface="Google Sans"/>
              </a:rPr>
              <a:t>Different benefits:</a:t>
            </a:r>
          </a:p>
          <a:p>
            <a:pPr lvl="1"/>
            <a:r>
              <a:rPr lang="en-US" b="1" dirty="0">
                <a:solidFill>
                  <a:srgbClr val="001D35"/>
                </a:solidFill>
                <a:latin typeface="Google Sans"/>
              </a:rPr>
              <a:t>Retirement Benefits</a:t>
            </a:r>
            <a:r>
              <a:rPr lang="en-US" dirty="0">
                <a:solidFill>
                  <a:srgbClr val="001D35"/>
                </a:solidFill>
                <a:latin typeface="Google Sans"/>
              </a:rPr>
              <a:t>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Social Security provides monthly payments to qualified retirees based on their lifetime earnings. 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Google Sans"/>
              </a:rPr>
              <a:t>Disability Benefits: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It provides financial support to individuals who are unable to work due to a disability. </a:t>
            </a:r>
          </a:p>
          <a:p>
            <a:pPr lvl="1" fontAlgn="ctr"/>
            <a:r>
              <a:rPr lang="en-US" b="1" i="0" dirty="0">
                <a:solidFill>
                  <a:srgbClr val="001D35"/>
                </a:solidFill>
                <a:effectLst/>
                <a:latin typeface="Google Sans"/>
              </a:rPr>
              <a:t>Survivor Benefits:</a:t>
            </a:r>
            <a:r>
              <a:rPr lang="en-US" dirty="0">
                <a:solidFill>
                  <a:srgbClr val="545D7E"/>
                </a:solidFill>
                <a:latin typeface="Google Sans"/>
              </a:rPr>
              <a:t>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Social Security offers benefits to the families of deceased workers, including spouses and children.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lvl="1" fontAlgn="ctr"/>
            <a:r>
              <a:rPr lang="en-US" b="1" i="0" dirty="0">
                <a:solidFill>
                  <a:srgbClr val="001D35"/>
                </a:solidFill>
                <a:effectLst/>
                <a:latin typeface="Google Sans"/>
              </a:rPr>
              <a:t>Supplemental Security Income (SSI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):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SSI provides financial support to individuals who are 65 or older, blind, or disabled and have limited income and resources.</a:t>
            </a: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DE248-1BB1-7A92-68B3-F635DD1EC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72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C967-7A17-E727-21FB-5CE0609F2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475A-F2EA-01C8-429D-30E0341B3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18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mbers of Different Types of SS Beneficiaries</a:t>
            </a:r>
          </a:p>
        </p:txBody>
      </p:sp>
      <p:pic>
        <p:nvPicPr>
          <p:cNvPr id="6" name="Content Placeholder 5" descr="A blue circle with white text&#10;&#10;Description automatically generated">
            <a:extLst>
              <a:ext uri="{FF2B5EF4-FFF2-40B4-BE49-F238E27FC236}">
                <a16:creationId xmlns:a16="http://schemas.microsoft.com/office/drawing/2014/main" id="{52C99583-56D8-91A4-5E2A-3DDAA80DB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109" y="1110572"/>
            <a:ext cx="8645235" cy="51871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B3CAF-06F3-EF96-3161-233A484A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9EACB-7133-8746-D869-43B92E24625C}"/>
              </a:ext>
            </a:extLst>
          </p:cNvPr>
          <p:cNvSpPr txBox="1"/>
          <p:nvPr/>
        </p:nvSpPr>
        <p:spPr>
          <a:xfrm>
            <a:off x="7277100" y="3704143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52.3 million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6D7F11-479C-B224-8F98-A00EF222B9B0}"/>
              </a:ext>
            </a:extLst>
          </p:cNvPr>
          <p:cNvSpPr txBox="1"/>
          <p:nvPr/>
        </p:nvSpPr>
        <p:spPr>
          <a:xfrm>
            <a:off x="1842656" y="2832100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7.4 million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55DB3-D414-78D6-558A-7BB0F7E86B9E}"/>
              </a:ext>
            </a:extLst>
          </p:cNvPr>
          <p:cNvSpPr txBox="1"/>
          <p:nvPr/>
        </p:nvSpPr>
        <p:spPr>
          <a:xfrm>
            <a:off x="2617356" y="1709499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6.0 million</a:t>
            </a:r>
          </a:p>
        </p:txBody>
      </p:sp>
    </p:spTree>
    <p:extLst>
      <p:ext uri="{BB962C8B-B14F-4D97-AF65-F5344CB8AC3E}">
        <p14:creationId xmlns:p14="http://schemas.microsoft.com/office/powerpoint/2010/main" val="332966068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37593</TotalTime>
  <Words>2202</Words>
  <Application>Microsoft Macintosh PowerPoint</Application>
  <PresentationFormat>Widescreen</PresentationFormat>
  <Paragraphs>359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Calibri</vt:lpstr>
      <vt:lpstr>Courier New</vt:lpstr>
      <vt:lpstr>Google Sans</vt:lpstr>
      <vt:lpstr>Open Sans</vt:lpstr>
      <vt:lpstr>Custom Design</vt:lpstr>
      <vt:lpstr>PowerPoint Presentation</vt:lpstr>
      <vt:lpstr> Available NEED Topics Include:</vt:lpstr>
      <vt:lpstr> Course Schedule</vt:lpstr>
      <vt:lpstr>Submitting Questions</vt:lpstr>
      <vt:lpstr>PowerPoint Presentation</vt:lpstr>
      <vt:lpstr>Outline</vt:lpstr>
      <vt:lpstr>What is Social Security?</vt:lpstr>
      <vt:lpstr>What is Social Security?</vt:lpstr>
      <vt:lpstr>Numbers of Different Types of SS Beneficiaries</vt:lpstr>
      <vt:lpstr>Social Security’s Origins</vt:lpstr>
      <vt:lpstr>Soc Sec is The Single Largest Gov’t Program</vt:lpstr>
      <vt:lpstr>Soc Sec Significantly Reduces Poverty</vt:lpstr>
      <vt:lpstr>Is Social Security Good for Just The Beneficiaries?</vt:lpstr>
      <vt:lpstr>Economic Impacts on Individuals and Families</vt:lpstr>
      <vt:lpstr>How Does it Work?</vt:lpstr>
      <vt:lpstr>The Mechanics of Social Security</vt:lpstr>
      <vt:lpstr>What if Payroll Taxes Don’t Match Benefits?</vt:lpstr>
      <vt:lpstr>Annual Contributions to the Fund Vary</vt:lpstr>
      <vt:lpstr>Why the Change in Direction? Aging Population</vt:lpstr>
      <vt:lpstr>Lower Births = Slower Labor Force Growth</vt:lpstr>
      <vt:lpstr>Number of Covered Workers per Beneficiary</vt:lpstr>
      <vt:lpstr>Number of Covered Workers per Beneficiary</vt:lpstr>
      <vt:lpstr>Life Expectancy Continues to Rise</vt:lpstr>
      <vt:lpstr>Increased Wage Inequality Is A Problem</vt:lpstr>
      <vt:lpstr>Tax Base is Dwindling</vt:lpstr>
      <vt:lpstr>Trajectory of Funds</vt:lpstr>
      <vt:lpstr>What Happens When The Trust Fund Runs Out?</vt:lpstr>
      <vt:lpstr>Where Does the Money Come From?</vt:lpstr>
      <vt:lpstr>Sources of SS Revenue</vt:lpstr>
      <vt:lpstr>Where Does The Money Go?</vt:lpstr>
      <vt:lpstr>Where Does The Money Go?</vt:lpstr>
      <vt:lpstr>What Determines my SS Benefit (PIA)?   (Primary Insurance Amount)</vt:lpstr>
      <vt:lpstr>What Determines my SS Payment Size (PIA)? (Primary Insurance Amount – PIA) (Adjusted Indexed Monthly Earnings - AIME)</vt:lpstr>
      <vt:lpstr>How Big are Payments?</vt:lpstr>
      <vt:lpstr>Social Security Benefits are Comparatively Low</vt:lpstr>
      <vt:lpstr>Remember: We Have A Problem</vt:lpstr>
      <vt:lpstr>Trust Finds Are Running Out</vt:lpstr>
      <vt:lpstr>At Which Point, Benefits exceed Revenue</vt:lpstr>
      <vt:lpstr>Hard Choices (?)</vt:lpstr>
      <vt:lpstr>Let’s Cut to the Chase…</vt:lpstr>
      <vt:lpstr>So, Let’s Consider Some Other Choices</vt:lpstr>
      <vt:lpstr>The Following Simulations Brought to you by:</vt:lpstr>
      <vt:lpstr>Possible Changes to Revenues</vt:lpstr>
      <vt:lpstr>Possible Changes to Revenues: Example</vt:lpstr>
      <vt:lpstr>Possible Changes to Benefits</vt:lpstr>
      <vt:lpstr>Possible Changes to Benefits: Example</vt:lpstr>
      <vt:lpstr>Suppose We Do Both!  Problem Solved</vt:lpstr>
      <vt:lpstr>Some Additional Thoughts on Options</vt:lpstr>
      <vt:lpstr>Raising the Retirement Age</vt:lpstr>
      <vt:lpstr>Program is VERY Important for Low-Income Retirees</vt:lpstr>
      <vt:lpstr>Raising the Retirement Age</vt:lpstr>
      <vt:lpstr>Investing in the Stock Market</vt:lpstr>
      <vt:lpstr>Other Solution? Tax More Than Just Earnings</vt:lpstr>
      <vt:lpstr>Another Solution?</vt:lpstr>
      <vt:lpstr>Immigrants to the Rescue?</vt:lpstr>
      <vt:lpstr>General Principle of Solutions</vt:lpstr>
      <vt:lpstr>Social Security Benefits are Progressive</vt:lpstr>
      <vt:lpstr>Summary</vt:lpstr>
      <vt:lpstr>Next Week: The Future of Interest on the Debt?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280</cp:revision>
  <cp:lastPrinted>2020-11-16T14:07:32Z</cp:lastPrinted>
  <dcterms:created xsi:type="dcterms:W3CDTF">2017-05-03T22:30:38Z</dcterms:created>
  <dcterms:modified xsi:type="dcterms:W3CDTF">2025-10-21T15:00:16Z</dcterms:modified>
</cp:coreProperties>
</file>