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67"/>
  </p:notesMasterIdLst>
  <p:sldIdLst>
    <p:sldId id="4761" r:id="rId2"/>
    <p:sldId id="4886" r:id="rId3"/>
    <p:sldId id="1027" r:id="rId4"/>
    <p:sldId id="256" r:id="rId5"/>
    <p:sldId id="415" r:id="rId6"/>
    <p:sldId id="4808" r:id="rId7"/>
    <p:sldId id="1198" r:id="rId8"/>
    <p:sldId id="4792" r:id="rId9"/>
    <p:sldId id="4809" r:id="rId10"/>
    <p:sldId id="4875" r:id="rId11"/>
    <p:sldId id="4841" r:id="rId12"/>
    <p:sldId id="4847" r:id="rId13"/>
    <p:sldId id="4848" r:id="rId14"/>
    <p:sldId id="4829" r:id="rId15"/>
    <p:sldId id="4849" r:id="rId16"/>
    <p:sldId id="4810" r:id="rId17"/>
    <p:sldId id="4811" r:id="rId18"/>
    <p:sldId id="4812" r:id="rId19"/>
    <p:sldId id="4819" r:id="rId20"/>
    <p:sldId id="4838" r:id="rId21"/>
    <p:sldId id="4816" r:id="rId22"/>
    <p:sldId id="4876" r:id="rId23"/>
    <p:sldId id="4851" r:id="rId24"/>
    <p:sldId id="4836" r:id="rId25"/>
    <p:sldId id="4852" r:id="rId26"/>
    <p:sldId id="4855" r:id="rId27"/>
    <p:sldId id="4818" r:id="rId28"/>
    <p:sldId id="4884" r:id="rId29"/>
    <p:sldId id="4804" r:id="rId30"/>
    <p:sldId id="4793" r:id="rId31"/>
    <p:sldId id="4842" r:id="rId32"/>
    <p:sldId id="4843" r:id="rId33"/>
    <p:sldId id="4795" r:id="rId34"/>
    <p:sldId id="4885" r:id="rId35"/>
    <p:sldId id="4797" r:id="rId36"/>
    <p:sldId id="4846" r:id="rId37"/>
    <p:sldId id="4883" r:id="rId38"/>
    <p:sldId id="4858" r:id="rId39"/>
    <p:sldId id="4844" r:id="rId40"/>
    <p:sldId id="4873" r:id="rId41"/>
    <p:sldId id="4802" r:id="rId42"/>
    <p:sldId id="4853" r:id="rId43"/>
    <p:sldId id="4800" r:id="rId44"/>
    <p:sldId id="4821" r:id="rId45"/>
    <p:sldId id="4678" r:id="rId46"/>
    <p:sldId id="4822" r:id="rId47"/>
    <p:sldId id="4828" r:id="rId48"/>
    <p:sldId id="4824" r:id="rId49"/>
    <p:sldId id="4826" r:id="rId50"/>
    <p:sldId id="4823" r:id="rId51"/>
    <p:sldId id="4825" r:id="rId52"/>
    <p:sldId id="4827" r:id="rId53"/>
    <p:sldId id="4831" r:id="rId54"/>
    <p:sldId id="4833" r:id="rId55"/>
    <p:sldId id="4840" r:id="rId56"/>
    <p:sldId id="4834" r:id="rId57"/>
    <p:sldId id="4832" r:id="rId58"/>
    <p:sldId id="4837" r:id="rId59"/>
    <p:sldId id="4839" r:id="rId60"/>
    <p:sldId id="4438" r:id="rId61"/>
    <p:sldId id="4882" r:id="rId62"/>
    <p:sldId id="4880" r:id="rId63"/>
    <p:sldId id="4881" r:id="rId64"/>
    <p:sldId id="4830" r:id="rId65"/>
    <p:sldId id="4100" r:id="rId6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  <p:cmAuthor id="2" name="debra soled" initials="ds" lastIdx="2" clrIdx="1">
    <p:extLst>
      <p:ext uri="{19B8F6BF-5375-455C-9EA6-DF929625EA0E}">
        <p15:presenceInfo xmlns:p15="http://schemas.microsoft.com/office/powerpoint/2012/main" userId="9307cfb5ac3a12d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88" autoAdjust="0"/>
    <p:restoredTop sz="96197"/>
  </p:normalViewPr>
  <p:slideViewPr>
    <p:cSldViewPr snapToGrid="0" snapToObjects="1">
      <p:cViewPr varScale="1">
        <p:scale>
          <a:sx n="66" d="100"/>
          <a:sy n="66" d="100"/>
        </p:scale>
        <p:origin x="2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1" d="100"/>
        <a:sy n="161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PIA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Sheet1!$B$2:$B$21</c:f>
              <c:numCache>
                <c:formatCode>General</c:formatCode>
                <c:ptCount val="20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5000</c:v>
                </c:pt>
                <c:pt idx="5">
                  <c:v>6000</c:v>
                </c:pt>
                <c:pt idx="6">
                  <c:v>7000</c:v>
                </c:pt>
                <c:pt idx="7">
                  <c:v>8000</c:v>
                </c:pt>
                <c:pt idx="8">
                  <c:v>9000</c:v>
                </c:pt>
                <c:pt idx="9">
                  <c:v>10000</c:v>
                </c:pt>
                <c:pt idx="10">
                  <c:v>11000</c:v>
                </c:pt>
                <c:pt idx="11">
                  <c:v>12000</c:v>
                </c:pt>
                <c:pt idx="12">
                  <c:v>13000</c:v>
                </c:pt>
                <c:pt idx="13">
                  <c:v>14000</c:v>
                </c:pt>
                <c:pt idx="14">
                  <c:v>15000</c:v>
                </c:pt>
                <c:pt idx="15">
                  <c:v>16000</c:v>
                </c:pt>
                <c:pt idx="16">
                  <c:v>17000</c:v>
                </c:pt>
                <c:pt idx="17">
                  <c:v>18000</c:v>
                </c:pt>
                <c:pt idx="18">
                  <c:v>19000</c:v>
                </c:pt>
                <c:pt idx="19">
                  <c:v>20000</c:v>
                </c:pt>
              </c:numCache>
            </c:numRef>
          </c:cat>
          <c:val>
            <c:numRef>
              <c:f>Sheet1!$C$2:$C$22</c:f>
              <c:numCache>
                <c:formatCode>0</c:formatCode>
                <c:ptCount val="21"/>
                <c:pt idx="0">
                  <c:v>900</c:v>
                </c:pt>
                <c:pt idx="1">
                  <c:v>1385.88</c:v>
                </c:pt>
                <c:pt idx="2">
                  <c:v>1705.88</c:v>
                </c:pt>
                <c:pt idx="3">
                  <c:v>2025.88</c:v>
                </c:pt>
                <c:pt idx="4">
                  <c:v>2345.88</c:v>
                </c:pt>
                <c:pt idx="5">
                  <c:v>2665.88</c:v>
                </c:pt>
                <c:pt idx="6">
                  <c:v>2985.88</c:v>
                </c:pt>
                <c:pt idx="7">
                  <c:v>3263.21</c:v>
                </c:pt>
                <c:pt idx="8">
                  <c:v>3413.21</c:v>
                </c:pt>
                <c:pt idx="9">
                  <c:v>3563.21</c:v>
                </c:pt>
                <c:pt idx="10">
                  <c:v>3713.21</c:v>
                </c:pt>
                <c:pt idx="11">
                  <c:v>3863.21</c:v>
                </c:pt>
                <c:pt idx="12">
                  <c:v>4152</c:v>
                </c:pt>
                <c:pt idx="13">
                  <c:v>4152</c:v>
                </c:pt>
                <c:pt idx="14">
                  <c:v>4152</c:v>
                </c:pt>
                <c:pt idx="15">
                  <c:v>4152</c:v>
                </c:pt>
                <c:pt idx="16">
                  <c:v>4152</c:v>
                </c:pt>
                <c:pt idx="17">
                  <c:v>4152</c:v>
                </c:pt>
                <c:pt idx="18">
                  <c:v>4152</c:v>
                </c:pt>
                <c:pt idx="19">
                  <c:v>4152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F9C-403C-BCBA-8AE5F3C867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3464576"/>
        <c:axId val="132348905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AIME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Sheet1!$B$2:$B$21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1000</c:v>
                      </c:pt>
                      <c:pt idx="1">
                        <c:v>2000</c:v>
                      </c:pt>
                      <c:pt idx="2">
                        <c:v>3000</c:v>
                      </c:pt>
                      <c:pt idx="3">
                        <c:v>4000</c:v>
                      </c:pt>
                      <c:pt idx="4">
                        <c:v>5000</c:v>
                      </c:pt>
                      <c:pt idx="5">
                        <c:v>6000</c:v>
                      </c:pt>
                      <c:pt idx="6">
                        <c:v>7000</c:v>
                      </c:pt>
                      <c:pt idx="7">
                        <c:v>8000</c:v>
                      </c:pt>
                      <c:pt idx="8">
                        <c:v>9000</c:v>
                      </c:pt>
                      <c:pt idx="9">
                        <c:v>10000</c:v>
                      </c:pt>
                      <c:pt idx="10">
                        <c:v>11000</c:v>
                      </c:pt>
                      <c:pt idx="11">
                        <c:v>12000</c:v>
                      </c:pt>
                      <c:pt idx="12">
                        <c:v>13000</c:v>
                      </c:pt>
                      <c:pt idx="13">
                        <c:v>14000</c:v>
                      </c:pt>
                      <c:pt idx="14">
                        <c:v>15000</c:v>
                      </c:pt>
                      <c:pt idx="15">
                        <c:v>16000</c:v>
                      </c:pt>
                      <c:pt idx="16">
                        <c:v>17000</c:v>
                      </c:pt>
                      <c:pt idx="17">
                        <c:v>18000</c:v>
                      </c:pt>
                      <c:pt idx="18">
                        <c:v>19000</c:v>
                      </c:pt>
                      <c:pt idx="19">
                        <c:v>20000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Sheet1!$B$2:$B$22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1000</c:v>
                      </c:pt>
                      <c:pt idx="1">
                        <c:v>2000</c:v>
                      </c:pt>
                      <c:pt idx="2">
                        <c:v>3000</c:v>
                      </c:pt>
                      <c:pt idx="3">
                        <c:v>4000</c:v>
                      </c:pt>
                      <c:pt idx="4">
                        <c:v>5000</c:v>
                      </c:pt>
                      <c:pt idx="5">
                        <c:v>6000</c:v>
                      </c:pt>
                      <c:pt idx="6">
                        <c:v>7000</c:v>
                      </c:pt>
                      <c:pt idx="7">
                        <c:v>8000</c:v>
                      </c:pt>
                      <c:pt idx="8">
                        <c:v>9000</c:v>
                      </c:pt>
                      <c:pt idx="9">
                        <c:v>10000</c:v>
                      </c:pt>
                      <c:pt idx="10">
                        <c:v>11000</c:v>
                      </c:pt>
                      <c:pt idx="11">
                        <c:v>12000</c:v>
                      </c:pt>
                      <c:pt idx="12">
                        <c:v>13000</c:v>
                      </c:pt>
                      <c:pt idx="13">
                        <c:v>14000</c:v>
                      </c:pt>
                      <c:pt idx="14">
                        <c:v>15000</c:v>
                      </c:pt>
                      <c:pt idx="15">
                        <c:v>16000</c:v>
                      </c:pt>
                      <c:pt idx="16">
                        <c:v>17000</c:v>
                      </c:pt>
                      <c:pt idx="17">
                        <c:v>18000</c:v>
                      </c:pt>
                      <c:pt idx="18">
                        <c:v>19000</c:v>
                      </c:pt>
                      <c:pt idx="19">
                        <c:v>20000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0F9C-403C-BCBA-8AE5F3C8677B}"/>
                  </c:ext>
                </c:extLst>
              </c15:ser>
            </c15:filteredLineSeries>
          </c:ext>
        </c:extLst>
      </c:line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Replacement rate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strRef>
              <c:f>Sheet1!$B:$B</c:f>
              <c:strCache>
                <c:ptCount val="21"/>
                <c:pt idx="0">
                  <c:v>AIME</c:v>
                </c:pt>
                <c:pt idx="1">
                  <c:v>1000</c:v>
                </c:pt>
                <c:pt idx="2">
                  <c:v>2000</c:v>
                </c:pt>
                <c:pt idx="3">
                  <c:v>3000</c:v>
                </c:pt>
                <c:pt idx="4">
                  <c:v>4000</c:v>
                </c:pt>
                <c:pt idx="5">
                  <c:v>5000</c:v>
                </c:pt>
                <c:pt idx="6">
                  <c:v>6000</c:v>
                </c:pt>
                <c:pt idx="7">
                  <c:v>7000</c:v>
                </c:pt>
                <c:pt idx="8">
                  <c:v>8000</c:v>
                </c:pt>
                <c:pt idx="9">
                  <c:v>9000</c:v>
                </c:pt>
                <c:pt idx="10">
                  <c:v>10000</c:v>
                </c:pt>
                <c:pt idx="11">
                  <c:v>11000</c:v>
                </c:pt>
                <c:pt idx="12">
                  <c:v>12000</c:v>
                </c:pt>
                <c:pt idx="13">
                  <c:v>13000</c:v>
                </c:pt>
                <c:pt idx="14">
                  <c:v>14000</c:v>
                </c:pt>
                <c:pt idx="15">
                  <c:v>15000</c:v>
                </c:pt>
                <c:pt idx="16">
                  <c:v>16000</c:v>
                </c:pt>
                <c:pt idx="17">
                  <c:v>17000</c:v>
                </c:pt>
                <c:pt idx="18">
                  <c:v>18000</c:v>
                </c:pt>
                <c:pt idx="19">
                  <c:v>19000</c:v>
                </c:pt>
                <c:pt idx="20">
                  <c:v>20000</c:v>
                </c:pt>
              </c:strCache>
            </c:strRef>
          </c:cat>
          <c:val>
            <c:numRef>
              <c:f>Sheet1!$D$2:$D$22</c:f>
              <c:numCache>
                <c:formatCode>0%</c:formatCode>
                <c:ptCount val="21"/>
                <c:pt idx="0">
                  <c:v>0.9</c:v>
                </c:pt>
                <c:pt idx="1">
                  <c:v>0.69294</c:v>
                </c:pt>
                <c:pt idx="2">
                  <c:v>0.56862666666666672</c:v>
                </c:pt>
                <c:pt idx="3">
                  <c:v>0.50646999999999998</c:v>
                </c:pt>
                <c:pt idx="4">
                  <c:v>0.46917600000000004</c:v>
                </c:pt>
                <c:pt idx="5">
                  <c:v>0.44431333333333334</c:v>
                </c:pt>
                <c:pt idx="6">
                  <c:v>0.42655428571428572</c:v>
                </c:pt>
                <c:pt idx="7">
                  <c:v>0.40790124999999999</c:v>
                </c:pt>
                <c:pt idx="8">
                  <c:v>0.37924555555555556</c:v>
                </c:pt>
                <c:pt idx="9">
                  <c:v>0.356321</c:v>
                </c:pt>
                <c:pt idx="10">
                  <c:v>0.33756454545454545</c:v>
                </c:pt>
                <c:pt idx="11">
                  <c:v>0.32193416666666669</c:v>
                </c:pt>
                <c:pt idx="12">
                  <c:v>0.31938461538461538</c:v>
                </c:pt>
                <c:pt idx="13">
                  <c:v>0.2965714285714286</c:v>
                </c:pt>
                <c:pt idx="14">
                  <c:v>0.27679999999999999</c:v>
                </c:pt>
                <c:pt idx="15">
                  <c:v>0.25950000000000001</c:v>
                </c:pt>
                <c:pt idx="16">
                  <c:v>0.24423529411764705</c:v>
                </c:pt>
                <c:pt idx="17">
                  <c:v>0.23066666666666666</c:v>
                </c:pt>
                <c:pt idx="18">
                  <c:v>0.21852631578947368</c:v>
                </c:pt>
                <c:pt idx="19">
                  <c:v>0.20760000000000001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F9C-403C-BCBA-8AE5F3C867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23451616"/>
        <c:axId val="1323460736"/>
      </c:lineChart>
      <c:catAx>
        <c:axId val="132346457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AIME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3489056"/>
        <c:crosses val="autoZero"/>
        <c:auto val="1"/>
        <c:lblAlgn val="ctr"/>
        <c:lblOffset val="100"/>
        <c:noMultiLvlLbl val="0"/>
      </c:catAx>
      <c:valAx>
        <c:axId val="1323489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PIA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3464576"/>
        <c:crosses val="autoZero"/>
        <c:crossBetween val="between"/>
      </c:valAx>
      <c:valAx>
        <c:axId val="132346073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Replacment Rate (PIA/AIME)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3451616"/>
        <c:crosses val="max"/>
        <c:crossBetween val="between"/>
      </c:valAx>
      <c:catAx>
        <c:axId val="13234516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2346073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7EC6A77-897B-A94D-8179-085D1B4EE98D}" type="datetimeFigureOut">
              <a:rPr lang="en-US" smtClean="0"/>
              <a:t>4/10/2026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Wide Phenomenon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08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effect on net revenues is to reduce them.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www.americanprogress.org</a:t>
            </a:r>
            <a:r>
              <a:rPr lang="en-US"/>
              <a:t>/article/the-effect-of-rising-inequality-on-social-security/#:~:text=Rising%20income%20inequality%20poses%20a,that%20higher%2Dearning%20workers%20receive.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88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Poverty Rates:  Korea 40%, 20% in Japan; 13% in China, and 10% in 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00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Come back to whether rising inequality made ss financing worse.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81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Tax wages above cap, but do not increase max benefits.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96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058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needelegation.org/delivered_presentations.php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fb.org/socialsecurityreformer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crfb.org/socialsecurityreformer/" TargetMode="Externa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crfb.org/socialsecurityreformer/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edelegation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nfo@NEEDEcon.or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842" y="1795708"/>
            <a:ext cx="10967013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/>
              <a:t>Osher Lifelong Learning Institute, </a:t>
            </a:r>
            <a:r>
              <a:rPr lang="en-US" sz="3600" b="1" i="1" dirty="0">
                <a:solidFill>
                  <a:schemeClr val="tx2"/>
                </a:solidFill>
              </a:rPr>
              <a:t>Winter</a:t>
            </a:r>
            <a:r>
              <a:rPr lang="en-US" sz="3600" dirty="0">
                <a:solidFill>
                  <a:schemeClr val="tx2"/>
                </a:solidFill>
              </a:rPr>
              <a:t> 2026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600" b="1" i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The Economics of Public Policy Issues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E7FF42E4-8E53-4D3A-D916-E9446E12BEBD}"/>
              </a:ext>
            </a:extLst>
          </p:cNvPr>
          <p:cNvSpPr txBox="1">
            <a:spLocks/>
          </p:cNvSpPr>
          <p:nvPr/>
        </p:nvSpPr>
        <p:spPr>
          <a:xfrm>
            <a:off x="1183115" y="4352891"/>
            <a:ext cx="9144000" cy="19926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900" dirty="0">
                <a:solidFill>
                  <a:schemeClr val="tx2"/>
                </a:solidFill>
              </a:rPr>
              <a:t>American University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b="0" dirty="0">
                <a:solidFill>
                  <a:schemeClr val="tx2"/>
                </a:solidFill>
              </a:rPr>
              <a:t>Geoffrey Woglom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b="0" dirty="0">
                <a:solidFill>
                  <a:schemeClr val="tx2"/>
                </a:solidFill>
              </a:rPr>
              <a:t>Director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b="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381652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F30C3-75F6-C37D-0B8C-C355B4638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EF415-6425-C99D-64C0-90FD07F17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ial Security’s Origins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FAE13-85E9-22E9-0890-1754A1512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5568"/>
            <a:ext cx="10515600" cy="5114658"/>
          </a:xfrm>
        </p:spPr>
        <p:txBody>
          <a:bodyPr>
            <a:normAutofit/>
          </a:bodyPr>
          <a:lstStyle/>
          <a:p>
            <a:r>
              <a:rPr lang="en-US" dirty="0"/>
              <a:t>1977 Congress corrects “double-indexing mistake”  that threatened SS solvency (first benefit reduction)</a:t>
            </a:r>
          </a:p>
          <a:p>
            <a:r>
              <a:rPr lang="en-US" dirty="0"/>
              <a:t>1983 Greenspan Commission:  50% of benefits of high earners ($32k) subject to income taxation, gradual increase in normal retirement age, increase in payroll tax rate.</a:t>
            </a:r>
          </a:p>
          <a:p>
            <a:r>
              <a:rPr lang="en-US" dirty="0"/>
              <a:t>1993 85% of benefits subject to income tax for higher earners ($44k).</a:t>
            </a:r>
          </a:p>
          <a:p>
            <a:r>
              <a:rPr lang="en-US" dirty="0"/>
              <a:t>Today, it is the largest federal program. In FY 2025, spending was $1.58 trillion, or 22.4% of total federal spending.</a:t>
            </a:r>
          </a:p>
          <a:p>
            <a:pPr lvl="1"/>
            <a:r>
              <a:rPr lang="en-US" dirty="0"/>
              <a:t>By comparison, national defense was $917 billion.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9E4FA-16B8-4AA2-8207-D8CEC885C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54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B4A02-8D29-85B4-2EC0-0BE81942A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 Sec is The Single Largest Gov’t Program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714B2F-EBB7-B00E-2378-B130DEBAC9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8830" y="1125538"/>
            <a:ext cx="7064569" cy="507941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A1FC5F-5A6B-CD0D-CE8E-33473765C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C600F-A202-CA59-7AC0-9C2723B23EA7}"/>
              </a:ext>
            </a:extLst>
          </p:cNvPr>
          <p:cNvSpPr txBox="1"/>
          <p:nvPr/>
        </p:nvSpPr>
        <p:spPr>
          <a:xfrm>
            <a:off x="5305230" y="6456851"/>
            <a:ext cx="6303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/article/9-facts-about-social-security-and-the-need-to-strengthen-it/</a:t>
            </a:r>
          </a:p>
        </p:txBody>
      </p:sp>
    </p:spTree>
    <p:extLst>
      <p:ext uri="{BB962C8B-B14F-4D97-AF65-F5344CB8AC3E}">
        <p14:creationId xmlns:p14="http://schemas.microsoft.com/office/powerpoint/2010/main" val="3599485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4CBCE-6D22-D1C0-26A3-B71ECF7D9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7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 Sec Significantly Reduces Poverty</a:t>
            </a:r>
          </a:p>
        </p:txBody>
      </p:sp>
      <p:pic>
        <p:nvPicPr>
          <p:cNvPr id="10" name="Content Placeholder 9" descr="A graph of a number of children lifting out of poverty&#10;&#10;Description automatically generated">
            <a:extLst>
              <a:ext uri="{FF2B5EF4-FFF2-40B4-BE49-F238E27FC236}">
                <a16:creationId xmlns:a16="http://schemas.microsoft.com/office/drawing/2014/main" id="{39EC83B1-DBDC-9CA7-8DDA-A17C4657D8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04933" y="1951639"/>
            <a:ext cx="6240871" cy="410525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3C41D-2BCC-7F97-BE16-93983750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6032A8D-9AA7-4A4F-F371-8D255074646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41060" y="1393452"/>
            <a:ext cx="3428995" cy="466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9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C08EB-D102-021E-C356-96B543BCA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Social Security Good for Just The Beneficiaries?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631AB-B8EC-224A-7951-9C73BA3DCE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No, it also benefits broader society. Hence, “social” insurance.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B4845-281E-C770-7B45-E9BD430B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59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04F0B-2E9F-3EA2-58A1-C230E8516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nomic Impacts on Individuals and Families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1D6D4-6FAD-D3FC-3C08-89E546D88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Poverty reduction</a:t>
            </a:r>
          </a:p>
          <a:p>
            <a:pPr lvl="1"/>
            <a:r>
              <a:rPr lang="en-US" dirty="0"/>
              <a:t>Good investment for society.</a:t>
            </a:r>
          </a:p>
          <a:p>
            <a:r>
              <a:rPr lang="en-US" dirty="0"/>
              <a:t>Reduces income inequality among the elderly, survivors &amp; disabled</a:t>
            </a:r>
          </a:p>
          <a:p>
            <a:r>
              <a:rPr lang="en-US" dirty="0"/>
              <a:t>Increases social mobility</a:t>
            </a:r>
          </a:p>
          <a:p>
            <a:r>
              <a:rPr lang="en-US" dirty="0"/>
              <a:t>Income stability</a:t>
            </a:r>
          </a:p>
          <a:p>
            <a:pPr lvl="1"/>
            <a:r>
              <a:rPr lang="en-US" dirty="0"/>
              <a:t>Helps households plan for the future.</a:t>
            </a:r>
          </a:p>
          <a:p>
            <a:r>
              <a:rPr lang="en-US" dirty="0"/>
              <a:t>Enables older adults to maintain independence</a:t>
            </a:r>
          </a:p>
          <a:p>
            <a:pPr lvl="1"/>
            <a:r>
              <a:rPr lang="en-US" dirty="0"/>
              <a:t>Reduces caregiving burdens on family members.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171A7-AEA8-BB32-B954-F0418014D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67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41359-F39F-03E3-D375-FC72717CE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CA062B-C99B-6EC2-CBD2-D992FAED2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10E863-0773-208A-755C-B79EF240B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229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CD5B4-43B7-7BB0-58CB-A128EEBAC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80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Mechanics of Social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340EE-08C9-F050-CAEC-57DED8C76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“pay-as-you-go” system</a:t>
            </a:r>
          </a:p>
          <a:p>
            <a:pPr lvl="1"/>
            <a:r>
              <a:rPr lang="en-US" dirty="0"/>
              <a:t>Payroll taxes are collected from current workers.</a:t>
            </a:r>
          </a:p>
          <a:p>
            <a:pPr lvl="1"/>
            <a:r>
              <a:rPr lang="en-US" dirty="0"/>
              <a:t>These pay for the benefits of the currently retired, or otherwise eligible.</a:t>
            </a:r>
          </a:p>
          <a:p>
            <a:pPr lvl="1"/>
            <a:r>
              <a:rPr lang="en-US" dirty="0"/>
              <a:t>Defined benefit plan, as opposed to Defined contribution (e.g., 401K)</a:t>
            </a:r>
          </a:p>
          <a:p>
            <a:r>
              <a:rPr lang="en-US" dirty="0"/>
              <a:t>Taxes</a:t>
            </a:r>
          </a:p>
          <a:p>
            <a:pPr lvl="1"/>
            <a:r>
              <a:rPr lang="en-US" dirty="0"/>
              <a:t>Payroll taxes amount to 12.4% of earnings.</a:t>
            </a:r>
          </a:p>
          <a:p>
            <a:pPr lvl="2"/>
            <a:r>
              <a:rPr lang="en-US" dirty="0"/>
              <a:t>Workers pay 6.2% of earnings as payroll taxes.</a:t>
            </a:r>
          </a:p>
          <a:p>
            <a:pPr lvl="2"/>
            <a:r>
              <a:rPr lang="en-US" dirty="0"/>
              <a:t>Employers also pay 6.2% of worker’s earnings.</a:t>
            </a:r>
          </a:p>
          <a:p>
            <a:pPr lvl="1"/>
            <a:r>
              <a:rPr lang="en-US" b="1" i="1" dirty="0"/>
              <a:t>Earnings Cap.</a:t>
            </a:r>
            <a:r>
              <a:rPr lang="en-US" dirty="0"/>
              <a:t> Not all earnings are subject to payroll taxes.</a:t>
            </a:r>
          </a:p>
          <a:p>
            <a:pPr lvl="2"/>
            <a:r>
              <a:rPr lang="en-US" dirty="0"/>
              <a:t>In 2026, only the first $184,500 of earnings are taxed.</a:t>
            </a:r>
          </a:p>
          <a:p>
            <a:pPr lvl="2"/>
            <a:r>
              <a:rPr lang="en-US" dirty="0"/>
              <a:t>Earnings above that level are not taxed.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D226D-B0F7-B86F-AB5A-BF6FC249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907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D8E04-79CF-F618-BBD9-D72549884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if Payroll Taxes Don’t Match Benefits?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B1BCF-222E-01BA-4A5B-C68F4D6A89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Trust Fund</a:t>
            </a:r>
          </a:p>
          <a:p>
            <a:pPr lvl="1"/>
            <a:r>
              <a:rPr lang="en-US" dirty="0"/>
              <a:t>If revenues exceed benefits, the surplus is placed in a trust fund.</a:t>
            </a:r>
          </a:p>
          <a:p>
            <a:pPr lvl="1"/>
            <a:r>
              <a:rPr lang="en-US" dirty="0"/>
              <a:t>If benefits exceed revenues, the deficit is taken out of the trust fund.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funds in the trust are invested in </a:t>
            </a:r>
            <a:r>
              <a:rPr lang="en-US" b="1" dirty="0"/>
              <a:t>non</a:t>
            </a:r>
            <a:r>
              <a:rPr lang="en-US" dirty="0"/>
              <a:t>marketable U.S. Treasuries.</a:t>
            </a:r>
          </a:p>
          <a:p>
            <a:pPr lvl="2"/>
            <a:r>
              <a:rPr lang="en-US" dirty="0"/>
              <a:t>So, really just bookkeeping, but major political implications.</a:t>
            </a:r>
          </a:p>
          <a:p>
            <a:r>
              <a:rPr lang="en-US" dirty="0"/>
              <a:t>But surpluses (deficits) lower (raise) the overall deficit</a:t>
            </a:r>
          </a:p>
          <a:p>
            <a:pPr lvl="1"/>
            <a:endParaRPr lang="en-US" dirty="0"/>
          </a:p>
          <a:p>
            <a:r>
              <a:rPr lang="en-US" dirty="0"/>
              <a:t>When did the Trust Fund start?</a:t>
            </a:r>
          </a:p>
          <a:p>
            <a:pPr lvl="1"/>
            <a:r>
              <a:rPr lang="en-US" dirty="0"/>
              <a:t>The OASI Trust Fund was created in 1939. (Old Age &amp; Survivors Ins)</a:t>
            </a:r>
          </a:p>
          <a:p>
            <a:pPr lvl="1"/>
            <a:r>
              <a:rPr lang="en-US" dirty="0"/>
              <a:t>The Disability Trust Fund was created in 1956.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BDE96-DB40-60C1-0BE4-A22F50FC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347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showing a blue line&#10;&#10;Description automatically generated with medium confidence">
            <a:extLst>
              <a:ext uri="{FF2B5EF4-FFF2-40B4-BE49-F238E27FC236}">
                <a16:creationId xmlns:a16="http://schemas.microsoft.com/office/drawing/2014/main" id="{107EE13E-5AD2-E39D-74E3-60C93FC67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878" y="1066800"/>
            <a:ext cx="9527493" cy="5163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B5ED0B-FF32-8D49-C39F-F90BCB34E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Ann</a:t>
            </a:r>
            <a:r>
              <a:rPr lang="en-US" dirty="0"/>
              <a:t>ual Contributions to the Fund Vary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B5B09-E3B6-81C3-647B-635172F89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884367-362C-0DFC-A816-59D3BE737507}"/>
              </a:ext>
            </a:extLst>
          </p:cNvPr>
          <p:cNvSpPr txBox="1"/>
          <p:nvPr/>
        </p:nvSpPr>
        <p:spPr>
          <a:xfrm>
            <a:off x="3013657" y="3734873"/>
            <a:ext cx="18079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Social Security </a:t>
            </a:r>
          </a:p>
          <a:p>
            <a:pPr algn="ctr"/>
            <a:r>
              <a:rPr lang="en-US" dirty="0"/>
              <a:t>Amendments Act</a:t>
            </a:r>
          </a:p>
          <a:p>
            <a:pPr algn="ctr"/>
            <a:r>
              <a:rPr lang="en-US" dirty="0"/>
              <a:t>Of 1983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03E7E6-706F-AB25-D36D-71DD9AEF7EF7}"/>
              </a:ext>
            </a:extLst>
          </p:cNvPr>
          <p:cNvCxnSpPr/>
          <p:nvPr/>
        </p:nvCxnSpPr>
        <p:spPr>
          <a:xfrm>
            <a:off x="2820473" y="2859110"/>
            <a:ext cx="862885" cy="888642"/>
          </a:xfrm>
          <a:prstGeom prst="line">
            <a:avLst/>
          </a:prstGeom>
          <a:ln w="50800">
            <a:solidFill>
              <a:srgbClr val="C00000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7721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1E5B9-95F0-B363-14A5-C5F861CF1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the Change in Direction? Aging Population</a:t>
            </a:r>
          </a:p>
        </p:txBody>
      </p:sp>
      <p:pic>
        <p:nvPicPr>
          <p:cNvPr id="6" name="Content Placeholder 5" descr="A graph with a line&#10;&#10;Description automatically generated">
            <a:extLst>
              <a:ext uri="{FF2B5EF4-FFF2-40B4-BE49-F238E27FC236}">
                <a16:creationId xmlns:a16="http://schemas.microsoft.com/office/drawing/2014/main" id="{A63C3412-5FB3-35CD-3833-61E049881F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600" y="1136074"/>
            <a:ext cx="9815284" cy="48407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40444-9736-1275-3392-52D0C3F1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32668D-25DE-18A5-A8DD-FB80E44F2D09}"/>
              </a:ext>
            </a:extLst>
          </p:cNvPr>
          <p:cNvSpPr txBox="1"/>
          <p:nvPr/>
        </p:nvSpPr>
        <p:spPr>
          <a:xfrm>
            <a:off x="7217073" y="6456851"/>
            <a:ext cx="45213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/article/how-does-social-security-work/</a:t>
            </a:r>
          </a:p>
        </p:txBody>
      </p:sp>
    </p:spTree>
    <p:extLst>
      <p:ext uri="{BB962C8B-B14F-4D97-AF65-F5344CB8AC3E}">
        <p14:creationId xmlns:p14="http://schemas.microsoft.com/office/powerpoint/2010/main" val="4283545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860" y="1253331"/>
            <a:ext cx="11929140" cy="4351338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1000"/>
              </a:spcAft>
              <a:buNone/>
            </a:pPr>
            <a:r>
              <a:rPr lang="en-US" dirty="0"/>
              <a:t>Economics of Public Policy Issues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(3/02): Economic Update &amp; Tariffs Geoffrey Woglom, Amherst College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(3/09): Trade and Globalization, Mina Kim, NEED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(3/16): Economics of Immigration, Robert Gitter, Ohio Wesleyan University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(3/23):  Autonomous Vehicles, Arkadiusz </a:t>
            </a:r>
            <a:r>
              <a:rPr lang="en-US" dirty="0" err="1"/>
              <a:t>Mironko</a:t>
            </a:r>
            <a:r>
              <a:rPr lang="en-US" dirty="0"/>
              <a:t>, Kean University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(3/30): Climate Change Economics, Sarah Jacobson, Williams College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(4/06): Health Care Economics, Robert </a:t>
            </a:r>
            <a:r>
              <a:rPr lang="en-US" dirty="0" err="1"/>
              <a:t>Rebelein</a:t>
            </a:r>
            <a:r>
              <a:rPr lang="en-US" dirty="0"/>
              <a:t>, Vassar College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7 (4/13):  Saving Social Security, Geoffrey Woglom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459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AA5B6-B62A-F740-97B5-F03814225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Low</a:t>
            </a:r>
            <a:r>
              <a:rPr lang="en-US" dirty="0"/>
              <a:t>er Births = Slower Labor Force Growth</a:t>
            </a:r>
          </a:p>
        </p:txBody>
      </p:sp>
      <p:pic>
        <p:nvPicPr>
          <p:cNvPr id="6" name="Content Placeholder 5" descr="A graph with a line going up&#10;&#10;Description automatically generated">
            <a:extLst>
              <a:ext uri="{FF2B5EF4-FFF2-40B4-BE49-F238E27FC236}">
                <a16:creationId xmlns:a16="http://schemas.microsoft.com/office/drawing/2014/main" id="{F177456C-9B12-AD77-2BEB-0E256B21C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4332" y="1162849"/>
            <a:ext cx="9364602" cy="50673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50955-25FE-6A1D-737B-8170A049B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5B047E-CF09-4935-BB10-50A1A49EBBE1}"/>
              </a:ext>
            </a:extLst>
          </p:cNvPr>
          <p:cNvSpPr txBox="1"/>
          <p:nvPr/>
        </p:nvSpPr>
        <p:spPr>
          <a:xfrm>
            <a:off x="5575300" y="6456851"/>
            <a:ext cx="6052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usafacts.org</a:t>
            </a:r>
            <a:r>
              <a:rPr lang="en-US" sz="1200" dirty="0"/>
              <a:t>/articles/how-have-us-fertility-and-birth-rates-changed-over-time/</a:t>
            </a:r>
          </a:p>
        </p:txBody>
      </p:sp>
    </p:spTree>
    <p:extLst>
      <p:ext uri="{BB962C8B-B14F-4D97-AF65-F5344CB8AC3E}">
        <p14:creationId xmlns:p14="http://schemas.microsoft.com/office/powerpoint/2010/main" val="3082709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5747F-D2E2-CF79-B765-96B648DF2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 of Covered Workers per Beneficiary</a:t>
            </a:r>
          </a:p>
        </p:txBody>
      </p:sp>
      <p:pic>
        <p:nvPicPr>
          <p:cNvPr id="6" name="Content Placeholder 5" descr="A graph showing the growth of a project&#10;&#10;Description automatically generated with medium confidence">
            <a:extLst>
              <a:ext uri="{FF2B5EF4-FFF2-40B4-BE49-F238E27FC236}">
                <a16:creationId xmlns:a16="http://schemas.microsoft.com/office/drawing/2014/main" id="{6D29F275-994D-9CEB-E862-24E6720464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437" y="967874"/>
            <a:ext cx="8065126" cy="526235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7DF9B-054D-5D50-E71F-E17B4A2E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14300-4976-252C-D832-890CFCE58B47}"/>
              </a:ext>
            </a:extLst>
          </p:cNvPr>
          <p:cNvSpPr txBox="1"/>
          <p:nvPr/>
        </p:nvSpPr>
        <p:spPr>
          <a:xfrm>
            <a:off x="7655223" y="6456851"/>
            <a:ext cx="3698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www.ssa.gov</a:t>
            </a:r>
            <a:r>
              <a:rPr lang="en-US" sz="1200" dirty="0"/>
              <a:t>/OACT/TR/2024/tr2024.pdf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FEFC64-B432-A71F-1E64-6BCE2D588490}"/>
              </a:ext>
            </a:extLst>
          </p:cNvPr>
          <p:cNvSpPr txBox="1"/>
          <p:nvPr/>
        </p:nvSpPr>
        <p:spPr>
          <a:xfrm>
            <a:off x="4178300" y="1924105"/>
            <a:ext cx="30416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Baby boomers started retiring.</a:t>
            </a:r>
          </a:p>
        </p:txBody>
      </p:sp>
    </p:spTree>
    <p:extLst>
      <p:ext uri="{BB962C8B-B14F-4D97-AF65-F5344CB8AC3E}">
        <p14:creationId xmlns:p14="http://schemas.microsoft.com/office/powerpoint/2010/main" val="1676527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3161E-707F-7AF5-A2C3-52AC97E7E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Aging of the Population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9CE7A0-D3E7-BE39-D486-66494717B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595419"/>
            <a:ext cx="10515600" cy="43005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37B6D-F0EA-E973-E06D-319A12156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2188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C291B-DBC5-C24F-73CF-36FF5824A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0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Life</a:t>
            </a:r>
            <a:r>
              <a:rPr lang="en-US" dirty="0"/>
              <a:t> Expectancy Continues to Rise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019D54-F1F2-CBA9-013B-8E5D5CB65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pic>
        <p:nvPicPr>
          <p:cNvPr id="5" name="Picture 4" descr="A graph of a number of years&#10;&#10;Description automatically generated">
            <a:extLst>
              <a:ext uri="{FF2B5EF4-FFF2-40B4-BE49-F238E27FC236}">
                <a16:creationId xmlns:a16="http://schemas.microsoft.com/office/drawing/2014/main" id="{1B139C52-E475-D3FE-F144-52E77D585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59" y="870327"/>
            <a:ext cx="7772400" cy="5359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535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3C897-53F6-9D64-6B88-617DC78CB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reased Wage Inequality Is A Problem</a:t>
            </a:r>
          </a:p>
        </p:txBody>
      </p:sp>
      <p:pic>
        <p:nvPicPr>
          <p:cNvPr id="6" name="Content Placeholder 5" descr="A graph of a graph showing the value of tax cap&#10;&#10;Description automatically generated with medium confidence">
            <a:extLst>
              <a:ext uri="{FF2B5EF4-FFF2-40B4-BE49-F238E27FC236}">
                <a16:creationId xmlns:a16="http://schemas.microsoft.com/office/drawing/2014/main" id="{670A3BA6-D9F8-3A41-C5CA-EB4862FF13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9000" y="1325563"/>
            <a:ext cx="10414000" cy="461974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B3C571-7696-0ADC-1810-D516D1E8D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334BC-9152-2F8D-FE49-627AEE67AAD8}"/>
              </a:ext>
            </a:extLst>
          </p:cNvPr>
          <p:cNvSpPr txBox="1"/>
          <p:nvPr/>
        </p:nvSpPr>
        <p:spPr>
          <a:xfrm>
            <a:off x="5905500" y="6479935"/>
            <a:ext cx="56348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Source: https://</a:t>
            </a:r>
            <a:r>
              <a:rPr lang="en-US" sz="900" dirty="0" err="1"/>
              <a:t>www.americanprogress.org</a:t>
            </a:r>
            <a:r>
              <a:rPr lang="en-US" sz="900" dirty="0"/>
              <a:t>/article/increased-wage-inequality-has-reduced-social-</a:t>
            </a:r>
            <a:r>
              <a:rPr lang="en-US" sz="900" dirty="0" err="1"/>
              <a:t>securitys</a:t>
            </a:r>
            <a:r>
              <a:rPr lang="en-US" sz="900" dirty="0"/>
              <a:t>-revenue</a:t>
            </a:r>
          </a:p>
        </p:txBody>
      </p:sp>
    </p:spTree>
    <p:extLst>
      <p:ext uri="{BB962C8B-B14F-4D97-AF65-F5344CB8AC3E}">
        <p14:creationId xmlns:p14="http://schemas.microsoft.com/office/powerpoint/2010/main" val="2824968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7F6E6-66BC-627D-3976-6E689F159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Base is Falling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95DE4-2458-9AF3-2FAF-69470540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pic>
        <p:nvPicPr>
          <p:cNvPr id="6" name="Picture 5" descr="A graph showing the amount of tax earnings&#10;&#10;Description automatically generated with medium confidence">
            <a:extLst>
              <a:ext uri="{FF2B5EF4-FFF2-40B4-BE49-F238E27FC236}">
                <a16:creationId xmlns:a16="http://schemas.microsoft.com/office/drawing/2014/main" id="{92202E36-B683-1332-9444-D5C6E14D8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061" y="953840"/>
            <a:ext cx="6592825" cy="590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84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4DE6F-BAAB-6D88-EED2-3F70F6C86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50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jectory of Funds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60AB5-9113-BD99-C408-53AD8AF70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pic>
        <p:nvPicPr>
          <p:cNvPr id="5" name="Picture 4" descr="A graph showing the loss of retirement fund&#10;&#10;Description automatically generated">
            <a:extLst>
              <a:ext uri="{FF2B5EF4-FFF2-40B4-BE49-F238E27FC236}">
                <a16:creationId xmlns:a16="http://schemas.microsoft.com/office/drawing/2014/main" id="{E9616FF0-2551-BC84-715F-CDBEB5ED3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561" y="1066380"/>
            <a:ext cx="8855190" cy="516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71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C58FF-3191-40D4-4F58-40CABD09E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a graph showing the cost of a tax&#10;&#10;Description automatically generated with medium confidence">
            <a:extLst>
              <a:ext uri="{FF2B5EF4-FFF2-40B4-BE49-F238E27FC236}">
                <a16:creationId xmlns:a16="http://schemas.microsoft.com/office/drawing/2014/main" id="{C11DF8FB-D72E-1949-2543-6E8D1FE12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980" y="914404"/>
            <a:ext cx="6606040" cy="5943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99D4E4-4911-913C-D2F3-405354CC5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Wh</a:t>
            </a:r>
            <a:r>
              <a:rPr lang="en-US" sz="3800" dirty="0"/>
              <a:t>at Happens When The Trust Fund Runs Out?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F253C-ED0D-25F4-A61E-53480B50B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27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6C5313-35DF-3DD9-92AF-CA783869B18F}"/>
              </a:ext>
            </a:extLst>
          </p:cNvPr>
          <p:cNvSpPr txBox="1"/>
          <p:nvPr/>
        </p:nvSpPr>
        <p:spPr>
          <a:xfrm>
            <a:off x="9443279" y="4618676"/>
            <a:ext cx="1750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Benefit Cut: 26%</a:t>
            </a:r>
          </a:p>
          <a:p>
            <a:r>
              <a:rPr lang="en-US" dirty="0"/>
              <a:t>2098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4FB0767-EEB7-25A1-130C-F22CC723E7AF}"/>
              </a:ext>
            </a:extLst>
          </p:cNvPr>
          <p:cNvCxnSpPr>
            <a:cxnSpLocks/>
          </p:cNvCxnSpPr>
          <p:nvPr/>
        </p:nvCxnSpPr>
        <p:spPr>
          <a:xfrm flipH="1" flipV="1">
            <a:off x="9327369" y="4180794"/>
            <a:ext cx="115910" cy="43788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A782161-69E6-B872-541A-4DD620EEC62E}"/>
              </a:ext>
            </a:extLst>
          </p:cNvPr>
          <p:cNvSpPr txBox="1"/>
          <p:nvPr/>
        </p:nvSpPr>
        <p:spPr>
          <a:xfrm>
            <a:off x="5373243" y="4833355"/>
            <a:ext cx="28310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Trust Fund Exhaustion, 2033</a:t>
            </a:r>
          </a:p>
          <a:p>
            <a:r>
              <a:rPr lang="en-US" dirty="0"/>
              <a:t>Benefit Cut:  18%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D11DFF7-10CE-AF8F-CBCF-C521E56CBFC8}"/>
              </a:ext>
            </a:extLst>
          </p:cNvPr>
          <p:cNvCxnSpPr>
            <a:cxnSpLocks/>
          </p:cNvCxnSpPr>
          <p:nvPr/>
        </p:nvCxnSpPr>
        <p:spPr>
          <a:xfrm flipH="1" flipV="1">
            <a:off x="5328984" y="4291249"/>
            <a:ext cx="389891" cy="542106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89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F6985-D6D9-701C-EB42-66CF842BF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sent Value of Bene</a:t>
            </a:r>
            <a:r>
              <a:rPr lang="en-US" dirty="0"/>
              <a:t>fit Cuts by Cohorts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48082-60AA-7A6F-6556-6974DE9468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Earner, High Income ($105K average lifetime earnings) Couple Collecting Benefits Starting in 2014 at age 65:  4% reduction in PV of benefits.</a:t>
            </a:r>
          </a:p>
          <a:p>
            <a:r>
              <a:rPr lang="en-US" dirty="0"/>
              <a:t>Same Couple Starting Benefits in 2038 21% reduction in PV of benefits</a:t>
            </a:r>
          </a:p>
          <a:p>
            <a:pPr marL="0" indent="0">
              <a:buNone/>
            </a:pPr>
            <a:r>
              <a:rPr lang="en-US" dirty="0"/>
              <a:t>Why:  2014 couple will have already received 19 years of scheduled benefits!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2B451-BAD8-A30F-B66B-0D65E9996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624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E4ED7-DEA7-2C31-5103-292BBCA52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the Money Come From?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3799C5-1CC8-DBFD-B0A8-F7E43C364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9596" y="1325563"/>
            <a:ext cx="3401291" cy="4351338"/>
          </a:xfrm>
        </p:spPr>
        <p:txBody>
          <a:bodyPr/>
          <a:lstStyle/>
          <a:p>
            <a:r>
              <a:rPr lang="en-US" dirty="0"/>
              <a:t>Payroll taxes</a:t>
            </a:r>
          </a:p>
          <a:p>
            <a:r>
              <a:rPr lang="en-US" dirty="0"/>
              <a:t>Taxes on benefits</a:t>
            </a:r>
          </a:p>
          <a:p>
            <a:r>
              <a:rPr lang="en-US" dirty="0"/>
              <a:t>Interest earnings</a:t>
            </a:r>
          </a:p>
          <a:p>
            <a:r>
              <a:rPr lang="en-US" dirty="0"/>
              <a:t>Trust funds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92A0A-0A43-A49E-27B9-8A79E807B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141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701" y="1292436"/>
            <a:ext cx="10858099" cy="4351338"/>
          </a:xfrm>
        </p:spPr>
        <p:txBody>
          <a:bodyPr>
            <a:normAutofit/>
          </a:bodyPr>
          <a:lstStyle/>
          <a:p>
            <a:r>
              <a:rPr lang="en-US" dirty="0"/>
              <a:t>Submit questions in the chat or by raising your digital hand.</a:t>
            </a:r>
          </a:p>
          <a:p>
            <a:pPr lvl="1"/>
            <a:r>
              <a:rPr lang="en-US" dirty="0"/>
              <a:t>I will handle them as they come up.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We will do a verbal Q&amp;A after the material has been presented.</a:t>
            </a:r>
          </a:p>
          <a:p>
            <a:pPr lvl="1"/>
            <a:endParaRPr lang="en-US" dirty="0"/>
          </a:p>
          <a:p>
            <a:r>
              <a:rPr lang="en-US" dirty="0"/>
              <a:t>Slides </a:t>
            </a:r>
            <a:r>
              <a:rPr lang="en-US" dirty="0" err="1"/>
              <a:t>areavailable</a:t>
            </a:r>
            <a:r>
              <a:rPr lang="en-US" dirty="0"/>
              <a:t> on the NEED website, (</a:t>
            </a:r>
            <a:r>
              <a:rPr lang="en-US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https://needelegation.org/delivered_presentations.php</a:t>
            </a:r>
            <a:r>
              <a:rPr lang="en-US" dirty="0"/>
              <a:t>)</a:t>
            </a:r>
          </a:p>
          <a:p>
            <a:r>
              <a:rPr lang="en-US" dirty="0"/>
              <a:t>More Information about Social Security is on my website,</a:t>
            </a:r>
          </a:p>
          <a:p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https://sites.google.com/view/macro-current-issues/social-security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F085D5-EC86-4F6A-B501-C1359CB39116}" type="slidenum">
              <a:rPr kumimoji="0" lang="en-GB" sz="1100" b="0" i="0" u="none" strike="noStrike" kern="1200" cap="none" spc="0" normalizeH="0" baseline="0" noProof="0" smtClean="0">
                <a:ln>
                  <a:noFill/>
                </a:ln>
                <a:solidFill>
                  <a:srgbClr val="0C4C8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100" b="0" i="0" u="none" strike="noStrike" kern="1200" cap="none" spc="0" normalizeH="0" baseline="0" noProof="0">
              <a:ln>
                <a:noFill/>
              </a:ln>
              <a:solidFill>
                <a:srgbClr val="0C4C8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792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C3C1-9FE6-61E8-B514-358C16642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2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Sou</a:t>
            </a:r>
            <a:r>
              <a:rPr lang="en-US" dirty="0"/>
              <a:t>rces of SS Revenue</a:t>
            </a:r>
          </a:p>
        </p:txBody>
      </p:sp>
      <p:pic>
        <p:nvPicPr>
          <p:cNvPr id="6" name="Content Placeholder 5" descr="A blue pie chart with white text&#10;&#10;Description automatically generated">
            <a:extLst>
              <a:ext uri="{FF2B5EF4-FFF2-40B4-BE49-F238E27FC236}">
                <a16:creationId xmlns:a16="http://schemas.microsoft.com/office/drawing/2014/main" id="{D8D66DEF-27D9-62B7-3E67-6921B42B8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7390" y="956840"/>
            <a:ext cx="6629400" cy="52733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B062A8-A1A5-7E97-42BE-2A0398949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569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541F7-6F24-CFE3-C82B-0A8476F97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The Money Go?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1AE5A-2B3C-A90C-F0AB-1B6E70E363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5E883-A806-E2B9-E374-E3EA99E1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113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56980-58A9-B3F2-0C57-9E8B16E58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A4919-B9C8-39C9-10D1-E6D53EAE0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The Money Go?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48343-D4CD-634E-8599-730FC342A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4066" y="1102901"/>
            <a:ext cx="6203868" cy="5269788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001D35"/>
                </a:solidFill>
                <a:latin typeface="Google Sans"/>
              </a:rPr>
              <a:t>Different benefits:</a:t>
            </a:r>
          </a:p>
          <a:p>
            <a:pPr lvl="1"/>
            <a:r>
              <a:rPr lang="en-US" dirty="0">
                <a:solidFill>
                  <a:srgbClr val="001D35"/>
                </a:solidFill>
                <a:latin typeface="Google Sans"/>
              </a:rPr>
              <a:t>Retirement Benefits</a:t>
            </a:r>
            <a:endParaRPr lang="en-US" i="0" dirty="0">
              <a:solidFill>
                <a:srgbClr val="545D7E"/>
              </a:solidFill>
              <a:effectLst/>
              <a:latin typeface="Google Sans"/>
            </a:endParaRPr>
          </a:p>
          <a:p>
            <a:pPr lvl="1"/>
            <a:r>
              <a:rPr lang="en-US" dirty="0">
                <a:solidFill>
                  <a:srgbClr val="545D7E"/>
                </a:solidFill>
                <a:latin typeface="Google Sans"/>
              </a:rPr>
              <a:t>Disability Benefits</a:t>
            </a:r>
          </a:p>
          <a:p>
            <a:pPr lvl="1"/>
            <a:r>
              <a:rPr lang="en-US" i="0" dirty="0">
                <a:solidFill>
                  <a:srgbClr val="001D35"/>
                </a:solidFill>
                <a:effectLst/>
                <a:latin typeface="Google Sans"/>
              </a:rPr>
              <a:t>Survivor Benefits</a:t>
            </a:r>
            <a:endParaRPr lang="en-US" i="0" dirty="0">
              <a:solidFill>
                <a:srgbClr val="0B57D0"/>
              </a:solidFill>
              <a:effectLst/>
              <a:latin typeface="Google Sans"/>
            </a:endParaRPr>
          </a:p>
          <a:p>
            <a:pPr lvl="1" fontAlgn="ctr"/>
            <a:endParaRPr lang="en-US" b="1" i="0" dirty="0">
              <a:solidFill>
                <a:srgbClr val="001D35"/>
              </a:solidFill>
              <a:effectLst/>
              <a:latin typeface="Google Sans"/>
            </a:endParaRPr>
          </a:p>
          <a:p>
            <a:pPr fontAlgn="ctr"/>
            <a:r>
              <a:rPr lang="en-US" b="0" dirty="0">
                <a:solidFill>
                  <a:srgbClr val="001D35"/>
                </a:solidFill>
                <a:latin typeface="Google Sans"/>
              </a:rPr>
              <a:t>We will focus on retirement benefits.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C31945-A744-8652-80A8-59517388D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24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DFAAB2F-A5C4-DA20-9052-122DDD7BD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48" y="20471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Determines my SS Benefit (PIA)?</a:t>
            </a:r>
            <a:br>
              <a:rPr lang="en-US" dirty="0"/>
            </a:br>
            <a:r>
              <a:rPr lang="en-US" sz="2400" dirty="0"/>
              <a:t>		(Primary Insurance Amount)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59CA0CC-87BF-4AF4-AF81-54A2C0495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83815"/>
            <a:ext cx="11177751" cy="474641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Your work history.</a:t>
            </a:r>
          </a:p>
          <a:p>
            <a:pPr lvl="1"/>
            <a:r>
              <a:rPr lang="en-US" dirty="0"/>
              <a:t>You need 40 work credits to qualify.</a:t>
            </a:r>
          </a:p>
          <a:p>
            <a:pPr lvl="1"/>
            <a:r>
              <a:rPr lang="en-US" dirty="0"/>
              <a:t>In 2025, 1 credit = $1,810 in earnings.</a:t>
            </a:r>
          </a:p>
          <a:p>
            <a:pPr lvl="1"/>
            <a:r>
              <a:rPr lang="en-US" dirty="0"/>
              <a:t>Put another way: 10 years with social security earnings in each year of $21,720.</a:t>
            </a:r>
          </a:p>
          <a:p>
            <a:r>
              <a:rPr lang="en-US" dirty="0"/>
              <a:t>Your (capped) earnings history Average Indexed Monthly Earnings (AIME).</a:t>
            </a:r>
          </a:p>
          <a:p>
            <a:pPr lvl="1"/>
            <a:r>
              <a:rPr lang="en-US" dirty="0"/>
              <a:t>Indexed (to wages) earnings from the 35 highest-earning years.</a:t>
            </a:r>
          </a:p>
          <a:p>
            <a:r>
              <a:rPr lang="en-US" dirty="0"/>
              <a:t>Your birth year.</a:t>
            </a:r>
          </a:p>
          <a:p>
            <a:pPr lvl="1"/>
            <a:r>
              <a:rPr lang="en-US" dirty="0"/>
              <a:t>Determines your FRA – Full Retirement Age.</a:t>
            </a:r>
          </a:p>
          <a:p>
            <a:pPr lvl="1"/>
            <a:r>
              <a:rPr lang="en-US" dirty="0"/>
              <a:t>Born before 1960, it is 66-67, after 1960, it is 67.</a:t>
            </a:r>
          </a:p>
          <a:p>
            <a:r>
              <a:rPr lang="en-US" dirty="0"/>
              <a:t>Your claiming age.</a:t>
            </a:r>
          </a:p>
          <a:p>
            <a:pPr lvl="1"/>
            <a:r>
              <a:rPr lang="en-US" dirty="0"/>
              <a:t>Full retirement age and single, PIA is your benefit.</a:t>
            </a:r>
          </a:p>
          <a:p>
            <a:pPr lvl="1"/>
            <a:r>
              <a:rPr lang="en-US" dirty="0"/>
              <a:t>Claiming at 62 instead of 67 reduces your benefit by 30%.</a:t>
            </a:r>
          </a:p>
          <a:p>
            <a:pPr lvl="1"/>
            <a:r>
              <a:rPr lang="en-US" dirty="0"/>
              <a:t>Higher if you wait until 70.</a:t>
            </a:r>
          </a:p>
          <a:p>
            <a:pPr lvl="1"/>
            <a:r>
              <a:rPr lang="en-US" dirty="0"/>
              <a:t>Increases approximately 8% each year that you wait.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B4798-7D5E-6291-D117-35CB693D4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226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75B8D-1A54-3D95-EA0F-2668D7826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PIA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Be</a:t>
            </a:r>
            <a:r>
              <a:rPr lang="en-US" dirty="0"/>
              <a:t>nefit Formula is Highly Progressive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7CBFE-DE98-1554-8E2D-5F1EC23AE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154DEB-ECDB-E540-519F-6C87D9E6F325}"/>
              </a:ext>
            </a:extLst>
          </p:cNvPr>
          <p:cNvSpPr txBox="1"/>
          <p:nvPr/>
        </p:nvSpPr>
        <p:spPr>
          <a:xfrm>
            <a:off x="5775157" y="5968616"/>
            <a:ext cx="5048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Notice Benefits are Capped Too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89E7754-E2BD-0D4F-9031-0920637EED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125834"/>
              </p:ext>
            </p:extLst>
          </p:nvPr>
        </p:nvGraphicFramePr>
        <p:xfrm>
          <a:off x="838200" y="1251284"/>
          <a:ext cx="10515600" cy="4670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605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2A9FE-609A-DE9A-1C5E-7962CF76C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Big are Payments?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5A16F-257F-4DEF-C97B-917C68842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2026:</a:t>
            </a:r>
          </a:p>
          <a:p>
            <a:pPr lvl="1"/>
            <a:r>
              <a:rPr lang="en-US" dirty="0"/>
              <a:t>the average payment is $2,075.</a:t>
            </a:r>
          </a:p>
          <a:p>
            <a:pPr lvl="1"/>
            <a:r>
              <a:rPr lang="en-US" dirty="0"/>
              <a:t>Maximum if claim at age 62 is $2,969.</a:t>
            </a:r>
          </a:p>
          <a:p>
            <a:pPr lvl="1"/>
            <a:r>
              <a:rPr lang="en-US" dirty="0"/>
              <a:t>Maximum if you claim at age 67 is $4,207</a:t>
            </a:r>
          </a:p>
          <a:p>
            <a:pPr lvl="1"/>
            <a:r>
              <a:rPr lang="en-US" dirty="0"/>
              <a:t>Maximum if claim at age 70 is $5,181.</a:t>
            </a:r>
          </a:p>
          <a:p>
            <a:r>
              <a:rPr lang="en-US" dirty="0"/>
              <a:t>Special minimum Social Security benefit:</a:t>
            </a:r>
          </a:p>
          <a:p>
            <a:pPr lvl="1"/>
            <a:r>
              <a:rPr lang="en-US" dirty="0"/>
              <a:t>For long-term, low-wage workers.</a:t>
            </a:r>
          </a:p>
          <a:p>
            <a:pPr lvl="1"/>
            <a:r>
              <a:rPr lang="en-US" dirty="0"/>
              <a:t>Minimum for 11 years of work: $53.50</a:t>
            </a:r>
          </a:p>
          <a:p>
            <a:pPr lvl="1"/>
            <a:r>
              <a:rPr lang="en-US" dirty="0"/>
              <a:t>Maximum for 30 years of work: $1,123.70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5F4641-FECB-1DC0-9706-E6C8CB138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5856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5AD39-CD8F-DDF0-563C-A09DDA993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Soc</a:t>
            </a:r>
            <a:r>
              <a:rPr lang="en-US" sz="3800" dirty="0"/>
              <a:t>ial Security Benefits are Comparatively Low</a:t>
            </a:r>
          </a:p>
        </p:txBody>
      </p:sp>
      <p:pic>
        <p:nvPicPr>
          <p:cNvPr id="7" name="Content Placeholder 6" descr="A graph with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5CE3B1A7-1B3E-9A7A-A4E9-563E329436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787533"/>
            <a:ext cx="6026522" cy="3674956"/>
          </a:xfrm>
        </p:spPr>
      </p:pic>
      <p:pic>
        <p:nvPicPr>
          <p:cNvPr id="9" name="Content Placeholder 8" descr="A graph with a blue bar&#10;&#10;Description automatically generated">
            <a:extLst>
              <a:ext uri="{FF2B5EF4-FFF2-40B4-BE49-F238E27FC236}">
                <a16:creationId xmlns:a16="http://schemas.microsoft.com/office/drawing/2014/main" id="{B90AE967-0938-0E75-5908-99C3597896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199" y="1796565"/>
            <a:ext cx="5976853" cy="3674956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69242A-E20E-A384-6595-07AFBB07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36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5D4C6B-A290-C5B1-A957-30C159DD6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358721"/>
            <a:ext cx="7518400" cy="35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11D4CA-B3DF-2D92-0EDF-A2E5DC2306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527" y="5448374"/>
            <a:ext cx="5943600" cy="2811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89BFD3-C395-A9B0-A44A-2F669E468E33}"/>
              </a:ext>
            </a:extLst>
          </p:cNvPr>
          <p:cNvSpPr txBox="1"/>
          <p:nvPr/>
        </p:nvSpPr>
        <p:spPr>
          <a:xfrm>
            <a:off x="5808133" y="6454548"/>
            <a:ext cx="58374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www.cbpp.org</a:t>
            </a:r>
            <a:r>
              <a:rPr lang="en-US" sz="1200" dirty="0"/>
              <a:t>/research/social-security/top-ten-facts-about-social-security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92B4607-4D06-85FF-6A08-2C055F557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4" y="5462489"/>
            <a:ext cx="5943600" cy="2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09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F0DB1-5DC1-E742-39D2-D4D092216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</a:t>
            </a:r>
            <a:r>
              <a:rPr lang="en-US" dirty="0"/>
              <a:t>rmal Retirement Ages in the OECD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3EA8E-A533-4944-FEA9-7AA83C40D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7B5F38-80D5-AD9A-1B4D-F158DEAB5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167" y="1195010"/>
            <a:ext cx="10069505" cy="457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CB80AA-23C1-8CDE-C949-4744E192D3AD}"/>
              </a:ext>
            </a:extLst>
          </p:cNvPr>
          <p:cNvSpPr txBox="1"/>
          <p:nvPr/>
        </p:nvSpPr>
        <p:spPr>
          <a:xfrm>
            <a:off x="11863137" y="23100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0FA6EF1-F250-D857-0ED1-C2E2F87AB97B}"/>
              </a:ext>
            </a:extLst>
          </p:cNvPr>
          <p:cNvSpPr/>
          <p:nvPr/>
        </p:nvSpPr>
        <p:spPr>
          <a:xfrm>
            <a:off x="4652211" y="2971799"/>
            <a:ext cx="214563" cy="26090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3F7CAB-3784-415A-68A4-B7B85DF0A394}"/>
              </a:ext>
            </a:extLst>
          </p:cNvPr>
          <p:cNvSpPr txBox="1"/>
          <p:nvPr/>
        </p:nvSpPr>
        <p:spPr>
          <a:xfrm>
            <a:off x="3745720" y="5628545"/>
            <a:ext cx="7435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From 2025 to 2040 China’s normal retirement age for men will rise from 60 to 63; for women 55 to 58.  Japan and Korea transitioning to 65.</a:t>
            </a:r>
          </a:p>
        </p:txBody>
      </p:sp>
    </p:spTree>
    <p:extLst>
      <p:ext uri="{BB962C8B-B14F-4D97-AF65-F5344CB8AC3E}">
        <p14:creationId xmlns:p14="http://schemas.microsoft.com/office/powerpoint/2010/main" val="150488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25B45-ED11-CE31-6A08-E90ED874E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6133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ial Security Benefits Can Be Subject to income Tax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B5583-BEA6-101C-B4A4-85EBA0EB0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65980"/>
            <a:ext cx="10402957" cy="41891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“Combined Income (CB):” one half SS benefit plus all other income</a:t>
            </a:r>
          </a:p>
          <a:p>
            <a:r>
              <a:rPr lang="en-US" dirty="0"/>
              <a:t>Single:</a:t>
            </a:r>
          </a:p>
          <a:p>
            <a:pPr lvl="1"/>
            <a:r>
              <a:rPr lang="en-US" dirty="0"/>
              <a:t>CB Up to $25K: no tax</a:t>
            </a:r>
          </a:p>
          <a:p>
            <a:pPr lvl="1"/>
            <a:r>
              <a:rPr lang="en-US" dirty="0"/>
              <a:t>CB $25K to $34K Up to 50% of benefit is included in taxable income</a:t>
            </a:r>
          </a:p>
          <a:p>
            <a:pPr lvl="1"/>
            <a:r>
              <a:rPr lang="en-US" dirty="0"/>
              <a:t>CB More than $34K Up to 85% of benefit is included in taxable income.</a:t>
            </a:r>
          </a:p>
          <a:p>
            <a:r>
              <a:rPr lang="en-US" dirty="0"/>
              <a:t>Married Filing Jointly:</a:t>
            </a:r>
          </a:p>
          <a:p>
            <a:pPr lvl="1"/>
            <a:r>
              <a:rPr lang="en-US" dirty="0"/>
              <a:t>CB Up to $32K: no tax</a:t>
            </a:r>
          </a:p>
          <a:p>
            <a:pPr lvl="1"/>
            <a:r>
              <a:rPr lang="en-US" dirty="0"/>
              <a:t>CB $25K to $44K Up to 50% of benefit is included in taxable income</a:t>
            </a:r>
          </a:p>
          <a:p>
            <a:pPr lvl="1"/>
            <a:r>
              <a:rPr lang="en-US" dirty="0"/>
              <a:t>CB More than $44K Up to 85% of benefit is included in taxable income.</a:t>
            </a:r>
          </a:p>
          <a:p>
            <a:pPr marL="0" indent="0">
              <a:buNone/>
            </a:pPr>
            <a:r>
              <a:rPr lang="en-US" dirty="0"/>
              <a:t>Remember 4% of SS Revenue is from Income Taxes on Benefits.</a:t>
            </a:r>
          </a:p>
          <a:p>
            <a:pPr marL="0" indent="0">
              <a:buNone/>
            </a:pPr>
            <a:r>
              <a:rPr lang="en-US" dirty="0"/>
              <a:t>Also, these income levels are </a:t>
            </a:r>
            <a:r>
              <a:rPr lang="en-US" i="1" dirty="0"/>
              <a:t>NOT </a:t>
            </a:r>
            <a:r>
              <a:rPr lang="en-US" dirty="0"/>
              <a:t> indexed to inflation</a:t>
            </a:r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761AF6-F5C8-DC34-A36C-508BDE476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43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2147DD-1EEF-7119-E302-4A321EDB0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Remember: We Have A Problem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270EC3-FC17-90B2-1549-FEFC432B2D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C094E-0720-2A1E-E4AF-0DBD9FCBC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934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6246" y="2811709"/>
            <a:ext cx="10219508" cy="874970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800" dirty="0"/>
              <a:t>Social Security – Hard Choices (?)*</a:t>
            </a:r>
            <a:endParaRPr lang="en-US" sz="4800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148659" y="4611211"/>
            <a:ext cx="9144000" cy="874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Geoffrey Woglom, emeriti Amherst College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April 13, 2026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400" dirty="0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CD7B4E-2843-5E42-BD7B-2CEA54746E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2184" y="171177"/>
            <a:ext cx="3492500" cy="2025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2F1D5D-1B3B-5E4F-9B0B-5B9013118B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46473" y="3962163"/>
            <a:ext cx="3048930" cy="2311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0C2222-05AD-65A9-E4E9-FDF378D73EB4}"/>
              </a:ext>
            </a:extLst>
          </p:cNvPr>
          <p:cNvSpPr txBox="1"/>
          <p:nvPr/>
        </p:nvSpPr>
        <p:spPr>
          <a:xfrm>
            <a:off x="3235570" y="6040492"/>
            <a:ext cx="5490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The majority of these slides were written by Jon Haveman, Executive Director of NEED, PhD</a:t>
            </a:r>
          </a:p>
        </p:txBody>
      </p:sp>
    </p:spTree>
    <p:extLst>
      <p:ext uri="{BB962C8B-B14F-4D97-AF65-F5344CB8AC3E}">
        <p14:creationId xmlns:p14="http://schemas.microsoft.com/office/powerpoint/2010/main" val="29105506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57FBE-0EEF-6EAB-2219-552622E41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“Bu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t, I earned my Social Security!”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9DC8D-B2C7-D623-4590-C56BE0130A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8938846" cy="41891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Maybe…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D0B8B1-4E0A-5A37-5361-7A0A668F8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8C6632-A4BD-9CC5-7A4B-833A025466FA}"/>
              </a:ext>
            </a:extLst>
          </p:cNvPr>
          <p:cNvSpPr txBox="1"/>
          <p:nvPr/>
        </p:nvSpPr>
        <p:spPr>
          <a:xfrm>
            <a:off x="3719146" y="6102396"/>
            <a:ext cx="7280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K. Rose and K. Burkhalter, “Money’s Worth Ratios under the OASDI Program for Hypothetical Workers, Actuarial Note 25.7 SSA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A1A2D27-AFE6-CF89-604F-3E25B3A00D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637477"/>
              </p:ext>
            </p:extLst>
          </p:nvPr>
        </p:nvGraphicFramePr>
        <p:xfrm>
          <a:off x="2203350" y="3009622"/>
          <a:ext cx="8748178" cy="2977250"/>
        </p:xfrm>
        <a:graphic>
          <a:graphicData uri="http://schemas.openxmlformats.org/drawingml/2006/table">
            <a:tbl>
              <a:tblPr firstRow="1" firstCol="1" bandRow="1"/>
              <a:tblGrid>
                <a:gridCol w="1457718">
                  <a:extLst>
                    <a:ext uri="{9D8B030D-6E8A-4147-A177-3AD203B41FA5}">
                      <a16:colId xmlns:a16="http://schemas.microsoft.com/office/drawing/2014/main" val="2464642833"/>
                    </a:ext>
                  </a:extLst>
                </a:gridCol>
                <a:gridCol w="1457718">
                  <a:extLst>
                    <a:ext uri="{9D8B030D-6E8A-4147-A177-3AD203B41FA5}">
                      <a16:colId xmlns:a16="http://schemas.microsoft.com/office/drawing/2014/main" val="3915466675"/>
                    </a:ext>
                  </a:extLst>
                </a:gridCol>
                <a:gridCol w="1457718">
                  <a:extLst>
                    <a:ext uri="{9D8B030D-6E8A-4147-A177-3AD203B41FA5}">
                      <a16:colId xmlns:a16="http://schemas.microsoft.com/office/drawing/2014/main" val="4064359978"/>
                    </a:ext>
                  </a:extLst>
                </a:gridCol>
                <a:gridCol w="1457718">
                  <a:extLst>
                    <a:ext uri="{9D8B030D-6E8A-4147-A177-3AD203B41FA5}">
                      <a16:colId xmlns:a16="http://schemas.microsoft.com/office/drawing/2014/main" val="468701263"/>
                    </a:ext>
                  </a:extLst>
                </a:gridCol>
                <a:gridCol w="1458653">
                  <a:extLst>
                    <a:ext uri="{9D8B030D-6E8A-4147-A177-3AD203B41FA5}">
                      <a16:colId xmlns:a16="http://schemas.microsoft.com/office/drawing/2014/main" val="380356215"/>
                    </a:ext>
                  </a:extLst>
                </a:gridCol>
                <a:gridCol w="1458653">
                  <a:extLst>
                    <a:ext uri="{9D8B030D-6E8A-4147-A177-3AD203B41FA5}">
                      <a16:colId xmlns:a16="http://schemas.microsoft.com/office/drawing/2014/main" val="1283540364"/>
                    </a:ext>
                  </a:extLst>
                </a:gridCol>
              </a:tblGrid>
              <a:tr h="826502">
                <a:tc gridSpan="6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Money’s Worth Ratios for Hypothetical Workers born in 1949; retired in 2014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EE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(Scheduled or Promised Benefits)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3938" marR="93938" marT="46969" marB="46969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181094"/>
                  </a:ext>
                </a:extLst>
              </a:tr>
              <a:tr h="61516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Earnings Level</a:t>
                      </a: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AIME</a:t>
                      </a: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Single Man</a:t>
                      </a: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Single Woman</a:t>
                      </a: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One-Earner Couple</a:t>
                      </a: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Two-earner couple</a:t>
                      </a: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9337699"/>
                  </a:ext>
                </a:extLst>
              </a:tr>
              <a:tr h="2968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Very Low</a:t>
                      </a: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$16,556</a:t>
                      </a: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1.50</a:t>
                      </a: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1.93</a:t>
                      </a: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3.50</a:t>
                      </a: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1.95</a:t>
                      </a: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3836089"/>
                  </a:ext>
                </a:extLst>
              </a:tr>
              <a:tr h="2968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Low</a:t>
                      </a: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$29,800</a:t>
                      </a: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1.13</a:t>
                      </a: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1.38</a:t>
                      </a: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2.38</a:t>
                      </a: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1.37</a:t>
                      </a: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938895"/>
                  </a:ext>
                </a:extLst>
              </a:tr>
              <a:tr h="2968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Medium</a:t>
                      </a: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$66,223</a:t>
                      </a: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solidFill>
                            <a:srgbClr val="EE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0.82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solidFill>
                            <a:srgbClr val="EE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0.98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1.64</a:t>
                      </a: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solidFill>
                            <a:srgbClr val="EE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0.95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5771017"/>
                  </a:ext>
                </a:extLst>
              </a:tr>
              <a:tr h="2968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</a:t>
                      </a: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$105,957</a:t>
                      </a: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solidFill>
                            <a:srgbClr val="EE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0.79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solidFill>
                            <a:srgbClr val="EE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0.82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1.33</a:t>
                      </a: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solidFill>
                            <a:srgbClr val="EE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0.79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0638859"/>
                  </a:ext>
                </a:extLst>
              </a:tr>
              <a:tr h="29688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Maximum</a:t>
                      </a: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$163,970</a:t>
                      </a: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solidFill>
                            <a:srgbClr val="EE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0.62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solidFill>
                            <a:srgbClr val="EE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0.69</a:t>
                      </a:r>
                      <a:endParaRPr lang="en-US" sz="20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1.12</a:t>
                      </a: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2000" kern="100" dirty="0">
                          <a:solidFill>
                            <a:srgbClr val="EE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0.69</a:t>
                      </a:r>
                      <a:endParaRPr lang="en-US" sz="20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01047" marR="10104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642391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66A089D-D281-8FC6-728D-D09DDF48EF08}"/>
              </a:ext>
            </a:extLst>
          </p:cNvPr>
          <p:cNvSpPr txBox="1"/>
          <p:nvPr/>
        </p:nvSpPr>
        <p:spPr>
          <a:xfrm>
            <a:off x="3098132" y="2328110"/>
            <a:ext cx="7321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Notice the progressivity of benefits; a feature not a flaw.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3128E2-80E7-BFD7-ACFB-D45B652F3EAF}"/>
              </a:ext>
            </a:extLst>
          </p:cNvPr>
          <p:cNvSpPr/>
          <p:nvPr/>
        </p:nvSpPr>
        <p:spPr>
          <a:xfrm>
            <a:off x="7984156" y="3758665"/>
            <a:ext cx="1554480" cy="231632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7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77453-3A54-A06F-C313-D904CE163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Tru</a:t>
            </a:r>
            <a:r>
              <a:rPr lang="en-US" dirty="0"/>
              <a:t>st Finds Are Running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F21996-88CF-D69A-216A-068571680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219832-291C-BCE2-F435-0D727F0AC55F}"/>
              </a:ext>
            </a:extLst>
          </p:cNvPr>
          <p:cNvSpPr txBox="1"/>
          <p:nvPr/>
        </p:nvSpPr>
        <p:spPr>
          <a:xfrm>
            <a:off x="3219719" y="6456851"/>
            <a:ext cx="8505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/article/social-security-faces-serious-financial-shortfalls-and-other-takeaways-from-the-trustees-report/</a:t>
            </a:r>
          </a:p>
        </p:txBody>
      </p:sp>
      <p:pic>
        <p:nvPicPr>
          <p:cNvPr id="5" name="Picture 4" descr="A graph showing the loss of retirement fund&#10;&#10;Description automatically generated">
            <a:extLst>
              <a:ext uri="{FF2B5EF4-FFF2-40B4-BE49-F238E27FC236}">
                <a16:creationId xmlns:a16="http://schemas.microsoft.com/office/drawing/2014/main" id="{53A56CD6-31A8-9121-A7E8-B75F40FA2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561" y="1066380"/>
            <a:ext cx="8855190" cy="516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385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ED929-E9FA-B4B4-0D77-B03FA45E0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a graph showing the cost of a tax&#10;&#10;Description automatically generated with medium confidence">
            <a:extLst>
              <a:ext uri="{FF2B5EF4-FFF2-40B4-BE49-F238E27FC236}">
                <a16:creationId xmlns:a16="http://schemas.microsoft.com/office/drawing/2014/main" id="{3E35A371-A34F-FA7C-D1E8-6077E44D3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980" y="914404"/>
            <a:ext cx="6606040" cy="5943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372F7C-A59E-DC75-CE8B-2C210D245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934" y="0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At</a:t>
            </a:r>
            <a:r>
              <a:rPr lang="en-US" sz="3800" dirty="0"/>
              <a:t> Which Point, Benefits exceed Revenue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C6547-59F3-F8A0-8AB0-D09AEB917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9F085D5-EC86-4F6A-B501-C1359CB39116}" type="slidenum">
              <a:rPr lang="en-GB" smtClean="0"/>
              <a:pPr>
                <a:spcAft>
                  <a:spcPts val="600"/>
                </a:spcAft>
              </a:pPr>
              <a:t>42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83339D-D929-8A7D-77E1-079B11E5F37E}"/>
              </a:ext>
            </a:extLst>
          </p:cNvPr>
          <p:cNvSpPr txBox="1"/>
          <p:nvPr/>
        </p:nvSpPr>
        <p:spPr>
          <a:xfrm>
            <a:off x="9443279" y="4618676"/>
            <a:ext cx="1750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Benefit Cut: 27%</a:t>
            </a:r>
          </a:p>
          <a:p>
            <a:r>
              <a:rPr lang="en-US" dirty="0"/>
              <a:t>2098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AFF9EE-4A91-15D5-BF66-E1BFB1956B1C}"/>
              </a:ext>
            </a:extLst>
          </p:cNvPr>
          <p:cNvCxnSpPr>
            <a:cxnSpLocks/>
          </p:cNvCxnSpPr>
          <p:nvPr/>
        </p:nvCxnSpPr>
        <p:spPr>
          <a:xfrm flipH="1" flipV="1">
            <a:off x="9327369" y="4180794"/>
            <a:ext cx="115910" cy="437882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AFFF829-B8EA-E142-EB96-CA5BCCE762A5}"/>
              </a:ext>
            </a:extLst>
          </p:cNvPr>
          <p:cNvSpPr txBox="1"/>
          <p:nvPr/>
        </p:nvSpPr>
        <p:spPr>
          <a:xfrm>
            <a:off x="5373243" y="4833355"/>
            <a:ext cx="283103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Trust Fund Exhaustion, 2033</a:t>
            </a:r>
          </a:p>
          <a:p>
            <a:r>
              <a:rPr lang="en-US" dirty="0"/>
              <a:t>Benefit Cut:  17%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803563-77CC-8310-BF94-446A632D26AF}"/>
              </a:ext>
            </a:extLst>
          </p:cNvPr>
          <p:cNvCxnSpPr>
            <a:cxnSpLocks/>
          </p:cNvCxnSpPr>
          <p:nvPr/>
        </p:nvCxnSpPr>
        <p:spPr>
          <a:xfrm flipH="1" flipV="1">
            <a:off x="5328984" y="4291249"/>
            <a:ext cx="389891" cy="542106"/>
          </a:xfrm>
          <a:prstGeom prst="line">
            <a:avLst/>
          </a:prstGeom>
          <a:ln w="12700">
            <a:solidFill>
              <a:schemeClr val="tx1"/>
            </a:solidFill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0489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FC325-CA8C-C1DE-EBEE-821B8EB07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Choices (?)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BA351-1D84-E25D-0F17-18C525FD82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039CA9-DF93-9889-61E2-0D26E271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39928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7AC8F-F72F-459F-C084-0131E8C3A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Let</a:t>
            </a:r>
            <a:r>
              <a:rPr lang="en-US" dirty="0"/>
              <a:t>’s Cut to the Chase…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C9C6A-5CAA-CA53-232E-910F69B27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Solving the social security problem is simple: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	More revenues and/or</a:t>
            </a:r>
          </a:p>
          <a:p>
            <a:pPr marL="0" indent="0">
              <a:buNone/>
            </a:pPr>
            <a:r>
              <a:rPr lang="en-US" dirty="0"/>
              <a:t>			Reduced benefits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Why won’t this happen?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	Politics!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09C938-57AE-181F-09A8-362B8592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60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1A77C-7BB2-A2A5-F17F-BD0F0E636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My</a:t>
            </a:r>
            <a:r>
              <a:rPr lang="en-US" dirty="0"/>
              <a:t> Personal Opinion:  Disingenuous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EBDF57-A472-D860-0E0F-4DE2B3C0E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Scott Bessent</a:t>
            </a:r>
            <a:r>
              <a:rPr lang="en-US" b="0" dirty="0">
                <a:solidFill>
                  <a:srgbClr val="222222"/>
                </a:solidFill>
                <a:latin typeface="Roboto" panose="02000000000000000000" pitchFamily="2" charset="0"/>
              </a:rPr>
              <a:t>, Treasury Secretary at his confirmation hearings</a:t>
            </a:r>
            <a:r>
              <a:rPr lang="en-US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:</a:t>
            </a:r>
          </a:p>
          <a:p>
            <a:pPr marL="0" indent="0">
              <a:buNone/>
            </a:pPr>
            <a:r>
              <a:rPr lang="en-US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"These entitlements are massive. I think the next four years isn't the time to deal with them, that we've got to deal with the discretionary portion of the budget…then the next step is for a future administration to have the confidence to be able to deal with entitlements”</a:t>
            </a:r>
          </a:p>
          <a:p>
            <a:pPr marL="0" indent="0">
              <a:buNone/>
            </a:pPr>
            <a:r>
              <a:rPr lang="en-US" b="0" dirty="0">
                <a:solidFill>
                  <a:srgbClr val="222222"/>
                </a:solidFill>
                <a:latin typeface="Roboto" panose="02000000000000000000" pitchFamily="2" charset="0"/>
              </a:rPr>
              <a:t>Total Federal Spending last fiscal $7 trillion:  60% Mandatory (mostly Social Security and Medicare); 27% was discretionary, and 14% was interest on the debt.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BF197-4867-1EDB-09D2-935449F43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968ECE-D68B-8A56-63A2-B25971E372BE}"/>
              </a:ext>
            </a:extLst>
          </p:cNvPr>
          <p:cNvSpPr txBox="1"/>
          <p:nvPr/>
        </p:nvSpPr>
        <p:spPr>
          <a:xfrm>
            <a:off x="2169488" y="6488668"/>
            <a:ext cx="10632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https://www.foxbusiness.com/politics/treasury-secretary-nominee-scott-bessents-3-3-3-plan-what-know</a:t>
            </a:r>
          </a:p>
        </p:txBody>
      </p:sp>
    </p:spTree>
    <p:extLst>
      <p:ext uri="{BB962C8B-B14F-4D97-AF65-F5344CB8AC3E}">
        <p14:creationId xmlns:p14="http://schemas.microsoft.com/office/powerpoint/2010/main" val="148710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ACC25-2450-A599-BF9C-8056AAB13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So, </a:t>
            </a:r>
            <a:r>
              <a:rPr lang="en-US" dirty="0"/>
              <a:t>Let’s Consider Some Other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E16DF-569D-5CBF-4BB8-DE8DE734C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0925" y="1374776"/>
            <a:ext cx="5010150" cy="4351338"/>
          </a:xfrm>
        </p:spPr>
        <p:txBody>
          <a:bodyPr>
            <a:normAutofit/>
          </a:bodyPr>
          <a:lstStyle/>
          <a:p>
            <a:r>
              <a:rPr lang="en-US" sz="4000" dirty="0"/>
              <a:t>Changes to revenues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Changes to benefits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D2B4D-BC0E-064A-2ACB-05B668551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8762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0141EE9-9142-C658-ECA0-9BC1B15C9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Following Simulations Brought to you by:</a:t>
            </a:r>
          </a:p>
        </p:txBody>
      </p:sp>
      <p:pic>
        <p:nvPicPr>
          <p:cNvPr id="9" name="Content Placeholder 8" descr="A screenshot of a website&#10;&#10;Description automatically generated">
            <a:extLst>
              <a:ext uri="{FF2B5EF4-FFF2-40B4-BE49-F238E27FC236}">
                <a16:creationId xmlns:a16="http://schemas.microsoft.com/office/drawing/2014/main" id="{742A2B8B-0108-2ADC-7B32-AF8BD3077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196" y="1211263"/>
            <a:ext cx="9793607" cy="435133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E448B-0D07-7977-915F-33DB78616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39BAC7-1D67-0BB2-A858-5D6C8BFEB43F}"/>
              </a:ext>
            </a:extLst>
          </p:cNvPr>
          <p:cNvSpPr txBox="1"/>
          <p:nvPr/>
        </p:nvSpPr>
        <p:spPr>
          <a:xfrm>
            <a:off x="2672529" y="5661790"/>
            <a:ext cx="6846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linkClick r:id="rId3"/>
              </a:rPr>
              <a:t>https://</a:t>
            </a:r>
            <a:r>
              <a:rPr lang="en-US" sz="2800" dirty="0" err="1">
                <a:hlinkClick r:id="rId3"/>
              </a:rPr>
              <a:t>www.crfb.org</a:t>
            </a:r>
            <a:r>
              <a:rPr lang="en-US" sz="2800" dirty="0">
                <a:hlinkClick r:id="rId3"/>
              </a:rPr>
              <a:t>/</a:t>
            </a:r>
            <a:r>
              <a:rPr lang="en-US" sz="2800" dirty="0" err="1">
                <a:hlinkClick r:id="rId3"/>
              </a:rPr>
              <a:t>socialsecurityreformer</a:t>
            </a:r>
            <a:r>
              <a:rPr lang="en-US" sz="2800" dirty="0">
                <a:hlinkClick r:id="rId3"/>
              </a:rPr>
              <a:t>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14777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A5A85-09FB-81C3-6432-EEB2D5F61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81B4C-9995-003F-BA90-5A63A1271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Revenues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22F57D7-C992-BD02-3542-57571B99D2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 descr="A graph with a line and a red line&#10;&#10;Description automatically generated">
            <a:extLst>
              <a:ext uri="{FF2B5EF4-FFF2-40B4-BE49-F238E27FC236}">
                <a16:creationId xmlns:a16="http://schemas.microsoft.com/office/drawing/2014/main" id="{EAD46F0D-8215-B095-00E9-EEF134785F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9172" y="1182360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A0C60-D3FA-ADE4-9B61-1BA98685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2DB048-8F3D-3FC6-C367-F6F29C4D65FB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2916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7944B-F2EC-7A07-EAFA-47EF55112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55687-8210-A91E-482E-C41A254DA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Revenues: Example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EAC75D9-A195-7FC1-56F3-05857DC3FA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/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DF7FF8F-B831-6640-FD18-CB1E5ECF9D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/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F70BA-F068-AEB3-46BF-03572546C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49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34A601-D174-0B04-E0FF-C53CDA70F4F9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5"/>
              </a:rPr>
              <a:t>https://www.crfb.org/socialsecurityreformer/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3672CD-572C-7984-4822-757DDB0B02D6}"/>
              </a:ext>
            </a:extLst>
          </p:cNvPr>
          <p:cNvSpPr/>
          <p:nvPr/>
        </p:nvSpPr>
        <p:spPr>
          <a:xfrm>
            <a:off x="273133" y="3990109"/>
            <a:ext cx="5545776" cy="3800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79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21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6272" y="1325563"/>
            <a:ext cx="6939455" cy="4351338"/>
          </a:xfrm>
        </p:spPr>
        <p:txBody>
          <a:bodyPr/>
          <a:lstStyle/>
          <a:p>
            <a:r>
              <a:rPr lang="en-US" dirty="0"/>
              <a:t>What is Social Security?</a:t>
            </a:r>
          </a:p>
          <a:p>
            <a:r>
              <a:rPr lang="en-US" dirty="0"/>
              <a:t>How Does Social Security Work?</a:t>
            </a:r>
          </a:p>
          <a:p>
            <a:r>
              <a:rPr lang="en-US" dirty="0"/>
              <a:t>What is The Trouble with Social Security?</a:t>
            </a:r>
          </a:p>
          <a:p>
            <a:r>
              <a:rPr lang="en-US" dirty="0"/>
              <a:t>Available Solutions</a:t>
            </a:r>
          </a:p>
          <a:p>
            <a:r>
              <a:rPr lang="en-US" dirty="0"/>
              <a:t>A Bipartisan Solution</a:t>
            </a:r>
          </a:p>
        </p:txBody>
      </p:sp>
    </p:spTree>
    <p:extLst>
      <p:ext uri="{BB962C8B-B14F-4D97-AF65-F5344CB8AC3E}">
        <p14:creationId xmlns:p14="http://schemas.microsoft.com/office/powerpoint/2010/main" val="34661962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3163D-5A5E-2714-5BB2-5FEFA47B8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Benefits</a:t>
            </a:r>
          </a:p>
        </p:txBody>
      </p:sp>
      <p:pic>
        <p:nvPicPr>
          <p:cNvPr id="8" name="Content Placeholder 7" descr="A screenshot of a blue screen&#10;&#10;Description automatically generated">
            <a:extLst>
              <a:ext uri="{FF2B5EF4-FFF2-40B4-BE49-F238E27FC236}">
                <a16:creationId xmlns:a16="http://schemas.microsoft.com/office/drawing/2014/main" id="{BB7025AC-9D0B-6191-1325-7EF42734BC8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 descr="A graph with a line and a red line&#10;&#10;Description automatically generated">
            <a:extLst>
              <a:ext uri="{FF2B5EF4-FFF2-40B4-BE49-F238E27FC236}">
                <a16:creationId xmlns:a16="http://schemas.microsoft.com/office/drawing/2014/main" id="{147330AC-5E54-AE30-4C11-1D19D68288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C6148-EF32-2DDF-C352-BA848269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50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AE99C-1592-0436-714C-8499E07FCDF2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6807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BBFE7-7859-A3B1-D5DA-FEEBE8C7B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E8302-6242-8270-74D9-9ED6131EC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Pos</a:t>
            </a:r>
            <a:r>
              <a:rPr lang="en-US" dirty="0"/>
              <a:t>sible Changes to Benefits: Example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E850584-14B5-AEAA-3AF5-98C4142A45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133350" y="1051324"/>
            <a:ext cx="6137878" cy="5044676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0E1C91E-EC16-A50D-4107-EFE77F4F74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489172" y="1164431"/>
            <a:ext cx="5296870" cy="493156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7463B2-503D-B72F-BFCF-D77E4F955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51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60E8AE-8310-F71D-1998-B378BEC0B974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F9D30C-7EBA-A6D0-CC7D-48EE20794DEB}"/>
              </a:ext>
            </a:extLst>
          </p:cNvPr>
          <p:cNvSpPr/>
          <p:nvPr/>
        </p:nvSpPr>
        <p:spPr>
          <a:xfrm>
            <a:off x="273133" y="3668380"/>
            <a:ext cx="5545776" cy="38001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7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4E021-1AB8-933A-0B54-5901FCDD5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926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</a:t>
            </a:r>
            <a:r>
              <a:rPr lang="en-US" dirty="0"/>
              <a:t>pose We Do Both!  Problem Solved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7BD8CE-27E5-1972-E07C-7FF6A786753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608526" y="1051560"/>
            <a:ext cx="5374058" cy="50292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BFED8-A881-2C99-1FFA-AC4EB8D56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52</a:t>
            </a:fld>
            <a:endParaRPr lang="en-GB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EEF8E0BC-1A07-4158-54B6-089C931E3F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/>
          <a:stretch/>
        </p:blipFill>
        <p:spPr>
          <a:xfrm>
            <a:off x="6247326" y="1051560"/>
            <a:ext cx="5374058" cy="50292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1E2527-C03D-5E5E-65C6-96C9EAE71FF1}"/>
              </a:ext>
            </a:extLst>
          </p:cNvPr>
          <p:cNvSpPr txBox="1"/>
          <p:nvPr/>
        </p:nvSpPr>
        <p:spPr>
          <a:xfrm>
            <a:off x="8080671" y="6454939"/>
            <a:ext cx="3540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4"/>
              </a:rPr>
              <a:t>https://www.crfb.org/socialsecurityreformer/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9111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E0C98-0C61-87F7-184D-B116215DB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</a:t>
            </a:r>
            <a:r>
              <a:rPr lang="en-US" dirty="0"/>
              <a:t>me Additional Thoughts on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1BCD2-AF0C-35D7-B825-7CFDE8072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4725" y="1425830"/>
            <a:ext cx="8545450" cy="4389437"/>
          </a:xfrm>
        </p:spPr>
        <p:txBody>
          <a:bodyPr>
            <a:normAutofit/>
          </a:bodyPr>
          <a:lstStyle/>
          <a:p>
            <a:r>
              <a:rPr lang="en-US" sz="4000" dirty="0"/>
              <a:t>COLAs – cost of living adjustments</a:t>
            </a:r>
          </a:p>
          <a:p>
            <a:pPr lvl="1"/>
            <a:r>
              <a:rPr lang="en-US" sz="3600" dirty="0"/>
              <a:t>Merely another way of reducing benefits</a:t>
            </a:r>
          </a:p>
          <a:p>
            <a:r>
              <a:rPr lang="en-US" sz="4000" dirty="0"/>
              <a:t>Raising the retirement age</a:t>
            </a:r>
          </a:p>
          <a:p>
            <a:r>
              <a:rPr lang="en-US" sz="4000" dirty="0"/>
              <a:t>Investing in the stock market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B3D28-5630-3A31-32A0-AC2D4AAC7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71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10A28-99F9-0BEF-B11C-B9EF08CC4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Rai</a:t>
            </a:r>
            <a:r>
              <a:rPr lang="en-US" dirty="0"/>
              <a:t>sing the Retirement Age</a:t>
            </a:r>
          </a:p>
        </p:txBody>
      </p:sp>
      <p:pic>
        <p:nvPicPr>
          <p:cNvPr id="7" name="Content Placeholder 6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A03F3F4D-3DFA-653E-BEBC-2B651A81A4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8872" y="1236663"/>
            <a:ext cx="8394256" cy="200183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16BB8-7802-54D4-28F1-26F767807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3906837"/>
            <a:ext cx="5181600" cy="1325563"/>
          </a:xfrm>
        </p:spPr>
        <p:txBody>
          <a:bodyPr/>
          <a:lstStyle/>
          <a:p>
            <a:r>
              <a:rPr lang="en-US" dirty="0"/>
              <a:t>Very regressive.</a:t>
            </a:r>
          </a:p>
          <a:p>
            <a:pPr lvl="1"/>
            <a:r>
              <a:rPr lang="en-US" dirty="0"/>
              <a:t>Larger tax on low-income workers than high income workers.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3056B0-B532-FB1E-81E6-49AA24094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07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F551E-7D91-8D65-443D-822A863B1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352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chemeClr val="bg1"/>
                </a:solidFill>
              </a:rPr>
              <a:t>Pro</a:t>
            </a:r>
            <a:r>
              <a:rPr lang="en-US" sz="3500" dirty="0"/>
              <a:t>gram is VERY Important for Low-Income Retirees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7CD315-ACB9-569A-05C3-17AE95576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6173" y="1115439"/>
            <a:ext cx="8645957" cy="51147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7BF40-DE1F-A9F6-9DEE-F42C50E4B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69FE1D-7478-A908-5286-D56603FDCCB2}"/>
              </a:ext>
            </a:extLst>
          </p:cNvPr>
          <p:cNvSpPr txBox="1"/>
          <p:nvPr/>
        </p:nvSpPr>
        <p:spPr>
          <a:xfrm>
            <a:off x="5305230" y="6456851"/>
            <a:ext cx="6303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www.pgpf.org</a:t>
            </a:r>
            <a:r>
              <a:rPr lang="en-US" sz="1200" dirty="0"/>
              <a:t>/article/9-facts-about-social-security-and-the-need-to-strengthen-it/</a:t>
            </a:r>
          </a:p>
        </p:txBody>
      </p:sp>
    </p:spTree>
    <p:extLst>
      <p:ext uri="{BB962C8B-B14F-4D97-AF65-F5344CB8AC3E}">
        <p14:creationId xmlns:p14="http://schemas.microsoft.com/office/powerpoint/2010/main" val="8812193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ADFA1-CFF5-EE8F-7E5B-E3A0FA19B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62D5-47DB-2E14-E98C-6BAD1A99B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Rai</a:t>
            </a:r>
            <a:r>
              <a:rPr lang="en-US" dirty="0"/>
              <a:t>sing the Retirement 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E92956-58A2-6630-4379-86BEBFF6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5DE2A776-1D69-44E3-7BD8-185118BAB9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127013"/>
              </p:ext>
            </p:extLst>
          </p:nvPr>
        </p:nvGraphicFramePr>
        <p:xfrm>
          <a:off x="1878724" y="1661115"/>
          <a:ext cx="8434549" cy="39320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6942">
                  <a:extLst>
                    <a:ext uri="{9D8B030D-6E8A-4147-A177-3AD203B41FA5}">
                      <a16:colId xmlns:a16="http://schemas.microsoft.com/office/drawing/2014/main" val="3387670143"/>
                    </a:ext>
                  </a:extLst>
                </a:gridCol>
                <a:gridCol w="3375762">
                  <a:extLst>
                    <a:ext uri="{9D8B030D-6E8A-4147-A177-3AD203B41FA5}">
                      <a16:colId xmlns:a16="http://schemas.microsoft.com/office/drawing/2014/main" val="592060939"/>
                    </a:ext>
                  </a:extLst>
                </a:gridCol>
                <a:gridCol w="1975757">
                  <a:extLst>
                    <a:ext uri="{9D8B030D-6E8A-4147-A177-3AD203B41FA5}">
                      <a16:colId xmlns:a16="http://schemas.microsoft.com/office/drawing/2014/main" val="54939130"/>
                    </a:ext>
                  </a:extLst>
                </a:gridCol>
                <a:gridCol w="1806088">
                  <a:extLst>
                    <a:ext uri="{9D8B030D-6E8A-4147-A177-3AD203B41FA5}">
                      <a16:colId xmlns:a16="http://schemas.microsoft.com/office/drawing/2014/main" val="1986669428"/>
                    </a:ext>
                  </a:extLst>
                </a:gridCol>
              </a:tblGrid>
              <a:tr h="773978">
                <a:tc>
                  <a:txBody>
                    <a:bodyPr/>
                    <a:lstStyle/>
                    <a:p>
                      <a:r>
                        <a:rPr lang="en-US" sz="2000" dirty="0"/>
                        <a:t>Sex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Income Category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Life Expectancy</a:t>
                      </a:r>
                    </a:p>
                    <a:p>
                      <a:pPr algn="ctr"/>
                      <a:r>
                        <a:rPr lang="en-US" sz="2000" dirty="0"/>
                        <a:t>(Years)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Difference</a:t>
                      </a:r>
                    </a:p>
                    <a:p>
                      <a:pPr algn="ctr"/>
                      <a:r>
                        <a:rPr lang="en-US" sz="2000" dirty="0"/>
                        <a:t>High vs Low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957690701"/>
                  </a:ext>
                </a:extLst>
              </a:tr>
              <a:tr h="690448">
                <a:tc rowSpan="2">
                  <a:txBody>
                    <a:bodyPr/>
                    <a:lstStyle/>
                    <a:p>
                      <a:r>
                        <a:rPr lang="en-US" sz="2000" b="1" dirty="0"/>
                        <a:t>Women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Highest</a:t>
                      </a:r>
                      <a:r>
                        <a:rPr lang="en-US" sz="2000" dirty="0"/>
                        <a:t> Incomes  (top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88.9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10.1 years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5043843"/>
                  </a:ext>
                </a:extLst>
              </a:tr>
              <a:tr h="69044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Lowest</a:t>
                      </a:r>
                      <a:r>
                        <a:rPr lang="en-US" sz="2000" dirty="0"/>
                        <a:t> Incomes   (bottom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78.8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2087067"/>
                  </a:ext>
                </a:extLst>
              </a:tr>
              <a:tr h="300399">
                <a:tc gridSpan="4">
                  <a:txBody>
                    <a:bodyPr/>
                    <a:lstStyle/>
                    <a:p>
                      <a:endParaRPr lang="en-US" sz="20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5822818"/>
                  </a:ext>
                </a:extLst>
              </a:tr>
              <a:tr h="690448">
                <a:tc rowSpan="2">
                  <a:txBody>
                    <a:bodyPr/>
                    <a:lstStyle/>
                    <a:p>
                      <a:r>
                        <a:rPr lang="en-US" sz="2000" b="1" dirty="0"/>
                        <a:t>Men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Highest</a:t>
                      </a:r>
                      <a:r>
                        <a:rPr lang="en-US" sz="2000" dirty="0"/>
                        <a:t> Incomes  (top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87.3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14.6 years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9081224"/>
                  </a:ext>
                </a:extLst>
              </a:tr>
              <a:tr h="69044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Lowest</a:t>
                      </a:r>
                      <a:r>
                        <a:rPr lang="en-US" sz="2000" dirty="0"/>
                        <a:t> Incomes   (bottom 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72.7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024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356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3D728-D15B-558C-BA06-84FE1F4E6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Inv</a:t>
            </a:r>
            <a:r>
              <a:rPr lang="en-US" dirty="0"/>
              <a:t>esting in the Stock Market</a:t>
            </a:r>
          </a:p>
        </p:txBody>
      </p:sp>
      <p:pic>
        <p:nvPicPr>
          <p:cNvPr id="8" name="Content Placeholder 7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E3327A74-09DA-BDDD-ABDB-4F6F9594AE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16694" y="1186144"/>
            <a:ext cx="9558611" cy="2279509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F15520-2D69-B5FF-60CD-00338786DE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3649" y="3815336"/>
            <a:ext cx="9664700" cy="2083242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dirty="0"/>
              <a:t>Doesn’t do much to solve the problem.</a:t>
            </a:r>
          </a:p>
          <a:p>
            <a:pPr marL="514350" indent="-514350">
              <a:buAutoNum type="arabicPeriod"/>
            </a:pPr>
            <a:r>
              <a:rPr lang="en-US" dirty="0"/>
              <a:t>Concerns with government investing in the stock market.</a:t>
            </a:r>
          </a:p>
          <a:p>
            <a:pPr marL="514350" indent="-514350">
              <a:buAutoNum type="arabicPeriod"/>
            </a:pPr>
            <a:r>
              <a:rPr lang="en-US" dirty="0"/>
              <a:t>Logistics of allowing individuals to customize are enormous.</a:t>
            </a:r>
          </a:p>
          <a:p>
            <a:pPr marL="971550" lvl="1" indent="-514350">
              <a:buAutoNum type="arabicPeriod"/>
            </a:pPr>
            <a:r>
              <a:rPr lang="en-US" dirty="0"/>
              <a:t>And subject to political influence.</a:t>
            </a:r>
          </a:p>
          <a:p>
            <a:pPr marL="514350" indent="-514350">
              <a:buAutoNum type="arabicPeriod"/>
            </a:pPr>
            <a:r>
              <a:rPr lang="en-US" dirty="0"/>
              <a:t>May increase the fragility of the system.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F12E9-7937-0D37-9010-8EE8362D2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4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DDBD1-AF80-12BB-8B25-4E23C5C12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4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Oth</a:t>
            </a:r>
            <a:r>
              <a:rPr lang="en-US" dirty="0"/>
              <a:t>er Solution? Tax More Than Just Earnings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030C9-8F01-0318-E226-7414F573A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0300"/>
            <a:ext cx="10515600" cy="4791768"/>
          </a:xfrm>
        </p:spPr>
        <p:txBody>
          <a:bodyPr/>
          <a:lstStyle/>
          <a:p>
            <a:r>
              <a:rPr lang="en-US" dirty="0"/>
              <a:t>Social Security is funded through payroll taxes.</a:t>
            </a:r>
          </a:p>
          <a:p>
            <a:r>
              <a:rPr lang="en-US" dirty="0"/>
              <a:t>Broadening the base would increase programmatic revenues.</a:t>
            </a:r>
          </a:p>
          <a:p>
            <a:r>
              <a:rPr lang="en-US" dirty="0"/>
              <a:t>Other sources of income: </a:t>
            </a:r>
            <a:r>
              <a:rPr lang="en-US" u="sng" dirty="0"/>
              <a:t>capital gains.</a:t>
            </a:r>
          </a:p>
          <a:p>
            <a:endParaRPr lang="en-US" dirty="0"/>
          </a:p>
          <a:p>
            <a:r>
              <a:rPr lang="en-US" dirty="0"/>
              <a:t>Social security is an economic security program.</a:t>
            </a:r>
          </a:p>
          <a:p>
            <a:pPr lvl="1"/>
            <a:r>
              <a:rPr lang="en-US" dirty="0"/>
              <a:t>Yet its revenue source is earnings.</a:t>
            </a:r>
          </a:p>
          <a:p>
            <a:pPr lvl="1"/>
            <a:r>
              <a:rPr lang="en-US" dirty="0"/>
              <a:t>Is income a better indication of economic security?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F1013-D7F7-FAFF-A37E-7B609D4A2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3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DC666-3215-0863-39DA-839B6F04A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Ano</a:t>
            </a:r>
            <a:r>
              <a:rPr lang="en-US" dirty="0"/>
              <a:t>ther Solution?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F5B2D-D27D-8456-5476-A35AD679F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8930"/>
            <a:ext cx="10515600" cy="639070"/>
          </a:xfrm>
        </p:spPr>
        <p:txBody>
          <a:bodyPr/>
          <a:lstStyle/>
          <a:p>
            <a:r>
              <a:rPr lang="en-US" dirty="0"/>
              <a:t>Increase legal immigration of prime working age.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0A167-A6AB-10CE-47C9-2D29C79A9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59</a:t>
            </a:fld>
            <a:endParaRPr lang="en-GB"/>
          </a:p>
        </p:txBody>
      </p:sp>
      <p:pic>
        <p:nvPicPr>
          <p:cNvPr id="6" name="Picture 5" descr="A graph showing a green line&#10;&#10;Description automatically generated">
            <a:extLst>
              <a:ext uri="{FF2B5EF4-FFF2-40B4-BE49-F238E27FC236}">
                <a16:creationId xmlns:a16="http://schemas.microsoft.com/office/drawing/2014/main" id="{4BF4B80F-ED45-CFBD-5EE4-DC0A17D45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774" y="1690688"/>
            <a:ext cx="8178452" cy="45945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745BCE-51AB-BB6A-DF9B-0D55B8295FA2}"/>
              </a:ext>
            </a:extLst>
          </p:cNvPr>
          <p:cNvSpPr txBox="1"/>
          <p:nvPr/>
        </p:nvSpPr>
        <p:spPr>
          <a:xfrm>
            <a:off x="5016500" y="6595351"/>
            <a:ext cx="54920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www.cbo.gov</a:t>
            </a:r>
            <a:r>
              <a:rPr lang="en-US" sz="1200" dirty="0"/>
              <a:t>/system/files/2025-01/60875-demographic-outlook.pdf</a:t>
            </a:r>
          </a:p>
        </p:txBody>
      </p:sp>
    </p:spTree>
    <p:extLst>
      <p:ext uri="{BB962C8B-B14F-4D97-AF65-F5344CB8AC3E}">
        <p14:creationId xmlns:p14="http://schemas.microsoft.com/office/powerpoint/2010/main" val="457741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3E0EE-0197-925D-0C32-036EEDFDF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Social Security?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EEA95-9F41-37A5-C5ED-798348FDDA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29AE0-9D98-BC57-BE0A-9BB21B08C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3746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0DDCCC-EE25-5C1F-8ABD-114609E38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735" y="1126671"/>
            <a:ext cx="10207110" cy="51035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A5A815-81E3-F614-B223-B7C5120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migrants to the Rescue?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E69E3-7376-5D01-A24C-1D1D75BC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1254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744210-DFBA-F98B-7D3C-44FBF5396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1B989-80D1-C021-402C-4E52A404A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Bro</a:t>
            </a:r>
            <a:r>
              <a:rPr lang="en-US" dirty="0"/>
              <a:t>okings Principles for a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DE847-6D35-C99F-4DFA-6C9B4671D4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Principles: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Bipartisan which means benefit cuts and tax increases.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Solvency </a:t>
            </a:r>
            <a:r>
              <a:rPr lang="en-US" sz="2400" dirty="0"/>
              <a:t>(increase revenues and lower benefits by 3.58 % of taxable payrolls. Eliminate the “GAP”)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 benefit reduction for current recipients (?)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 general fund financing </a:t>
            </a:r>
            <a:r>
              <a:rPr lang="en-US" sz="2400" dirty="0"/>
              <a:t>(“this link between wages and benefits has been a central principle… and a foundation of it political support)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Improve Progressivity.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Universal participation (“social</a:t>
            </a:r>
            <a:r>
              <a:rPr lang="en-US"/>
              <a:t>” insurance) 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7A0B1-08E9-F3D2-83A1-B617BAE4A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A52FC5-A9CF-ED01-B027-F139E0A3F58F}"/>
              </a:ext>
            </a:extLst>
          </p:cNvPr>
          <p:cNvSpPr txBox="1"/>
          <p:nvPr/>
        </p:nvSpPr>
        <p:spPr>
          <a:xfrm>
            <a:off x="3927963" y="6089622"/>
            <a:ext cx="6097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https://www.brookings.edu/articles/fixing-social-security-blueprint-for-a-bipartisan-solution/</a:t>
            </a:r>
          </a:p>
        </p:txBody>
      </p:sp>
    </p:spTree>
    <p:extLst>
      <p:ext uri="{BB962C8B-B14F-4D97-AF65-F5344CB8AC3E}">
        <p14:creationId xmlns:p14="http://schemas.microsoft.com/office/powerpoint/2010/main" val="289360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D0F13-90FC-615D-5508-2B156CF51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5 B</a:t>
            </a:r>
            <a:r>
              <a:rPr lang="en-US" dirty="0"/>
              <a:t>iggest “Revenue Enhancements”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86753-B468-2B02-81AD-206555173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Devote all proceeds from taxes on benefits to OASDI (0.87%)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Increase the taxable maximum ceiling so 90% of wages are subject to the payroll tax (0.66%)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Expand the labor force by increasing legal immigration (0.30%)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Increase payroll tax to 12.6% (0.19%)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Change the rules on pass-through self employment tax (0.19%)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Total from revenue enhancement:  2.21%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BC5B3-400A-0048-EFF8-CAEEEAF7F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77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7F2F2-4413-9312-73D0-F1F0D85B9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4 B</a:t>
            </a:r>
            <a:r>
              <a:rPr lang="en-US" dirty="0"/>
              <a:t>iggest Benefit Reductions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B72EA-95F5-8475-C4E1-AD65D0E4D3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Increase retirement age for </a:t>
            </a:r>
            <a:r>
              <a:rPr lang="en-US" dirty="0">
                <a:solidFill>
                  <a:srgbClr val="FF0000"/>
                </a:solidFill>
              </a:rPr>
              <a:t>high earners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(0.55)%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Increase number of working years to 40 for calculating benefits (0.39%)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Subject 100% of high earners benefits to the income tax (0.17%)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End the dependent retiree spouse benefit (0.17%)</a:t>
            </a: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Total from benefit reduction 1.28%</a:t>
            </a:r>
          </a:p>
          <a:p>
            <a:pPr marL="0" indent="0">
              <a:buNone/>
            </a:pP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Added Benefit:  Reduces the Budget Deficit by $2,291 billion over 10 years</a:t>
            </a:r>
          </a:p>
          <a:p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2C1D7-570A-7593-B922-6ED3E0C4C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01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20D5A-D5A2-EB94-9615-A80ECA849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</a:t>
            </a:r>
            <a:r>
              <a:rPr lang="en-US" dirty="0"/>
              <a:t>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1BC15-E63B-E6AC-DAB3-4C5A74119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4921"/>
            <a:ext cx="10515600" cy="475714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Social Security is an important part of the social safety net.</a:t>
            </a:r>
          </a:p>
          <a:p>
            <a:r>
              <a:rPr lang="en-US" dirty="0"/>
              <a:t>The OASDI Trust Fund is likely to be exhausted in 2034.</a:t>
            </a:r>
          </a:p>
          <a:p>
            <a:r>
              <a:rPr lang="en-US" dirty="0"/>
              <a:t>Why are the funds being depleted?</a:t>
            </a:r>
          </a:p>
          <a:p>
            <a:pPr lvl="1"/>
            <a:r>
              <a:rPr lang="en-US" dirty="0"/>
              <a:t>An aging population – fewer paying in and more taking out.</a:t>
            </a:r>
          </a:p>
          <a:p>
            <a:pPr lvl="1"/>
            <a:r>
              <a:rPr lang="en-US" dirty="0"/>
              <a:t>Declining birth rates - slowing the growth of the labor force.</a:t>
            </a:r>
          </a:p>
          <a:p>
            <a:pPr lvl="1"/>
            <a:r>
              <a:rPr lang="en-US" dirty="0"/>
              <a:t>Wage inequality – more and more wages are above the wage cap.</a:t>
            </a:r>
          </a:p>
          <a:p>
            <a:r>
              <a:rPr lang="en-US" dirty="0"/>
              <a:t>What happens when the funds are depleted?</a:t>
            </a:r>
          </a:p>
          <a:p>
            <a:pPr lvl="1"/>
            <a:r>
              <a:rPr lang="en-US" dirty="0"/>
              <a:t>Benefits may have to be reduced by 17%.</a:t>
            </a:r>
          </a:p>
          <a:p>
            <a:pPr lvl="1"/>
            <a:r>
              <a:rPr lang="en-US" dirty="0"/>
              <a:t>The system will continue!</a:t>
            </a:r>
          </a:p>
          <a:p>
            <a:r>
              <a:rPr lang="en-US" dirty="0"/>
              <a:t>Solutions abound. The problem is political will.</a:t>
            </a:r>
          </a:p>
          <a:p>
            <a:pPr lvl="1"/>
            <a:r>
              <a:rPr lang="en-US" dirty="0"/>
              <a:t>The needed changes will be unpopular, but they are very manageable.</a:t>
            </a:r>
          </a:p>
          <a:p>
            <a:r>
              <a:rPr lang="en-US" dirty="0"/>
              <a:t>Should our generation </a:t>
            </a:r>
            <a:r>
              <a:rPr lang="en-US"/>
              <a:t>contribute more to </a:t>
            </a:r>
            <a:r>
              <a:rPr lang="en-US" dirty="0"/>
              <a:t>the solution?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82510-C18A-A679-68EC-C55EDE62E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63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982" y="-317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/>
              <a:t> </a:t>
            </a:r>
            <a:r>
              <a:rPr lang="en-US" sz="3800" dirty="0">
                <a:solidFill>
                  <a:schemeClr val="bg1"/>
                </a:solidFill>
              </a:rPr>
              <a:t>Let’</a:t>
            </a:r>
            <a:r>
              <a:rPr lang="en-US" sz="3800" dirty="0"/>
              <a:t>s Hear from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670559"/>
            <a:ext cx="11074608" cy="592479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5100" dirty="0">
              <a:hlinkClick r:id="rId3"/>
            </a:endParaRPr>
          </a:p>
          <a:p>
            <a:pPr marL="0" indent="0" algn="ctr">
              <a:buNone/>
            </a:pPr>
            <a:r>
              <a:rPr lang="en-US" sz="4800" dirty="0"/>
              <a:t>Geoffrey Woglom grwoglom@amherst.edu</a:t>
            </a:r>
          </a:p>
          <a:p>
            <a:pPr marL="0" indent="0" algn="ctr">
              <a:buNone/>
            </a:pPr>
            <a:endParaRPr lang="en-US" sz="7400" dirty="0"/>
          </a:p>
          <a:p>
            <a:pPr marL="0" indent="0" algn="ctr">
              <a:buNone/>
            </a:pPr>
            <a:r>
              <a:rPr lang="en-US" sz="3800" dirty="0"/>
              <a:t>Contact NEED: </a:t>
            </a:r>
            <a:r>
              <a:rPr lang="en-US" sz="3800" dirty="0" err="1"/>
              <a:t>I</a:t>
            </a:r>
            <a:r>
              <a:rPr lang="en-US" sz="3800" dirty="0" err="1">
                <a:hlinkClick r:id="rId4"/>
              </a:rPr>
              <a:t>nfo@NEEDEcon.org</a:t>
            </a:r>
            <a:endParaRPr lang="en-US" sz="3800" dirty="0"/>
          </a:p>
          <a:p>
            <a:pPr marL="0" indent="0" algn="ctr">
              <a:buNone/>
            </a:pPr>
            <a:endParaRPr lang="en-US" sz="3800" dirty="0"/>
          </a:p>
          <a:p>
            <a:pPr marL="0" indent="0" algn="ctr">
              <a:buNone/>
            </a:pPr>
            <a:endParaRPr lang="en-US" sz="3800" dirty="0"/>
          </a:p>
          <a:p>
            <a:pPr marL="0" indent="0" algn="ctr">
              <a:buNone/>
            </a:pPr>
            <a:r>
              <a:rPr lang="en-US" sz="3800" dirty="0"/>
              <a:t>Support NEED:  www.NEEDEcon.org/donate.php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998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3E14B-8A4D-2411-6BDC-144E4AACA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138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Social Security?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CC0B5-1CC7-D1A8-5B95-7F6E04810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5269788"/>
          </a:xfrm>
        </p:spPr>
        <p:txBody>
          <a:bodyPr>
            <a:normAutofit/>
          </a:bodyPr>
          <a:lstStyle/>
          <a:p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Social Security is a federal social insurance program that provides financial support to workers and their families.</a:t>
            </a:r>
          </a:p>
          <a:p>
            <a:r>
              <a:rPr lang="en-US" b="0" dirty="0">
                <a:solidFill>
                  <a:srgbClr val="001D35"/>
                </a:solidFill>
                <a:latin typeface="Google Sans"/>
              </a:rPr>
              <a:t>Different benefits:</a:t>
            </a:r>
          </a:p>
          <a:p>
            <a:pPr lvl="1"/>
            <a:r>
              <a:rPr lang="en-US" b="1" dirty="0">
                <a:solidFill>
                  <a:srgbClr val="001D35"/>
                </a:solidFill>
                <a:latin typeface="Google Sans"/>
              </a:rPr>
              <a:t>Retirement Benefits</a:t>
            </a:r>
            <a:r>
              <a:rPr lang="en-US" dirty="0">
                <a:solidFill>
                  <a:srgbClr val="001D35"/>
                </a:solidFill>
                <a:latin typeface="Google Sans"/>
              </a:rPr>
              <a:t>: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Social Security provides monthly payments to qualified retirees based on their lifetime earnings. </a:t>
            </a:r>
          </a:p>
          <a:p>
            <a:pPr lvl="1"/>
            <a:r>
              <a:rPr lang="en-US" b="1" dirty="0">
                <a:solidFill>
                  <a:schemeClr val="tx1"/>
                </a:solidFill>
                <a:latin typeface="Google Sans"/>
              </a:rPr>
              <a:t>Disability Benefits: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It provides financial support to individuals who are unable to work due to a disability. </a:t>
            </a:r>
          </a:p>
          <a:p>
            <a:pPr lvl="1" fontAlgn="ctr"/>
            <a:r>
              <a:rPr lang="en-US" b="1" i="0" dirty="0">
                <a:solidFill>
                  <a:srgbClr val="001D35"/>
                </a:solidFill>
                <a:effectLst/>
                <a:latin typeface="Google Sans"/>
              </a:rPr>
              <a:t>Survivor Benefits:</a:t>
            </a:r>
            <a:r>
              <a:rPr lang="en-US" dirty="0">
                <a:solidFill>
                  <a:srgbClr val="545D7E"/>
                </a:solidFill>
                <a:latin typeface="Google Sans"/>
              </a:rPr>
              <a:t> </a:t>
            </a:r>
            <a:r>
              <a:rPr lang="en-US" b="0" i="0" dirty="0">
                <a:solidFill>
                  <a:srgbClr val="545D7E"/>
                </a:solidFill>
                <a:effectLst/>
                <a:latin typeface="Google Sans"/>
              </a:rPr>
              <a:t>Social Security offers benefits to the families of deceased workers, including spouses and children. </a:t>
            </a:r>
            <a:endParaRPr lang="en-U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DE248-1BB1-7A92-68B3-F635DD1EC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72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7C967-7A17-E727-21FB-5CE0609F2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6475A-F2EA-01C8-429D-30E0341B3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18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mbers of Different Types of SS Beneficiaries</a:t>
            </a:r>
          </a:p>
        </p:txBody>
      </p:sp>
      <p:pic>
        <p:nvPicPr>
          <p:cNvPr id="6" name="Content Placeholder 5" descr="A blue circle with white text&#10;&#10;Description automatically generated">
            <a:extLst>
              <a:ext uri="{FF2B5EF4-FFF2-40B4-BE49-F238E27FC236}">
                <a16:creationId xmlns:a16="http://schemas.microsoft.com/office/drawing/2014/main" id="{52C99583-56D8-91A4-5E2A-3DDAA80DB4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4109" y="1110572"/>
            <a:ext cx="8645235" cy="518714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B3CAF-06F3-EF96-3161-233A484A5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49EACB-7133-8746-D869-43B92E24625C}"/>
              </a:ext>
            </a:extLst>
          </p:cNvPr>
          <p:cNvSpPr txBox="1"/>
          <p:nvPr/>
        </p:nvSpPr>
        <p:spPr>
          <a:xfrm>
            <a:off x="7277100" y="3704143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52.3 million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6D7F11-479C-B224-8F98-A00EF222B9B0}"/>
              </a:ext>
            </a:extLst>
          </p:cNvPr>
          <p:cNvSpPr txBox="1"/>
          <p:nvPr/>
        </p:nvSpPr>
        <p:spPr>
          <a:xfrm>
            <a:off x="1842656" y="2832100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7.4 million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D55DB3-D414-78D6-558A-7BB0F7E86B9E}"/>
              </a:ext>
            </a:extLst>
          </p:cNvPr>
          <p:cNvSpPr txBox="1"/>
          <p:nvPr/>
        </p:nvSpPr>
        <p:spPr>
          <a:xfrm>
            <a:off x="2617356" y="1709499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6.0 million</a:t>
            </a:r>
          </a:p>
        </p:txBody>
      </p:sp>
    </p:spTree>
    <p:extLst>
      <p:ext uri="{BB962C8B-B14F-4D97-AF65-F5344CB8AC3E}">
        <p14:creationId xmlns:p14="http://schemas.microsoft.com/office/powerpoint/2010/main" val="3329660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D026-CA6F-3402-C2CB-FDE70628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44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Soc</a:t>
            </a:r>
            <a:r>
              <a:rPr lang="en-US" dirty="0"/>
              <a:t>ial Security’s Origins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F3551-EC88-3258-DC76-A7D8D3E20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5568"/>
            <a:ext cx="10515600" cy="5114658"/>
          </a:xfrm>
        </p:spPr>
        <p:txBody>
          <a:bodyPr>
            <a:normAutofit/>
          </a:bodyPr>
          <a:lstStyle/>
          <a:p>
            <a:r>
              <a:rPr lang="en-US" dirty="0"/>
              <a:t>“Social insurance” as part of the “social safety net”</a:t>
            </a:r>
          </a:p>
          <a:p>
            <a:r>
              <a:rPr lang="en-US" dirty="0"/>
              <a:t>Created in 1935 to provide economic security to the nation’s elderly (2 % payroll tax split between employer and employee).</a:t>
            </a:r>
          </a:p>
          <a:p>
            <a:r>
              <a:rPr lang="en-US" dirty="0"/>
              <a:t>Expanded in 1939 to include dependent benefits.</a:t>
            </a:r>
          </a:p>
          <a:p>
            <a:pPr lvl="1"/>
            <a:r>
              <a:rPr lang="en-US" dirty="0"/>
              <a:t>Benefits to families that have lost a breadwinner.</a:t>
            </a:r>
          </a:p>
          <a:p>
            <a:r>
              <a:rPr lang="en-US" dirty="0"/>
              <a:t>First monthly check 1/31/40 to Ida May Fuller of Ludlow Vt.</a:t>
            </a:r>
          </a:p>
          <a:p>
            <a:r>
              <a:rPr lang="en-US" dirty="0"/>
              <a:t>Expanded in 1950 to provide support for people with disabilities.</a:t>
            </a:r>
          </a:p>
          <a:p>
            <a:r>
              <a:rPr lang="en-US" dirty="0"/>
              <a:t>June 1972 Congress approved a 20 percent increase in benefits and cost-of-living adjustments to start in 1975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BAEF2-3157-F18B-3E84-80858D30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92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38323</TotalTime>
  <Words>2816</Words>
  <Application>Microsoft Office PowerPoint</Application>
  <PresentationFormat>Widescreen</PresentationFormat>
  <Paragraphs>445</Paragraphs>
  <Slides>65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3" baseType="lpstr">
      <vt:lpstr>Arial</vt:lpstr>
      <vt:lpstr>Calibri</vt:lpstr>
      <vt:lpstr>Courier New</vt:lpstr>
      <vt:lpstr>Google Sans</vt:lpstr>
      <vt:lpstr>Open Sans</vt:lpstr>
      <vt:lpstr>Roboto</vt:lpstr>
      <vt:lpstr>Times New Roman</vt:lpstr>
      <vt:lpstr>Custom Design</vt:lpstr>
      <vt:lpstr>PowerPoint Presentation</vt:lpstr>
      <vt:lpstr> Course Schedule</vt:lpstr>
      <vt:lpstr>Submitting Questions</vt:lpstr>
      <vt:lpstr>PowerPoint Presentation</vt:lpstr>
      <vt:lpstr>Outline</vt:lpstr>
      <vt:lpstr>What is Social Security?</vt:lpstr>
      <vt:lpstr>What is Social Security?</vt:lpstr>
      <vt:lpstr>Numbers of Different Types of SS Beneficiaries</vt:lpstr>
      <vt:lpstr>Social Security’s Origins</vt:lpstr>
      <vt:lpstr>Social Security’s Origins (cont.)</vt:lpstr>
      <vt:lpstr>Soc Sec is The Single Largest Gov’t Program</vt:lpstr>
      <vt:lpstr>Soc Sec Significantly Reduces Poverty</vt:lpstr>
      <vt:lpstr>Is Social Security Good for Just The Beneficiaries?</vt:lpstr>
      <vt:lpstr>Economic Impacts on Individuals and Families</vt:lpstr>
      <vt:lpstr>How Does it Work?</vt:lpstr>
      <vt:lpstr>The Mechanics of Social Security</vt:lpstr>
      <vt:lpstr>What if Payroll Taxes Don’t Match Benefits?</vt:lpstr>
      <vt:lpstr>Annual Contributions to the Fund Vary</vt:lpstr>
      <vt:lpstr>Why the Change in Direction? Aging Population</vt:lpstr>
      <vt:lpstr>Lower Births = Slower Labor Force Growth</vt:lpstr>
      <vt:lpstr>Number of Covered Workers per Beneficiary</vt:lpstr>
      <vt:lpstr>The Aging of the Population </vt:lpstr>
      <vt:lpstr>Life Expectancy Continues to Rise</vt:lpstr>
      <vt:lpstr>Increased Wage Inequality Is A Problem</vt:lpstr>
      <vt:lpstr>Tax Base is Falling</vt:lpstr>
      <vt:lpstr>Trajectory of Funds</vt:lpstr>
      <vt:lpstr>What Happens When The Trust Fund Runs Out?</vt:lpstr>
      <vt:lpstr>Present Value of Benefit Cuts by Cohorts</vt:lpstr>
      <vt:lpstr>Where Does the Money Come From?</vt:lpstr>
      <vt:lpstr>Sources of SS Revenue</vt:lpstr>
      <vt:lpstr>Where Does The Money Go?</vt:lpstr>
      <vt:lpstr>Where Does The Money Go?</vt:lpstr>
      <vt:lpstr>What Determines my SS Benefit (PIA)?   (Primary Insurance Amount)</vt:lpstr>
      <vt:lpstr>PIA Benefit Formula is Highly Progressive</vt:lpstr>
      <vt:lpstr>How Big are Payments?</vt:lpstr>
      <vt:lpstr>Social Security Benefits are Comparatively Low</vt:lpstr>
      <vt:lpstr>Normal Retirement Ages in the OECD</vt:lpstr>
      <vt:lpstr>Social Security Benefits Can Be Subject to income Tax</vt:lpstr>
      <vt:lpstr>Remember: We Have A Problem</vt:lpstr>
      <vt:lpstr>“But, I earned my Social Security!”</vt:lpstr>
      <vt:lpstr>Trust Finds Are Running Out</vt:lpstr>
      <vt:lpstr>At Which Point, Benefits exceed Revenue</vt:lpstr>
      <vt:lpstr>Hard Choices (?)</vt:lpstr>
      <vt:lpstr>Let’s Cut to the Chase…</vt:lpstr>
      <vt:lpstr>My Personal Opinion:  Disingenuous</vt:lpstr>
      <vt:lpstr>So, Let’s Consider Some Other Choices</vt:lpstr>
      <vt:lpstr>The Following Simulations Brought to you by:</vt:lpstr>
      <vt:lpstr>Possible Changes to Revenues</vt:lpstr>
      <vt:lpstr>Possible Changes to Revenues: Example</vt:lpstr>
      <vt:lpstr>Possible Changes to Benefits</vt:lpstr>
      <vt:lpstr>Possible Changes to Benefits: Example</vt:lpstr>
      <vt:lpstr>Suppose We Do Both!  Problem Solved</vt:lpstr>
      <vt:lpstr>Some Additional Thoughts on Options</vt:lpstr>
      <vt:lpstr>Raising the Retirement Age</vt:lpstr>
      <vt:lpstr>Program is VERY Important for Low-Income Retirees</vt:lpstr>
      <vt:lpstr>Raising the Retirement Age</vt:lpstr>
      <vt:lpstr>Investing in the Stock Market</vt:lpstr>
      <vt:lpstr>Other Solution? Tax More Than Just Earnings</vt:lpstr>
      <vt:lpstr>Another Solution?</vt:lpstr>
      <vt:lpstr>Immigrants to the Rescue?</vt:lpstr>
      <vt:lpstr>Brookings Principles for a Solution</vt:lpstr>
      <vt:lpstr>5 Biggest “Revenue Enhancements”</vt:lpstr>
      <vt:lpstr>4 Biggest Benefit Reductions</vt:lpstr>
      <vt:lpstr>Summary</vt:lpstr>
      <vt:lpstr> Let’s Hear from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Geoffrey Woglom</cp:lastModifiedBy>
  <cp:revision>351</cp:revision>
  <cp:lastPrinted>2026-04-10T15:50:13Z</cp:lastPrinted>
  <dcterms:created xsi:type="dcterms:W3CDTF">2017-05-03T22:30:38Z</dcterms:created>
  <dcterms:modified xsi:type="dcterms:W3CDTF">2026-04-10T15:51:05Z</dcterms:modified>
</cp:coreProperties>
</file>