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4"/>
  </p:notesMasterIdLst>
  <p:sldIdLst>
    <p:sldId id="256" r:id="rId2"/>
    <p:sldId id="328" r:id="rId3"/>
    <p:sldId id="434" r:id="rId4"/>
    <p:sldId id="4789" r:id="rId5"/>
    <p:sldId id="415" r:id="rId6"/>
    <p:sldId id="4808" r:id="rId7"/>
    <p:sldId id="1198" r:id="rId8"/>
    <p:sldId id="4792" r:id="rId9"/>
    <p:sldId id="4809" r:id="rId10"/>
    <p:sldId id="4841" r:id="rId11"/>
    <p:sldId id="4847" r:id="rId12"/>
    <p:sldId id="4848" r:id="rId13"/>
    <p:sldId id="4829" r:id="rId14"/>
    <p:sldId id="4849" r:id="rId15"/>
    <p:sldId id="4810" r:id="rId16"/>
    <p:sldId id="4811" r:id="rId17"/>
    <p:sldId id="4812" r:id="rId18"/>
    <p:sldId id="4819" r:id="rId19"/>
    <p:sldId id="4838" r:id="rId20"/>
    <p:sldId id="4817" r:id="rId21"/>
    <p:sldId id="4816" r:id="rId22"/>
    <p:sldId id="4836" r:id="rId23"/>
    <p:sldId id="4815" r:id="rId24"/>
    <p:sldId id="4818" r:id="rId25"/>
    <p:sldId id="4804" r:id="rId26"/>
    <p:sldId id="4793" r:id="rId27"/>
    <p:sldId id="4842" r:id="rId28"/>
    <p:sldId id="4843" r:id="rId29"/>
    <p:sldId id="4795" r:id="rId30"/>
    <p:sldId id="4794" r:id="rId31"/>
    <p:sldId id="4797" r:id="rId32"/>
    <p:sldId id="4846" r:id="rId33"/>
    <p:sldId id="4844" r:id="rId34"/>
    <p:sldId id="4802" r:id="rId35"/>
    <p:sldId id="4845" r:id="rId36"/>
    <p:sldId id="4800" r:id="rId37"/>
    <p:sldId id="4821" r:id="rId38"/>
    <p:sldId id="4822" r:id="rId39"/>
    <p:sldId id="4828" r:id="rId40"/>
    <p:sldId id="4824" r:id="rId41"/>
    <p:sldId id="4826" r:id="rId42"/>
    <p:sldId id="4823" r:id="rId43"/>
    <p:sldId id="4825" r:id="rId44"/>
    <p:sldId id="4827" r:id="rId45"/>
    <p:sldId id="4831" r:id="rId46"/>
    <p:sldId id="4833" r:id="rId47"/>
    <p:sldId id="4834" r:id="rId48"/>
    <p:sldId id="4832" r:id="rId49"/>
    <p:sldId id="4837" r:id="rId50"/>
    <p:sldId id="4839" r:id="rId51"/>
    <p:sldId id="4438" r:id="rId52"/>
    <p:sldId id="4835" r:id="rId53"/>
    <p:sldId id="4850" r:id="rId54"/>
    <p:sldId id="4840" r:id="rId55"/>
    <p:sldId id="4830" r:id="rId56"/>
    <p:sldId id="1197" r:id="rId57"/>
    <p:sldId id="4813" r:id="rId58"/>
    <p:sldId id="4798" r:id="rId59"/>
    <p:sldId id="4799" r:id="rId60"/>
    <p:sldId id="4814" r:id="rId61"/>
    <p:sldId id="4820" r:id="rId62"/>
    <p:sldId id="479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1" autoAdjust="0"/>
    <p:restoredTop sz="83666"/>
  </p:normalViewPr>
  <p:slideViewPr>
    <p:cSldViewPr snapToGrid="0" snapToObjects="1">
      <p:cViewPr varScale="1">
        <p:scale>
          <a:sx n="75" d="100"/>
          <a:sy n="75" d="100"/>
        </p:scale>
        <p:origin x="160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Money Talks Monthly Seminar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June 16,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nomics Impact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</a:t>
            </a:r>
          </a:p>
          <a:p>
            <a:r>
              <a:rPr lang="en-US" dirty="0"/>
              <a:t>Reduces income inequality among the elderly.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independence.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2025, only the first $176,100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pic>
        <p:nvPicPr>
          <p:cNvPr id="6" name="Content Placeholder 5" descr="A graph with blue lines and a black circle&#10;&#10;Description automatically generated with medium confidence">
            <a:extLst>
              <a:ext uri="{FF2B5EF4-FFF2-40B4-BE49-F238E27FC236}">
                <a16:creationId xmlns:a16="http://schemas.microsoft.com/office/drawing/2014/main" id="{B08A21EE-8BE4-9E8C-8811-148696E80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879" y="1066800"/>
            <a:ext cx="9477037" cy="51634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506" y="1570038"/>
            <a:ext cx="8822987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466" y="1265734"/>
            <a:ext cx="9174468" cy="49644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495B8-DCC7-A985-C9E5-8AFFB07CE3BB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pic>
        <p:nvPicPr>
          <p:cNvPr id="9" name="Content Placeholder 8" descr="A blue rectangular object with numbers&#10;&#10;Description automatically generated">
            <a:extLst>
              <a:ext uri="{FF2B5EF4-FFF2-40B4-BE49-F238E27FC236}">
                <a16:creationId xmlns:a16="http://schemas.microsoft.com/office/drawing/2014/main" id="{0D0FB3DB-C395-E3A4-46AB-60BA96570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947" y="1287645"/>
            <a:ext cx="9394106" cy="4942581"/>
          </a:xfrm>
        </p:spPr>
      </p:pic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BD2B-2DB7-4518-1888-45961266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Traj</a:t>
            </a:r>
            <a:r>
              <a:rPr lang="en-US" dirty="0"/>
              <a:t>ectory of the Funds</a:t>
            </a:r>
          </a:p>
        </p:txBody>
      </p:sp>
      <p:pic>
        <p:nvPicPr>
          <p:cNvPr id="6" name="Content Placeholder 5" descr="A graph showing the number of individuals in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F9C73FB9-686E-B685-4832-1C71C373F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373" y="861582"/>
            <a:ext cx="9226575" cy="53686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637E7-F542-9064-E2DE-7A0D8724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EB109-D651-6729-5D27-F680A6EE814E}"/>
              </a:ext>
            </a:extLst>
          </p:cNvPr>
          <p:cNvSpPr txBox="1"/>
          <p:nvPr/>
        </p:nvSpPr>
        <p:spPr>
          <a:xfrm>
            <a:off x="6201660" y="6456851"/>
            <a:ext cx="5338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www.crfb.org</a:t>
            </a:r>
            <a:r>
              <a:rPr lang="en-US" sz="1200" dirty="0"/>
              <a:t>/papers/analysis-2024-social-security-trustees-report</a:t>
            </a:r>
          </a:p>
        </p:txBody>
      </p:sp>
    </p:spTree>
    <p:extLst>
      <p:ext uri="{BB962C8B-B14F-4D97-AF65-F5344CB8AC3E}">
        <p14:creationId xmlns:p14="http://schemas.microsoft.com/office/powerpoint/2010/main" val="2282780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B63157-C3E5-DC66-FA90-C73A5B32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18080" y="1005356"/>
            <a:ext cx="7673620" cy="5198876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A1038-FFE2-0A10-430C-DEADCFAE72A7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907610" y="5028792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791700" y="4590910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3776918" y="4409209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2035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3626427" y="4267744"/>
            <a:ext cx="150491" cy="23300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SS Revenue</a:t>
            </a:r>
          </a:p>
        </p:txBody>
      </p:sp>
      <p:pic>
        <p:nvPicPr>
          <p:cNvPr id="6" name="Content Placeholder 5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D8D66DEF-27D9-62B7-3E67-6921B42B8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390" y="956840"/>
            <a:ext cx="6629400" cy="52733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35 highest 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wait until 70.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52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of the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525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PhD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44 PhD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39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is $2,002.</a:t>
            </a:r>
          </a:p>
          <a:p>
            <a:pPr lvl="1"/>
            <a:r>
              <a:rPr lang="en-US" dirty="0"/>
              <a:t>Maximum if claim at age 62 is $2,831.</a:t>
            </a:r>
          </a:p>
          <a:p>
            <a:pPr lvl="1"/>
            <a:r>
              <a:rPr lang="en-US" dirty="0"/>
              <a:t>Maximum if claim at age 70 is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11" name="Content Placeholder 10" descr="A graph of a loss of a disability insurance&#10;&#10;Description automatically generated with medium confidence">
            <a:extLst>
              <a:ext uri="{FF2B5EF4-FFF2-40B4-BE49-F238E27FC236}">
                <a16:creationId xmlns:a16="http://schemas.microsoft.com/office/drawing/2014/main" id="{00FEC60D-93AA-2478-B902-977F5D34F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265" y="1223493"/>
            <a:ext cx="9295200" cy="5006733"/>
          </a:xfr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2E745-A398-6077-5690-9F4BAC42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A6F9-EBB5-87B8-A3E9-1C66A777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5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007A9D-FA07-0F3A-64D1-32BC10083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18080" y="1005356"/>
            <a:ext cx="7673620" cy="5198876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859B9-1159-AC73-F341-C5A1B023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793B4-BD0E-142A-8AE3-2FED70B26D77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865FA-19CD-0B2E-175F-9E25B7A8CB06}"/>
              </a:ext>
            </a:extLst>
          </p:cNvPr>
          <p:cNvSpPr txBox="1"/>
          <p:nvPr/>
        </p:nvSpPr>
        <p:spPr>
          <a:xfrm>
            <a:off x="9907610" y="5028792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418E3B-AF5C-D2E6-0115-26DCA0BDA5C7}"/>
              </a:ext>
            </a:extLst>
          </p:cNvPr>
          <p:cNvCxnSpPr>
            <a:cxnSpLocks/>
          </p:cNvCxnSpPr>
          <p:nvPr/>
        </p:nvCxnSpPr>
        <p:spPr>
          <a:xfrm flipH="1" flipV="1">
            <a:off x="9791700" y="4590910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2159BCB-907A-556A-5F4E-9A49EB3B254C}"/>
              </a:ext>
            </a:extLst>
          </p:cNvPr>
          <p:cNvSpPr txBox="1"/>
          <p:nvPr/>
        </p:nvSpPr>
        <p:spPr>
          <a:xfrm>
            <a:off x="3776918" y="4409209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2035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0AC37-F522-CC60-5EFF-744011F01778}"/>
              </a:ext>
            </a:extLst>
          </p:cNvPr>
          <p:cNvCxnSpPr>
            <a:cxnSpLocks/>
          </p:cNvCxnSpPr>
          <p:nvPr/>
        </p:nvCxnSpPr>
        <p:spPr>
          <a:xfrm flipH="1" flipV="1">
            <a:off x="3626427" y="4267744"/>
            <a:ext cx="150491" cy="23300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273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22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Market.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6" name="Picture 5" descr="A graph showing a green line&#10;&#10;Description automatically generated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63800"/>
            <a:ext cx="7772400" cy="4366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5016500" y="6595351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/system/files/2025-01/60875-demographic-outlook.pdf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60E45-BFF5-7456-D4C1-FE551AA5EF59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+1.5 million</a:t>
            </a:r>
          </a:p>
          <a:p>
            <a:r>
              <a:rPr lang="en-US" dirty="0"/>
              <a:t>Foreign Born: +3.9 million</a:t>
            </a:r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1717330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2035.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17%.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Needed changes will be unpopular, but they are very manageable.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B36EF-FB5F-699A-0904-49C2C0E2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198</a:t>
            </a:r>
            <a:r>
              <a:rPr lang="en-US" dirty="0"/>
              <a:t>3 Social Security Amendments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664D-B702-C2DC-C6A0-1C45B4673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what+percent+of+the+budget+is+social+security&amp;oq</a:t>
            </a:r>
            <a:r>
              <a:rPr lang="en-US" dirty="0"/>
              <a:t>=</a:t>
            </a:r>
            <a:r>
              <a:rPr lang="en-US" dirty="0" err="1"/>
              <a:t>what+percent+of+the+budget+is+social</a:t>
            </a:r>
            <a:r>
              <a:rPr lang="en-US" dirty="0"/>
              <a:t>+&amp;</a:t>
            </a:r>
            <a:r>
              <a:rPr lang="en-US" dirty="0" err="1"/>
              <a:t>gs_lcrp</a:t>
            </a:r>
            <a:r>
              <a:rPr lang="en-US" dirty="0"/>
              <a:t>=EgZjaHJvbWUqBwgAEAAYgAQyBwgAEAAYgAQyBwgBEAAYgAQyBggCEEUYOTIICAMQABgWGB4yCAgEEAAYFhgeMggIBRAAGBYYHjIICAYQABgWGB4yCAgHEAAYFhgeMggICBAAGBYYHjIICAkQABgWGB7SAQg3MDE5ajBqN6gCALACAA&amp;sourceid=</a:t>
            </a:r>
            <a:r>
              <a:rPr lang="en-US" dirty="0" err="1"/>
              <a:t>chrome&amp;ie</a:t>
            </a:r>
            <a:r>
              <a:rPr lang="en-US" dirty="0"/>
              <a:t>=UTF-8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FEDB3-259E-9835-02AB-B000214A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62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7DFD-5D24-D8E8-44F4-91FA17DF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Security: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2128E-9E2F-B58A-4F38-D2389482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Eligibility:</a:t>
            </a:r>
          </a:p>
          <a:p>
            <a:pPr lvl="1"/>
            <a:r>
              <a:rPr lang="en-US" dirty="0"/>
              <a:t>Disability or blindness that prevents you from working.</a:t>
            </a:r>
          </a:p>
          <a:p>
            <a:pPr lvl="1"/>
            <a:r>
              <a:rPr lang="en-US" dirty="0"/>
              <a:t>Enough work history.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608F0-FAAA-BE86-71F5-97F9CBE0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483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8E57D-D140-5796-0CB1-E07853E36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9931-23CB-2BE2-2517-AE3C3ED1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Security: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7931-40B6-3E28-FB7E-D62084E8E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Eligibility:</a:t>
            </a:r>
          </a:p>
          <a:p>
            <a:pPr lvl="1"/>
            <a:r>
              <a:rPr lang="en-US" dirty="0"/>
              <a:t>Disability or blindness that prevents you from working.</a:t>
            </a:r>
          </a:p>
          <a:p>
            <a:pPr lvl="1"/>
            <a:r>
              <a:rPr lang="en-US" dirty="0"/>
              <a:t>Enough work history.</a:t>
            </a:r>
          </a:p>
          <a:p>
            <a:pPr lvl="2"/>
            <a:r>
              <a:rPr lang="en-US" dirty="0"/>
              <a:t>Minimum of 6 credits.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3C068-8037-CA06-5570-9EEEEA2E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13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CE69-DE42-3041-4AF8-82CD2CBA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pic>
        <p:nvPicPr>
          <p:cNvPr id="6" name="Content Placeholder 5" descr="A graph of benefits and costs&#10;&#10;Description automatically generated">
            <a:extLst>
              <a:ext uri="{FF2B5EF4-FFF2-40B4-BE49-F238E27FC236}">
                <a16:creationId xmlns:a16="http://schemas.microsoft.com/office/drawing/2014/main" id="{0DF4D76E-3F91-F5AB-8763-E97418EE5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080" y="1005356"/>
            <a:ext cx="7673620" cy="5198876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C81A0-014C-FDA5-FD39-0A3FA295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60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4F780-9A80-DD70-FBBB-1222F200F87C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</p:spTree>
    <p:extLst>
      <p:ext uri="{BB962C8B-B14F-4D97-AF65-F5344CB8AC3E}">
        <p14:creationId xmlns:p14="http://schemas.microsoft.com/office/powerpoint/2010/main" val="531050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5C89-F13C-0E59-E5D2-BBC7E14B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Wh</a:t>
            </a:r>
            <a:r>
              <a:rPr lang="en-US" sz="4000" dirty="0"/>
              <a:t>at Happens When The Trust Fund Runs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CC65A-2175-01F8-AAEC-BBD95EB37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1A0F9-C461-9AD9-D01B-5EE2B46E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6FFB9-6AC7-2EAC-D018-F951E719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57" y="935932"/>
            <a:ext cx="8819486" cy="5296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91689-B824-0AC6-A87F-B1C2DDB07E64}"/>
              </a:ext>
            </a:extLst>
          </p:cNvPr>
          <p:cNvSpPr txBox="1"/>
          <p:nvPr/>
        </p:nvSpPr>
        <p:spPr>
          <a:xfrm>
            <a:off x="6199031" y="6456851"/>
            <a:ext cx="5338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www.crfb.org</a:t>
            </a:r>
            <a:r>
              <a:rPr lang="en-US" sz="1200" dirty="0"/>
              <a:t>/papers/analysis-2024-social-security-trustees-report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A451C-EFF3-9AB5-1661-9D31B906BEE9}"/>
              </a:ext>
            </a:extLst>
          </p:cNvPr>
          <p:cNvSpPr txBox="1"/>
          <p:nvPr/>
        </p:nvSpPr>
        <p:spPr>
          <a:xfrm>
            <a:off x="10174310" y="4095482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B3E55F-414F-9BF7-09C4-309FD2E19512}"/>
              </a:ext>
            </a:extLst>
          </p:cNvPr>
          <p:cNvCxnSpPr>
            <a:cxnSpLocks/>
          </p:cNvCxnSpPr>
          <p:nvPr/>
        </p:nvCxnSpPr>
        <p:spPr>
          <a:xfrm flipH="1" flipV="1">
            <a:off x="10058400" y="3657600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94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EA77-F336-4799-0D58-6E9C487BD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D5ED3-D78C-4DBA-C27F-FEB1A982A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widow or disabled status on the previous page?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459B9-2F28-ECFB-64D7-E4BE6D7A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52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rgbClr val="545D7E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also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SSI provides financial support to individuals who are 65 or older, blind, or disabled and have limited income and resources.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32475</TotalTime>
  <Words>2400</Words>
  <Application>Microsoft Macintosh PowerPoint</Application>
  <PresentationFormat>Widescreen</PresentationFormat>
  <Paragraphs>383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Courier New</vt:lpstr>
      <vt:lpstr>Google Sans</vt:lpstr>
      <vt:lpstr>Custom Design</vt:lpstr>
      <vt:lpstr>PowerPoint Presentation</vt:lpstr>
      <vt:lpstr> National Economic Education Delegation</vt:lpstr>
      <vt:lpstr>Who Are We?</vt:lpstr>
      <vt:lpstr> Available NEED Topics Include: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Economics Impact on Individuals and Families</vt:lpstr>
      <vt:lpstr>How Does it Work?</vt:lpstr>
      <vt:lpstr>The Mechanics of Social Security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Increased Wage Inequality Is A Problem</vt:lpstr>
      <vt:lpstr>Trajectory of the Funds</vt:lpstr>
      <vt:lpstr>What Happens When The Trust Fund Runs Out?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Hard Choices (?)</vt:lpstr>
      <vt:lpstr>Let’s Cut to the Chase…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Raising the Retirement Age</vt:lpstr>
      <vt:lpstr>Investing in the Stock Market.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Program is VERY Important for Low-Income Retirees</vt:lpstr>
      <vt:lpstr>Summary</vt:lpstr>
      <vt:lpstr> Thank you!</vt:lpstr>
      <vt:lpstr>1983 Social Security Amendments Act</vt:lpstr>
      <vt:lpstr>Social Security: Disability</vt:lpstr>
      <vt:lpstr>Social Security: Disability</vt:lpstr>
      <vt:lpstr>What Happens When The Trust Fund Runs Out?</vt:lpstr>
      <vt:lpstr>What Happens When The Trust Fund Runs Out?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271</cp:revision>
  <cp:lastPrinted>2020-11-16T14:07:32Z</cp:lastPrinted>
  <dcterms:created xsi:type="dcterms:W3CDTF">2017-05-03T22:30:38Z</dcterms:created>
  <dcterms:modified xsi:type="dcterms:W3CDTF">2025-06-16T16:07:43Z</dcterms:modified>
</cp:coreProperties>
</file>