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2"/>
  </p:notesMasterIdLst>
  <p:sldIdLst>
    <p:sldId id="256" r:id="rId2"/>
    <p:sldId id="415" r:id="rId3"/>
    <p:sldId id="1198" r:id="rId4"/>
    <p:sldId id="4841" r:id="rId5"/>
    <p:sldId id="4810" r:id="rId6"/>
    <p:sldId id="4793" r:id="rId7"/>
    <p:sldId id="4897" r:id="rId8"/>
    <p:sldId id="4811" r:id="rId9"/>
    <p:sldId id="4855" r:id="rId10"/>
    <p:sldId id="4818" r:id="rId11"/>
    <p:sldId id="4819" r:id="rId12"/>
    <p:sldId id="4909" r:id="rId13"/>
    <p:sldId id="4843" r:id="rId14"/>
    <p:sldId id="4913" r:id="rId15"/>
    <p:sldId id="4906" r:id="rId16"/>
    <p:sldId id="4821" r:id="rId17"/>
    <p:sldId id="4678" r:id="rId18"/>
    <p:sldId id="4822" r:id="rId19"/>
    <p:sldId id="4894" r:id="rId20"/>
    <p:sldId id="4895" r:id="rId21"/>
    <p:sldId id="4847" r:id="rId22"/>
    <p:sldId id="4899" r:id="rId23"/>
    <p:sldId id="4882" r:id="rId24"/>
    <p:sldId id="4902" r:id="rId25"/>
    <p:sldId id="4910" r:id="rId26"/>
    <p:sldId id="4889" r:id="rId27"/>
    <p:sldId id="4914" r:id="rId28"/>
    <p:sldId id="4907" r:id="rId29"/>
    <p:sldId id="4830" r:id="rId30"/>
    <p:sldId id="4100" r:id="rId3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  <p:cmAuthor id="2" name="debra soled" initials="ds" lastIdx="2" clrIdx="1">
    <p:extLst>
      <p:ext uri="{19B8F6BF-5375-455C-9EA6-DF929625EA0E}">
        <p15:presenceInfo xmlns:p15="http://schemas.microsoft.com/office/powerpoint/2012/main" userId="9307cfb5ac3a12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8" autoAdjust="0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2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1" d="100"/>
        <a:sy n="161" d="100"/>
      </p:scale>
      <p:origin x="0" y="-9028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wog\Amherst%20College%20Dropbox\Geoffrey%20Woglom\2026\NEED26\SSABenefit%20formul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Replacement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Sheet3!$C$2:$C$38</c:f>
              <c:numCache>
                <c:formatCode>0.0%</c:formatCode>
                <c:ptCount val="37"/>
                <c:pt idx="0">
                  <c:v>0.78617500000000007</c:v>
                </c:pt>
                <c:pt idx="1">
                  <c:v>0.73208839779005541</c:v>
                </c:pt>
                <c:pt idx="2">
                  <c:v>0.64429565217391305</c:v>
                </c:pt>
                <c:pt idx="3">
                  <c:v>0.58638571428571429</c:v>
                </c:pt>
                <c:pt idx="4">
                  <c:v>0.54602424242424241</c:v>
                </c:pt>
                <c:pt idx="5">
                  <c:v>0.51628421052631579</c:v>
                </c:pt>
                <c:pt idx="6">
                  <c:v>0.49346046511627911</c:v>
                </c:pt>
                <c:pt idx="7">
                  <c:v>0.47539166666666671</c:v>
                </c:pt>
                <c:pt idx="8">
                  <c:v>0.46073207547169814</c:v>
                </c:pt>
                <c:pt idx="9">
                  <c:v>0.4486</c:v>
                </c:pt>
                <c:pt idx="10">
                  <c:v>0.43839365079365078</c:v>
                </c:pt>
                <c:pt idx="11">
                  <c:v>0.42968823529411759</c:v>
                </c:pt>
                <c:pt idx="12">
                  <c:v>0.42217534246575339</c:v>
                </c:pt>
                <c:pt idx="13">
                  <c:v>0.41625500064524457</c:v>
                </c:pt>
                <c:pt idx="14">
                  <c:v>0.40790125000000005</c:v>
                </c:pt>
                <c:pt idx="15">
                  <c:v>0.39273058823529416</c:v>
                </c:pt>
                <c:pt idx="16">
                  <c:v>0.37924555555555561</c:v>
                </c:pt>
                <c:pt idx="17">
                  <c:v>0.36718000000000006</c:v>
                </c:pt>
                <c:pt idx="18">
                  <c:v>0.35632100000000005</c:v>
                </c:pt>
                <c:pt idx="19">
                  <c:v>0.34649619047619051</c:v>
                </c:pt>
                <c:pt idx="20">
                  <c:v>0.33756454545454551</c:v>
                </c:pt>
                <c:pt idx="21">
                  <c:v>0.32940956521739134</c:v>
                </c:pt>
                <c:pt idx="22">
                  <c:v>0.32193416666666669</c:v>
                </c:pt>
                <c:pt idx="23">
                  <c:v>0.31505680000000003</c:v>
                </c:pt>
                <c:pt idx="24">
                  <c:v>0.30870846153846154</c:v>
                </c:pt>
                <c:pt idx="25">
                  <c:v>0.30283037037037042</c:v>
                </c:pt>
                <c:pt idx="26">
                  <c:v>0.29737214285714286</c:v>
                </c:pt>
                <c:pt idx="27">
                  <c:v>0.29229034482758626</c:v>
                </c:pt>
                <c:pt idx="28">
                  <c:v>0.2905935264054515</c:v>
                </c:pt>
                <c:pt idx="29">
                  <c:v>0.28429733333333335</c:v>
                </c:pt>
                <c:pt idx="30">
                  <c:v>0.27512645161290322</c:v>
                </c:pt>
                <c:pt idx="31">
                  <c:v>0.26652875000000004</c:v>
                </c:pt>
                <c:pt idx="32">
                  <c:v>0.25845212121212124</c:v>
                </c:pt>
                <c:pt idx="33">
                  <c:v>0.25085058823529416</c:v>
                </c:pt>
                <c:pt idx="34">
                  <c:v>0.24368342857142858</c:v>
                </c:pt>
                <c:pt idx="35">
                  <c:v>0.23691444444444446</c:v>
                </c:pt>
                <c:pt idx="36">
                  <c:v>0.23051135135135137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7-4ECD-89DF-FF11A9FB7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1881055"/>
        <c:axId val="1071882015"/>
      </c:lineChart>
      <c:catAx>
        <c:axId val="10718810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SS</a:t>
                </a:r>
                <a:r>
                  <a:rPr lang="en-US" sz="1800" baseline="0" dirty="0"/>
                  <a:t> Average Income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2015"/>
        <c:crosses val="autoZero"/>
        <c:auto val="1"/>
        <c:lblAlgn val="ctr"/>
        <c:lblOffset val="100"/>
        <c:noMultiLvlLbl val="0"/>
      </c:catAx>
      <c:valAx>
        <c:axId val="107188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Replacement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1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Sheet3!$B$1</c:f>
              <c:strCache>
                <c:ptCount val="1"/>
                <c:pt idx="0">
                  <c:v>Retirement Benefit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Sheet3!$B$2:$B$41</c:f>
              <c:numCache>
                <c:formatCode>General</c:formatCode>
                <c:ptCount val="40"/>
                <c:pt idx="0">
                  <c:v>15094.560000000001</c:v>
                </c:pt>
                <c:pt idx="1">
                  <c:v>15900.960000000003</c:v>
                </c:pt>
                <c:pt idx="2">
                  <c:v>17782.560000000001</c:v>
                </c:pt>
                <c:pt idx="3">
                  <c:v>19702.560000000001</c:v>
                </c:pt>
                <c:pt idx="4">
                  <c:v>21622.560000000001</c:v>
                </c:pt>
                <c:pt idx="5">
                  <c:v>23542.560000000001</c:v>
                </c:pt>
                <c:pt idx="6">
                  <c:v>25462.560000000001</c:v>
                </c:pt>
                <c:pt idx="7">
                  <c:v>27382.560000000001</c:v>
                </c:pt>
                <c:pt idx="8">
                  <c:v>29302.560000000001</c:v>
                </c:pt>
                <c:pt idx="9">
                  <c:v>31222.560000000001</c:v>
                </c:pt>
                <c:pt idx="10">
                  <c:v>33142.559999999998</c:v>
                </c:pt>
                <c:pt idx="11">
                  <c:v>35062.559999999998</c:v>
                </c:pt>
                <c:pt idx="12">
                  <c:v>36982.559999999998</c:v>
                </c:pt>
                <c:pt idx="13">
                  <c:v>38706.720000000001</c:v>
                </c:pt>
                <c:pt idx="14">
                  <c:v>39158.520000000004</c:v>
                </c:pt>
                <c:pt idx="15">
                  <c:v>40058.520000000004</c:v>
                </c:pt>
                <c:pt idx="16">
                  <c:v>40958.520000000004</c:v>
                </c:pt>
                <c:pt idx="17">
                  <c:v>41858.520000000004</c:v>
                </c:pt>
                <c:pt idx="18">
                  <c:v>42758.520000000004</c:v>
                </c:pt>
                <c:pt idx="19">
                  <c:v>43658.520000000004</c:v>
                </c:pt>
                <c:pt idx="20">
                  <c:v>44558.520000000004</c:v>
                </c:pt>
                <c:pt idx="21">
                  <c:v>45458.520000000004</c:v>
                </c:pt>
                <c:pt idx="22">
                  <c:v>46358.520000000004</c:v>
                </c:pt>
                <c:pt idx="23">
                  <c:v>47258.520000000004</c:v>
                </c:pt>
                <c:pt idx="24">
                  <c:v>48158.520000000004</c:v>
                </c:pt>
                <c:pt idx="25">
                  <c:v>49058.520000000004</c:v>
                </c:pt>
                <c:pt idx="26">
                  <c:v>49958.520000000004</c:v>
                </c:pt>
                <c:pt idx="27">
                  <c:v>50858.520000000004</c:v>
                </c:pt>
                <c:pt idx="28">
                  <c:v>51173.520000000004</c:v>
                </c:pt>
                <c:pt idx="29">
                  <c:v>51173.520000000004</c:v>
                </c:pt>
                <c:pt idx="30">
                  <c:v>51173.520000000004</c:v>
                </c:pt>
                <c:pt idx="31">
                  <c:v>51173.520000000004</c:v>
                </c:pt>
                <c:pt idx="32">
                  <c:v>51173.520000000004</c:v>
                </c:pt>
                <c:pt idx="33">
                  <c:v>51173.520000000004</c:v>
                </c:pt>
                <c:pt idx="34">
                  <c:v>51173.520000000004</c:v>
                </c:pt>
                <c:pt idx="35">
                  <c:v>51173.520000000004</c:v>
                </c:pt>
                <c:pt idx="36">
                  <c:v>51173.520000000004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B-48C5-AAD4-3983FAF4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4457215"/>
        <c:axId val="744471135"/>
      </c:lineChart>
      <c:catAx>
        <c:axId val="7444572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SS Average 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71135"/>
        <c:crosses val="autoZero"/>
        <c:auto val="1"/>
        <c:lblAlgn val="ctr"/>
        <c:lblOffset val="100"/>
        <c:noMultiLvlLbl val="0"/>
      </c:catAx>
      <c:valAx>
        <c:axId val="744471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Retirement Benefit (PIA)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57215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EC6A77-897B-A94D-8179-085D1B4EE98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246" y="2811709"/>
            <a:ext cx="10219508" cy="874970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dirty="0"/>
              <a:t>Saving Social Security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Kim</a:t>
            </a:r>
            <a:r>
              <a:rPr lang="en-US" sz="2800" dirty="0"/>
              <a:t>ball Farms </a:t>
            </a:r>
            <a:endParaRPr lang="en-US" sz="2800" b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148659" y="4611211"/>
            <a:ext cx="9144000" cy="8749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3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Geoffrey Woglom, emeritus, Amherst College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Director, National Economic Education Delegation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rgbClr val="333333"/>
                </a:solidFill>
                <a:latin typeface="Open Sans" panose="020B0606030504020204" pitchFamily="34" charset="0"/>
              </a:rPr>
              <a:t>August 25</a:t>
            </a:r>
            <a:r>
              <a:rPr lang="en-US" sz="2400" b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4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CD7B4E-2843-5E42-BD7B-2CEA5474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2184" y="171177"/>
            <a:ext cx="3492500" cy="2025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2F1D5D-1B3B-5E4F-9B0B-5B9013118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19886" y="4031274"/>
            <a:ext cx="304893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50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1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6272" y="1325563"/>
            <a:ext cx="6939455" cy="4351338"/>
          </a:xfrm>
        </p:spPr>
        <p:txBody>
          <a:bodyPr/>
          <a:lstStyle/>
          <a:p>
            <a:r>
              <a:rPr lang="en-US" dirty="0"/>
              <a:t>What is Social Security?</a:t>
            </a:r>
          </a:p>
          <a:p>
            <a:r>
              <a:rPr lang="en-US" dirty="0"/>
              <a:t>Why is Social Security in Trouble?</a:t>
            </a:r>
          </a:p>
          <a:p>
            <a:r>
              <a:rPr lang="en-US" dirty="0"/>
              <a:t>Principles for Saving Social Security.</a:t>
            </a:r>
          </a:p>
          <a:p>
            <a:r>
              <a:rPr lang="en-US" dirty="0"/>
              <a:t>A Bipartisan Solution.</a:t>
            </a:r>
          </a:p>
        </p:txBody>
      </p:sp>
    </p:spTree>
    <p:extLst>
      <p:ext uri="{BB962C8B-B14F-4D97-AF65-F5344CB8AC3E}">
        <p14:creationId xmlns:p14="http://schemas.microsoft.com/office/powerpoint/2010/main" val="346619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E14B-8A4D-2411-6BDC-144E4AA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1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is Social Security?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CC0B5-1CC7-D1A8-5B95-7F6E0481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26978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Social Security is a federal social insurance program that provides financial support to workers and their families.</a:t>
            </a:r>
          </a:p>
          <a:p>
            <a:r>
              <a:rPr lang="en-US" b="0" dirty="0">
                <a:solidFill>
                  <a:srgbClr val="001D35"/>
                </a:solidFill>
                <a:latin typeface="Google Sans"/>
              </a:rPr>
              <a:t>Different benefits:</a:t>
            </a:r>
          </a:p>
          <a:p>
            <a:pPr lvl="1"/>
            <a:r>
              <a:rPr lang="en-US" b="1" dirty="0">
                <a:solidFill>
                  <a:srgbClr val="001D35"/>
                </a:solidFill>
                <a:latin typeface="Google Sans"/>
              </a:rPr>
              <a:t>Retirement Benefits</a:t>
            </a:r>
            <a:r>
              <a:rPr lang="en-US" dirty="0">
                <a:solidFill>
                  <a:srgbClr val="001D35"/>
                </a:solidFill>
                <a:latin typeface="Google Sans"/>
              </a:rPr>
              <a:t>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provides monthly payments to qualified retirees based on their lifetime earnings. 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Google Sans"/>
              </a:rPr>
              <a:t>Disability Benefits: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It provides financial support to individuals who are unable to work due to a disability. </a:t>
            </a:r>
          </a:p>
          <a:p>
            <a:pPr lvl="1" fontAlgn="ctr"/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Survivor Benefits:</a:t>
            </a:r>
            <a:r>
              <a:rPr lang="en-US" dirty="0">
                <a:solidFill>
                  <a:srgbClr val="545D7E"/>
                </a:solidFill>
                <a:latin typeface="Google Sans"/>
              </a:rPr>
              <a:t>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offers benefits to the families of deceased workers, including spouses and children. </a:t>
            </a:r>
            <a:endParaRPr lang="en-US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DE248-1BB1-7A92-68B3-F635DD1E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B4A02-8D29-85B4-2EC0-0BE81942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/>
              <a:t> Sec is The Single Largest Gov’t Program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714B2F-EBB7-B00E-2378-B130DEBAC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8830" y="1125538"/>
            <a:ext cx="7064569" cy="507941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1FC5F-5A6B-CD0D-CE8E-33473765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7C600F-A202-CA59-7AC0-9C2723B23EA7}"/>
              </a:ext>
            </a:extLst>
          </p:cNvPr>
          <p:cNvSpPr txBox="1"/>
          <p:nvPr/>
        </p:nvSpPr>
        <p:spPr>
          <a:xfrm>
            <a:off x="5305230" y="6456851"/>
            <a:ext cx="63035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/article/9-facts-about-social-security-and-the-need-to-strengthen-it/</a:t>
            </a:r>
          </a:p>
        </p:txBody>
      </p:sp>
    </p:spTree>
    <p:extLst>
      <p:ext uri="{BB962C8B-B14F-4D97-AF65-F5344CB8AC3E}">
        <p14:creationId xmlns:p14="http://schemas.microsoft.com/office/powerpoint/2010/main" val="3599485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CD5B4-43B7-7BB0-58CB-A128EEBA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0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Mechanics of Social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340EE-08C9-F050-CAEC-57DED8C76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“pay-as-you-go” system</a:t>
            </a:r>
          </a:p>
          <a:p>
            <a:pPr lvl="1"/>
            <a:r>
              <a:rPr lang="en-US" dirty="0"/>
              <a:t>Payroll taxes are collected from current workers.</a:t>
            </a:r>
          </a:p>
          <a:p>
            <a:pPr lvl="1"/>
            <a:r>
              <a:rPr lang="en-US" dirty="0"/>
              <a:t>These pay for the benefits of the currently retired, or otherwise eligible.</a:t>
            </a:r>
          </a:p>
          <a:p>
            <a:r>
              <a:rPr lang="en-US" dirty="0"/>
              <a:t>Taxes</a:t>
            </a:r>
          </a:p>
          <a:p>
            <a:pPr lvl="1"/>
            <a:r>
              <a:rPr lang="en-US" dirty="0"/>
              <a:t>Payroll taxes amount to 12.4% of earnings.</a:t>
            </a:r>
          </a:p>
          <a:p>
            <a:pPr lvl="2"/>
            <a:r>
              <a:rPr lang="en-US" dirty="0"/>
              <a:t>Workers pay 6.2% of earnings as payroll taxes.</a:t>
            </a:r>
          </a:p>
          <a:p>
            <a:pPr lvl="2"/>
            <a:r>
              <a:rPr lang="en-US" dirty="0"/>
              <a:t>Employers also pay 6.2% of worker’s earnings.</a:t>
            </a:r>
          </a:p>
          <a:p>
            <a:pPr lvl="1"/>
            <a:r>
              <a:rPr lang="en-US" b="1" i="1" dirty="0"/>
              <a:t>Earnings Cap.</a:t>
            </a:r>
            <a:r>
              <a:rPr lang="en-US" dirty="0"/>
              <a:t> Not all earnings are subject to payroll taxes.</a:t>
            </a:r>
          </a:p>
          <a:p>
            <a:pPr lvl="2"/>
            <a:r>
              <a:rPr lang="en-US" dirty="0"/>
              <a:t>In 2026, only the first $184,500 of earnings are taxed.</a:t>
            </a:r>
          </a:p>
          <a:p>
            <a:pPr lvl="2"/>
            <a:r>
              <a:rPr lang="en-US" dirty="0"/>
              <a:t>Earnings above that level are not taxed.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D226D-B0F7-B86F-AB5A-BF6FC249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07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C3C1-9FE6-61E8-B514-358C1664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Sou</a:t>
            </a:r>
            <a:r>
              <a:rPr lang="en-US" dirty="0"/>
              <a:t>rces of SS Revenue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062A8-A1A5-7E97-42BE-2A039894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3C3C87-2BCE-8F5C-D572-1A73D0EE5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1034695"/>
            <a:ext cx="54864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26142F-CFA7-7AE6-36B2-6197B35C35DD}"/>
              </a:ext>
            </a:extLst>
          </p:cNvPr>
          <p:cNvSpPr txBox="1"/>
          <p:nvPr/>
        </p:nvSpPr>
        <p:spPr>
          <a:xfrm>
            <a:off x="8888579" y="1760093"/>
            <a:ext cx="2864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addition to payroll taxes, up to 85 percent of social security benefits are subject to income taxes.</a:t>
            </a:r>
          </a:p>
        </p:txBody>
      </p:sp>
    </p:spTree>
    <p:extLst>
      <p:ext uri="{BB962C8B-B14F-4D97-AF65-F5344CB8AC3E}">
        <p14:creationId xmlns:p14="http://schemas.microsoft.com/office/powerpoint/2010/main" val="95556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C9C97-6165-6B8B-D6A0-C90E5204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D4478-A760-0390-FC90-5A4D5D4C8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6019" y="960120"/>
            <a:ext cx="4937760" cy="49377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EC73D-3590-2F23-8AC1-9299C2A98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2354A0-8A8A-8B7B-71EC-A1A999CD30A5}"/>
              </a:ext>
            </a:extLst>
          </p:cNvPr>
          <p:cNvSpPr txBox="1">
            <a:spLocks/>
          </p:cNvSpPr>
          <p:nvPr/>
        </p:nvSpPr>
        <p:spPr>
          <a:xfrm>
            <a:off x="7342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C4C88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ere Does the Money Go</a:t>
            </a:r>
          </a:p>
        </p:txBody>
      </p:sp>
    </p:spTree>
    <p:extLst>
      <p:ext uri="{BB962C8B-B14F-4D97-AF65-F5344CB8AC3E}">
        <p14:creationId xmlns:p14="http://schemas.microsoft.com/office/powerpoint/2010/main" val="339443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8E04-79CF-F618-BBD9-D7254988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56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if Payroll Taxes Don’t Match Benefits?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B1BCF-222E-01BA-4A5B-C68F4D6A8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Trust Fund</a:t>
            </a:r>
          </a:p>
          <a:p>
            <a:pPr lvl="1"/>
            <a:r>
              <a:rPr lang="en-US" dirty="0"/>
              <a:t>If revenues exceed benefits, the trust fund is credited with </a:t>
            </a:r>
            <a:r>
              <a:rPr lang="en-US" b="1" dirty="0"/>
              <a:t>non</a:t>
            </a:r>
            <a:r>
              <a:rPr lang="en-US" dirty="0"/>
              <a:t>marketable government securities by the amount of the surplus.</a:t>
            </a:r>
          </a:p>
          <a:p>
            <a:pPr lvl="1"/>
            <a:r>
              <a:rPr lang="en-US" dirty="0"/>
              <a:t>If benefits exceed revenues, the trust fund redeems </a:t>
            </a:r>
            <a:r>
              <a:rPr lang="en-US" b="1" dirty="0"/>
              <a:t>non</a:t>
            </a:r>
            <a:r>
              <a:rPr lang="en-US" dirty="0"/>
              <a:t>marketable securities by the amount of the deficit.</a:t>
            </a:r>
          </a:p>
          <a:p>
            <a:pPr lvl="1"/>
            <a:r>
              <a:rPr lang="en-US" dirty="0"/>
              <a:t>Really just one branch of government lending to another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The existence of the trust fund has no economic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significance</a:t>
            </a:r>
            <a:r>
              <a:rPr lang="en-US" b="1" dirty="0"/>
              <a:t>:  The amount the government must borrow depends on total federal spending (including Social Security) less total tax revenue (including Social Security taxes).</a:t>
            </a:r>
            <a:endParaRPr lang="en-US" dirty="0"/>
          </a:p>
          <a:p>
            <a:r>
              <a:rPr lang="en-US" dirty="0"/>
              <a:t>But the existence, or lack thereof, has enormous political significance:  If the Trust fund is exhausted, Social Security benefits by current law are limited to Social Security income.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BDE96-DB40-60C1-0BE4-A22F50FC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4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DE6F-BAAB-6D88-EED2-3F70F6C8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0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Problem: Trust </a:t>
            </a:r>
            <a:r>
              <a:rPr lang="en-US" dirty="0"/>
              <a:t>Funds are Running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60AB5-9113-BD99-C408-53AD8AF7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D3DBC-C090-638C-9A1A-D2E08ACE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5" y="1246472"/>
            <a:ext cx="8985985" cy="48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7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C58FF-3191-40D4-4F58-40CABD09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 showing the cost of a tax&#10;&#10;Description automatically generated with medium confidence">
            <a:extLst>
              <a:ext uri="{FF2B5EF4-FFF2-40B4-BE49-F238E27FC236}">
                <a16:creationId xmlns:a16="http://schemas.microsoft.com/office/drawing/2014/main" id="{C11DF8FB-D72E-1949-2543-6E8D1FE1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980" y="914404"/>
            <a:ext cx="6606040" cy="59435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9D4E4-4911-913C-D2F3-405354CC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Wh</a:t>
            </a:r>
            <a:r>
              <a:rPr lang="en-US" sz="3800" dirty="0"/>
              <a:t>at Happens When The Trust Fund Runs Out?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F253C-ED0D-25F4-A61E-53480B50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C5313-35DF-3DD9-92AF-CA783869B18F}"/>
              </a:ext>
            </a:extLst>
          </p:cNvPr>
          <p:cNvSpPr txBox="1"/>
          <p:nvPr/>
        </p:nvSpPr>
        <p:spPr>
          <a:xfrm>
            <a:off x="9557579" y="4095078"/>
            <a:ext cx="175035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Benefit Cut: 26%</a:t>
            </a:r>
          </a:p>
          <a:p>
            <a:r>
              <a:rPr lang="en-US" dirty="0"/>
              <a:t>2098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FB0767-EEB7-25A1-130C-F22CC723E7AF}"/>
              </a:ext>
            </a:extLst>
          </p:cNvPr>
          <p:cNvCxnSpPr>
            <a:cxnSpLocks/>
          </p:cNvCxnSpPr>
          <p:nvPr/>
        </p:nvCxnSpPr>
        <p:spPr>
          <a:xfrm flipH="1" flipV="1">
            <a:off x="9327369" y="4180794"/>
            <a:ext cx="115910" cy="437882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A782161-69E6-B872-541A-4DD620EEC62E}"/>
              </a:ext>
            </a:extLst>
          </p:cNvPr>
          <p:cNvSpPr txBox="1"/>
          <p:nvPr/>
        </p:nvSpPr>
        <p:spPr>
          <a:xfrm>
            <a:off x="4717337" y="4864142"/>
            <a:ext cx="50545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OASI Trust Fund Exhaustion, 2032 Benefit Cut:  22%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11DFF7-10CE-AF8F-CBCF-C521E56CBFC8}"/>
              </a:ext>
            </a:extLst>
          </p:cNvPr>
          <p:cNvCxnSpPr>
            <a:cxnSpLocks/>
          </p:cNvCxnSpPr>
          <p:nvPr/>
        </p:nvCxnSpPr>
        <p:spPr>
          <a:xfrm flipH="1" flipV="1">
            <a:off x="5328984" y="4291249"/>
            <a:ext cx="389891" cy="542106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9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E5B9-95F0-B363-14A5-C5F861CF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4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y Are Costs Rising Rapidly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0444-9736-1275-3392-52D0C3F1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668D-25DE-18A5-A8DD-FB80E44F2D09}"/>
              </a:ext>
            </a:extLst>
          </p:cNvPr>
          <p:cNvSpPr txBox="1"/>
          <p:nvPr/>
        </p:nvSpPr>
        <p:spPr>
          <a:xfrm>
            <a:off x="7217073" y="6456851"/>
            <a:ext cx="4521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/article/how-does-social-security-work/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492B3-764A-7D2E-D3AD-BE4ADC74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70730"/>
            <a:ext cx="1090017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Aging population:  more beneficiaries and fewer contributors (workers).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Boomers are collecting benefits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Baby Bust:  lower birth rates: 2030 deaths will exceed births.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Net immigration is way down.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Life expectancy:  In 1980 a 65-year old female could expect to live to 83, now 86.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Workers per SSA beneficiary:  1966, 3.9; 2026, 2.6; 2046, 2.2.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4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9516-CA31-0E38-4BF5-1CDE3DF5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A703-6984-765C-5014-7DA4BBB8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Closer Look at Retirement Benefits?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A5FE0-6C86-955F-1944-A088188C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3172A-D1BB-9B3B-DF07-F82A89B1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899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6980-58A9-B3F2-0C57-9E8B16E58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4919-B9C8-39C9-10D1-E6D53EAE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36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/>
              <a:t>efits are Based on Your Primary Insurance Amount (PIA)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31945-A744-8652-80A8-59517388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F9802-3FBB-63E5-FCA2-5F819C1ED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34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PIA which depends on:</a:t>
            </a:r>
          </a:p>
          <a:p>
            <a:r>
              <a:rPr lang="en-US" dirty="0"/>
              <a:t>Your work history.</a:t>
            </a:r>
          </a:p>
          <a:p>
            <a:pPr lvl="1"/>
            <a:r>
              <a:rPr lang="en-US" dirty="0"/>
              <a:t>Your average highest earnings over 35 years, where earlier years are indexed to wage inflation.</a:t>
            </a:r>
          </a:p>
          <a:p>
            <a:pPr lvl="1"/>
            <a:r>
              <a:rPr lang="en-US" dirty="0"/>
              <a:t>Except that earnings for any year are “capped,” currently at $184,500 </a:t>
            </a:r>
          </a:p>
          <a:p>
            <a:r>
              <a:rPr lang="en-US" dirty="0"/>
              <a:t>Income Cap roles: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Remember earnings above the cap are not taxed.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But, earnings above the cap do not affect individuals’ average SS Income.</a:t>
            </a:r>
          </a:p>
          <a:p>
            <a:r>
              <a:rPr lang="en-US" dirty="0"/>
              <a:t>PIA determines Retirement Benefit of a single retiree at Full Retirement age, 67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5158-43FD-7D11-05F9-232920BA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efit Formula is Highly Progressive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3E080-391E-4C9F-F49E-0A318D20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16D17B1-054B-FCAF-CD34-159B03A0CC8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4473122"/>
              </p:ext>
            </p:extLst>
          </p:nvPr>
        </p:nvGraphicFramePr>
        <p:xfrm>
          <a:off x="6503541" y="1570037"/>
          <a:ext cx="5065159" cy="422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81B9320C-22C1-A9CF-DD43-47C141682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180282"/>
              </p:ext>
            </p:extLst>
          </p:nvPr>
        </p:nvGraphicFramePr>
        <p:xfrm>
          <a:off x="838199" y="1570038"/>
          <a:ext cx="5367392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81160B-0C26-5F58-1F48-765DB8BED410}"/>
              </a:ext>
            </a:extLst>
          </p:cNvPr>
          <p:cNvSpPr txBox="1"/>
          <p:nvPr/>
        </p:nvSpPr>
        <p:spPr>
          <a:xfrm>
            <a:off x="3641651" y="6039098"/>
            <a:ext cx="7979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every dollar average income exceeds $93K, benefits increase by 15 cents </a:t>
            </a:r>
          </a:p>
        </p:txBody>
      </p:sp>
    </p:spTree>
    <p:extLst>
      <p:ext uri="{BB962C8B-B14F-4D97-AF65-F5344CB8AC3E}">
        <p14:creationId xmlns:p14="http://schemas.microsoft.com/office/powerpoint/2010/main" val="324444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EE26-04AB-055D-6D84-C35DA2FE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</a:t>
            </a:r>
            <a:r>
              <a:rPr lang="en-US" dirty="0"/>
              <a:t>nefit Adjustments to 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78EDB-15F0-403C-FD5D-5AB897C54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payable for life and indexed to CPI inflation</a:t>
            </a:r>
          </a:p>
          <a:p>
            <a:r>
              <a:rPr lang="en-US" dirty="0"/>
              <a:t>Marital Status:  </a:t>
            </a:r>
          </a:p>
          <a:p>
            <a:pPr lvl="1"/>
            <a:r>
              <a:rPr lang="en-US" dirty="0"/>
              <a:t>With nonworking spouse adds 50% of PIA at full retirement age.</a:t>
            </a:r>
          </a:p>
          <a:p>
            <a:pPr lvl="1"/>
            <a:r>
              <a:rPr lang="en-US" dirty="0"/>
              <a:t>Workings spouse can claim off own earnings record if it is greater</a:t>
            </a:r>
          </a:p>
          <a:p>
            <a:r>
              <a:rPr lang="en-US" dirty="0"/>
              <a:t>Age when claiming</a:t>
            </a:r>
          </a:p>
          <a:p>
            <a:pPr lvl="1"/>
            <a:r>
              <a:rPr lang="en-US" dirty="0"/>
              <a:t>Early: 62, 70%; 63, 75%; 64, 80%; 65, 86.67%; 66, 93.33%</a:t>
            </a:r>
          </a:p>
          <a:p>
            <a:pPr lvl="1"/>
            <a:r>
              <a:rPr lang="en-US" dirty="0"/>
              <a:t>Delayed, 68, 108%, 69, 116%; 70, 124%</a:t>
            </a:r>
          </a:p>
          <a:p>
            <a:pPr lvl="1"/>
            <a:r>
              <a:rPr lang="en-US" dirty="0"/>
              <a:t>Designed to be (roughly, on average) actuarially fair.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8C469-C0BA-91EE-926A-4AE45E14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8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AC8F-F72F-459F-C084-0131E8C3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90" y="-350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ember We Have a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C9C6A-5CAA-CA53-232E-910F69B27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4600" dirty="0"/>
          </a:p>
          <a:p>
            <a:r>
              <a:rPr lang="en-US" sz="4600" dirty="0"/>
              <a:t>Solving the Social Security problem is simple:</a:t>
            </a:r>
          </a:p>
          <a:p>
            <a:pPr marL="0" indent="0">
              <a:buNone/>
            </a:pPr>
            <a:r>
              <a:rPr lang="en-US" sz="4600" dirty="0"/>
              <a:t>			More revenues and/or</a:t>
            </a:r>
          </a:p>
          <a:p>
            <a:pPr marL="0" indent="0">
              <a:buNone/>
            </a:pPr>
            <a:r>
              <a:rPr lang="en-US" sz="4600" dirty="0"/>
              <a:t>			Reduced benefits</a:t>
            </a:r>
          </a:p>
          <a:p>
            <a:pPr marL="0" indent="0">
              <a:buNone/>
            </a:pPr>
            <a:endParaRPr lang="en-US" sz="4600" dirty="0"/>
          </a:p>
          <a:p>
            <a:r>
              <a:rPr lang="en-US" sz="4600" dirty="0"/>
              <a:t>Why hasn’t this happened?</a:t>
            </a:r>
          </a:p>
          <a:p>
            <a:pPr marL="0" indent="0">
              <a:buNone/>
            </a:pPr>
            <a:r>
              <a:rPr lang="en-US" sz="4600" dirty="0"/>
              <a:t>			Politics!</a:t>
            </a:r>
            <a:r>
              <a:rPr lang="en-US" dirty="0"/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9C938-57AE-181F-09A8-362B859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A77C-7BB2-A2A5-F17F-BD0F0E63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Per</a:t>
            </a:r>
            <a:r>
              <a:rPr lang="en-US" dirty="0"/>
              <a:t>sonal Opinion:  Disingenuous &amp; Unhelpful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DF57-A472-D860-0E0F-4DE2B3C0E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Scott Bessent</a:t>
            </a: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, Treasury Secretary at his confirmation hearings</a:t>
            </a: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"These entitlements are massive. I think the next four years isn't the time to deal with them, that we've got to deal with the discretionary portion of the budget…then the next step is for a future administration to have the confidence to be able to deal with entitlements.”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Total Federal Spending last fiscal year $7 trillion:  60% Mandatory (mostly Social Security and Medicare); 27% was discretionary, and 14% was interest on the debt.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One Big Beautiful Bill and Immigration Policies are a major reason Social Security Finances got worse in 2025.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F197-4867-1EDB-09D2-935449F4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968ECE-D68B-8A56-63A2-B25971E372BE}"/>
              </a:ext>
            </a:extLst>
          </p:cNvPr>
          <p:cNvSpPr txBox="1"/>
          <p:nvPr/>
        </p:nvSpPr>
        <p:spPr>
          <a:xfrm>
            <a:off x="2169488" y="6488668"/>
            <a:ext cx="10632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https://www.foxbusiness.com/politics/treasury-secretary-nominee-scott-bessents-3-3-3-plan-what-know</a:t>
            </a:r>
          </a:p>
        </p:txBody>
      </p:sp>
    </p:spTree>
    <p:extLst>
      <p:ext uri="{BB962C8B-B14F-4D97-AF65-F5344CB8AC3E}">
        <p14:creationId xmlns:p14="http://schemas.microsoft.com/office/powerpoint/2010/main" val="148710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ACC25-2450-A599-BF9C-8056AAB1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So, </a:t>
            </a:r>
            <a:r>
              <a:rPr lang="en-US" dirty="0"/>
              <a:t>Let’s Consider Some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16DF-569D-5CBF-4BB8-DE8DE734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93" y="1602225"/>
            <a:ext cx="1064850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3600" dirty="0"/>
              <a:t>But the appropriate choices depend on the goals of the program!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mutually exclusive goals of Social Security: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Partial earnings replacement via forced savings.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Insurance:  protect workers against risks that are hard to insure privately.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Poverty Prevention among the elderly.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D2B4D-BC0E-064A-2ACB-05B66855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D83B-3B57-7FC5-C636-99D5F09C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2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as One Leg of the Three-Legged Stool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95F70-1816-B701-F5B5-66A48DEC3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Forced Savings?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Pensions</a:t>
            </a:r>
          </a:p>
          <a:p>
            <a:pPr lvl="1"/>
            <a:r>
              <a:rPr lang="en-US" dirty="0"/>
              <a:t>But, only 50-55 percent of private-sector workers are covered mostly by Defined Contribution Plans, as opposed to old-style Defined Benefit Plan.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Savings</a:t>
            </a:r>
          </a:p>
          <a:p>
            <a:pPr lvl="1"/>
            <a:r>
              <a:rPr lang="en-US" dirty="0"/>
              <a:t>But, roughly 50 percent of workers aged 55-64 have little or no private savings (does not include housing wealth).</a:t>
            </a:r>
          </a:p>
          <a:p>
            <a:pPr marL="0" indent="0">
              <a:buNone/>
            </a:pPr>
            <a:r>
              <a:rPr lang="en-US" dirty="0"/>
              <a:t>The weaknesses of these 2 legs is worse the poorer the household.  Also, both these legs are subject to investment and inflation risk.</a:t>
            </a:r>
          </a:p>
          <a:p>
            <a:pPr marL="0" indent="0">
              <a:buNone/>
            </a:pPr>
            <a:r>
              <a:rPr lang="en-US" dirty="0"/>
              <a:t>(From 1970-2025 the S&amp;P 500 fell by 20% or more 7 times).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6526D-D998-F73C-7F54-DD81B79B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64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18DDC-E9CD-A3FA-BB14-CA994F66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8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Insures Against Significant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8FD31-0889-3D14-0F11-CFD1AE141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becoming disabled.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survivors, widow(er)s and children.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outliving resources because it acts like a lifetime annuity with the important added benefit that benefits are indexed to inflation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2A479-BC7F-2894-1312-96FF435DC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5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CBCE-6D22-D1C0-26A3-B71ECF7D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oc</a:t>
            </a:r>
            <a:r>
              <a:rPr lang="en-US" dirty="0"/>
              <a:t> Sec Significantly Reduces Poverty</a:t>
            </a:r>
          </a:p>
        </p:txBody>
      </p:sp>
      <p:pic>
        <p:nvPicPr>
          <p:cNvPr id="10" name="Content Placeholder 9" descr="A graph of a number of children lifting out of poverty&#10;&#10;Description automatically generated">
            <a:extLst>
              <a:ext uri="{FF2B5EF4-FFF2-40B4-BE49-F238E27FC236}">
                <a16:creationId xmlns:a16="http://schemas.microsoft.com/office/drawing/2014/main" id="{39EC83B1-DBDC-9CA7-8DDA-A17C4657D8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4933" y="1951639"/>
            <a:ext cx="6240871" cy="410525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3C41D-2BCC-7F97-BE16-93983750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032A8D-9AA7-4A4F-F371-8D25507464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41060" y="1393452"/>
            <a:ext cx="342899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E96E-74F0-2701-0004-993F9677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</a:t>
            </a:r>
            <a:r>
              <a:rPr lang="en-US" dirty="0"/>
              <a:t>plications of 3 Different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1012-BA23-3B6B-2EEC-FFBF6FE37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there were only one goal (which there is not), what would be the implications for saving Social Security?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Forced Savings:  Maintain a link between taxed earnings and benefits.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Social Insurance:  Survivor and disability benefits are central.  Progressivity in benefits is appropriate because low earners face greater risk.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Poverty Prevention:  Payroll tax links to benefits is a historical artifact. Means-tested benefits. (Conflicts with 1.)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E04CE-E05E-3211-1C8B-409A2F53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34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4210-DFBA-F98B-7D3C-44FBF5396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B989-80D1-C021-402C-4E52A404A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Bro</a:t>
            </a:r>
            <a:r>
              <a:rPr lang="en-US" dirty="0"/>
              <a:t>okings Principles for a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DE847-6D35-C99F-4DFA-6C9B4671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Principles: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Bipartisan which means benefit cuts and tax increases.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Solvency </a:t>
            </a:r>
            <a:r>
              <a:rPr lang="en-US" sz="2400" dirty="0"/>
              <a:t>(increase revenues and lower benefits by 4.42 % of taxable payrolls. Eliminate the “GAP”)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benefit reduction for current recipients </a:t>
            </a:r>
            <a:r>
              <a:rPr lang="en-US" dirty="0">
                <a:solidFill>
                  <a:srgbClr val="C00000"/>
                </a:solidFill>
              </a:rPr>
              <a:t>(?)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general fund financing (Pay benefits from SS taxes)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Improve Progressivity.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Increase risk protection. (improve benefits for dependents)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Universal participation </a:t>
            </a:r>
          </a:p>
          <a:p>
            <a:pPr marL="0" indent="0">
              <a:buNone/>
            </a:pPr>
            <a:r>
              <a:rPr lang="en-US" dirty="0"/>
              <a:t>How do these principles reflect the goals of Social Security?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7A0B1-08E9-F3D2-83A1-B617BAE4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52FC5-A9CF-ED01-B027-F139E0A3F58F}"/>
              </a:ext>
            </a:extLst>
          </p:cNvPr>
          <p:cNvSpPr txBox="1"/>
          <p:nvPr/>
        </p:nvSpPr>
        <p:spPr>
          <a:xfrm>
            <a:off x="3927963" y="6089622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https://www.brookings.edu/articles/fixing-social-security-blueprint-for-a-bipartisan-solution/</a:t>
            </a:r>
          </a:p>
        </p:txBody>
      </p:sp>
    </p:spTree>
    <p:extLst>
      <p:ext uri="{BB962C8B-B14F-4D97-AF65-F5344CB8AC3E}">
        <p14:creationId xmlns:p14="http://schemas.microsoft.com/office/powerpoint/2010/main" val="26105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D7C0-EB6F-C3CB-C09F-499AF3BE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My</a:t>
            </a:r>
            <a:r>
              <a:rPr lang="en-US" dirty="0"/>
              <a:t> Interpretation of Brookings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B85F-2369-88F1-5D70-AF1EDD262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While the goal of preventing poverty among the elderly is important, so too are the other two goals</a:t>
            </a:r>
          </a:p>
          <a:p>
            <a:pPr lvl="1"/>
            <a:r>
              <a:rPr lang="en-US" dirty="0"/>
              <a:t>“this link between wages and benefits has been a central principle… and a foundation of it political support.”</a:t>
            </a:r>
          </a:p>
          <a:p>
            <a:pPr lvl="1"/>
            <a:r>
              <a:rPr lang="en-US" dirty="0"/>
              <a:t>Universal participation because of </a:t>
            </a:r>
            <a:r>
              <a:rPr lang="en-US" b="1" dirty="0"/>
              <a:t>social</a:t>
            </a:r>
            <a:r>
              <a:rPr lang="en-US" b="1" i="1" dirty="0"/>
              <a:t> </a:t>
            </a:r>
            <a:r>
              <a:rPr lang="en-US" dirty="0"/>
              <a:t>insurance.</a:t>
            </a:r>
          </a:p>
          <a:p>
            <a:pPr lvl="1"/>
            <a:r>
              <a:rPr lang="en-US" dirty="0"/>
              <a:t>Increased risk protection.</a:t>
            </a:r>
          </a:p>
          <a:p>
            <a:r>
              <a:rPr lang="en-US" dirty="0"/>
              <a:t>Bipartisan:  I would go further:  Don’t try to fix the inequities of the federal tax system with social security reform</a:t>
            </a:r>
          </a:p>
          <a:p>
            <a:pPr lvl="1"/>
            <a:r>
              <a:rPr lang="en-US" dirty="0"/>
              <a:t>Preserve the traditional view that Social Security is a different type of government program.</a:t>
            </a:r>
          </a:p>
          <a:p>
            <a:pPr lvl="1"/>
            <a:r>
              <a:rPr lang="en-US" dirty="0"/>
              <a:t>SS reform is tough enough and the problem is urgent.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4536-B75B-D7E8-30FD-41D74197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2F85-1482-5BD2-3579-A9022F95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2C86-D5E8-123C-DAFC-0F5F34B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</a:t>
            </a:r>
            <a:r>
              <a:rPr lang="en-US" dirty="0"/>
              <a:t>mple:  Roughly Based on Brookings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4184A-39D9-3ECA-D250-4DA45F34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3DF094-3E89-D6D7-3D82-A1E608431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68" y="17905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Slow the benefit growth of high earners (38%, of gap removed)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 COLA to “Chained” CPI (16%)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Phase out nonworking spouse benefit (4%)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Expand Widow(er)s Benefit to 75% of combined benefit (-3%)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PIA on a 40-year average rather than 35 (15%)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earnings cap to $330,500 in 2026 to cover 90% of wages (23%)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the payroll tax to 12.6% (5%)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Tax all benefits for retirees making over $100,000 (3%)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Bipartisan because it involves benefit reductions (70%) and tax increases (31%)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2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FAA5-9B1F-ABC8-A943-6A3EA47E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</a:t>
            </a:r>
            <a:r>
              <a:rPr lang="en-US" dirty="0"/>
              <a:t>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FB302-1531-A427-74C3-1347A706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12721-F0B0-2825-6836-2F0296C15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65" y="6034803"/>
            <a:ext cx="7029297" cy="75597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364942-7967-3F98-9DF2-F56C52F260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3889" y="1689787"/>
            <a:ext cx="4318222" cy="4140413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C1FD200-2D81-8E31-36FA-B631615B9D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218006" y="1665288"/>
            <a:ext cx="4421987" cy="41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10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607C-C93E-C7B4-4980-4FE1BD6A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50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</a:t>
            </a:r>
            <a:r>
              <a:rPr lang="en-US" dirty="0"/>
              <a:t>e Sooner We Act the Better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56BBBE-8DFB-7821-6544-44C206324F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82502" y="1516131"/>
            <a:ext cx="6686144" cy="484632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E51BB-4F6E-DBFC-21F3-EC8E2674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CB91F-D4D6-C5E6-FE69-3B9B1C7A1225}"/>
              </a:ext>
            </a:extLst>
          </p:cNvPr>
          <p:cNvSpPr txBox="1"/>
          <p:nvPr/>
        </p:nvSpPr>
        <p:spPr>
          <a:xfrm>
            <a:off x="648511" y="1971472"/>
            <a:ext cx="2723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 cannot afford to let the “best” be the enemy of the “good.”</a:t>
            </a:r>
          </a:p>
        </p:txBody>
      </p:sp>
    </p:spTree>
    <p:extLst>
      <p:ext uri="{BB962C8B-B14F-4D97-AF65-F5344CB8AC3E}">
        <p14:creationId xmlns:p14="http://schemas.microsoft.com/office/powerpoint/2010/main" val="40909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D37-280D-4275-80B4-25933E4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</a:t>
            </a:r>
            <a:r>
              <a:rPr lang="en-US" dirty="0"/>
              <a:t>ould Current Retirees Share the Burden?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1CD0B-5B65-011D-4193-6E1780061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retirees have less flexibility to adjust income and spending.</a:t>
            </a:r>
          </a:p>
          <a:p>
            <a:r>
              <a:rPr lang="en-US" dirty="0"/>
              <a:t>That may argue for a smaller relative burden, but not zero.</a:t>
            </a:r>
          </a:p>
          <a:p>
            <a:r>
              <a:rPr lang="en-US" dirty="0"/>
              <a:t>Also, higher income retirees have more flexibility in adjusting spending.</a:t>
            </a:r>
          </a:p>
          <a:p>
            <a:r>
              <a:rPr lang="en-US" dirty="0"/>
              <a:t>My opinion, for intergenerational fairness and for social solidarity, the more affluent of our generation should bear some burden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65A96-EAC7-B72E-24CF-175487BC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24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0D5A-D5A2-EB94-9615-A80ECA84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1BC15-E63B-E6AC-DAB3-4C5A7411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921"/>
            <a:ext cx="10515600" cy="47571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Social Security is an important part of the social safety net.</a:t>
            </a:r>
          </a:p>
          <a:p>
            <a:r>
              <a:rPr lang="en-US" dirty="0"/>
              <a:t>The OASI Trust Fund is likely to be exhausted in 2032.</a:t>
            </a:r>
          </a:p>
          <a:p>
            <a:r>
              <a:rPr lang="en-US" dirty="0"/>
              <a:t>Why are the funds being depleted?</a:t>
            </a:r>
          </a:p>
          <a:p>
            <a:pPr lvl="1"/>
            <a:r>
              <a:rPr lang="en-US" dirty="0"/>
              <a:t>An aging population and slower growth in the labor force.</a:t>
            </a:r>
          </a:p>
          <a:p>
            <a:r>
              <a:rPr lang="en-US" dirty="0"/>
              <a:t>What happens when the funds are depleted?</a:t>
            </a:r>
          </a:p>
          <a:p>
            <a:pPr lvl="1"/>
            <a:r>
              <a:rPr lang="en-US" dirty="0"/>
              <a:t>Benefits may have to be reduced by 22%, but the system will continue</a:t>
            </a:r>
          </a:p>
          <a:p>
            <a:r>
              <a:rPr lang="en-US" dirty="0"/>
              <a:t>Solutions abound. The problem is political will.</a:t>
            </a:r>
          </a:p>
          <a:p>
            <a:pPr lvl="1"/>
            <a:r>
              <a:rPr lang="en-US" dirty="0"/>
              <a:t>The needed changes will be unpopular, but they are manageable.  The longer we wait the bigger </a:t>
            </a:r>
            <a:r>
              <a:rPr lang="en-US"/>
              <a:t>the problem.</a:t>
            </a:r>
            <a:endParaRPr lang="en-US" dirty="0"/>
          </a:p>
          <a:p>
            <a:r>
              <a:rPr lang="en-US" dirty="0"/>
              <a:t>There is hope:  both the Senate and House are considering different bills to form a commission to make proposals.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82510-C18A-A679-68EC-C55EDE62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63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r>
              <a:rPr lang="en-US" sz="4800" dirty="0"/>
              <a:t>Geoffrey Woglom grwoglom@amherst.edu</a:t>
            </a:r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Slides available</a:t>
            </a:r>
          </a:p>
          <a:p>
            <a:pPr marL="0" indent="0" algn="ctr">
              <a:buNone/>
            </a:pPr>
            <a:r>
              <a:rPr lang="en-US" sz="3800" dirty="0"/>
              <a:t>https://www.needecon.org/delivered_presentations.php</a:t>
            </a:r>
          </a:p>
          <a:p>
            <a:pPr marL="0" indent="0" algn="ctr">
              <a:buNone/>
            </a:pPr>
            <a:br>
              <a:rPr lang="en-US" sz="3800" dirty="0"/>
            </a:br>
            <a:r>
              <a:rPr lang="en-US" sz="3800" dirty="0"/>
              <a:t>Additional Material</a:t>
            </a:r>
          </a:p>
          <a:p>
            <a:pPr marL="0" indent="0" algn="ctr">
              <a:buNone/>
            </a:pPr>
            <a:r>
              <a:rPr lang="en-US" sz="3800" dirty="0"/>
              <a:t>https://sites.google.com/view/macro-current-issues/social-security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40696</TotalTime>
  <Words>1806</Words>
  <Application>Microsoft Office PowerPoint</Application>
  <PresentationFormat>Widescreen</PresentationFormat>
  <Paragraphs>204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Courier New</vt:lpstr>
      <vt:lpstr>Google Sans</vt:lpstr>
      <vt:lpstr>Open Sans</vt:lpstr>
      <vt:lpstr>Roboto</vt:lpstr>
      <vt:lpstr>Custom Design</vt:lpstr>
      <vt:lpstr>PowerPoint Presentation</vt:lpstr>
      <vt:lpstr>Outline</vt:lpstr>
      <vt:lpstr>What is Social Security?</vt:lpstr>
      <vt:lpstr>Soc Sec is The Single Largest Gov’t Program</vt:lpstr>
      <vt:lpstr>The Mechanics of Social Security</vt:lpstr>
      <vt:lpstr>Sources of SS Revenue</vt:lpstr>
      <vt:lpstr>`</vt:lpstr>
      <vt:lpstr>What if Payroll Taxes Don’t Match Benefits?</vt:lpstr>
      <vt:lpstr>The Problem: Trust Funds are Running Out</vt:lpstr>
      <vt:lpstr>What Happens When The Trust Fund Runs Out?</vt:lpstr>
      <vt:lpstr>Why Are Costs Rising Rapidly</vt:lpstr>
      <vt:lpstr>A Closer Look at Retirement Benefits?</vt:lpstr>
      <vt:lpstr>Benefits are Based on Your Primary Insurance Amount (PIA)</vt:lpstr>
      <vt:lpstr>Benefit Formula is Highly Progressive</vt:lpstr>
      <vt:lpstr>Benefit Adjustments to PIA</vt:lpstr>
      <vt:lpstr>Remember We Have a Problem</vt:lpstr>
      <vt:lpstr>Personal Opinion:  Disingenuous &amp; Unhelpful</vt:lpstr>
      <vt:lpstr>So, Let’s Consider Some Options</vt:lpstr>
      <vt:lpstr>1. SS as One Leg of the Three-Legged Stool</vt:lpstr>
      <vt:lpstr>2. SS Insures Against Significant Risks</vt:lpstr>
      <vt:lpstr>3. Soc Sec Significantly Reduces Poverty</vt:lpstr>
      <vt:lpstr>Implications of 3 Different Goals</vt:lpstr>
      <vt:lpstr>Brookings Principles for a Solution</vt:lpstr>
      <vt:lpstr>My Interpretation of Brookings Principles</vt:lpstr>
      <vt:lpstr>Example:  Roughly Based on Brookings</vt:lpstr>
      <vt:lpstr>Results</vt:lpstr>
      <vt:lpstr>The Sooner We Act the Better</vt:lpstr>
      <vt:lpstr>Should Current Retirees Share the Burden?</vt:lpstr>
      <vt:lpstr>Summary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Geoffrey Woglom</cp:lastModifiedBy>
  <cp:revision>492</cp:revision>
  <cp:lastPrinted>2026-08-25T19:09:21Z</cp:lastPrinted>
  <dcterms:created xsi:type="dcterms:W3CDTF">2017-05-03T22:30:38Z</dcterms:created>
  <dcterms:modified xsi:type="dcterms:W3CDTF">2026-08-25T22:53:24Z</dcterms:modified>
</cp:coreProperties>
</file>