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4"/>
  </p:notesMasterIdLst>
  <p:handoutMasterIdLst>
    <p:handoutMasterId r:id="rId75"/>
  </p:handoutMasterIdLst>
  <p:sldIdLst>
    <p:sldId id="4055" r:id="rId2"/>
    <p:sldId id="4056" r:id="rId3"/>
    <p:sldId id="4057" r:id="rId4"/>
    <p:sldId id="4058" r:id="rId5"/>
    <p:sldId id="4059" r:id="rId6"/>
    <p:sldId id="328" r:id="rId7"/>
    <p:sldId id="434" r:id="rId8"/>
    <p:sldId id="435" r:id="rId9"/>
    <p:sldId id="350" r:id="rId10"/>
    <p:sldId id="1072" r:id="rId11"/>
    <p:sldId id="285" r:id="rId12"/>
    <p:sldId id="344" r:id="rId13"/>
    <p:sldId id="287" r:id="rId14"/>
    <p:sldId id="288" r:id="rId15"/>
    <p:sldId id="289" r:id="rId16"/>
    <p:sldId id="1073" r:id="rId17"/>
    <p:sldId id="1071" r:id="rId18"/>
    <p:sldId id="292" r:id="rId19"/>
    <p:sldId id="1074" r:id="rId20"/>
    <p:sldId id="1064" r:id="rId21"/>
    <p:sldId id="1075" r:id="rId22"/>
    <p:sldId id="1076" r:id="rId23"/>
    <p:sldId id="1077" r:id="rId24"/>
    <p:sldId id="1078" r:id="rId25"/>
    <p:sldId id="1079" r:id="rId26"/>
    <p:sldId id="1080" r:id="rId27"/>
    <p:sldId id="1081" r:id="rId28"/>
    <p:sldId id="294" r:id="rId29"/>
    <p:sldId id="1065" r:id="rId30"/>
    <p:sldId id="1066" r:id="rId31"/>
    <p:sldId id="338" r:id="rId32"/>
    <p:sldId id="1082" r:id="rId33"/>
    <p:sldId id="1083" r:id="rId34"/>
    <p:sldId id="1084" r:id="rId35"/>
    <p:sldId id="1085" r:id="rId36"/>
    <p:sldId id="340" r:id="rId37"/>
    <p:sldId id="341" r:id="rId38"/>
    <p:sldId id="342" r:id="rId39"/>
    <p:sldId id="1099" r:id="rId40"/>
    <p:sldId id="1101" r:id="rId41"/>
    <p:sldId id="352" r:id="rId42"/>
    <p:sldId id="1086" r:id="rId43"/>
    <p:sldId id="274" r:id="rId44"/>
    <p:sldId id="345" r:id="rId45"/>
    <p:sldId id="1087" r:id="rId46"/>
    <p:sldId id="1088" r:id="rId47"/>
    <p:sldId id="313" r:id="rId48"/>
    <p:sldId id="1068" r:id="rId49"/>
    <p:sldId id="1069" r:id="rId50"/>
    <p:sldId id="322" r:id="rId51"/>
    <p:sldId id="1089" r:id="rId52"/>
    <p:sldId id="326" r:id="rId53"/>
    <p:sldId id="1090" r:id="rId54"/>
    <p:sldId id="1091" r:id="rId55"/>
    <p:sldId id="1092" r:id="rId56"/>
    <p:sldId id="300" r:id="rId57"/>
    <p:sldId id="1093" r:id="rId58"/>
    <p:sldId id="1102" r:id="rId59"/>
    <p:sldId id="1094" r:id="rId60"/>
    <p:sldId id="1103" r:id="rId61"/>
    <p:sldId id="307" r:id="rId62"/>
    <p:sldId id="308" r:id="rId63"/>
    <p:sldId id="310" r:id="rId64"/>
    <p:sldId id="1097" r:id="rId65"/>
    <p:sldId id="1098" r:id="rId66"/>
    <p:sldId id="331" r:id="rId67"/>
    <p:sldId id="332" r:id="rId68"/>
    <p:sldId id="333" r:id="rId69"/>
    <p:sldId id="334" r:id="rId70"/>
    <p:sldId id="343" r:id="rId71"/>
    <p:sldId id="1095" r:id="rId72"/>
    <p:sldId id="4060" r:id="rId7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D9"/>
    <a:srgbClr val="0C4C88"/>
    <a:srgbClr val="61C4E3"/>
    <a:srgbClr val="2B414D"/>
    <a:srgbClr val="DDDDD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33" autoAdjust="0"/>
    <p:restoredTop sz="92951" autoAdjust="0"/>
  </p:normalViewPr>
  <p:slideViewPr>
    <p:cSldViewPr snapToGrid="0" snapToObjects="1">
      <p:cViewPr varScale="1">
        <p:scale>
          <a:sx n="86" d="100"/>
          <a:sy n="86" d="100"/>
        </p:scale>
        <p:origin x="248" y="4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996C-A1DC-4A7A-B6F1-578E8A7AB1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E85D366-9F24-47FA-B339-7BB174999B83}">
      <dgm:prSet phldrT="[Text]" custT="1"/>
      <dgm:spPr>
        <a:solidFill>
          <a:srgbClr val="0C4C88"/>
        </a:solidFill>
      </dgm:spPr>
      <dgm:t>
        <a:bodyPr/>
        <a:lstStyle/>
        <a:p>
          <a:pPr algn="ctr"/>
          <a:r>
            <a:rPr lang="en-US" sz="3200" b="1" dirty="0">
              <a:solidFill>
                <a:schemeClr val="bg1"/>
              </a:solidFill>
            </a:rPr>
            <a:t>Effects </a:t>
          </a:r>
          <a:br>
            <a:rPr lang="en-US" sz="3200" b="1" dirty="0">
              <a:solidFill>
                <a:schemeClr val="bg1"/>
              </a:solidFill>
            </a:rPr>
          </a:br>
          <a:r>
            <a:rPr lang="en-US" sz="3200" b="1" dirty="0">
              <a:solidFill>
                <a:schemeClr val="bg1"/>
              </a:solidFill>
            </a:rPr>
            <a:t>of Safety Net Programs</a:t>
          </a:r>
          <a:endParaRPr lang="en-GB" sz="3200" b="1" dirty="0">
            <a:solidFill>
              <a:schemeClr val="bg1"/>
            </a:solidFill>
          </a:endParaRPr>
        </a:p>
      </dgm:t>
    </dgm:pt>
    <dgm:pt modelId="{03734C76-95C8-44B6-9939-6F3A575665E6}" type="parTrans" cxnId="{32D4BEEB-F81E-4919-B6D0-E653E60CDF72}">
      <dgm:prSet/>
      <dgm:spPr/>
      <dgm:t>
        <a:bodyPr/>
        <a:lstStyle/>
        <a:p>
          <a:pPr algn="l"/>
          <a:endParaRPr lang="en-GB"/>
        </a:p>
      </dgm:t>
    </dgm:pt>
    <dgm:pt modelId="{E6415300-7A14-41CE-B643-89021EF8D59B}" type="sibTrans" cxnId="{32D4BEEB-F81E-4919-B6D0-E653E60CDF72}">
      <dgm:prSet/>
      <dgm:spPr/>
      <dgm:t>
        <a:bodyPr/>
        <a:lstStyle/>
        <a:p>
          <a:pPr algn="l"/>
          <a:endParaRPr lang="en-GB"/>
        </a:p>
      </dgm:t>
    </dgm:pt>
    <dgm:pt modelId="{97849C0C-D610-44DF-95EB-D5DFA775DEB0}">
      <dgm:prSet phldrT="[Text]" custT="1"/>
      <dgm:spPr>
        <a:solidFill>
          <a:srgbClr val="00B0F0"/>
        </a:solidFill>
      </dgm:spPr>
      <dgm:t>
        <a:bodyPr lIns="274320" anchor="b" anchorCtr="0"/>
        <a:lstStyle/>
        <a:p>
          <a:pPr algn="l">
            <a:buFont typeface="Arial" panose="020B0604020202020204" pitchFamily="34" charset="0"/>
            <a:buChar char="•"/>
          </a:pPr>
          <a:r>
            <a:rPr lang="en-US" sz="3200" b="1" dirty="0"/>
            <a:t>Positive</a:t>
          </a:r>
          <a:br>
            <a:rPr lang="en-US" sz="2800" dirty="0"/>
          </a:br>
          <a:r>
            <a:rPr lang="en-US" sz="2800" b="0" dirty="0"/>
            <a:t>Reduced Poverty</a:t>
          </a:r>
          <a:br>
            <a:rPr lang="en-US" sz="2800" b="0" dirty="0"/>
          </a:br>
          <a:r>
            <a:rPr lang="en-US" sz="2800" b="0" dirty="0"/>
            <a:t>Improved Health</a:t>
          </a:r>
          <a:br>
            <a:rPr lang="en-US" sz="2800" b="0" dirty="0"/>
          </a:br>
          <a:r>
            <a:rPr lang="en-US" sz="2800" b="0" dirty="0"/>
            <a:t>Increased Mobility</a:t>
          </a:r>
          <a:endParaRPr lang="en-GB" sz="2800" b="0" dirty="0"/>
        </a:p>
      </dgm:t>
    </dgm:pt>
    <dgm:pt modelId="{FB4187D2-AA60-42AB-83B4-DFC4D8E2B2FC}" type="parTrans" cxnId="{F7CFC51F-32FF-4569-B4F2-96083F91AFD2}">
      <dgm:prSet/>
      <dgm:spPr/>
      <dgm:t>
        <a:bodyPr/>
        <a:lstStyle/>
        <a:p>
          <a:pPr algn="l"/>
          <a:endParaRPr lang="en-GB"/>
        </a:p>
      </dgm:t>
    </dgm:pt>
    <dgm:pt modelId="{0817C519-1F24-450C-9A88-D751C5F6F471}" type="sibTrans" cxnId="{F7CFC51F-32FF-4569-B4F2-96083F91AFD2}">
      <dgm:prSet/>
      <dgm:spPr/>
      <dgm:t>
        <a:bodyPr/>
        <a:lstStyle/>
        <a:p>
          <a:pPr algn="l"/>
          <a:endParaRPr lang="en-GB"/>
        </a:p>
      </dgm:t>
    </dgm:pt>
    <dgm:pt modelId="{3EF7A550-3080-4050-AEC1-E1D52ACE929F}">
      <dgm:prSet phldrT="[Text]" custT="1"/>
      <dgm:spPr>
        <a:solidFill>
          <a:schemeClr val="accent2"/>
        </a:solidFill>
      </dgm:spPr>
      <dgm:t>
        <a:bodyPr rIns="274320" anchor="b" anchorCtr="0"/>
        <a:lstStyle/>
        <a:p>
          <a:pPr algn="r"/>
          <a:r>
            <a:rPr lang="en-US" sz="3200" b="1" dirty="0"/>
            <a:t>Negative</a:t>
          </a:r>
          <a:r>
            <a:rPr lang="en-US" sz="2800" dirty="0"/>
            <a:t> </a:t>
          </a:r>
          <a:br>
            <a:rPr lang="en-US" sz="2800" dirty="0"/>
          </a:br>
          <a:r>
            <a:rPr lang="en-US" sz="2800" dirty="0"/>
            <a:t>Reduced Work Hours</a:t>
          </a:r>
          <a:br>
            <a:rPr lang="en-US" sz="2800" dirty="0"/>
          </a:br>
          <a:r>
            <a:rPr lang="en-US" sz="2800" dirty="0"/>
            <a:t>Single Parenthood</a:t>
          </a:r>
          <a:br>
            <a:rPr lang="en-US" sz="2800" dirty="0"/>
          </a:br>
          <a:r>
            <a:rPr lang="en-US" sz="2800" dirty="0"/>
            <a:t>“Dependency”</a:t>
          </a:r>
          <a:endParaRPr lang="en-GB" sz="2800" dirty="0"/>
        </a:p>
      </dgm:t>
    </dgm:pt>
    <dgm:pt modelId="{82281C6F-7DEA-4DA1-A0CC-470E4A824C51}" type="parTrans" cxnId="{438700E6-015D-4C17-9D4F-51827B430C4E}">
      <dgm:prSet/>
      <dgm:spPr/>
      <dgm:t>
        <a:bodyPr/>
        <a:lstStyle/>
        <a:p>
          <a:pPr algn="l"/>
          <a:endParaRPr lang="en-GB"/>
        </a:p>
      </dgm:t>
    </dgm:pt>
    <dgm:pt modelId="{0FA1218F-4FC3-4F23-9BBB-DBA91C97B272}" type="sibTrans" cxnId="{438700E6-015D-4C17-9D4F-51827B430C4E}">
      <dgm:prSet/>
      <dgm:spPr/>
      <dgm:t>
        <a:bodyPr/>
        <a:lstStyle/>
        <a:p>
          <a:pPr algn="l"/>
          <a:endParaRPr lang="en-GB"/>
        </a:p>
      </dgm:t>
    </dgm:pt>
    <dgm:pt modelId="{E5363F5A-2935-4B6E-A577-1AC2B3A85DD4}">
      <dgm:prSet phldrT="[Text]" custT="1"/>
      <dgm:spPr>
        <a:solidFill>
          <a:schemeClr val="accent6"/>
        </a:solidFill>
      </dgm:spPr>
      <dgm:t>
        <a:bodyPr lIns="274320"/>
        <a:lstStyle/>
        <a:p>
          <a:pPr algn="l"/>
          <a:r>
            <a:rPr lang="en-US" sz="3200" b="1" dirty="0"/>
            <a:t>Intended </a:t>
          </a:r>
          <a:br>
            <a:rPr lang="en-US" sz="3200" b="1" dirty="0"/>
          </a:br>
          <a:r>
            <a:rPr lang="en-US" sz="3200" b="1" dirty="0"/>
            <a:t>Effects</a:t>
          </a:r>
          <a:endParaRPr lang="en-GB" sz="3200" b="1" dirty="0"/>
        </a:p>
      </dgm:t>
    </dgm:pt>
    <dgm:pt modelId="{7F3B4624-477E-424C-956D-3654471D9D2B}" type="parTrans" cxnId="{4CDE96FB-F121-41B7-B3F5-3E49B1D3E49B}">
      <dgm:prSet/>
      <dgm:spPr/>
      <dgm:t>
        <a:bodyPr/>
        <a:lstStyle/>
        <a:p>
          <a:pPr algn="l"/>
          <a:endParaRPr lang="en-GB"/>
        </a:p>
      </dgm:t>
    </dgm:pt>
    <dgm:pt modelId="{11ECDC9D-A7C6-4F6C-8899-143ECB9720F5}" type="sibTrans" cxnId="{4CDE96FB-F121-41B7-B3F5-3E49B1D3E49B}">
      <dgm:prSet/>
      <dgm:spPr/>
      <dgm:t>
        <a:bodyPr/>
        <a:lstStyle/>
        <a:p>
          <a:pPr algn="l"/>
          <a:endParaRPr lang="en-GB"/>
        </a:p>
      </dgm:t>
    </dgm:pt>
    <dgm:pt modelId="{5F6589F8-1C42-4AF3-B188-7A731038A98B}">
      <dgm:prSet phldrT="[Text]" custT="1"/>
      <dgm:spPr>
        <a:solidFill>
          <a:srgbClr val="0070C0"/>
        </a:solidFill>
      </dgm:spPr>
      <dgm:t>
        <a:bodyPr rIns="274320"/>
        <a:lstStyle/>
        <a:p>
          <a:pPr algn="r"/>
          <a:r>
            <a:rPr lang="en-US" sz="3200" b="1" dirty="0"/>
            <a:t>Unintended </a:t>
          </a:r>
          <a:br>
            <a:rPr lang="en-US" sz="3200" b="1" dirty="0"/>
          </a:br>
          <a:r>
            <a:rPr lang="en-US" sz="3200" b="1" dirty="0"/>
            <a:t>Effects</a:t>
          </a:r>
          <a:endParaRPr lang="en-GB" sz="3200" b="1" dirty="0"/>
        </a:p>
      </dgm:t>
    </dgm:pt>
    <dgm:pt modelId="{DEBA0EA9-D172-4D76-9F99-88A8AFAF7134}" type="parTrans" cxnId="{96907A3E-353D-45B5-8805-5911B43E8080}">
      <dgm:prSet/>
      <dgm:spPr/>
      <dgm:t>
        <a:bodyPr/>
        <a:lstStyle/>
        <a:p>
          <a:pPr algn="l"/>
          <a:endParaRPr lang="en-GB"/>
        </a:p>
      </dgm:t>
    </dgm:pt>
    <dgm:pt modelId="{D61F6203-8FD7-46DD-A1F1-0274D236F9D0}" type="sibTrans" cxnId="{96907A3E-353D-45B5-8805-5911B43E8080}">
      <dgm:prSet/>
      <dgm:spPr/>
      <dgm:t>
        <a:bodyPr/>
        <a:lstStyle/>
        <a:p>
          <a:pPr algn="l"/>
          <a:endParaRPr lang="en-GB"/>
        </a:p>
      </dgm:t>
    </dgm:pt>
    <dgm:pt modelId="{56F35FD2-162B-4894-9F8C-8B8EA4A6D2DC}" type="pres">
      <dgm:prSet presAssocID="{FAB0996C-A1DC-4A7A-B6F1-578E8A7AB1A2}" presName="diagram" presStyleCnt="0">
        <dgm:presLayoutVars>
          <dgm:chMax val="1"/>
          <dgm:dir/>
          <dgm:animLvl val="ctr"/>
          <dgm:resizeHandles val="exact"/>
        </dgm:presLayoutVars>
      </dgm:prSet>
      <dgm:spPr/>
    </dgm:pt>
    <dgm:pt modelId="{BDF13FF0-FFAB-49FA-A809-8442AC2D51E4}" type="pres">
      <dgm:prSet presAssocID="{FAB0996C-A1DC-4A7A-B6F1-578E8A7AB1A2}" presName="matrix" presStyleCnt="0"/>
      <dgm:spPr/>
    </dgm:pt>
    <dgm:pt modelId="{C06E1C48-307D-42E5-A65B-D630457C388B}" type="pres">
      <dgm:prSet presAssocID="{FAB0996C-A1DC-4A7A-B6F1-578E8A7AB1A2}" presName="tile1" presStyleLbl="node1" presStyleIdx="0" presStyleCnt="4"/>
      <dgm:spPr/>
    </dgm:pt>
    <dgm:pt modelId="{29839593-FCD7-4B26-A077-FF7588A2ABDC}" type="pres">
      <dgm:prSet presAssocID="{FAB0996C-A1DC-4A7A-B6F1-578E8A7AB1A2}" presName="tile1text" presStyleLbl="node1" presStyleIdx="0" presStyleCnt="4">
        <dgm:presLayoutVars>
          <dgm:chMax val="0"/>
          <dgm:chPref val="0"/>
          <dgm:bulletEnabled val="1"/>
        </dgm:presLayoutVars>
      </dgm:prSet>
      <dgm:spPr/>
    </dgm:pt>
    <dgm:pt modelId="{08F2CD33-C832-47F4-A4E8-5892E31FCF20}" type="pres">
      <dgm:prSet presAssocID="{FAB0996C-A1DC-4A7A-B6F1-578E8A7AB1A2}" presName="tile2" presStyleLbl="node1" presStyleIdx="1" presStyleCnt="4" custLinFactNeighborY="-603"/>
      <dgm:spPr/>
    </dgm:pt>
    <dgm:pt modelId="{FD4958C5-10A0-4B19-8B96-C68F02742F28}" type="pres">
      <dgm:prSet presAssocID="{FAB0996C-A1DC-4A7A-B6F1-578E8A7AB1A2}" presName="tile2text" presStyleLbl="node1" presStyleIdx="1" presStyleCnt="4">
        <dgm:presLayoutVars>
          <dgm:chMax val="0"/>
          <dgm:chPref val="0"/>
          <dgm:bulletEnabled val="1"/>
        </dgm:presLayoutVars>
      </dgm:prSet>
      <dgm:spPr/>
    </dgm:pt>
    <dgm:pt modelId="{E23C17B9-CC8A-46A8-A2D8-79B86F9F09EE}" type="pres">
      <dgm:prSet presAssocID="{FAB0996C-A1DC-4A7A-B6F1-578E8A7AB1A2}" presName="tile3" presStyleLbl="node1" presStyleIdx="2" presStyleCnt="4"/>
      <dgm:spPr/>
    </dgm:pt>
    <dgm:pt modelId="{DD6A9721-4FFC-49DF-A6ED-F41A8D169C8E}" type="pres">
      <dgm:prSet presAssocID="{FAB0996C-A1DC-4A7A-B6F1-578E8A7AB1A2}" presName="tile3text" presStyleLbl="node1" presStyleIdx="2" presStyleCnt="4">
        <dgm:presLayoutVars>
          <dgm:chMax val="0"/>
          <dgm:chPref val="0"/>
          <dgm:bulletEnabled val="1"/>
        </dgm:presLayoutVars>
      </dgm:prSet>
      <dgm:spPr/>
    </dgm:pt>
    <dgm:pt modelId="{B30AB1B4-36E5-4C31-B615-4F8702113AFD}" type="pres">
      <dgm:prSet presAssocID="{FAB0996C-A1DC-4A7A-B6F1-578E8A7AB1A2}" presName="tile4" presStyleLbl="node1" presStyleIdx="3" presStyleCnt="4"/>
      <dgm:spPr/>
    </dgm:pt>
    <dgm:pt modelId="{E69FA40B-C393-4992-8DE9-615578DE64FC}" type="pres">
      <dgm:prSet presAssocID="{FAB0996C-A1DC-4A7A-B6F1-578E8A7AB1A2}" presName="tile4text" presStyleLbl="node1" presStyleIdx="3" presStyleCnt="4">
        <dgm:presLayoutVars>
          <dgm:chMax val="0"/>
          <dgm:chPref val="0"/>
          <dgm:bulletEnabled val="1"/>
        </dgm:presLayoutVars>
      </dgm:prSet>
      <dgm:spPr/>
    </dgm:pt>
    <dgm:pt modelId="{FCACF53B-2556-405D-8048-4EA939BD459B}" type="pres">
      <dgm:prSet presAssocID="{FAB0996C-A1DC-4A7A-B6F1-578E8A7AB1A2}" presName="centerTile" presStyleLbl="fgShp" presStyleIdx="0" presStyleCnt="1" custScaleX="154911" custScaleY="119479">
        <dgm:presLayoutVars>
          <dgm:chMax val="0"/>
          <dgm:chPref val="0"/>
        </dgm:presLayoutVars>
      </dgm:prSet>
      <dgm:spPr/>
    </dgm:pt>
  </dgm:ptLst>
  <dgm:cxnLst>
    <dgm:cxn modelId="{1E539C0F-494C-4CEA-8874-1DC96935513C}" type="presOf" srcId="{5F6589F8-1C42-4AF3-B188-7A731038A98B}" destId="{E69FA40B-C393-4992-8DE9-615578DE64FC}" srcOrd="1" destOrd="0" presId="urn:microsoft.com/office/officeart/2005/8/layout/matrix1"/>
    <dgm:cxn modelId="{CB49CC12-D2C1-434E-B8A3-DDA22D6FAF47}" type="presOf" srcId="{5F6589F8-1C42-4AF3-B188-7A731038A98B}" destId="{B30AB1B4-36E5-4C31-B615-4F8702113AFD}" srcOrd="0" destOrd="0" presId="urn:microsoft.com/office/officeart/2005/8/layout/matrix1"/>
    <dgm:cxn modelId="{F7CFC51F-32FF-4569-B4F2-96083F91AFD2}" srcId="{7E85D366-9F24-47FA-B339-7BB174999B83}" destId="{97849C0C-D610-44DF-95EB-D5DFA775DEB0}" srcOrd="0" destOrd="0" parTransId="{FB4187D2-AA60-42AB-83B4-DFC4D8E2B2FC}" sibTransId="{0817C519-1F24-450C-9A88-D751C5F6F471}"/>
    <dgm:cxn modelId="{80B36A20-4949-4F64-B92B-1EA858B92CFD}" type="presOf" srcId="{97849C0C-D610-44DF-95EB-D5DFA775DEB0}" destId="{29839593-FCD7-4B26-A077-FF7588A2ABDC}" srcOrd="1" destOrd="0" presId="urn:microsoft.com/office/officeart/2005/8/layout/matrix1"/>
    <dgm:cxn modelId="{96907A3E-353D-45B5-8805-5911B43E8080}" srcId="{7E85D366-9F24-47FA-B339-7BB174999B83}" destId="{5F6589F8-1C42-4AF3-B188-7A731038A98B}" srcOrd="3" destOrd="0" parTransId="{DEBA0EA9-D172-4D76-9F99-88A8AFAF7134}" sibTransId="{D61F6203-8FD7-46DD-A1F1-0274D236F9D0}"/>
    <dgm:cxn modelId="{5E340B5F-4FC8-44F5-BAD4-0FC256B7985E}" type="presOf" srcId="{7E85D366-9F24-47FA-B339-7BB174999B83}" destId="{FCACF53B-2556-405D-8048-4EA939BD459B}" srcOrd="0" destOrd="0" presId="urn:microsoft.com/office/officeart/2005/8/layout/matrix1"/>
    <dgm:cxn modelId="{E964877F-C29D-4A46-90E2-94EDD2D9D2EE}" type="presOf" srcId="{97849C0C-D610-44DF-95EB-D5DFA775DEB0}" destId="{C06E1C48-307D-42E5-A65B-D630457C388B}" srcOrd="0" destOrd="0" presId="urn:microsoft.com/office/officeart/2005/8/layout/matrix1"/>
    <dgm:cxn modelId="{C3114285-C28F-4C3B-A581-2F5EF7736A74}" type="presOf" srcId="{FAB0996C-A1DC-4A7A-B6F1-578E8A7AB1A2}" destId="{56F35FD2-162B-4894-9F8C-8B8EA4A6D2DC}" srcOrd="0" destOrd="0" presId="urn:microsoft.com/office/officeart/2005/8/layout/matrix1"/>
    <dgm:cxn modelId="{E73E348E-C280-4586-8756-4E33B9FED1E5}" type="presOf" srcId="{3EF7A550-3080-4050-AEC1-E1D52ACE929F}" destId="{08F2CD33-C832-47F4-A4E8-5892E31FCF20}" srcOrd="0" destOrd="0" presId="urn:microsoft.com/office/officeart/2005/8/layout/matrix1"/>
    <dgm:cxn modelId="{0511EC91-2A26-4C3B-829F-938F6D7CCB11}" type="presOf" srcId="{E5363F5A-2935-4B6E-A577-1AC2B3A85DD4}" destId="{DD6A9721-4FFC-49DF-A6ED-F41A8D169C8E}" srcOrd="1" destOrd="0" presId="urn:microsoft.com/office/officeart/2005/8/layout/matrix1"/>
    <dgm:cxn modelId="{F3254BC9-A142-4FFC-B6B2-4010DC293633}" type="presOf" srcId="{E5363F5A-2935-4B6E-A577-1AC2B3A85DD4}" destId="{E23C17B9-CC8A-46A8-A2D8-79B86F9F09EE}" srcOrd="0" destOrd="0" presId="urn:microsoft.com/office/officeart/2005/8/layout/matrix1"/>
    <dgm:cxn modelId="{438700E6-015D-4C17-9D4F-51827B430C4E}" srcId="{7E85D366-9F24-47FA-B339-7BB174999B83}" destId="{3EF7A550-3080-4050-AEC1-E1D52ACE929F}" srcOrd="1" destOrd="0" parTransId="{82281C6F-7DEA-4DA1-A0CC-470E4A824C51}" sibTransId="{0FA1218F-4FC3-4F23-9BBB-DBA91C97B272}"/>
    <dgm:cxn modelId="{74DB7EEB-37A9-4CDF-90DC-95D635B09C35}" type="presOf" srcId="{3EF7A550-3080-4050-AEC1-E1D52ACE929F}" destId="{FD4958C5-10A0-4B19-8B96-C68F02742F28}" srcOrd="1" destOrd="0" presId="urn:microsoft.com/office/officeart/2005/8/layout/matrix1"/>
    <dgm:cxn modelId="{32D4BEEB-F81E-4919-B6D0-E653E60CDF72}" srcId="{FAB0996C-A1DC-4A7A-B6F1-578E8A7AB1A2}" destId="{7E85D366-9F24-47FA-B339-7BB174999B83}" srcOrd="0" destOrd="0" parTransId="{03734C76-95C8-44B6-9939-6F3A575665E6}" sibTransId="{E6415300-7A14-41CE-B643-89021EF8D59B}"/>
    <dgm:cxn modelId="{4CDE96FB-F121-41B7-B3F5-3E49B1D3E49B}" srcId="{7E85D366-9F24-47FA-B339-7BB174999B83}" destId="{E5363F5A-2935-4B6E-A577-1AC2B3A85DD4}" srcOrd="2" destOrd="0" parTransId="{7F3B4624-477E-424C-956D-3654471D9D2B}" sibTransId="{11ECDC9D-A7C6-4F6C-8899-143ECB9720F5}"/>
    <dgm:cxn modelId="{9D75394D-812A-4E95-8C69-51B64BC4F5AF}" type="presParOf" srcId="{56F35FD2-162B-4894-9F8C-8B8EA4A6D2DC}" destId="{BDF13FF0-FFAB-49FA-A809-8442AC2D51E4}" srcOrd="0" destOrd="0" presId="urn:microsoft.com/office/officeart/2005/8/layout/matrix1"/>
    <dgm:cxn modelId="{663B76BF-6D19-449D-8385-A3F1D88C5173}" type="presParOf" srcId="{BDF13FF0-FFAB-49FA-A809-8442AC2D51E4}" destId="{C06E1C48-307D-42E5-A65B-D630457C388B}" srcOrd="0" destOrd="0" presId="urn:microsoft.com/office/officeart/2005/8/layout/matrix1"/>
    <dgm:cxn modelId="{39EB68CC-8410-481D-A22D-9EC67086840B}" type="presParOf" srcId="{BDF13FF0-FFAB-49FA-A809-8442AC2D51E4}" destId="{29839593-FCD7-4B26-A077-FF7588A2ABDC}" srcOrd="1" destOrd="0" presId="urn:microsoft.com/office/officeart/2005/8/layout/matrix1"/>
    <dgm:cxn modelId="{AA6A8755-CF5C-41B3-9BE1-89B131BBF90B}" type="presParOf" srcId="{BDF13FF0-FFAB-49FA-A809-8442AC2D51E4}" destId="{08F2CD33-C832-47F4-A4E8-5892E31FCF20}" srcOrd="2" destOrd="0" presId="urn:microsoft.com/office/officeart/2005/8/layout/matrix1"/>
    <dgm:cxn modelId="{07C33D20-1776-499A-9C47-57191D6674AC}" type="presParOf" srcId="{BDF13FF0-FFAB-49FA-A809-8442AC2D51E4}" destId="{FD4958C5-10A0-4B19-8B96-C68F02742F28}" srcOrd="3" destOrd="0" presId="urn:microsoft.com/office/officeart/2005/8/layout/matrix1"/>
    <dgm:cxn modelId="{4E0A5314-80CC-404E-8F9D-A35E0FE5E2EE}" type="presParOf" srcId="{BDF13FF0-FFAB-49FA-A809-8442AC2D51E4}" destId="{E23C17B9-CC8A-46A8-A2D8-79B86F9F09EE}" srcOrd="4" destOrd="0" presId="urn:microsoft.com/office/officeart/2005/8/layout/matrix1"/>
    <dgm:cxn modelId="{B136D5F0-8AD1-4139-A8C2-8E708C77CC5A}" type="presParOf" srcId="{BDF13FF0-FFAB-49FA-A809-8442AC2D51E4}" destId="{DD6A9721-4FFC-49DF-A6ED-F41A8D169C8E}" srcOrd="5" destOrd="0" presId="urn:microsoft.com/office/officeart/2005/8/layout/matrix1"/>
    <dgm:cxn modelId="{75E618AA-0273-4CE8-9BE1-4890E3999FDE}" type="presParOf" srcId="{BDF13FF0-FFAB-49FA-A809-8442AC2D51E4}" destId="{B30AB1B4-36E5-4C31-B615-4F8702113AFD}" srcOrd="6" destOrd="0" presId="urn:microsoft.com/office/officeart/2005/8/layout/matrix1"/>
    <dgm:cxn modelId="{8E1AC406-AB50-4074-8E3A-88D9D250110F}" type="presParOf" srcId="{BDF13FF0-FFAB-49FA-A809-8442AC2D51E4}" destId="{E69FA40B-C393-4992-8DE9-615578DE64FC}" srcOrd="7" destOrd="0" presId="urn:microsoft.com/office/officeart/2005/8/layout/matrix1"/>
    <dgm:cxn modelId="{74AD42D3-EAB1-4348-80DA-EB05526AE825}" type="presParOf" srcId="{56F35FD2-162B-4894-9F8C-8B8EA4A6D2DC}" destId="{FCACF53B-2556-405D-8048-4EA939BD4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B83C7-5997-4F9D-A1A7-441B9FB037A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91A238F-8F78-473A-BD58-89AB035AE5D6}">
      <dgm:prSet phldrT="[Text]" custT="1"/>
      <dgm:spPr>
        <a:solidFill>
          <a:schemeClr val="bg1"/>
        </a:solidFill>
      </dgm:spPr>
      <dgm:t>
        <a:bodyPr/>
        <a:lstStyle/>
        <a:p>
          <a:pPr algn="ctr"/>
          <a:r>
            <a:rPr lang="en-US" sz="1400" dirty="0">
              <a:solidFill>
                <a:schemeClr val="bg1"/>
              </a:solidFill>
            </a:rPr>
            <a:t>Reduces benefits with earnings</a:t>
          </a:r>
        </a:p>
      </dgm:t>
    </dgm:pt>
    <dgm:pt modelId="{DFD9EC58-244E-4E0D-9F8A-860D83DCD42A}" type="parTrans" cxnId="{96A7D602-86CC-41B1-8D82-5DD09A9A3CC0}">
      <dgm:prSet/>
      <dgm:spPr/>
      <dgm:t>
        <a:bodyPr/>
        <a:lstStyle/>
        <a:p>
          <a:endParaRPr lang="en-US"/>
        </a:p>
      </dgm:t>
    </dgm:pt>
    <dgm:pt modelId="{964EF355-FE1E-400E-ABAC-7AD89B249FA9}" type="sibTrans" cxnId="{96A7D602-86CC-41B1-8D82-5DD09A9A3CC0}">
      <dgm:prSet/>
      <dgm:spPr/>
      <dgm:t>
        <a:bodyPr/>
        <a:lstStyle/>
        <a:p>
          <a:endParaRPr lang="en-US"/>
        </a:p>
      </dgm:t>
    </dgm:pt>
    <dgm:pt modelId="{92FBA950-24B4-4191-B921-DEF6545FBE2F}">
      <dgm:prSet phldrT="[Text]"/>
      <dgm:spPr/>
      <dgm:t>
        <a:bodyPr/>
        <a:lstStyle/>
        <a:p>
          <a:pPr algn="ctr"/>
          <a:r>
            <a:rPr lang="en-US" b="1" dirty="0">
              <a:solidFill>
                <a:schemeClr val="bg1"/>
              </a:solidFill>
            </a:rPr>
            <a:t>Grant amount falls with earnings</a:t>
          </a:r>
        </a:p>
      </dgm:t>
    </dgm:pt>
    <dgm:pt modelId="{3A762A1F-1398-4F4C-8E0B-BF595B1D7CCA}" type="parTrans" cxnId="{83E4910F-826D-44EB-B2A1-C4BDB6E96CF8}">
      <dgm:prSet/>
      <dgm:spPr/>
      <dgm:t>
        <a:bodyPr/>
        <a:lstStyle/>
        <a:p>
          <a:endParaRPr lang="en-US"/>
        </a:p>
      </dgm:t>
    </dgm:pt>
    <dgm:pt modelId="{09F4E767-C391-4049-8824-2DBE9463750B}" type="sibTrans" cxnId="{83E4910F-826D-44EB-B2A1-C4BDB6E96CF8}">
      <dgm:prSet/>
      <dgm:spPr/>
      <dgm:t>
        <a:bodyPr/>
        <a:lstStyle/>
        <a:p>
          <a:endParaRPr lang="en-US"/>
        </a:p>
      </dgm:t>
    </dgm:pt>
    <dgm:pt modelId="{4C57409D-4BDC-477C-82FF-BDB5B963440A}">
      <dgm:prSet phldrT="[Text]"/>
      <dgm:spPr/>
      <dgm:t>
        <a:bodyPr anchor="ctr" anchorCtr="0"/>
        <a:lstStyle/>
        <a:p>
          <a:pPr algn="ctr"/>
          <a:r>
            <a:rPr lang="en-US" b="1" dirty="0">
              <a:solidFill>
                <a:schemeClr val="bg1"/>
              </a:solidFill>
            </a:rPr>
            <a:t>TANF maximum grant</a:t>
          </a:r>
        </a:p>
      </dgm:t>
    </dgm:pt>
    <dgm:pt modelId="{115EE175-F3C1-4730-8409-EDC031166C56}" type="sibTrans" cxnId="{81E77836-6647-4747-95D6-4008B3065DCF}">
      <dgm:prSet/>
      <dgm:spPr/>
      <dgm:t>
        <a:bodyPr/>
        <a:lstStyle/>
        <a:p>
          <a:endParaRPr lang="en-US"/>
        </a:p>
      </dgm:t>
    </dgm:pt>
    <dgm:pt modelId="{D6AE58CA-DF7D-430F-BD02-0A3C9C0CA111}" type="parTrans" cxnId="{81E77836-6647-4747-95D6-4008B3065DCF}">
      <dgm:prSet/>
      <dgm:spPr/>
      <dgm:t>
        <a:bodyPr/>
        <a:lstStyle/>
        <a:p>
          <a:endParaRPr lang="en-US"/>
        </a:p>
      </dgm:t>
    </dgm:pt>
    <dgm:pt modelId="{6270CBB8-167B-4050-8AEF-2657C40C7035}">
      <dgm:prSet phldrT="[Text]" custT="1"/>
      <dgm:spPr>
        <a:solidFill>
          <a:schemeClr val="bg1"/>
        </a:solidFill>
      </dgm:spPr>
      <dgm:t>
        <a:bodyPr/>
        <a:lstStyle/>
        <a:p>
          <a:endParaRPr lang="en-US" sz="1400" dirty="0">
            <a:solidFill>
              <a:schemeClr val="bg1"/>
            </a:solidFill>
          </a:endParaRPr>
        </a:p>
      </dgm:t>
    </dgm:pt>
    <dgm:pt modelId="{13205B7D-E7A4-4231-8C6D-8F8717C27726}" type="sibTrans" cxnId="{EF8EC2D2-29A5-437C-881A-2EBB742102CD}">
      <dgm:prSet/>
      <dgm:spPr/>
      <dgm:t>
        <a:bodyPr/>
        <a:lstStyle/>
        <a:p>
          <a:endParaRPr lang="en-US"/>
        </a:p>
      </dgm:t>
    </dgm:pt>
    <dgm:pt modelId="{167F7A79-D059-4E64-8008-B7D9AE639480}" type="parTrans" cxnId="{EF8EC2D2-29A5-437C-881A-2EBB742102CD}">
      <dgm:prSet/>
      <dgm:spPr/>
      <dgm:t>
        <a:bodyPr/>
        <a:lstStyle/>
        <a:p>
          <a:endParaRPr lang="en-US"/>
        </a:p>
      </dgm:t>
    </dgm:pt>
    <dgm:pt modelId="{693EB0F0-6046-49E3-8935-A8C035263664}" type="pres">
      <dgm:prSet presAssocID="{699B83C7-5997-4F9D-A1A7-441B9FB037AB}" presName="Name0" presStyleCnt="0">
        <dgm:presLayoutVars>
          <dgm:chMax val="2"/>
          <dgm:dir/>
          <dgm:animOne val="branch"/>
          <dgm:animLvl val="lvl"/>
          <dgm:resizeHandles val="exact"/>
        </dgm:presLayoutVars>
      </dgm:prSet>
      <dgm:spPr/>
    </dgm:pt>
    <dgm:pt modelId="{3E818FAE-45FD-4095-BE2A-CD74BE18F067}" type="pres">
      <dgm:prSet presAssocID="{699B83C7-5997-4F9D-A1A7-441B9FB037AB}" presName="Background" presStyleLbl="node1" presStyleIdx="0" presStyleCnt="1"/>
      <dgm:spPr>
        <a:solidFill>
          <a:srgbClr val="00B0F0"/>
        </a:solidFill>
      </dgm:spPr>
    </dgm:pt>
    <dgm:pt modelId="{65C38C2B-5668-4753-AB3D-83EF579EE064}" type="pres">
      <dgm:prSet presAssocID="{699B83C7-5997-4F9D-A1A7-441B9FB037AB}" presName="Divider" presStyleLbl="callout" presStyleIdx="0" presStyleCnt="1"/>
      <dgm:spPr/>
    </dgm:pt>
    <dgm:pt modelId="{4D4BD039-603B-4B93-AB43-77D2B009F415}" type="pres">
      <dgm:prSet presAssocID="{699B83C7-5997-4F9D-A1A7-441B9FB037AB}" presName="ChildText1" presStyleLbl="revTx" presStyleIdx="0" presStyleCnt="0">
        <dgm:presLayoutVars>
          <dgm:chMax val="0"/>
          <dgm:chPref val="0"/>
          <dgm:bulletEnabled val="1"/>
        </dgm:presLayoutVars>
      </dgm:prSet>
      <dgm:spPr/>
    </dgm:pt>
    <dgm:pt modelId="{D4BA28C6-E3B8-48A0-AEE4-CFD600BF5AA2}" type="pres">
      <dgm:prSet presAssocID="{699B83C7-5997-4F9D-A1A7-441B9FB037AB}" presName="ChildText2" presStyleLbl="revTx" presStyleIdx="0" presStyleCnt="0">
        <dgm:presLayoutVars>
          <dgm:chMax val="0"/>
          <dgm:chPref val="0"/>
          <dgm:bulletEnabled val="1"/>
        </dgm:presLayoutVars>
      </dgm:prSet>
      <dgm:spPr/>
    </dgm:pt>
    <dgm:pt modelId="{ADE6ED65-84F9-4465-BB9F-1A101350640A}" type="pres">
      <dgm:prSet presAssocID="{699B83C7-5997-4F9D-A1A7-441B9FB037AB}" presName="ParentText1" presStyleLbl="revTx" presStyleIdx="0" presStyleCnt="0">
        <dgm:presLayoutVars>
          <dgm:chMax val="1"/>
          <dgm:chPref val="1"/>
        </dgm:presLayoutVars>
      </dgm:prSet>
      <dgm:spPr/>
    </dgm:pt>
    <dgm:pt modelId="{20DCE774-E17B-436F-A6D8-54F80BB7F69D}" type="pres">
      <dgm:prSet presAssocID="{699B83C7-5997-4F9D-A1A7-441B9FB037AB}" presName="ParentShape1" presStyleLbl="alignImgPlace1" presStyleIdx="0" presStyleCnt="2">
        <dgm:presLayoutVars/>
      </dgm:prSet>
      <dgm:spPr/>
    </dgm:pt>
    <dgm:pt modelId="{9108FD5D-4474-42EE-AB89-3494B08F1FDC}" type="pres">
      <dgm:prSet presAssocID="{699B83C7-5997-4F9D-A1A7-441B9FB037AB}" presName="ParentText2" presStyleLbl="revTx" presStyleIdx="0" presStyleCnt="0">
        <dgm:presLayoutVars>
          <dgm:chMax val="1"/>
          <dgm:chPref val="1"/>
        </dgm:presLayoutVars>
      </dgm:prSet>
      <dgm:spPr/>
    </dgm:pt>
    <dgm:pt modelId="{0893743B-B642-4CC5-9A3B-B9F5B2CD2B0B}" type="pres">
      <dgm:prSet presAssocID="{699B83C7-5997-4F9D-A1A7-441B9FB037AB}" presName="ParentShape2" presStyleLbl="alignImgPlace1" presStyleIdx="1" presStyleCnt="2" custScaleX="191742" custLinFactNeighborX="45721" custLinFactNeighborY="11074">
        <dgm:presLayoutVars/>
      </dgm:prSet>
      <dgm:spPr/>
    </dgm:pt>
  </dgm:ptLst>
  <dgm:cxnLst>
    <dgm:cxn modelId="{96A7D602-86CC-41B1-8D82-5DD09A9A3CC0}" srcId="{699B83C7-5997-4F9D-A1A7-441B9FB037AB}" destId="{A91A238F-8F78-473A-BD58-89AB035AE5D6}" srcOrd="1" destOrd="0" parTransId="{DFD9EC58-244E-4E0D-9F8A-860D83DCD42A}" sibTransId="{964EF355-FE1E-400E-ABAC-7AD89B249FA9}"/>
    <dgm:cxn modelId="{83E4910F-826D-44EB-B2A1-C4BDB6E96CF8}" srcId="{A91A238F-8F78-473A-BD58-89AB035AE5D6}" destId="{92FBA950-24B4-4191-B921-DEF6545FBE2F}" srcOrd="0" destOrd="0" parTransId="{3A762A1F-1398-4F4C-8E0B-BF595B1D7CCA}" sibTransId="{09F4E767-C391-4049-8824-2DBE9463750B}"/>
    <dgm:cxn modelId="{41C9B52C-A13D-4ABF-AF05-6FB17746203C}" type="presOf" srcId="{A91A238F-8F78-473A-BD58-89AB035AE5D6}" destId="{9108FD5D-4474-42EE-AB89-3494B08F1FDC}" srcOrd="0" destOrd="0" presId="urn:microsoft.com/office/officeart/2009/3/layout/OpposingIdeas"/>
    <dgm:cxn modelId="{81E77836-6647-4747-95D6-4008B3065DCF}" srcId="{6270CBB8-167B-4050-8AEF-2657C40C7035}" destId="{4C57409D-4BDC-477C-82FF-BDB5B963440A}" srcOrd="0" destOrd="0" parTransId="{D6AE58CA-DF7D-430F-BD02-0A3C9C0CA111}" sibTransId="{115EE175-F3C1-4730-8409-EDC031166C56}"/>
    <dgm:cxn modelId="{8A57A560-4DB7-4816-B4A8-AF5BDE385D5B}" type="presOf" srcId="{699B83C7-5997-4F9D-A1A7-441B9FB037AB}" destId="{693EB0F0-6046-49E3-8935-A8C035263664}" srcOrd="0" destOrd="0" presId="urn:microsoft.com/office/officeart/2009/3/layout/OpposingIdeas"/>
    <dgm:cxn modelId="{7C659564-6208-447F-8B79-7FE1B8DC5D15}" type="presOf" srcId="{4C57409D-4BDC-477C-82FF-BDB5B963440A}" destId="{4D4BD039-603B-4B93-AB43-77D2B009F415}" srcOrd="0" destOrd="0" presId="urn:microsoft.com/office/officeart/2009/3/layout/OpposingIdeas"/>
    <dgm:cxn modelId="{CAD9CBA9-C35B-415E-84C6-930EB29A837B}" type="presOf" srcId="{6270CBB8-167B-4050-8AEF-2657C40C7035}" destId="{20DCE774-E17B-436F-A6D8-54F80BB7F69D}" srcOrd="1" destOrd="0" presId="urn:microsoft.com/office/officeart/2009/3/layout/OpposingIdeas"/>
    <dgm:cxn modelId="{2435EEB5-D627-44A0-A3B0-3AEDE11FB0BB}" type="presOf" srcId="{6270CBB8-167B-4050-8AEF-2657C40C7035}" destId="{ADE6ED65-84F9-4465-BB9F-1A101350640A}" srcOrd="0" destOrd="0" presId="urn:microsoft.com/office/officeart/2009/3/layout/OpposingIdeas"/>
    <dgm:cxn modelId="{EF8EC2D2-29A5-437C-881A-2EBB742102CD}" srcId="{699B83C7-5997-4F9D-A1A7-441B9FB037AB}" destId="{6270CBB8-167B-4050-8AEF-2657C40C7035}" srcOrd="0" destOrd="0" parTransId="{167F7A79-D059-4E64-8008-B7D9AE639480}" sibTransId="{13205B7D-E7A4-4231-8C6D-8F8717C27726}"/>
    <dgm:cxn modelId="{E2E3D2DE-8201-40B5-BB22-0B0B2E534646}" type="presOf" srcId="{A91A238F-8F78-473A-BD58-89AB035AE5D6}" destId="{0893743B-B642-4CC5-9A3B-B9F5B2CD2B0B}" srcOrd="1" destOrd="0" presId="urn:microsoft.com/office/officeart/2009/3/layout/OpposingIdeas"/>
    <dgm:cxn modelId="{4E373AFE-AF19-4259-873A-E94EAD41C4CA}" type="presOf" srcId="{92FBA950-24B4-4191-B921-DEF6545FBE2F}" destId="{D4BA28C6-E3B8-48A0-AEE4-CFD600BF5AA2}" srcOrd="0" destOrd="0" presId="urn:microsoft.com/office/officeart/2009/3/layout/OpposingIdeas"/>
    <dgm:cxn modelId="{1E086A47-A8DE-45E5-A28B-31C9962A99F5}" type="presParOf" srcId="{693EB0F0-6046-49E3-8935-A8C035263664}" destId="{3E818FAE-45FD-4095-BE2A-CD74BE18F067}" srcOrd="0" destOrd="0" presId="urn:microsoft.com/office/officeart/2009/3/layout/OpposingIdeas"/>
    <dgm:cxn modelId="{5421DBF1-E127-4E66-A393-4AE1F6B524C4}" type="presParOf" srcId="{693EB0F0-6046-49E3-8935-A8C035263664}" destId="{65C38C2B-5668-4753-AB3D-83EF579EE064}" srcOrd="1" destOrd="0" presId="urn:microsoft.com/office/officeart/2009/3/layout/OpposingIdeas"/>
    <dgm:cxn modelId="{3F2985D5-9C4F-4F7A-95FF-364151FC8FC6}" type="presParOf" srcId="{693EB0F0-6046-49E3-8935-A8C035263664}" destId="{4D4BD039-603B-4B93-AB43-77D2B009F415}" srcOrd="2" destOrd="0" presId="urn:microsoft.com/office/officeart/2009/3/layout/OpposingIdeas"/>
    <dgm:cxn modelId="{8E37FA51-9F50-40D1-8EDD-CE838C9F4A9D}" type="presParOf" srcId="{693EB0F0-6046-49E3-8935-A8C035263664}" destId="{D4BA28C6-E3B8-48A0-AEE4-CFD600BF5AA2}" srcOrd="3" destOrd="0" presId="urn:microsoft.com/office/officeart/2009/3/layout/OpposingIdeas"/>
    <dgm:cxn modelId="{766E660F-6A07-4EE1-A82E-B908D1A7F746}" type="presParOf" srcId="{693EB0F0-6046-49E3-8935-A8C035263664}" destId="{ADE6ED65-84F9-4465-BB9F-1A101350640A}" srcOrd="4" destOrd="0" presId="urn:microsoft.com/office/officeart/2009/3/layout/OpposingIdeas"/>
    <dgm:cxn modelId="{1AD63B41-0848-48FE-B47A-D4B7ED031BF2}" type="presParOf" srcId="{693EB0F0-6046-49E3-8935-A8C035263664}" destId="{20DCE774-E17B-436F-A6D8-54F80BB7F69D}" srcOrd="5" destOrd="0" presId="urn:microsoft.com/office/officeart/2009/3/layout/OpposingIdeas"/>
    <dgm:cxn modelId="{CB0BE82B-B7CA-4B34-B676-9477F90B07D8}" type="presParOf" srcId="{693EB0F0-6046-49E3-8935-A8C035263664}" destId="{9108FD5D-4474-42EE-AB89-3494B08F1FDC}" srcOrd="6" destOrd="0" presId="urn:microsoft.com/office/officeart/2009/3/layout/OpposingIdeas"/>
    <dgm:cxn modelId="{81A5A1A1-6E05-4B4F-99FF-5E11BD37ED44}" type="presParOf" srcId="{693EB0F0-6046-49E3-8935-A8C035263664}" destId="{0893743B-B642-4CC5-9A3B-B9F5B2CD2B0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1C48-307D-42E5-A65B-D630457C388B}">
      <dsp:nvSpPr>
        <dsp:cNvPr id="0" name=""/>
        <dsp:cNvSpPr/>
      </dsp:nvSpPr>
      <dsp:spPr>
        <a:xfrm rot="16200000">
          <a:off x="831547" y="-831547"/>
          <a:ext cx="2709333" cy="4372428"/>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b"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b="1" kern="1200" dirty="0"/>
            <a:t>Positive</a:t>
          </a:r>
          <a:br>
            <a:rPr lang="en-US" sz="2800" kern="1200" dirty="0"/>
          </a:br>
          <a:r>
            <a:rPr lang="en-US" sz="2800" b="0" kern="1200" dirty="0"/>
            <a:t>Reduced Poverty</a:t>
          </a:r>
          <a:br>
            <a:rPr lang="en-US" sz="2800" b="0" kern="1200" dirty="0"/>
          </a:br>
          <a:r>
            <a:rPr lang="en-US" sz="2800" b="0" kern="1200" dirty="0"/>
            <a:t>Improved Health</a:t>
          </a:r>
          <a:br>
            <a:rPr lang="en-US" sz="2800" b="0" kern="1200" dirty="0"/>
          </a:br>
          <a:r>
            <a:rPr lang="en-US" sz="2800" b="0" kern="1200" dirty="0"/>
            <a:t>Increased Mobility</a:t>
          </a:r>
          <a:endParaRPr lang="en-GB" sz="2800" b="0" kern="1200" dirty="0"/>
        </a:p>
      </dsp:txBody>
      <dsp:txXfrm rot="5400000">
        <a:off x="0" y="0"/>
        <a:ext cx="4372428" cy="2032000"/>
      </dsp:txXfrm>
    </dsp:sp>
    <dsp:sp modelId="{08F2CD33-C832-47F4-A4E8-5892E31FCF20}">
      <dsp:nvSpPr>
        <dsp:cNvPr id="0" name=""/>
        <dsp:cNvSpPr/>
      </dsp:nvSpPr>
      <dsp:spPr>
        <a:xfrm>
          <a:off x="4372428" y="0"/>
          <a:ext cx="4372428" cy="2709333"/>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b" anchorCtr="0">
          <a:noAutofit/>
        </a:bodyPr>
        <a:lstStyle/>
        <a:p>
          <a:pPr marL="0" lvl="0" indent="0" algn="r" defTabSz="1422400">
            <a:lnSpc>
              <a:spcPct val="90000"/>
            </a:lnSpc>
            <a:spcBef>
              <a:spcPct val="0"/>
            </a:spcBef>
            <a:spcAft>
              <a:spcPct val="35000"/>
            </a:spcAft>
            <a:buNone/>
          </a:pPr>
          <a:r>
            <a:rPr lang="en-US" sz="3200" b="1" kern="1200" dirty="0"/>
            <a:t>Negative</a:t>
          </a:r>
          <a:r>
            <a:rPr lang="en-US" sz="2800" kern="1200" dirty="0"/>
            <a:t> </a:t>
          </a:r>
          <a:br>
            <a:rPr lang="en-US" sz="2800" kern="1200" dirty="0"/>
          </a:br>
          <a:r>
            <a:rPr lang="en-US" sz="2800" kern="1200" dirty="0"/>
            <a:t>Reduced Work Hours</a:t>
          </a:r>
          <a:br>
            <a:rPr lang="en-US" sz="2800" kern="1200" dirty="0"/>
          </a:br>
          <a:r>
            <a:rPr lang="en-US" sz="2800" kern="1200" dirty="0"/>
            <a:t>Single Parenthood</a:t>
          </a:r>
          <a:br>
            <a:rPr lang="en-US" sz="2800" kern="1200" dirty="0"/>
          </a:br>
          <a:r>
            <a:rPr lang="en-US" sz="2800" kern="1200" dirty="0"/>
            <a:t>“Dependency”</a:t>
          </a:r>
          <a:endParaRPr lang="en-GB" sz="2800" kern="1200" dirty="0"/>
        </a:p>
      </dsp:txBody>
      <dsp:txXfrm>
        <a:off x="4372428" y="0"/>
        <a:ext cx="4372428" cy="2032000"/>
      </dsp:txXfrm>
    </dsp:sp>
    <dsp:sp modelId="{E23C17B9-CC8A-46A8-A2D8-79B86F9F09EE}">
      <dsp:nvSpPr>
        <dsp:cNvPr id="0" name=""/>
        <dsp:cNvSpPr/>
      </dsp:nvSpPr>
      <dsp:spPr>
        <a:xfrm rot="10800000">
          <a:off x="0" y="2709333"/>
          <a:ext cx="4372428" cy="270933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b="1" kern="1200" dirty="0"/>
            <a:t>Intended </a:t>
          </a:r>
          <a:br>
            <a:rPr lang="en-US" sz="3200" b="1" kern="1200" dirty="0"/>
          </a:br>
          <a:r>
            <a:rPr lang="en-US" sz="3200" b="1" kern="1200" dirty="0"/>
            <a:t>Effects</a:t>
          </a:r>
          <a:endParaRPr lang="en-GB" sz="3200" b="1" kern="1200" dirty="0"/>
        </a:p>
      </dsp:txBody>
      <dsp:txXfrm rot="10800000">
        <a:off x="0" y="3386666"/>
        <a:ext cx="4372428" cy="2032000"/>
      </dsp:txXfrm>
    </dsp:sp>
    <dsp:sp modelId="{B30AB1B4-36E5-4C31-B615-4F8702113AFD}">
      <dsp:nvSpPr>
        <dsp:cNvPr id="0" name=""/>
        <dsp:cNvSpPr/>
      </dsp:nvSpPr>
      <dsp:spPr>
        <a:xfrm rot="5400000">
          <a:off x="5203976" y="1877786"/>
          <a:ext cx="2709333" cy="4372428"/>
        </a:xfrm>
        <a:prstGeom prst="round1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ctr" anchorCtr="0">
          <a:noAutofit/>
        </a:bodyPr>
        <a:lstStyle/>
        <a:p>
          <a:pPr marL="0" lvl="0" indent="0" algn="r" defTabSz="1422400">
            <a:lnSpc>
              <a:spcPct val="90000"/>
            </a:lnSpc>
            <a:spcBef>
              <a:spcPct val="0"/>
            </a:spcBef>
            <a:spcAft>
              <a:spcPct val="35000"/>
            </a:spcAft>
            <a:buNone/>
          </a:pPr>
          <a:r>
            <a:rPr lang="en-US" sz="3200" b="1" kern="1200" dirty="0"/>
            <a:t>Unintended </a:t>
          </a:r>
          <a:br>
            <a:rPr lang="en-US" sz="3200" b="1" kern="1200" dirty="0"/>
          </a:br>
          <a:r>
            <a:rPr lang="en-US" sz="3200" b="1" kern="1200" dirty="0"/>
            <a:t>Effects</a:t>
          </a:r>
          <a:endParaRPr lang="en-GB" sz="3200" b="1" kern="1200" dirty="0"/>
        </a:p>
      </dsp:txBody>
      <dsp:txXfrm rot="-5400000">
        <a:off x="4372428" y="3386666"/>
        <a:ext cx="4372428" cy="2032000"/>
      </dsp:txXfrm>
    </dsp:sp>
    <dsp:sp modelId="{FCACF53B-2556-405D-8048-4EA939BD459B}">
      <dsp:nvSpPr>
        <dsp:cNvPr id="0" name=""/>
        <dsp:cNvSpPr/>
      </dsp:nvSpPr>
      <dsp:spPr>
        <a:xfrm>
          <a:off x="2340416" y="1900062"/>
          <a:ext cx="4064023" cy="1618542"/>
        </a:xfrm>
        <a:prstGeom prst="roundRect">
          <a:avLst/>
        </a:prstGeom>
        <a:solidFill>
          <a:srgbClr val="0C4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Effects </a:t>
          </a:r>
          <a:br>
            <a:rPr lang="en-US" sz="3200" b="1" kern="1200" dirty="0">
              <a:solidFill>
                <a:schemeClr val="bg1"/>
              </a:solidFill>
            </a:rPr>
          </a:br>
          <a:r>
            <a:rPr lang="en-US" sz="3200" b="1" kern="1200" dirty="0">
              <a:solidFill>
                <a:schemeClr val="bg1"/>
              </a:solidFill>
            </a:rPr>
            <a:t>of Safety Net Programs</a:t>
          </a:r>
          <a:endParaRPr lang="en-GB" sz="3200" b="1" kern="1200" dirty="0">
            <a:solidFill>
              <a:schemeClr val="bg1"/>
            </a:solidFill>
          </a:endParaRPr>
        </a:p>
      </dsp:txBody>
      <dsp:txXfrm>
        <a:off x="2419427" y="1979073"/>
        <a:ext cx="3906001" cy="146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8FAE-45FD-4095-BE2A-CD74BE18F067}">
      <dsp:nvSpPr>
        <dsp:cNvPr id="0" name=""/>
        <dsp:cNvSpPr/>
      </dsp:nvSpPr>
      <dsp:spPr>
        <a:xfrm>
          <a:off x="1636709" y="478855"/>
          <a:ext cx="3457052" cy="1859084"/>
        </a:xfrm>
        <a:prstGeom prst="round2DiagRect">
          <a:avLst>
            <a:gd name="adj1" fmla="val 0"/>
            <a:gd name="adj2"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8C2B-5668-4753-AB3D-83EF579EE064}">
      <dsp:nvSpPr>
        <dsp:cNvPr id="0" name=""/>
        <dsp:cNvSpPr/>
      </dsp:nvSpPr>
      <dsp:spPr>
        <a:xfrm>
          <a:off x="3365235" y="676030"/>
          <a:ext cx="460" cy="1464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BD039-603B-4B93-AB43-77D2B009F415}">
      <dsp:nvSpPr>
        <dsp:cNvPr id="0" name=""/>
        <dsp:cNvSpPr/>
      </dsp:nvSpPr>
      <dsp:spPr>
        <a:xfrm>
          <a:off x="1751944"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TANF maximum grant</a:t>
          </a:r>
        </a:p>
      </dsp:txBody>
      <dsp:txXfrm>
        <a:off x="1751944" y="619694"/>
        <a:ext cx="1498056" cy="1577405"/>
      </dsp:txXfrm>
    </dsp:sp>
    <dsp:sp modelId="{D4BA28C6-E3B8-48A0-AEE4-CFD600BF5AA2}">
      <dsp:nvSpPr>
        <dsp:cNvPr id="0" name=""/>
        <dsp:cNvSpPr/>
      </dsp:nvSpPr>
      <dsp:spPr>
        <a:xfrm>
          <a:off x="3480470"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Grant amount falls with earnings</a:t>
          </a:r>
        </a:p>
      </dsp:txBody>
      <dsp:txXfrm>
        <a:off x="3480470" y="619694"/>
        <a:ext cx="1498056" cy="1577405"/>
      </dsp:txXfrm>
    </dsp:sp>
    <dsp:sp modelId="{20DCE774-E17B-436F-A6D8-54F80BB7F69D}">
      <dsp:nvSpPr>
        <dsp:cNvPr id="0" name=""/>
        <dsp:cNvSpPr/>
      </dsp:nvSpPr>
      <dsp:spPr>
        <a:xfrm rot="16200000">
          <a:off x="334575" y="725958"/>
          <a:ext cx="2028092" cy="576175"/>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dirty="0">
            <a:solidFill>
              <a:schemeClr val="bg1"/>
            </a:solidFill>
          </a:endParaRPr>
        </a:p>
      </dsp:txBody>
      <dsp:txXfrm>
        <a:off x="421655" y="957571"/>
        <a:ext cx="1853932" cy="287109"/>
      </dsp:txXfrm>
    </dsp:sp>
    <dsp:sp modelId="{0893743B-B642-4CC5-9A3B-B9F5B2CD2B0B}">
      <dsp:nvSpPr>
        <dsp:cNvPr id="0" name=""/>
        <dsp:cNvSpPr/>
      </dsp:nvSpPr>
      <dsp:spPr>
        <a:xfrm rot="5400000">
          <a:off x="4631236" y="1250363"/>
          <a:ext cx="2028092" cy="1104770"/>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dsp:txBody>
      <dsp:txXfrm>
        <a:off x="4798205" y="1360527"/>
        <a:ext cx="1694155" cy="5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A1F864-D195-464D-AF17-56E05A7EDEEF}" type="datetimeFigureOut">
              <a:rPr lang="en-US" smtClean="0"/>
              <a:t>2/10/22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74BB638-26E6-48B9-B396-89525BCF82F7}" type="slidenum">
              <a:rPr lang="en-US" smtClean="0"/>
              <a:t>‹#›</a:t>
            </a:fld>
            <a:endParaRPr lang="en-US"/>
          </a:p>
        </p:txBody>
      </p:sp>
    </p:spTree>
    <p:extLst>
      <p:ext uri="{BB962C8B-B14F-4D97-AF65-F5344CB8AC3E}">
        <p14:creationId xmlns:p14="http://schemas.microsoft.com/office/powerpoint/2010/main" val="36285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2/10/22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4</a:t>
            </a:fld>
            <a:endParaRPr lang="en-US"/>
          </a:p>
        </p:txBody>
      </p:sp>
    </p:spTree>
    <p:extLst>
      <p:ext uri="{BB962C8B-B14F-4D97-AF65-F5344CB8AC3E}">
        <p14:creationId xmlns:p14="http://schemas.microsoft.com/office/powerpoint/2010/main" val="252353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18</a:t>
            </a:fld>
            <a:endParaRPr lang="en-US"/>
          </a:p>
        </p:txBody>
      </p:sp>
    </p:spTree>
    <p:extLst>
      <p:ext uri="{BB962C8B-B14F-4D97-AF65-F5344CB8AC3E}">
        <p14:creationId xmlns:p14="http://schemas.microsoft.com/office/powerpoint/2010/main" val="188392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19</a:t>
            </a:fld>
            <a:endParaRPr lang="en-US"/>
          </a:p>
        </p:txBody>
      </p:sp>
    </p:spTree>
    <p:extLst>
      <p:ext uri="{BB962C8B-B14F-4D97-AF65-F5344CB8AC3E}">
        <p14:creationId xmlns:p14="http://schemas.microsoft.com/office/powerpoint/2010/main" val="34352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23</a:t>
            </a:fld>
            <a:endParaRPr lang="en-US"/>
          </a:p>
        </p:txBody>
      </p:sp>
    </p:spTree>
    <p:extLst>
      <p:ext uri="{BB962C8B-B14F-4D97-AF65-F5344CB8AC3E}">
        <p14:creationId xmlns:p14="http://schemas.microsoft.com/office/powerpoint/2010/main" val="156382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https://www.ssa.gov/policy/docs/statcomps/di_asr/2016/sect05.html</a:t>
            </a:r>
          </a:p>
        </p:txBody>
      </p:sp>
      <p:sp>
        <p:nvSpPr>
          <p:cNvPr id="4" name="Slide Number Placeholder 3"/>
          <p:cNvSpPr>
            <a:spLocks noGrp="1"/>
          </p:cNvSpPr>
          <p:nvPr>
            <p:ph type="sldNum" sz="quarter" idx="10"/>
          </p:nvPr>
        </p:nvSpPr>
        <p:spPr/>
        <p:txBody>
          <a:bodyPr/>
          <a:lstStyle/>
          <a:p>
            <a:fld id="{0738E620-695C-BA4B-A415-3B0A7B7B7409}" type="slidenum">
              <a:rPr lang="en-US" smtClean="0"/>
              <a:t>24</a:t>
            </a:fld>
            <a:endParaRPr lang="en-US"/>
          </a:p>
        </p:txBody>
      </p:sp>
    </p:spTree>
    <p:extLst>
      <p:ext uri="{BB962C8B-B14F-4D97-AF65-F5344CB8AC3E}">
        <p14:creationId xmlns:p14="http://schemas.microsoft.com/office/powerpoint/2010/main" val="312442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http://www.acf.hhs.gov/sites/default/files/ofa/tanf_financial_data_fy_2015.pdf</a:t>
            </a:r>
          </a:p>
          <a:p>
            <a:r>
              <a:rPr lang="en-US" dirty="0"/>
              <a:t>https://www.acf.hhs.gov/ofa/resource/tanf-caseload-data-2017</a:t>
            </a:r>
          </a:p>
          <a:p>
            <a:r>
              <a:rPr lang="en-US" dirty="0"/>
              <a:t>https://www.cbpp.org/sites/default/files/atoms/files/tanf_spending_us.pdf</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25</a:t>
            </a:fld>
            <a:endParaRPr lang="en-US"/>
          </a:p>
        </p:txBody>
      </p:sp>
    </p:spTree>
    <p:extLst>
      <p:ext uri="{BB962C8B-B14F-4D97-AF65-F5344CB8AC3E}">
        <p14:creationId xmlns:p14="http://schemas.microsoft.com/office/powerpoint/2010/main" val="412819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https://fas.org/sgp/crs/misc/R43634.pdf</a:t>
            </a:r>
          </a:p>
        </p:txBody>
      </p:sp>
      <p:sp>
        <p:nvSpPr>
          <p:cNvPr id="4" name="Slide Number Placeholder 3"/>
          <p:cNvSpPr>
            <a:spLocks noGrp="1"/>
          </p:cNvSpPr>
          <p:nvPr>
            <p:ph type="sldNum" sz="quarter" idx="10"/>
          </p:nvPr>
        </p:nvSpPr>
        <p:spPr/>
        <p:txBody>
          <a:bodyPr/>
          <a:lstStyle/>
          <a:p>
            <a:fld id="{0738E620-695C-BA4B-A415-3B0A7B7B7409}" type="slidenum">
              <a:rPr lang="en-US" smtClean="0"/>
              <a:t>26</a:t>
            </a:fld>
            <a:endParaRPr lang="en-US"/>
          </a:p>
        </p:txBody>
      </p:sp>
    </p:spTree>
    <p:extLst>
      <p:ext uri="{BB962C8B-B14F-4D97-AF65-F5344CB8AC3E}">
        <p14:creationId xmlns:p14="http://schemas.microsoft.com/office/powerpoint/2010/main" val="37551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28</a:t>
            </a:fld>
            <a:endParaRPr lang="en-US"/>
          </a:p>
        </p:txBody>
      </p:sp>
    </p:spTree>
    <p:extLst>
      <p:ext uri="{BB962C8B-B14F-4D97-AF65-F5344CB8AC3E}">
        <p14:creationId xmlns:p14="http://schemas.microsoft.com/office/powerpoint/2010/main" val="156378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www.fns.usda.gov</a:t>
            </a:r>
            <a:r>
              <a:rPr lang="en-US" dirty="0"/>
              <a:t>/sites/default/files/</a:t>
            </a:r>
            <a:r>
              <a:rPr lang="en-US" dirty="0" err="1"/>
              <a:t>pd</a:t>
            </a:r>
            <a:r>
              <a:rPr lang="en-US" dirty="0"/>
              <a:t>/</a:t>
            </a:r>
            <a:r>
              <a:rPr lang="en-US" dirty="0" err="1"/>
              <a:t>SNAPsummary.pdf</a:t>
            </a:r>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31</a:t>
            </a:fld>
            <a:endParaRPr lang="en-US"/>
          </a:p>
        </p:txBody>
      </p:sp>
    </p:spTree>
    <p:extLst>
      <p:ext uri="{BB962C8B-B14F-4D97-AF65-F5344CB8AC3E}">
        <p14:creationId xmlns:p14="http://schemas.microsoft.com/office/powerpoint/2010/main" val="52484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http://www.fns.usda.gov/sites/default/files/NSLPFactSheet.pdf</a:t>
            </a:r>
          </a:p>
          <a:p>
            <a:r>
              <a:rPr lang="en-US" dirty="0"/>
              <a:t>https://www.ers.usda.gov/topics/food-nutrition-assistance/child-nutrition-programs/national-school-lunch-program.aspx</a:t>
            </a:r>
          </a:p>
        </p:txBody>
      </p:sp>
      <p:sp>
        <p:nvSpPr>
          <p:cNvPr id="4" name="Slide Number Placeholder 3"/>
          <p:cNvSpPr>
            <a:spLocks noGrp="1"/>
          </p:cNvSpPr>
          <p:nvPr>
            <p:ph type="sldNum" sz="quarter" idx="10"/>
          </p:nvPr>
        </p:nvSpPr>
        <p:spPr/>
        <p:txBody>
          <a:bodyPr/>
          <a:lstStyle/>
          <a:p>
            <a:fld id="{0738E620-695C-BA4B-A415-3B0A7B7B7409}" type="slidenum">
              <a:rPr lang="en-US" smtClean="0"/>
              <a:t>32</a:t>
            </a:fld>
            <a:endParaRPr lang="en-US"/>
          </a:p>
        </p:txBody>
      </p:sp>
    </p:spTree>
    <p:extLst>
      <p:ext uri="{BB962C8B-B14F-4D97-AF65-F5344CB8AC3E}">
        <p14:creationId xmlns:p14="http://schemas.microsoft.com/office/powerpoint/2010/main" val="22320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http://www.fns.usda.gov/sites/default/files/wic/WIC-Fact-Sheet.pdf https://fns-prod.azureedge.net/sites/default/files/pd/27wilatest.pdf</a:t>
            </a:r>
          </a:p>
          <a:p>
            <a:r>
              <a:rPr lang="en-US" dirty="0"/>
              <a:t>https://www.fns.usda.gov/wic/frequently-asked-questions-about-wic#3</a:t>
            </a:r>
          </a:p>
        </p:txBody>
      </p:sp>
      <p:sp>
        <p:nvSpPr>
          <p:cNvPr id="4" name="Slide Number Placeholder 3"/>
          <p:cNvSpPr>
            <a:spLocks noGrp="1"/>
          </p:cNvSpPr>
          <p:nvPr>
            <p:ph type="sldNum" sz="quarter" idx="10"/>
          </p:nvPr>
        </p:nvSpPr>
        <p:spPr/>
        <p:txBody>
          <a:bodyPr/>
          <a:lstStyle/>
          <a:p>
            <a:fld id="{0738E620-695C-BA4B-A415-3B0A7B7B7409}" type="slidenum">
              <a:rPr lang="en-US" smtClean="0"/>
              <a:t>33</a:t>
            </a:fld>
            <a:endParaRPr lang="en-US"/>
          </a:p>
        </p:txBody>
      </p:sp>
    </p:spTree>
    <p:extLst>
      <p:ext uri="{BB962C8B-B14F-4D97-AF65-F5344CB8AC3E}">
        <p14:creationId xmlns:p14="http://schemas.microsoft.com/office/powerpoint/2010/main" val="172923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10</a:t>
            </a:fld>
            <a:endParaRPr lang="en-US"/>
          </a:p>
        </p:txBody>
      </p:sp>
    </p:spTree>
    <p:extLst>
      <p:ext uri="{BB962C8B-B14F-4D97-AF65-F5344CB8AC3E}">
        <p14:creationId xmlns:p14="http://schemas.microsoft.com/office/powerpoint/2010/main" val="33725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https://www.cbo.gov/sites/default/files/114th-congress-2015-2016/reports/50782-LowIncomeHousing-OneColumn.pdf </a:t>
            </a:r>
          </a:p>
          <a:p>
            <a:r>
              <a:rPr lang="en-US" dirty="0"/>
              <a:t>https://www.cbpp.org/housing-choice-voucher-fact-sheets</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34</a:t>
            </a:fld>
            <a:endParaRPr lang="en-US"/>
          </a:p>
        </p:txBody>
      </p:sp>
    </p:spTree>
    <p:extLst>
      <p:ext uri="{BB962C8B-B14F-4D97-AF65-F5344CB8AC3E}">
        <p14:creationId xmlns:p14="http://schemas.microsoft.com/office/powerpoint/2010/main" val="256328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www.cfda.gov</a:t>
            </a:r>
            <a:r>
              <a:rPr lang="en-US" dirty="0"/>
              <a:t>/</a:t>
            </a:r>
            <a:r>
              <a:rPr lang="en-US" dirty="0" err="1"/>
              <a:t>index?s</a:t>
            </a:r>
            <a:r>
              <a:rPr lang="en-US" dirty="0"/>
              <a:t>=</a:t>
            </a:r>
            <a:r>
              <a:rPr lang="en-US" dirty="0" err="1"/>
              <a:t>program&amp;mode</a:t>
            </a:r>
            <a:r>
              <a:rPr lang="en-US" dirty="0"/>
              <a:t>=</a:t>
            </a:r>
            <a:r>
              <a:rPr lang="en-US" dirty="0" err="1"/>
              <a:t>form&amp;tab</a:t>
            </a:r>
            <a:r>
              <a:rPr lang="en-US" dirty="0"/>
              <a:t>=</a:t>
            </a:r>
            <a:r>
              <a:rPr lang="en-US" dirty="0" err="1"/>
              <a:t>core&amp;id</a:t>
            </a:r>
            <a:r>
              <a:rPr lang="en-US" dirty="0"/>
              <a:t>=98bf5609ee11a5a543f8f8f82f4de9f0 </a:t>
            </a:r>
          </a:p>
          <a:p>
            <a:r>
              <a:rPr lang="en-US" dirty="0"/>
              <a:t>https://eclkc.ohs.acf.hhs.gov/hslc/data/factsheets/2014-hs-program-factsheet.html</a:t>
            </a:r>
          </a:p>
          <a:p>
            <a:r>
              <a:rPr lang="en-US" dirty="0"/>
              <a:t>https://eclkc.ohs.acf.hhs.gov/about-us/article/head-start-program-facts-fiscal-year-2016</a:t>
            </a:r>
          </a:p>
          <a:p>
            <a:r>
              <a:rPr lang="en-US" dirty="0"/>
              <a:t>2014</a:t>
            </a:r>
          </a:p>
        </p:txBody>
      </p:sp>
      <p:sp>
        <p:nvSpPr>
          <p:cNvPr id="4" name="Slide Number Placeholder 3"/>
          <p:cNvSpPr>
            <a:spLocks noGrp="1"/>
          </p:cNvSpPr>
          <p:nvPr>
            <p:ph type="sldNum" sz="quarter" idx="10"/>
          </p:nvPr>
        </p:nvSpPr>
        <p:spPr/>
        <p:txBody>
          <a:bodyPr/>
          <a:lstStyle/>
          <a:p>
            <a:fld id="{0738E620-695C-BA4B-A415-3B0A7B7B7409}" type="slidenum">
              <a:rPr lang="en-US" smtClean="0"/>
              <a:t>35</a:t>
            </a:fld>
            <a:endParaRPr lang="en-US"/>
          </a:p>
        </p:txBody>
      </p:sp>
    </p:spTree>
    <p:extLst>
      <p:ext uri="{BB962C8B-B14F-4D97-AF65-F5344CB8AC3E}">
        <p14:creationId xmlns:p14="http://schemas.microsoft.com/office/powerpoint/2010/main" val="1630259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https://www.cbo.gov/sites/default/files/114th-congress-2015-2016/reports/49887-TANF.pdf</a:t>
            </a:r>
          </a:p>
        </p:txBody>
      </p:sp>
      <p:sp>
        <p:nvSpPr>
          <p:cNvPr id="4" name="Slide Number Placeholder 3"/>
          <p:cNvSpPr>
            <a:spLocks noGrp="1"/>
          </p:cNvSpPr>
          <p:nvPr>
            <p:ph type="sldNum" sz="quarter" idx="10"/>
          </p:nvPr>
        </p:nvSpPr>
        <p:spPr/>
        <p:txBody>
          <a:bodyPr/>
          <a:lstStyle/>
          <a:p>
            <a:fld id="{0738E620-695C-BA4B-A415-3B0A7B7B7409}" type="slidenum">
              <a:rPr lang="en-US" smtClean="0"/>
              <a:t>42</a:t>
            </a:fld>
            <a:endParaRPr lang="en-US"/>
          </a:p>
        </p:txBody>
      </p:sp>
    </p:spTree>
    <p:extLst>
      <p:ext uri="{BB962C8B-B14F-4D97-AF65-F5344CB8AC3E}">
        <p14:creationId xmlns:p14="http://schemas.microsoft.com/office/powerpoint/2010/main" val="3333170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current solution proposed to not only help the unemployed, but all citizens, is the implementation of a universal basic income. A universal basic income is a cash transfer of a set amount given to individuals over the age of 18.  This cash transfer is unconditional, meaning that it is not a means-tested program. Everyone receives the grant, not just the unemployed or those who are low income. Examples of UBI have been observed and tested around the world and have been proven to be a possible alternative to current safety net programs. </a:t>
            </a:r>
          </a:p>
        </p:txBody>
      </p:sp>
      <p:sp>
        <p:nvSpPr>
          <p:cNvPr id="4" name="Slide Number Placeholder 3"/>
          <p:cNvSpPr>
            <a:spLocks noGrp="1"/>
          </p:cNvSpPr>
          <p:nvPr>
            <p:ph type="sldNum" sz="quarter" idx="10"/>
          </p:nvPr>
        </p:nvSpPr>
        <p:spPr/>
        <p:txBody>
          <a:bodyPr/>
          <a:lstStyle/>
          <a:p>
            <a:fld id="{0738E620-695C-BA4B-A415-3B0A7B7B7409}" type="slidenum">
              <a:rPr lang="en-US" smtClean="0"/>
              <a:t>66</a:t>
            </a:fld>
            <a:endParaRPr lang="en-US"/>
          </a:p>
        </p:txBody>
      </p:sp>
    </p:spTree>
    <p:extLst>
      <p:ext uri="{BB962C8B-B14F-4D97-AF65-F5344CB8AC3E}">
        <p14:creationId xmlns:p14="http://schemas.microsoft.com/office/powerpoint/2010/main" val="255900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https://www.bloomberg.com/view/articles/2018-01-23/a-basic-income-for-everyone-it-s-not-a-crazy-idea</a:t>
            </a:r>
          </a:p>
          <a:p>
            <a:r>
              <a:rPr lang="en-US" dirty="0"/>
              <a:t>https://www.economist.com/news/finance-and-economics/21741170-plenty-ubi-trials-are-under-way-more-come-lapsing-finlands</a:t>
            </a:r>
          </a:p>
          <a:p>
            <a:endParaRPr lang="en-US" dirty="0"/>
          </a:p>
          <a:p>
            <a:r>
              <a:rPr lang="en-US" dirty="0"/>
              <a:t>There are several programs that have been implemented in the US, and around the globe, that resemble a UBI.  </a:t>
            </a:r>
          </a:p>
          <a:p>
            <a:endParaRPr lang="en-US" dirty="0"/>
          </a:p>
          <a:p>
            <a:r>
              <a:rPr lang="en-US" dirty="0"/>
              <a:t>The Alaskan Permanent Fund is one example of a unconditional cash transfer. Since 1976, Alaskan residents have been receiving payments from Alaskan natural resource revenues. This cash transfer can be compared to a UBI since it is unconditional-everyone receives it regardless of need. With cash payments of only about a couple thousand dollars a year, there was no reduction in employment observed. Though, the Alaskan Permanent Fund is an example of a smaller UBI cash transfer. </a:t>
            </a:r>
          </a:p>
          <a:p>
            <a:endParaRPr lang="en-US" dirty="0"/>
          </a:p>
          <a:p>
            <a:r>
              <a:rPr lang="en-US" dirty="0"/>
              <a:t>Native American casinos also provide an example of UBI. Certain Native American groups receive a percentage of revenue from running casinos. This situation is  similar to UBI because it is not a means-tested program.</a:t>
            </a:r>
          </a:p>
          <a:p>
            <a:endParaRPr lang="en-US" dirty="0"/>
          </a:p>
          <a:p>
            <a:r>
              <a:rPr lang="en-US" dirty="0"/>
              <a:t>Most recently, at the beginning of 2017, Finland implemented a 2-year UBI trial for a group of 2000 unemployed citizens. Each individual received an income of 560 euros per month. Since the trial group only consisted of unemployed individuals, this cash transfer was not considered to be universal. As of late April 2018, the Finnish government has decided against renewing this UBI program.</a:t>
            </a:r>
          </a:p>
        </p:txBody>
      </p:sp>
      <p:sp>
        <p:nvSpPr>
          <p:cNvPr id="4" name="Slide Number Placeholder 3"/>
          <p:cNvSpPr>
            <a:spLocks noGrp="1"/>
          </p:cNvSpPr>
          <p:nvPr>
            <p:ph type="sldNum" sz="quarter" idx="10"/>
          </p:nvPr>
        </p:nvSpPr>
        <p:spPr/>
        <p:txBody>
          <a:bodyPr/>
          <a:lstStyle/>
          <a:p>
            <a:fld id="{0738E620-695C-BA4B-A415-3B0A7B7B7409}" type="slidenum">
              <a:rPr lang="en-US" smtClean="0"/>
              <a:t>67</a:t>
            </a:fld>
            <a:endParaRPr lang="en-US"/>
          </a:p>
        </p:txBody>
      </p:sp>
    </p:spTree>
    <p:extLst>
      <p:ext uri="{BB962C8B-B14F-4D97-AF65-F5344CB8AC3E}">
        <p14:creationId xmlns:p14="http://schemas.microsoft.com/office/powerpoint/2010/main" val="181735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https://www.forbes.com/sites/adigaskell/2018/03/05/does-a-universal-basic-income-discourage-work/2/#723c460c6e2a</a:t>
            </a:r>
          </a:p>
          <a:p>
            <a:r>
              <a:rPr lang="en-US" dirty="0"/>
              <a:t>https://www.bloomberg.com/view/articles/2018-01-23/a-basic-income-for-everyone-it-s-not-a-crazy-idea</a:t>
            </a:r>
          </a:p>
          <a:p>
            <a:endParaRPr lang="en-US" dirty="0"/>
          </a:p>
          <a:p>
            <a:r>
              <a:rPr lang="en-US" dirty="0"/>
              <a:t>UBI provides a basic income supplement to everyone-there are no categorical or income requirements needed to receive the cash transfer. </a:t>
            </a:r>
          </a:p>
          <a:p>
            <a:endParaRPr lang="en-US" dirty="0"/>
          </a:p>
          <a:p>
            <a:r>
              <a:rPr lang="en-US" dirty="0"/>
              <a:t>With the rapid advancement of technology, there is a growing fear of losing jobs to due to automation. UBI has become a proposed solution to help aid the unemployed as automation becomes more prevalent. </a:t>
            </a:r>
          </a:p>
          <a:p>
            <a:endParaRPr lang="en-US" dirty="0"/>
          </a:p>
          <a:p>
            <a:r>
              <a:rPr lang="en-US" dirty="0"/>
              <a:t>Based on several situations that closely resembled a true UBI, evidence</a:t>
            </a:r>
            <a:r>
              <a:rPr lang="en-US" baseline="0" dirty="0"/>
              <a:t> suggests that </a:t>
            </a:r>
            <a:r>
              <a:rPr lang="en-US" dirty="0"/>
              <a:t>cash grants may</a:t>
            </a:r>
            <a:r>
              <a:rPr lang="en-US" baseline="0" dirty="0"/>
              <a:t> have less of a</a:t>
            </a:r>
            <a:r>
              <a:rPr lang="en-US" dirty="0"/>
              <a:t> disincentive to work.  These results were found both in the Alaskan Permanent Fund example and the Native American casino example.</a:t>
            </a:r>
          </a:p>
        </p:txBody>
      </p:sp>
      <p:sp>
        <p:nvSpPr>
          <p:cNvPr id="4" name="Slide Number Placeholder 3"/>
          <p:cNvSpPr>
            <a:spLocks noGrp="1"/>
          </p:cNvSpPr>
          <p:nvPr>
            <p:ph type="sldNum" sz="quarter" idx="10"/>
          </p:nvPr>
        </p:nvSpPr>
        <p:spPr/>
        <p:txBody>
          <a:bodyPr/>
          <a:lstStyle/>
          <a:p>
            <a:fld id="{0738E620-695C-BA4B-A415-3B0A7B7B7409}" type="slidenum">
              <a:rPr lang="en-US" smtClean="0"/>
              <a:t>68</a:t>
            </a:fld>
            <a:endParaRPr lang="en-US"/>
          </a:p>
        </p:txBody>
      </p:sp>
    </p:spTree>
    <p:extLst>
      <p:ext uri="{BB962C8B-B14F-4D97-AF65-F5344CB8AC3E}">
        <p14:creationId xmlns:p14="http://schemas.microsoft.com/office/powerpoint/2010/main" val="1187963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https://www.ft.com/content/100137b4-0cdf-11e8-bacb-2958fde95e5e</a:t>
            </a:r>
          </a:p>
          <a:p>
            <a:endParaRPr lang="en-US" dirty="0"/>
          </a:p>
          <a:p>
            <a:r>
              <a:rPr lang="en-US" dirty="0"/>
              <a:t>While the idea of implementing a UBI has recently become more popular, there are still those who view it as an unrealistic program with potentially</a:t>
            </a:r>
          </a:p>
          <a:p>
            <a:r>
              <a:rPr lang="en-US" dirty="0"/>
              <a:t>negative consequences. The main argument against UBI is the high cost. Ultimately, providing every single person with a cash grant is unsustainable without proper funding. Since UBI would replace safety net programs, the inequality gap would rise. Those with high earners would be receiving the same amount of cash transfer as low earners. Some believe that it would also be socially destructive, some people would chose to stay at home instead of work. An increase in those not working could lead to negative social effects that are generally linked to unemployment such as an increase in crimes or drug use. Giving out cash grants could also eliminate incentives to join the workforce. Lastly, providing cash grants does not address the issue of job creation. If automation continues to replace jobs, cash grants can help those whose jobs are replaced, however, it will not create jobs. </a:t>
            </a:r>
          </a:p>
        </p:txBody>
      </p:sp>
      <p:sp>
        <p:nvSpPr>
          <p:cNvPr id="4" name="Slide Number Placeholder 3"/>
          <p:cNvSpPr>
            <a:spLocks noGrp="1"/>
          </p:cNvSpPr>
          <p:nvPr>
            <p:ph type="sldNum" sz="quarter" idx="10"/>
          </p:nvPr>
        </p:nvSpPr>
        <p:spPr/>
        <p:txBody>
          <a:bodyPr/>
          <a:lstStyle/>
          <a:p>
            <a:fld id="{0738E620-695C-BA4B-A415-3B0A7B7B7409}" type="slidenum">
              <a:rPr lang="en-US" smtClean="0"/>
              <a:t>69</a:t>
            </a:fld>
            <a:endParaRPr lang="en-US"/>
          </a:p>
        </p:txBody>
      </p:sp>
    </p:spTree>
    <p:extLst>
      <p:ext uri="{BB962C8B-B14F-4D97-AF65-F5344CB8AC3E}">
        <p14:creationId xmlns:p14="http://schemas.microsoft.com/office/powerpoint/2010/main" val="3528949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00501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11</a:t>
            </a:fld>
            <a:endParaRPr lang="en-US"/>
          </a:p>
        </p:txBody>
      </p:sp>
    </p:spTree>
    <p:extLst>
      <p:ext uri="{BB962C8B-B14F-4D97-AF65-F5344CB8AC3E}">
        <p14:creationId xmlns:p14="http://schemas.microsoft.com/office/powerpoint/2010/main" val="139813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12</a:t>
            </a:fld>
            <a:endParaRPr lang="en-US"/>
          </a:p>
        </p:txBody>
      </p:sp>
    </p:spTree>
    <p:extLst>
      <p:ext uri="{BB962C8B-B14F-4D97-AF65-F5344CB8AC3E}">
        <p14:creationId xmlns:p14="http://schemas.microsoft.com/office/powerpoint/2010/main" val="280568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13</a:t>
            </a:fld>
            <a:endParaRPr lang="en-US"/>
          </a:p>
        </p:txBody>
      </p:sp>
    </p:spTree>
    <p:extLst>
      <p:ext uri="{BB962C8B-B14F-4D97-AF65-F5344CB8AC3E}">
        <p14:creationId xmlns:p14="http://schemas.microsoft.com/office/powerpoint/2010/main" val="81368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14</a:t>
            </a:fld>
            <a:endParaRPr lang="en-US"/>
          </a:p>
        </p:txBody>
      </p:sp>
    </p:spTree>
    <p:extLst>
      <p:ext uri="{BB962C8B-B14F-4D97-AF65-F5344CB8AC3E}">
        <p14:creationId xmlns:p14="http://schemas.microsoft.com/office/powerpoint/2010/main" val="378373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15</a:t>
            </a:fld>
            <a:endParaRPr lang="en-US"/>
          </a:p>
        </p:txBody>
      </p:sp>
    </p:spTree>
    <p:extLst>
      <p:ext uri="{BB962C8B-B14F-4D97-AF65-F5344CB8AC3E}">
        <p14:creationId xmlns:p14="http://schemas.microsoft.com/office/powerpoint/2010/main" val="382088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50EA-82BB-4B19-8920-6A5DA3B54056}" type="slidenum">
              <a:rPr lang="en-US" smtClean="0"/>
              <a:t>16</a:t>
            </a:fld>
            <a:endParaRPr lang="en-US"/>
          </a:p>
        </p:txBody>
      </p:sp>
    </p:spTree>
    <p:extLst>
      <p:ext uri="{BB962C8B-B14F-4D97-AF65-F5344CB8AC3E}">
        <p14:creationId xmlns:p14="http://schemas.microsoft.com/office/powerpoint/2010/main" val="208120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17</a:t>
            </a:fld>
            <a:endParaRPr lang="en-US"/>
          </a:p>
        </p:txBody>
      </p:sp>
    </p:spTree>
    <p:extLst>
      <p:ext uri="{BB962C8B-B14F-4D97-AF65-F5344CB8AC3E}">
        <p14:creationId xmlns:p14="http://schemas.microsoft.com/office/powerpoint/2010/main" val="257270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s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lvl1pPr>
            <a:lvl2pPr>
              <a:defRPr/>
            </a:lvl2p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0328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and disclaim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ctr" anchorCtr="0"/>
          <a:lstStyle>
            <a:lvl1pPr>
              <a:defRPr/>
            </a:lvl1pPr>
            <a:lvl2pPr>
              <a:defRPr/>
            </a:lvl2pPr>
          </a:lstStyle>
          <a:p>
            <a:r>
              <a:rPr lang="en-US" dirty="0"/>
              <a:t>This slide deck was authored by:</a:t>
            </a:r>
          </a:p>
          <a:p>
            <a:pPr lvl="1"/>
            <a:r>
              <a:rPr lang="en-US" dirty="0"/>
              <a:t>&lt;name&gt;, &lt;affiliation&gt;</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5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solidFill>
                  <a:srgbClr val="0C4C88"/>
                </a:solidFill>
              </a:defRPr>
            </a:lvl1pPr>
          </a:lstStyle>
          <a:p>
            <a:pPr marL="0" indent="0" algn="ctr">
              <a:buNone/>
            </a:pPr>
            <a:r>
              <a:rPr lang="en-US" sz="6500" dirty="0"/>
              <a:t>Any Questions?</a:t>
            </a: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NEEDelegation@gmail.com</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8" name="Title 1">
            <a:extLst>
              <a:ext uri="{FF2B5EF4-FFF2-40B4-BE49-F238E27FC236}">
                <a16:creationId xmlns:a16="http://schemas.microsoft.com/office/drawing/2014/main" id="{B2FEB2AA-2FAF-47D2-BD15-58CD54E24C9A}"/>
              </a:ext>
            </a:extLst>
          </p:cNvPr>
          <p:cNvSpPr txBox="1">
            <a:spLocks/>
          </p:cNvSpPr>
          <p:nvPr userDrawn="1"/>
        </p:nvSpPr>
        <p:spPr>
          <a:xfrm>
            <a:off x="4855028" y="5734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endParaRPr lang="en-US" dirty="0"/>
          </a:p>
        </p:txBody>
      </p:sp>
    </p:spTree>
    <p:extLst>
      <p:ext uri="{BB962C8B-B14F-4D97-AF65-F5344CB8AC3E}">
        <p14:creationId xmlns:p14="http://schemas.microsoft.com/office/powerpoint/2010/main" val="25400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5"/>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6"/>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36" r:id="rId6"/>
    <p:sldLayoutId id="2147483737" r:id="rId7"/>
    <p:sldLayoutId id="2147483738" r:id="rId8"/>
    <p:sldLayoutId id="2147483723" r:id="rId9"/>
    <p:sldLayoutId id="2147483725" r:id="rId10"/>
    <p:sldLayoutId id="2147483726" r:id="rId11"/>
    <p:sldLayoutId id="2147483727" r:id="rId12"/>
    <p:sldLayoutId id="2147483732" r:id="rId13"/>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expend.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noMedicaid.p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SafetyNet/Images/spendinghistory.png" TargetMode="External"/><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file:////Users/Jon/NEED%20Dropbox/Presentations/SafetyNet/Graphs/spend_stack.png"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file:////Users/Jon/NEED%20Dropbox/Presentations/SafetyNet/Graphs/spend.png" TargetMode="Externa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Santa Clara University</a:t>
            </a:r>
          </a:p>
          <a:p>
            <a:pPr>
              <a:lnSpc>
                <a:spcPct val="100000"/>
              </a:lnSpc>
              <a:spcBef>
                <a:spcPts val="0"/>
              </a:spcBef>
            </a:pPr>
            <a:r>
              <a:rPr lang="en-US" sz="2800" i="1" dirty="0">
                <a:solidFill>
                  <a:schemeClr val="tx2"/>
                </a:solidFill>
              </a:rPr>
              <a:t>February 9</a:t>
            </a:r>
            <a:r>
              <a:rPr lang="en-US" sz="2800" i="1">
                <a:solidFill>
                  <a:schemeClr val="tx2"/>
                </a:solidFill>
              </a:rPr>
              <a:t>, 2022</a:t>
            </a:r>
          </a:p>
          <a:p>
            <a:pPr>
              <a:lnSpc>
                <a:spcPct val="100000"/>
              </a:lnSpc>
              <a:spcBef>
                <a:spcPts val="0"/>
              </a:spcBef>
            </a:pPr>
            <a:endParaRPr lang="en-US" sz="2800" i="1"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78001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Ov</a:t>
            </a:r>
            <a:r>
              <a:rPr lang="en-US" dirty="0"/>
              <a:t>erview of Major Safety Net Programs</a:t>
            </a:r>
          </a:p>
        </p:txBody>
      </p:sp>
      <p:sp>
        <p:nvSpPr>
          <p:cNvPr id="3" name="Content Placeholder 2"/>
          <p:cNvSpPr>
            <a:spLocks noGrp="1"/>
          </p:cNvSpPr>
          <p:nvPr>
            <p:ph idx="1"/>
          </p:nvPr>
        </p:nvSpPr>
        <p:spPr>
          <a:xfrm>
            <a:off x="838200" y="1476011"/>
            <a:ext cx="8636794" cy="4351338"/>
          </a:xfrm>
        </p:spPr>
        <p:txBody>
          <a:bodyPr>
            <a:noAutofit/>
          </a:bodyPr>
          <a:lstStyle/>
          <a:p>
            <a:pPr>
              <a:lnSpc>
                <a:spcPct val="100000"/>
              </a:lnSpc>
              <a:spcBef>
                <a:spcPts val="0"/>
              </a:spcBef>
            </a:pPr>
            <a:r>
              <a:rPr lang="en-US" dirty="0"/>
              <a:t>What programs are included in the “safety net”?</a:t>
            </a:r>
          </a:p>
          <a:p>
            <a:pPr lvl="1">
              <a:lnSpc>
                <a:spcPct val="100000"/>
              </a:lnSpc>
              <a:spcBef>
                <a:spcPts val="0"/>
              </a:spcBef>
            </a:pPr>
            <a:r>
              <a:rPr lang="en-US" b="1" dirty="0"/>
              <a:t>Means-tested</a:t>
            </a:r>
            <a:r>
              <a:rPr lang="en-US" dirty="0"/>
              <a:t> (must have low income to receive)</a:t>
            </a:r>
          </a:p>
          <a:p>
            <a:pPr lvl="1">
              <a:lnSpc>
                <a:spcPct val="100000"/>
              </a:lnSpc>
              <a:spcBef>
                <a:spcPts val="0"/>
              </a:spcBef>
            </a:pPr>
            <a:r>
              <a:rPr lang="en-US" b="1" dirty="0"/>
              <a:t>Federal programs </a:t>
            </a:r>
            <a:r>
              <a:rPr lang="en-US" dirty="0"/>
              <a:t>(often with state partnership in financing </a:t>
            </a:r>
            <a:br>
              <a:rPr lang="en-US" dirty="0"/>
            </a:br>
            <a:r>
              <a:rPr lang="en-US" dirty="0"/>
              <a:t>&amp; running programs)</a:t>
            </a:r>
          </a:p>
          <a:p>
            <a:pPr lvl="1">
              <a:lnSpc>
                <a:spcPct val="100000"/>
              </a:lnSpc>
              <a:spcBef>
                <a:spcPts val="0"/>
              </a:spcBef>
            </a:pPr>
            <a:r>
              <a:rPr lang="en-US" b="1" dirty="0"/>
              <a:t>Provision</a:t>
            </a:r>
            <a:r>
              <a:rPr lang="en-US" dirty="0"/>
              <a:t> of cash, services or in-kind benefits, tax credits/refunds</a:t>
            </a:r>
          </a:p>
          <a:p>
            <a:pPr lvl="1">
              <a:lnSpc>
                <a:spcPct val="100000"/>
              </a:lnSpc>
              <a:spcBef>
                <a:spcPts val="0"/>
              </a:spcBef>
            </a:pPr>
            <a:endParaRPr lang="en-US" dirty="0"/>
          </a:p>
          <a:p>
            <a:pPr>
              <a:lnSpc>
                <a:spcPct val="100000"/>
              </a:lnSpc>
              <a:spcBef>
                <a:spcPts val="0"/>
              </a:spcBef>
            </a:pPr>
            <a:r>
              <a:rPr lang="en-US" dirty="0"/>
              <a:t>What programs are not included?</a:t>
            </a:r>
          </a:p>
          <a:p>
            <a:pPr lvl="1">
              <a:lnSpc>
                <a:spcPct val="100000"/>
              </a:lnSpc>
              <a:spcBef>
                <a:spcPts val="0"/>
              </a:spcBef>
            </a:pPr>
            <a:r>
              <a:rPr lang="en-US" dirty="0"/>
              <a:t>Social Insurance: non-means tested, participants pay in to system</a:t>
            </a:r>
          </a:p>
          <a:p>
            <a:pPr lvl="2">
              <a:lnSpc>
                <a:spcPct val="100000"/>
              </a:lnSpc>
              <a:spcBef>
                <a:spcPts val="0"/>
              </a:spcBef>
            </a:pPr>
            <a:r>
              <a:rPr lang="en-US" dirty="0"/>
              <a:t>Example: Unemployment Insurance, Social Security, Disability Insurance</a:t>
            </a:r>
          </a:p>
          <a:p>
            <a:pPr lvl="2">
              <a:lnSpc>
                <a:spcPct val="100000"/>
              </a:lnSpc>
              <a:spcBef>
                <a:spcPts val="0"/>
              </a:spcBef>
            </a:pPr>
            <a:r>
              <a:rPr lang="en-US" dirty="0"/>
              <a:t>(Though these programs also assist the poor)</a:t>
            </a:r>
          </a:p>
        </p:txBody>
      </p:sp>
      <p:grpSp>
        <p:nvGrpSpPr>
          <p:cNvPr id="4" name="Group 3">
            <a:extLst>
              <a:ext uri="{FF2B5EF4-FFF2-40B4-BE49-F238E27FC236}">
                <a16:creationId xmlns:a16="http://schemas.microsoft.com/office/drawing/2014/main" id="{96246D76-D82E-44B4-A9C9-39FC2FD498EB}"/>
              </a:ext>
            </a:extLst>
          </p:cNvPr>
          <p:cNvGrpSpPr/>
          <p:nvPr/>
        </p:nvGrpSpPr>
        <p:grpSpPr>
          <a:xfrm>
            <a:off x="9474994" y="4065301"/>
            <a:ext cx="1878806" cy="2047899"/>
            <a:chOff x="5328111" y="4225722"/>
            <a:chExt cx="1878806" cy="2047899"/>
          </a:xfrm>
        </p:grpSpPr>
        <p:pic>
          <p:nvPicPr>
            <p:cNvPr id="5" name="Graphic 4">
              <a:extLst>
                <a:ext uri="{FF2B5EF4-FFF2-40B4-BE49-F238E27FC236}">
                  <a16:creationId xmlns:a16="http://schemas.microsoft.com/office/drawing/2014/main" id="{27578C82-BDE5-4842-88BB-B8F9F3B6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111" y="4225722"/>
              <a:ext cx="1741822" cy="1741822"/>
            </a:xfrm>
            <a:prstGeom prst="rect">
              <a:avLst/>
            </a:prstGeom>
          </p:spPr>
        </p:pic>
        <p:sp>
          <p:nvSpPr>
            <p:cNvPr id="6" name="Oval 5">
              <a:extLst>
                <a:ext uri="{FF2B5EF4-FFF2-40B4-BE49-F238E27FC236}">
                  <a16:creationId xmlns:a16="http://schemas.microsoft.com/office/drawing/2014/main" id="{B73ADC05-8D20-45FF-B2D8-875C7BD701CA}"/>
                </a:ext>
              </a:extLst>
            </p:cNvPr>
            <p:cNvSpPr/>
            <p:nvPr/>
          </p:nvSpPr>
          <p:spPr>
            <a:xfrm>
              <a:off x="6485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û</a:t>
              </a:r>
              <a:endParaRPr lang="en-US" sz="4000" dirty="0"/>
            </a:p>
          </p:txBody>
        </p:sp>
      </p:grpSp>
      <p:grpSp>
        <p:nvGrpSpPr>
          <p:cNvPr id="7" name="Group 6">
            <a:extLst>
              <a:ext uri="{FF2B5EF4-FFF2-40B4-BE49-F238E27FC236}">
                <a16:creationId xmlns:a16="http://schemas.microsoft.com/office/drawing/2014/main" id="{C2981E7C-9217-4DE3-AD16-5B62F34A34B1}"/>
              </a:ext>
            </a:extLst>
          </p:cNvPr>
          <p:cNvGrpSpPr/>
          <p:nvPr/>
        </p:nvGrpSpPr>
        <p:grpSpPr>
          <a:xfrm>
            <a:off x="9338010" y="1570730"/>
            <a:ext cx="1878806" cy="2047899"/>
            <a:chOff x="2280111" y="4225722"/>
            <a:chExt cx="1878806" cy="2047899"/>
          </a:xfrm>
        </p:grpSpPr>
        <p:pic>
          <p:nvPicPr>
            <p:cNvPr id="8" name="Graphic 7">
              <a:extLst>
                <a:ext uri="{FF2B5EF4-FFF2-40B4-BE49-F238E27FC236}">
                  <a16:creationId xmlns:a16="http://schemas.microsoft.com/office/drawing/2014/main" id="{1252AE8C-F1F8-4B07-B514-A06E0FF5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111" y="4225722"/>
              <a:ext cx="1741822" cy="1741822"/>
            </a:xfrm>
            <a:prstGeom prst="rect">
              <a:avLst/>
            </a:prstGeom>
          </p:spPr>
        </p:pic>
        <p:sp>
          <p:nvSpPr>
            <p:cNvPr id="9" name="Oval 8">
              <a:extLst>
                <a:ext uri="{FF2B5EF4-FFF2-40B4-BE49-F238E27FC236}">
                  <a16:creationId xmlns:a16="http://schemas.microsoft.com/office/drawing/2014/main" id="{DEB276B3-7225-4A52-92E9-5812E96B6FC4}"/>
                </a:ext>
              </a:extLst>
            </p:cNvPr>
            <p:cNvSpPr/>
            <p:nvPr/>
          </p:nvSpPr>
          <p:spPr>
            <a:xfrm>
              <a:off x="3437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grpSp>
      <p:sp>
        <p:nvSpPr>
          <p:cNvPr id="10" name="Slide Number Placeholder 9"/>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1272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t>Supplemental Nutrition Assistance Program (SNAP)</a:t>
            </a:r>
          </a:p>
          <a:p>
            <a:pPr lvl="1"/>
            <a:r>
              <a:rPr lang="en-US" dirty="0"/>
              <a:t>(formerly food stamps)</a:t>
            </a:r>
          </a:p>
          <a:p>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sp>
        <p:nvSpPr>
          <p:cNvPr id="5" name="Slide Number Placeholder 4"/>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35944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a:solidFill>
                  <a:schemeClr val="bg1">
                    <a:lumMod val="85000"/>
                  </a:schemeClr>
                </a:solidFill>
              </a:rPr>
              <a:t>Supplemental Security income (SSI)</a:t>
            </a:r>
          </a:p>
          <a:p>
            <a:r>
              <a:rPr lang="en-US">
                <a:solidFill>
                  <a:schemeClr val="bg1">
                    <a:lumMod val="85000"/>
                  </a:schemeClr>
                </a:solidFill>
              </a:rPr>
              <a:t>Temporary Assistance to Needy Families (TANF)</a:t>
            </a:r>
          </a:p>
          <a:p>
            <a:pPr lvl="1"/>
            <a:r>
              <a:rPr lang="en-US">
                <a:solidFill>
                  <a:schemeClr val="bg1">
                    <a:lumMod val="85000"/>
                  </a:schemeClr>
                </a:solidFill>
              </a:rPr>
              <a:t>(formerly AFDC)</a:t>
            </a:r>
          </a:p>
          <a:p>
            <a:r>
              <a:rPr lang="en-US">
                <a:solidFill>
                  <a:schemeClr val="bg1">
                    <a:lumMod val="85000"/>
                  </a:schemeClr>
                </a:solidFill>
              </a:rPr>
              <a:t>Earned Income Tax Credit (EITC)</a:t>
            </a:r>
          </a:p>
          <a:p>
            <a:r>
              <a:rPr lang="en-US">
                <a:solidFill>
                  <a:schemeClr val="bg1">
                    <a:lumMod val="85000"/>
                  </a:schemeClr>
                </a:solidFill>
              </a:rPr>
              <a:t>Supplemental Nutrition Assistance Program (SNAP)</a:t>
            </a:r>
          </a:p>
          <a:p>
            <a:pPr lvl="1"/>
            <a:r>
              <a:rPr lang="en-US">
                <a:solidFill>
                  <a:schemeClr val="bg1">
                    <a:lumMod val="85000"/>
                  </a:schemeClr>
                </a:solidFill>
              </a:rPr>
              <a:t>(formerly food </a:t>
            </a:r>
            <a:r>
              <a:rPr lang="en-US">
                <a:solidFill>
                  <a:schemeClr val="bg1">
                    <a:lumMod val="65000"/>
                  </a:schemeClr>
                </a:solidFill>
              </a:rPr>
              <a:t>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65000"/>
                  </a:schemeClr>
                </a:solidFill>
              </a:rPr>
              <a:t>Housing </a:t>
            </a:r>
            <a:r>
              <a:rPr lang="en-US" dirty="0">
                <a:solidFill>
                  <a:schemeClr val="bg1">
                    <a:lumMod val="85000"/>
                  </a:schemeClr>
                </a:solidFill>
              </a:rPr>
              <a:t>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81" y="615182"/>
            <a:ext cx="3444562" cy="2579635"/>
          </a:xfrm>
          <a:prstGeom prst="rect">
            <a:avLst/>
          </a:prstGeom>
        </p:spPr>
      </p:pic>
      <p:pic>
        <p:nvPicPr>
          <p:cNvPr id="7" name="Picture 6">
            <a:extLst>
              <a:ext uri="{FF2B5EF4-FFF2-40B4-BE49-F238E27FC236}">
                <a16:creationId xmlns:a16="http://schemas.microsoft.com/office/drawing/2014/main" id="{8FBAC6C4-CF30-42C8-BE91-89CD0E51FC0B}"/>
              </a:ext>
            </a:extLst>
          </p:cNvPr>
          <p:cNvPicPr>
            <a:picLocks noChangeAspect="1"/>
          </p:cNvPicPr>
          <p:nvPr/>
        </p:nvPicPr>
        <p:blipFill>
          <a:blip r:embed="rId4"/>
          <a:stretch>
            <a:fillRect/>
          </a:stretch>
        </p:blipFill>
        <p:spPr>
          <a:xfrm>
            <a:off x="6019800" y="1764671"/>
            <a:ext cx="5334000" cy="3556000"/>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404435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895" y="-122165"/>
            <a:ext cx="4189127" cy="4010391"/>
          </a:xfrm>
          <a:prstGeom prst="rect">
            <a:avLst/>
          </a:prstGeom>
        </p:spPr>
      </p:pic>
      <p:grpSp>
        <p:nvGrpSpPr>
          <p:cNvPr id="16" name="Group 15">
            <a:extLst>
              <a:ext uri="{FF2B5EF4-FFF2-40B4-BE49-F238E27FC236}">
                <a16:creationId xmlns:a16="http://schemas.microsoft.com/office/drawing/2014/main" id="{5119F4C6-7A7E-4A8A-9566-206286B6C84E}"/>
              </a:ext>
            </a:extLst>
          </p:cNvPr>
          <p:cNvGrpSpPr/>
          <p:nvPr/>
        </p:nvGrpSpPr>
        <p:grpSpPr>
          <a:xfrm rot="767552">
            <a:off x="6263038" y="1442425"/>
            <a:ext cx="5181343" cy="4337607"/>
            <a:chOff x="5935808" y="1482022"/>
            <a:chExt cx="5576039" cy="4668030"/>
          </a:xfrm>
        </p:grpSpPr>
        <p:pic>
          <p:nvPicPr>
            <p:cNvPr id="8" name="Picture 7">
              <a:extLst>
                <a:ext uri="{FF2B5EF4-FFF2-40B4-BE49-F238E27FC236}">
                  <a16:creationId xmlns:a16="http://schemas.microsoft.com/office/drawing/2014/main" id="{FF566D11-C930-4B25-9F8A-706403971110}"/>
                </a:ext>
              </a:extLst>
            </p:cNvPr>
            <p:cNvPicPr>
              <a:picLocks noChangeAspect="1"/>
            </p:cNvPicPr>
            <p:nvPr/>
          </p:nvPicPr>
          <p:blipFill>
            <a:blip r:embed="rId4"/>
            <a:stretch>
              <a:fillRect/>
            </a:stretch>
          </p:blipFill>
          <p:spPr>
            <a:xfrm>
              <a:off x="8062572" y="1482022"/>
              <a:ext cx="3449275" cy="2184238"/>
            </a:xfrm>
            <a:prstGeom prst="rect">
              <a:avLst/>
            </a:prstGeom>
          </p:spPr>
        </p:pic>
        <p:pic>
          <p:nvPicPr>
            <p:cNvPr id="6" name="Picture 5">
              <a:extLst>
                <a:ext uri="{FF2B5EF4-FFF2-40B4-BE49-F238E27FC236}">
                  <a16:creationId xmlns:a16="http://schemas.microsoft.com/office/drawing/2014/main" id="{F7B510C5-7733-4A6E-AE02-70FB522F3234}"/>
                </a:ext>
              </a:extLst>
            </p:cNvPr>
            <p:cNvPicPr>
              <a:picLocks noChangeAspect="1"/>
            </p:cNvPicPr>
            <p:nvPr/>
          </p:nvPicPr>
          <p:blipFill>
            <a:blip r:embed="rId4"/>
            <a:stretch>
              <a:fillRect/>
            </a:stretch>
          </p:blipFill>
          <p:spPr>
            <a:xfrm>
              <a:off x="7071379" y="2721870"/>
              <a:ext cx="3449275" cy="2184237"/>
            </a:xfrm>
            <a:prstGeom prst="rect">
              <a:avLst/>
            </a:prstGeom>
          </p:spPr>
        </p:pic>
        <p:pic>
          <p:nvPicPr>
            <p:cNvPr id="7" name="Picture 6">
              <a:extLst>
                <a:ext uri="{FF2B5EF4-FFF2-40B4-BE49-F238E27FC236}">
                  <a16:creationId xmlns:a16="http://schemas.microsoft.com/office/drawing/2014/main" id="{278DE024-0333-4629-8777-CB2C5ADE8E48}"/>
                </a:ext>
              </a:extLst>
            </p:cNvPr>
            <p:cNvPicPr>
              <a:picLocks noChangeAspect="1"/>
            </p:cNvPicPr>
            <p:nvPr/>
          </p:nvPicPr>
          <p:blipFill>
            <a:blip r:embed="rId4"/>
            <a:stretch>
              <a:fillRect/>
            </a:stretch>
          </p:blipFill>
          <p:spPr>
            <a:xfrm>
              <a:off x="5935808" y="3965815"/>
              <a:ext cx="3449276" cy="2184237"/>
            </a:xfrm>
            <a:prstGeom prst="rect">
              <a:avLst/>
            </a:prstGeom>
          </p:spPr>
        </p:pic>
        <p:sp>
          <p:nvSpPr>
            <p:cNvPr id="13" name="Rectangle: Rounded Corners 12">
              <a:extLst>
                <a:ext uri="{FF2B5EF4-FFF2-40B4-BE49-F238E27FC236}">
                  <a16:creationId xmlns:a16="http://schemas.microsoft.com/office/drawing/2014/main" id="{F014E439-B0F4-4F87-9DA0-FE55D0272E4D}"/>
                </a:ext>
              </a:extLst>
            </p:cNvPr>
            <p:cNvSpPr/>
            <p:nvPr/>
          </p:nvSpPr>
          <p:spPr>
            <a:xfrm>
              <a:off x="8159720" y="3563556"/>
              <a:ext cx="1230561" cy="335503"/>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00">
                  <a:solidFill>
                    <a:srgbClr val="0C4C88"/>
                  </a:solidFill>
                </a:rPr>
                <a:t>TANF</a:t>
              </a:r>
              <a:endParaRPr lang="en-US" sz="3600" b="1" spc="-200" dirty="0">
                <a:solidFill>
                  <a:srgbClr val="0C4C88"/>
                </a:solidFill>
              </a:endParaRPr>
            </a:p>
          </p:txBody>
        </p:sp>
        <p:sp>
          <p:nvSpPr>
            <p:cNvPr id="14" name="Rectangle: Rounded Corners 13">
              <a:extLst>
                <a:ext uri="{FF2B5EF4-FFF2-40B4-BE49-F238E27FC236}">
                  <a16:creationId xmlns:a16="http://schemas.microsoft.com/office/drawing/2014/main" id="{3D75B0D1-AA17-4B72-B0FA-09963F5DF824}"/>
                </a:ext>
              </a:extLst>
            </p:cNvPr>
            <p:cNvSpPr/>
            <p:nvPr/>
          </p:nvSpPr>
          <p:spPr>
            <a:xfrm>
              <a:off x="7083707" y="4811243"/>
              <a:ext cx="1163614"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SSI</a:t>
              </a:r>
              <a:endParaRPr lang="en-US" sz="3600" b="1" dirty="0">
                <a:solidFill>
                  <a:srgbClr val="0C4C88"/>
                </a:solidFill>
              </a:endParaRPr>
            </a:p>
          </p:txBody>
        </p:sp>
        <p:sp>
          <p:nvSpPr>
            <p:cNvPr id="15" name="Rectangle: Rounded Corners 14">
              <a:extLst>
                <a:ext uri="{FF2B5EF4-FFF2-40B4-BE49-F238E27FC236}">
                  <a16:creationId xmlns:a16="http://schemas.microsoft.com/office/drawing/2014/main" id="{91D1C01D-9B16-4B03-9161-D983C9675761}"/>
                </a:ext>
              </a:extLst>
            </p:cNvPr>
            <p:cNvSpPr/>
            <p:nvPr/>
          </p:nvSpPr>
          <p:spPr>
            <a:xfrm>
              <a:off x="9129904" y="2298164"/>
              <a:ext cx="1279450"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EITC</a:t>
              </a:r>
              <a:endParaRPr lang="en-US" sz="3600" b="1" dirty="0">
                <a:solidFill>
                  <a:srgbClr val="0C4C88"/>
                </a:solidFill>
              </a:endParaRPr>
            </a:p>
          </p:txBody>
        </p:sp>
      </p:grpSp>
      <p:sp>
        <p:nvSpPr>
          <p:cNvPr id="9" name="Slide Number Placeholder 8"/>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78107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t>Supplemental Nutrition Assistance Program (SNAP)</a:t>
            </a:r>
          </a:p>
          <a:p>
            <a:pPr lvl="1"/>
            <a:r>
              <a:rPr lang="en-US" dirty="0"/>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t>
            </a:r>
            <a:r>
              <a:rPr lang="en-US"/>
              <a:t>and Children (</a:t>
            </a:r>
            <a:r>
              <a:rPr lang="en-US" dirty="0"/>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00" y="1325563"/>
            <a:ext cx="3991377" cy="3076977"/>
          </a:xfrm>
          <a:prstGeom prst="rect">
            <a:avLst/>
          </a:prstGeom>
        </p:spPr>
      </p:pic>
      <p:pic>
        <p:nvPicPr>
          <p:cNvPr id="9" name="Picture 8">
            <a:extLst>
              <a:ext uri="{FF2B5EF4-FFF2-40B4-BE49-F238E27FC236}">
                <a16:creationId xmlns:a16="http://schemas.microsoft.com/office/drawing/2014/main" id="{A2911C68-E16D-4D50-9182-B004D37837F5}"/>
              </a:ext>
            </a:extLst>
          </p:cNvPr>
          <p:cNvPicPr>
            <a:picLocks noChangeAspect="1"/>
          </p:cNvPicPr>
          <p:nvPr/>
        </p:nvPicPr>
        <p:blipFill>
          <a:blip r:embed="rId4"/>
          <a:stretch>
            <a:fillRect/>
          </a:stretch>
        </p:blipFill>
        <p:spPr>
          <a:xfrm>
            <a:off x="1711967" y="1038296"/>
            <a:ext cx="3126734" cy="3514654"/>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64933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46" y="4449184"/>
            <a:ext cx="2923454" cy="1920308"/>
          </a:xfrm>
          <a:prstGeom prst="rect">
            <a:avLst/>
          </a:prstGeom>
        </p:spPr>
      </p:pic>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86" y="1230313"/>
            <a:ext cx="3014164" cy="1958503"/>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5425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5D85-F306-48B5-AB03-F53F39488D1F}"/>
              </a:ext>
            </a:extLst>
          </p:cNvPr>
          <p:cNvSpPr>
            <a:spLocks noGrp="1"/>
          </p:cNvSpPr>
          <p:nvPr>
            <p:ph type="title"/>
          </p:nvPr>
        </p:nvSpPr>
        <p:spPr/>
        <p:txBody>
          <a:bodyPr>
            <a:normAutofit fontScale="90000"/>
          </a:bodyPr>
          <a:lstStyle/>
          <a:p>
            <a:r>
              <a:rPr lang="en-US" dirty="0">
                <a:solidFill>
                  <a:schemeClr val="bg1"/>
                </a:solidFill>
              </a:rPr>
              <a:t>U.S</a:t>
            </a:r>
            <a:r>
              <a:rPr lang="en-US" dirty="0"/>
              <a:t>. Safety Net Programs, Federal Expenditures </a:t>
            </a:r>
            <a:br>
              <a:rPr lang="en-US" dirty="0"/>
            </a:br>
            <a:r>
              <a:rPr lang="en-US" dirty="0"/>
              <a:t>2014 or 2015</a:t>
            </a:r>
            <a:endParaRPr lang="en-GB" dirty="0"/>
          </a:p>
        </p:txBody>
      </p:sp>
      <p:sp>
        <p:nvSpPr>
          <p:cNvPr id="5" name="Slide Number Placeholder 4"/>
          <p:cNvSpPr>
            <a:spLocks noGrp="1"/>
          </p:cNvSpPr>
          <p:nvPr>
            <p:ph type="sldNum" sz="quarter" idx="12"/>
          </p:nvPr>
        </p:nvSpPr>
        <p:spPr/>
        <p:txBody>
          <a:bodyPr/>
          <a:lstStyle/>
          <a:p>
            <a:fld id="{D9F085D5-EC86-4F6A-B501-C1359CB39116}" type="slidenum">
              <a:rPr lang="en-GB" smtClean="0"/>
              <a:t>16</a:t>
            </a:fld>
            <a:endParaRPr lang="en-GB"/>
          </a:p>
        </p:txBody>
      </p:sp>
      <p:pic>
        <p:nvPicPr>
          <p:cNvPr id="14" name="Picture 13" descr="A screenshot of a cell phone&#10;&#10;Description automatically generated">
            <a:extLst>
              <a:ext uri="{FF2B5EF4-FFF2-40B4-BE49-F238E27FC236}">
                <a16:creationId xmlns:a16="http://schemas.microsoft.com/office/drawing/2014/main" id="{42199CFA-EF0C-DB47-9CEB-2D8DF3A50035}"/>
              </a:ext>
            </a:extLst>
          </p:cNvPr>
          <p:cNvPicPr>
            <a:picLocks noChangeAspect="1"/>
          </p:cNvPicPr>
          <p:nvPr/>
        </p:nvPicPr>
        <p:blipFill>
          <a:blip r:embed="rId3" r:link="rId4"/>
          <a:stretch>
            <a:fillRect/>
          </a:stretch>
        </p:blipFill>
        <p:spPr>
          <a:xfrm>
            <a:off x="1405128" y="1539354"/>
            <a:ext cx="9381744" cy="4690872"/>
          </a:xfrm>
          <a:prstGeom prst="rect">
            <a:avLst/>
          </a:prstGeom>
        </p:spPr>
      </p:pic>
      <p:sp>
        <p:nvSpPr>
          <p:cNvPr id="6" name="TextBox 1">
            <a:extLst>
              <a:ext uri="{FF2B5EF4-FFF2-40B4-BE49-F238E27FC236}">
                <a16:creationId xmlns:a16="http://schemas.microsoft.com/office/drawing/2014/main" id="{38098C13-C0CC-BF4D-B1B8-491A698158A2}"/>
              </a:ext>
            </a:extLst>
          </p:cNvPr>
          <p:cNvSpPr txBox="1"/>
          <p:nvPr/>
        </p:nvSpPr>
        <p:spPr>
          <a:xfrm>
            <a:off x="4153265" y="1944843"/>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 of the Federal Budget</a:t>
            </a:r>
          </a:p>
        </p:txBody>
      </p:sp>
      <p:cxnSp>
        <p:nvCxnSpPr>
          <p:cNvPr id="7" name="Straight Connector 6">
            <a:extLst>
              <a:ext uri="{FF2B5EF4-FFF2-40B4-BE49-F238E27FC236}">
                <a16:creationId xmlns:a16="http://schemas.microsoft.com/office/drawing/2014/main" id="{14C5C11F-F243-0A4B-8578-432F71C9AA28}"/>
              </a:ext>
            </a:extLst>
          </p:cNvPr>
          <p:cNvCxnSpPr/>
          <p:nvPr/>
        </p:nvCxnSpPr>
        <p:spPr>
          <a:xfrm flipH="1">
            <a:off x="3401161" y="2253601"/>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9D288B4-DEE7-3142-84E6-9F84F46A5355}"/>
              </a:ext>
            </a:extLst>
          </p:cNvPr>
          <p:cNvSpPr txBox="1"/>
          <p:nvPr/>
        </p:nvSpPr>
        <p:spPr>
          <a:xfrm>
            <a:off x="7576069" y="3494574"/>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9" name="Straight Connector 8">
            <a:extLst>
              <a:ext uri="{FF2B5EF4-FFF2-40B4-BE49-F238E27FC236}">
                <a16:creationId xmlns:a16="http://schemas.microsoft.com/office/drawing/2014/main" id="{00920909-4F38-BB47-883D-C76129E7B0BF}"/>
              </a:ext>
            </a:extLst>
          </p:cNvPr>
          <p:cNvCxnSpPr/>
          <p:nvPr/>
        </p:nvCxnSpPr>
        <p:spPr>
          <a:xfrm flipH="1">
            <a:off x="6823965" y="3803332"/>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7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5720B-D212-4594-9705-1F1478EA36A4}"/>
              </a:ext>
            </a:extLst>
          </p:cNvPr>
          <p:cNvSpPr>
            <a:spLocks noGrp="1"/>
          </p:cNvSpPr>
          <p:nvPr>
            <p:ph type="title"/>
          </p:nvPr>
        </p:nvSpPr>
        <p:spPr/>
        <p:txBody>
          <a:bodyPr>
            <a:noAutofit/>
          </a:bodyPr>
          <a:lstStyle/>
          <a:p>
            <a:pPr>
              <a:tabLst>
                <a:tab pos="3379788" algn="l"/>
              </a:tabLst>
            </a:pPr>
            <a:r>
              <a:rPr lang="en-US" dirty="0">
                <a:solidFill>
                  <a:schemeClr val="bg1"/>
                </a:solidFill>
              </a:rPr>
              <a:t>U.S</a:t>
            </a:r>
            <a:r>
              <a:rPr lang="en-US" dirty="0"/>
              <a:t>. Safety Net Expenditures ($ Billions) and Caseload (Millions), 2014 or 2015</a:t>
            </a:r>
            <a:br>
              <a:rPr lang="en-US" dirty="0"/>
            </a:br>
            <a:endParaRPr lang="en-GB" dirty="0"/>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a:p>
        </p:txBody>
      </p:sp>
      <p:pic>
        <p:nvPicPr>
          <p:cNvPr id="6" name="Picture 5" descr="A screenshot of a cell phone&#10;&#10;Description automatically generated">
            <a:extLst>
              <a:ext uri="{FF2B5EF4-FFF2-40B4-BE49-F238E27FC236}">
                <a16:creationId xmlns:a16="http://schemas.microsoft.com/office/drawing/2014/main" id="{EC7D192B-B4CC-DE4B-B5EB-A1193221D961}"/>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202798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818C8-FC15-4C25-82D1-1ED4270F597F}"/>
              </a:ext>
            </a:extLst>
          </p:cNvPr>
          <p:cNvSpPr>
            <a:spLocks noGrp="1"/>
          </p:cNvSpPr>
          <p:nvPr>
            <p:ph type="title"/>
          </p:nvPr>
        </p:nvSpPr>
        <p:spPr/>
        <p:txBody>
          <a:bodyPr>
            <a:normAutofit fontScale="90000"/>
          </a:bodyPr>
          <a:lstStyle/>
          <a:p>
            <a:r>
              <a:rPr lang="en-US" dirty="0">
                <a:solidFill>
                  <a:schemeClr val="bg1"/>
                </a:solidFill>
              </a:rPr>
              <a:t>U.S</a:t>
            </a:r>
            <a:r>
              <a:rPr lang="en-US" dirty="0"/>
              <a:t>. Safety Net Expenditures ($ Billions) and </a:t>
            </a:r>
            <a:br>
              <a:rPr lang="en-US" dirty="0"/>
            </a:br>
            <a:r>
              <a:rPr lang="en-US" dirty="0"/>
              <a:t>Caseload (Millions) </a:t>
            </a:r>
            <a:r>
              <a:rPr lang="mr-IN" dirty="0"/>
              <a:t>–</a:t>
            </a:r>
            <a:r>
              <a:rPr lang="en-US" dirty="0"/>
              <a:t> No Medicaid, 2014 or 2015</a:t>
            </a:r>
            <a:endParaRPr lang="en-GB" dirty="0"/>
          </a:p>
        </p:txBody>
      </p:sp>
      <p:sp>
        <p:nvSpPr>
          <p:cNvPr id="3" name="Slide Number Placeholder 2"/>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descr="A screenshot of a cell phone&#10;&#10;Description automatically generated">
            <a:extLst>
              <a:ext uri="{FF2B5EF4-FFF2-40B4-BE49-F238E27FC236}">
                <a16:creationId xmlns:a16="http://schemas.microsoft.com/office/drawing/2014/main" id="{C7402332-ADAF-6D49-A9B3-2705080914DA}"/>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101814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CHIP</a:t>
            </a:r>
          </a:p>
        </p:txBody>
      </p:sp>
      <p:sp>
        <p:nvSpPr>
          <p:cNvPr id="3" name="Content Placeholder 2"/>
          <p:cNvSpPr>
            <a:spLocks noGrp="1"/>
          </p:cNvSpPr>
          <p:nvPr>
            <p:ph idx="1"/>
          </p:nvPr>
        </p:nvSpPr>
        <p:spPr/>
        <p:txBody>
          <a:bodyPr/>
          <a:lstStyle/>
          <a:p>
            <a:r>
              <a:rPr lang="en-US" dirty="0"/>
              <a:t>Eligibility</a:t>
            </a:r>
          </a:p>
          <a:p>
            <a:pPr lvl="1"/>
            <a:r>
              <a:rPr lang="en-US" b="1" i="1" dirty="0"/>
              <a:t>Expansion states</a:t>
            </a:r>
            <a:r>
              <a:rPr lang="en-US" dirty="0"/>
              <a:t>: most under age of 65 with incomes &lt; 133% of poverty line</a:t>
            </a:r>
          </a:p>
          <a:p>
            <a:pPr lvl="1"/>
            <a:r>
              <a:rPr lang="en-US" b="1" i="1" dirty="0"/>
              <a:t>Non-expansion states</a:t>
            </a:r>
            <a:r>
              <a:rPr lang="en-US" dirty="0"/>
              <a:t>: children with income &lt; 133% of poverty line; parents up to lower income cutoffs,  ~43% of poverty line.</a:t>
            </a:r>
          </a:p>
          <a:p>
            <a:pPr lvl="1"/>
            <a:r>
              <a:rPr lang="en-US" b="1" dirty="0"/>
              <a:t>CHIP</a:t>
            </a:r>
            <a:r>
              <a:rPr lang="en-US" dirty="0"/>
              <a:t>: children up to 200% of poverty line (46 states)</a:t>
            </a:r>
          </a:p>
          <a:p>
            <a:r>
              <a:rPr lang="en-US" dirty="0"/>
              <a:t>Participants</a:t>
            </a:r>
          </a:p>
          <a:p>
            <a:pPr lvl="1"/>
            <a:r>
              <a:rPr lang="en-US" b="1" dirty="0"/>
              <a:t>74.9 million </a:t>
            </a:r>
            <a:r>
              <a:rPr lang="en-US" dirty="0"/>
              <a:t>people in 2017 on Medicaid (including CHIP) </a:t>
            </a:r>
          </a:p>
          <a:p>
            <a:r>
              <a:rPr lang="en-US" dirty="0"/>
              <a:t>Spending </a:t>
            </a:r>
          </a:p>
          <a:p>
            <a:pPr lvl="1"/>
            <a:r>
              <a:rPr lang="en-US" dirty="0"/>
              <a:t>Total spending in 2016 was </a:t>
            </a:r>
            <a:r>
              <a:rPr lang="en-US" b="1" dirty="0"/>
              <a:t>$565.5 billion </a:t>
            </a:r>
            <a:r>
              <a:rPr lang="en-US" dirty="0"/>
              <a:t>(63% federal)</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31123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F79-6FB2-564B-B9D2-CE98161B1692}"/>
              </a:ext>
            </a:extLst>
          </p:cNvPr>
          <p:cNvSpPr>
            <a:spLocks noGrp="1"/>
          </p:cNvSpPr>
          <p:nvPr>
            <p:ph type="title"/>
          </p:nvPr>
        </p:nvSpPr>
        <p:spPr/>
        <p:txBody>
          <a:bodyPr/>
          <a:lstStyle/>
          <a:p>
            <a:r>
              <a:rPr lang="en-US" dirty="0">
                <a:solidFill>
                  <a:schemeClr val="bg1"/>
                </a:solidFill>
              </a:rPr>
              <a:t>Elig</a:t>
            </a:r>
            <a:r>
              <a:rPr lang="en-US" dirty="0"/>
              <a:t>ibility &amp; Enrollment</a:t>
            </a:r>
          </a:p>
        </p:txBody>
      </p:sp>
      <p:sp>
        <p:nvSpPr>
          <p:cNvPr id="3" name="Content Placeholder 2">
            <a:extLst>
              <a:ext uri="{FF2B5EF4-FFF2-40B4-BE49-F238E27FC236}">
                <a16:creationId xmlns:a16="http://schemas.microsoft.com/office/drawing/2014/main" id="{5BE55AC6-C67C-3A43-A5F0-930ED491999C}"/>
              </a:ext>
            </a:extLst>
          </p:cNvPr>
          <p:cNvSpPr>
            <a:spLocks noGrp="1"/>
          </p:cNvSpPr>
          <p:nvPr>
            <p:ph sz="half" idx="1"/>
          </p:nvPr>
        </p:nvSpPr>
        <p:spPr/>
        <p:txBody>
          <a:bodyPr/>
          <a:lstStyle/>
          <a:p>
            <a:r>
              <a:rPr lang="en-US" dirty="0"/>
              <a:t>Children</a:t>
            </a:r>
          </a:p>
          <a:p>
            <a:r>
              <a:rPr lang="en-US" dirty="0"/>
              <a:t>Pregnant women</a:t>
            </a:r>
          </a:p>
          <a:p>
            <a:r>
              <a:rPr lang="en-US" dirty="0"/>
              <a:t>Very low-income adults</a:t>
            </a:r>
          </a:p>
          <a:p>
            <a:r>
              <a:rPr lang="en-US" dirty="0"/>
              <a:t>People with disabilities</a:t>
            </a:r>
          </a:p>
          <a:p>
            <a:r>
              <a:rPr lang="en-US" dirty="0"/>
              <a:t>Elderly, poor adults</a:t>
            </a:r>
          </a:p>
        </p:txBody>
      </p:sp>
      <p:sp>
        <p:nvSpPr>
          <p:cNvPr id="5" name="Slide Number Placeholder 4">
            <a:extLst>
              <a:ext uri="{FF2B5EF4-FFF2-40B4-BE49-F238E27FC236}">
                <a16:creationId xmlns:a16="http://schemas.microsoft.com/office/drawing/2014/main" id="{E72B14C6-DC81-B143-B586-FA5B613643AD}"/>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7" name="Picture 6" descr="A screenshot of a cell phone&#10;&#10;Description automatically generated">
            <a:extLst>
              <a:ext uri="{FF2B5EF4-FFF2-40B4-BE49-F238E27FC236}">
                <a16:creationId xmlns:a16="http://schemas.microsoft.com/office/drawing/2014/main" id="{981EAFE0-0729-8045-B043-0E1269E44271}"/>
              </a:ext>
            </a:extLst>
          </p:cNvPr>
          <p:cNvPicPr>
            <a:picLocks noChangeAspect="1"/>
          </p:cNvPicPr>
          <p:nvPr/>
        </p:nvPicPr>
        <p:blipFill>
          <a:blip r:embed="rId2"/>
          <a:stretch>
            <a:fillRect/>
          </a:stretch>
        </p:blipFill>
        <p:spPr>
          <a:xfrm>
            <a:off x="7410724" y="1154852"/>
            <a:ext cx="2260600" cy="2247900"/>
          </a:xfrm>
          <a:prstGeom prst="rect">
            <a:avLst/>
          </a:prstGeom>
        </p:spPr>
      </p:pic>
      <p:pic>
        <p:nvPicPr>
          <p:cNvPr id="9" name="Picture 8" descr="A close up of a sign&#10;&#10;Description automatically generated">
            <a:extLst>
              <a:ext uri="{FF2B5EF4-FFF2-40B4-BE49-F238E27FC236}">
                <a16:creationId xmlns:a16="http://schemas.microsoft.com/office/drawing/2014/main" id="{1006E57E-2821-3940-BC3A-D3D737ABE8D0}"/>
              </a:ext>
            </a:extLst>
          </p:cNvPr>
          <p:cNvPicPr>
            <a:picLocks noChangeAspect="1"/>
          </p:cNvPicPr>
          <p:nvPr/>
        </p:nvPicPr>
        <p:blipFill>
          <a:blip r:embed="rId3"/>
          <a:stretch>
            <a:fillRect/>
          </a:stretch>
        </p:blipFill>
        <p:spPr>
          <a:xfrm>
            <a:off x="6039124" y="3561017"/>
            <a:ext cx="5003800" cy="2311400"/>
          </a:xfrm>
          <a:prstGeom prst="rect">
            <a:avLst/>
          </a:prstGeom>
        </p:spPr>
      </p:pic>
      <p:sp>
        <p:nvSpPr>
          <p:cNvPr id="10" name="TextBox 9">
            <a:extLst>
              <a:ext uri="{FF2B5EF4-FFF2-40B4-BE49-F238E27FC236}">
                <a16:creationId xmlns:a16="http://schemas.microsoft.com/office/drawing/2014/main" id="{3BC413FE-946E-D04E-B552-9B17A733AD85}"/>
              </a:ext>
            </a:extLst>
          </p:cNvPr>
          <p:cNvSpPr txBox="1"/>
          <p:nvPr/>
        </p:nvSpPr>
        <p:spPr>
          <a:xfrm>
            <a:off x="6939912" y="5453540"/>
            <a:ext cx="583814" cy="369332"/>
          </a:xfrm>
          <a:prstGeom prst="rect">
            <a:avLst/>
          </a:prstGeom>
          <a:noFill/>
        </p:spPr>
        <p:txBody>
          <a:bodyPr wrap="none" rtlCol="0">
            <a:spAutoFit/>
          </a:bodyPr>
          <a:lstStyle/>
          <a:p>
            <a:r>
              <a:rPr lang="en-US" b="1" dirty="0"/>
              <a:t>50%</a:t>
            </a:r>
          </a:p>
        </p:txBody>
      </p:sp>
      <p:sp>
        <p:nvSpPr>
          <p:cNvPr id="11" name="TextBox 10">
            <a:extLst>
              <a:ext uri="{FF2B5EF4-FFF2-40B4-BE49-F238E27FC236}">
                <a16:creationId xmlns:a16="http://schemas.microsoft.com/office/drawing/2014/main" id="{A39926E6-7568-9B4A-95D4-ECD13339BC17}"/>
              </a:ext>
            </a:extLst>
          </p:cNvPr>
          <p:cNvSpPr txBox="1"/>
          <p:nvPr/>
        </p:nvSpPr>
        <p:spPr>
          <a:xfrm>
            <a:off x="8249117" y="2955042"/>
            <a:ext cx="587020" cy="369332"/>
          </a:xfrm>
          <a:prstGeom prst="rect">
            <a:avLst/>
          </a:prstGeom>
          <a:noFill/>
        </p:spPr>
        <p:txBody>
          <a:bodyPr wrap="none" rtlCol="0">
            <a:spAutoFit/>
          </a:bodyPr>
          <a:lstStyle/>
          <a:p>
            <a:r>
              <a:rPr lang="en-US" b="1" dirty="0"/>
              <a:t>23%</a:t>
            </a:r>
          </a:p>
        </p:txBody>
      </p:sp>
    </p:spTree>
    <p:extLst>
      <p:ext uri="{BB962C8B-B14F-4D97-AF65-F5344CB8AC3E}">
        <p14:creationId xmlns:p14="http://schemas.microsoft.com/office/powerpoint/2010/main" val="59048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E61DE-114D-A244-840B-D6018A7B30CE}"/>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3" name="Picture 2">
            <a:extLst>
              <a:ext uri="{FF2B5EF4-FFF2-40B4-BE49-F238E27FC236}">
                <a16:creationId xmlns:a16="http://schemas.microsoft.com/office/drawing/2014/main" id="{33F29CCC-F510-2E4C-8D07-37D2BF64709A}"/>
              </a:ext>
            </a:extLst>
          </p:cNvPr>
          <p:cNvPicPr>
            <a:picLocks noChangeAspect="1"/>
          </p:cNvPicPr>
          <p:nvPr/>
        </p:nvPicPr>
        <p:blipFill>
          <a:blip r:embed="rId2"/>
          <a:stretch>
            <a:fillRect/>
          </a:stretch>
        </p:blipFill>
        <p:spPr>
          <a:xfrm>
            <a:off x="1145527" y="0"/>
            <a:ext cx="9900945" cy="7421216"/>
          </a:xfrm>
          <a:prstGeom prst="rect">
            <a:avLst/>
          </a:prstGeom>
        </p:spPr>
      </p:pic>
    </p:spTree>
    <p:extLst>
      <p:ext uri="{BB962C8B-B14F-4D97-AF65-F5344CB8AC3E}">
        <p14:creationId xmlns:p14="http://schemas.microsoft.com/office/powerpoint/2010/main" val="184963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281F6-2B0C-5948-966E-7C92E367CD92}"/>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3" name="Picture 2">
            <a:extLst>
              <a:ext uri="{FF2B5EF4-FFF2-40B4-BE49-F238E27FC236}">
                <a16:creationId xmlns:a16="http://schemas.microsoft.com/office/drawing/2014/main" id="{8FCC5F17-905F-3741-BDEC-2318B8E60B38}"/>
              </a:ext>
            </a:extLst>
          </p:cNvPr>
          <p:cNvPicPr>
            <a:picLocks noChangeAspect="1"/>
          </p:cNvPicPr>
          <p:nvPr/>
        </p:nvPicPr>
        <p:blipFill>
          <a:blip r:embed="rId2"/>
          <a:stretch>
            <a:fillRect/>
          </a:stretch>
        </p:blipFill>
        <p:spPr>
          <a:xfrm>
            <a:off x="1529198" y="0"/>
            <a:ext cx="9133603" cy="6846058"/>
          </a:xfrm>
          <a:prstGeom prst="rect">
            <a:avLst/>
          </a:prstGeom>
        </p:spPr>
      </p:pic>
    </p:spTree>
    <p:extLst>
      <p:ext uri="{BB962C8B-B14F-4D97-AF65-F5344CB8AC3E}">
        <p14:creationId xmlns:p14="http://schemas.microsoft.com/office/powerpoint/2010/main" val="52562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WORK</a:t>
            </a:r>
          </a:p>
        </p:txBody>
      </p:sp>
      <p:sp>
        <p:nvSpPr>
          <p:cNvPr id="4" name="Content Placeholder 3"/>
          <p:cNvSpPr>
            <a:spLocks noGrp="1"/>
          </p:cNvSpPr>
          <p:nvPr>
            <p:ph idx="1"/>
          </p:nvPr>
        </p:nvSpPr>
        <p:spPr/>
        <p:txBody>
          <a:bodyPr/>
          <a:lstStyle/>
          <a:p>
            <a:r>
              <a:rPr lang="en-US"/>
              <a:t> </a:t>
            </a:r>
            <a:endParaRPr lang="en-US" dirty="0"/>
          </a:p>
        </p:txBody>
      </p:sp>
      <p:pic>
        <p:nvPicPr>
          <p:cNvPr id="5" name="Picture 4">
            <a:extLst>
              <a:ext uri="{FF2B5EF4-FFF2-40B4-BE49-F238E27FC236}">
                <a16:creationId xmlns:a16="http://schemas.microsoft.com/office/drawing/2014/main" id="{90314354-C6DE-455E-BCF1-BB0AAC395C01}"/>
              </a:ext>
            </a:extLst>
          </p:cNvPr>
          <p:cNvPicPr>
            <a:picLocks noChangeAspect="1"/>
          </p:cNvPicPr>
          <p:nvPr/>
        </p:nvPicPr>
        <p:blipFill>
          <a:blip r:embed="rId3"/>
          <a:stretch>
            <a:fillRect/>
          </a:stretch>
        </p:blipFill>
        <p:spPr>
          <a:xfrm>
            <a:off x="747199" y="1262573"/>
            <a:ext cx="5998118" cy="4496548"/>
          </a:xfrm>
          <a:prstGeom prst="rect">
            <a:avLst/>
          </a:prstGeom>
        </p:spPr>
      </p:pic>
      <p:cxnSp>
        <p:nvCxnSpPr>
          <p:cNvPr id="8" name="Straight Arrow Connector 7"/>
          <p:cNvCxnSpPr>
            <a:cxnSpLocks/>
          </p:cNvCxnSpPr>
          <p:nvPr/>
        </p:nvCxnSpPr>
        <p:spPr>
          <a:xfrm flipH="1">
            <a:off x="2460068" y="2040835"/>
            <a:ext cx="5000906" cy="322645"/>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1" idx="1"/>
          </p:cNvCxnSpPr>
          <p:nvPr/>
        </p:nvCxnSpPr>
        <p:spPr>
          <a:xfrm flipH="1" flipV="1">
            <a:off x="4632661" y="2903641"/>
            <a:ext cx="2689666" cy="159906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21E6FA-300A-4F12-9BC7-B0B649529DD7}"/>
              </a:ext>
            </a:extLst>
          </p:cNvPr>
          <p:cNvSpPr txBox="1"/>
          <p:nvPr/>
        </p:nvSpPr>
        <p:spPr>
          <a:xfrm>
            <a:off x="7460974" y="1330129"/>
            <a:ext cx="3900847" cy="1532334"/>
          </a:xfrm>
          <a:prstGeom prst="roundRect">
            <a:avLst/>
          </a:prstGeom>
          <a:solidFill>
            <a:srgbClr val="0C4C88"/>
          </a:solidFill>
        </p:spPr>
        <p:txBody>
          <a:bodyPr wrap="square" lIns="91440" tIns="45720" rIns="91440" bIns="45720" rtlCol="0">
            <a:spAutoFit/>
          </a:bodyPr>
          <a:lstStyle/>
          <a:p>
            <a:r>
              <a:rPr lang="en-US" sz="2800">
                <a:solidFill>
                  <a:schemeClr val="bg1"/>
                </a:solidFill>
              </a:rPr>
              <a:t>21% of </a:t>
            </a:r>
            <a:r>
              <a:rPr lang="en-US" sz="2800" dirty="0">
                <a:solidFill>
                  <a:schemeClr val="bg1"/>
                </a:solidFill>
              </a:rPr>
              <a:t>adult enrollees  </a:t>
            </a:r>
            <a:br>
              <a:rPr lang="en-US" sz="2800" dirty="0">
                <a:solidFill>
                  <a:schemeClr val="bg1"/>
                </a:solidFill>
              </a:rPr>
            </a:br>
            <a:r>
              <a:rPr lang="en-US" sz="2800" dirty="0">
                <a:solidFill>
                  <a:schemeClr val="bg1"/>
                </a:solidFill>
              </a:rPr>
              <a:t>in families with no adult worker</a:t>
            </a:r>
          </a:p>
        </p:txBody>
      </p:sp>
      <p:sp>
        <p:nvSpPr>
          <p:cNvPr id="11" name="TextBox 10">
            <a:extLst>
              <a:ext uri="{FF2B5EF4-FFF2-40B4-BE49-F238E27FC236}">
                <a16:creationId xmlns:a16="http://schemas.microsoft.com/office/drawing/2014/main" id="{ED14D65F-BCD8-4662-AE4B-D5F4E0A9E358}"/>
              </a:ext>
            </a:extLst>
          </p:cNvPr>
          <p:cNvSpPr txBox="1"/>
          <p:nvPr/>
        </p:nvSpPr>
        <p:spPr>
          <a:xfrm>
            <a:off x="7322327" y="3974901"/>
            <a:ext cx="3900847" cy="1055608"/>
          </a:xfrm>
          <a:prstGeom prst="roundRect">
            <a:avLst/>
          </a:prstGeom>
          <a:solidFill>
            <a:srgbClr val="0C4C88"/>
          </a:solidFill>
        </p:spPr>
        <p:txBody>
          <a:bodyPr wrap="square" lIns="91440" tIns="45720" rIns="91440" bIns="45720" rtlCol="0">
            <a:spAutoFit/>
          </a:bodyPr>
          <a:lstStyle/>
          <a:p>
            <a:r>
              <a:rPr lang="en-US" sz="2800" dirty="0">
                <a:solidFill>
                  <a:schemeClr val="bg1"/>
                </a:solidFill>
              </a:rPr>
              <a:t>40% of adult enrollees do not work themselves</a:t>
            </a:r>
          </a:p>
        </p:txBody>
      </p:sp>
      <p:sp>
        <p:nvSpPr>
          <p:cNvPr id="3" name="Oval 2">
            <a:extLst>
              <a:ext uri="{FF2B5EF4-FFF2-40B4-BE49-F238E27FC236}">
                <a16:creationId xmlns:a16="http://schemas.microsoft.com/office/drawing/2014/main" id="{BC727841-DA7F-4C76-9462-6229BBF8D5B7}"/>
              </a:ext>
            </a:extLst>
          </p:cNvPr>
          <p:cNvSpPr/>
          <p:nvPr/>
        </p:nvSpPr>
        <p:spPr>
          <a:xfrm>
            <a:off x="1766485" y="216345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2CF731-2175-47F7-B84E-F96C2833BABB}"/>
              </a:ext>
            </a:extLst>
          </p:cNvPr>
          <p:cNvSpPr/>
          <p:nvPr/>
        </p:nvSpPr>
        <p:spPr>
          <a:xfrm>
            <a:off x="4056581" y="243353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68388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Sup</a:t>
            </a:r>
            <a:r>
              <a:rPr lang="en-US" dirty="0"/>
              <a:t>plemental Security Income (SSI)</a:t>
            </a:r>
          </a:p>
        </p:txBody>
      </p:sp>
      <p:sp>
        <p:nvSpPr>
          <p:cNvPr id="3" name="Content Placeholder 2"/>
          <p:cNvSpPr>
            <a:spLocks noGrp="1"/>
          </p:cNvSpPr>
          <p:nvPr>
            <p:ph idx="1"/>
          </p:nvPr>
        </p:nvSpPr>
        <p:spPr/>
        <p:txBody>
          <a:bodyPr anchor="ctr" anchorCtr="0">
            <a:normAutofit/>
          </a:bodyPr>
          <a:lstStyle/>
          <a:p>
            <a:pPr>
              <a:lnSpc>
                <a:spcPct val="100000"/>
              </a:lnSpc>
              <a:spcAft>
                <a:spcPts val="2000"/>
              </a:spcAft>
            </a:pPr>
            <a:r>
              <a:rPr lang="en-US" sz="3200" dirty="0"/>
              <a:t>Eligibility: </a:t>
            </a:r>
            <a:r>
              <a:rPr lang="en-US" sz="3200" b="0" dirty="0">
                <a:solidFill>
                  <a:srgbClr val="2B414D"/>
                </a:solidFill>
              </a:rPr>
              <a:t>Disabled/blind adults and children with low income; people 65 and older with low income.</a:t>
            </a:r>
          </a:p>
          <a:p>
            <a:pPr>
              <a:lnSpc>
                <a:spcPct val="100000"/>
              </a:lnSpc>
              <a:spcAft>
                <a:spcPts val="2000"/>
              </a:spcAft>
            </a:pPr>
            <a:r>
              <a:rPr lang="en-US" sz="3200" dirty="0"/>
              <a:t>Participants: </a:t>
            </a:r>
            <a:r>
              <a:rPr lang="en-US" sz="3200" b="0" dirty="0">
                <a:solidFill>
                  <a:srgbClr val="2B414D"/>
                </a:solidFill>
              </a:rPr>
              <a:t>In 2016, </a:t>
            </a:r>
            <a:r>
              <a:rPr lang="en-US" sz="3200" i="1" dirty="0">
                <a:solidFill>
                  <a:srgbClr val="2B414D"/>
                </a:solidFill>
              </a:rPr>
              <a:t>4.8 million </a:t>
            </a:r>
            <a:r>
              <a:rPr lang="en-US" sz="3200" b="0" dirty="0">
                <a:solidFill>
                  <a:srgbClr val="2B414D"/>
                </a:solidFill>
              </a:rPr>
              <a:t>people received SSI.</a:t>
            </a:r>
          </a:p>
          <a:p>
            <a:pPr>
              <a:lnSpc>
                <a:spcPct val="100000"/>
              </a:lnSpc>
              <a:spcAft>
                <a:spcPts val="2000"/>
              </a:spcAft>
            </a:pPr>
            <a:r>
              <a:rPr lang="en-US" sz="3200" dirty="0"/>
              <a:t>Spending: </a:t>
            </a:r>
            <a:r>
              <a:rPr lang="en-US" sz="3200" b="0" dirty="0">
                <a:solidFill>
                  <a:srgbClr val="2B414D"/>
                </a:solidFill>
              </a:rPr>
              <a:t>Total spending from June 2015-June 2016 was roughly </a:t>
            </a:r>
            <a:r>
              <a:rPr lang="en-US" sz="3200" i="1" dirty="0">
                <a:solidFill>
                  <a:srgbClr val="2B414D"/>
                </a:solidFill>
              </a:rPr>
              <a:t>$53 billion</a:t>
            </a:r>
            <a:r>
              <a:rPr lang="en-US" sz="3200" b="0" dirty="0">
                <a:solidFill>
                  <a:srgbClr val="2B414D"/>
                </a:solidFill>
              </a:rPr>
              <a:t>.</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1064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C68AE-6778-46F5-9CE7-CC5622F6154C}"/>
              </a:ext>
            </a:extLst>
          </p:cNvPr>
          <p:cNvPicPr>
            <a:picLocks noChangeAspect="1"/>
          </p:cNvPicPr>
          <p:nvPr/>
        </p:nvPicPr>
        <p:blipFill>
          <a:blip r:embed="rId3"/>
          <a:stretch>
            <a:fillRect/>
          </a:stretch>
        </p:blipFill>
        <p:spPr>
          <a:xfrm>
            <a:off x="8598566" y="2264028"/>
            <a:ext cx="2743334" cy="2743334"/>
          </a:xfrm>
          <a:prstGeom prst="rect">
            <a:avLst/>
          </a:prstGeom>
        </p:spPr>
      </p:pic>
      <p:sp>
        <p:nvSpPr>
          <p:cNvPr id="2" name="Title 1"/>
          <p:cNvSpPr>
            <a:spLocks noGrp="1"/>
          </p:cNvSpPr>
          <p:nvPr>
            <p:ph type="title"/>
          </p:nvPr>
        </p:nvSpPr>
        <p:spPr>
          <a:xfrm>
            <a:off x="838199" y="550709"/>
            <a:ext cx="10515600" cy="1325563"/>
          </a:xfrm>
        </p:spPr>
        <p:txBody>
          <a:bodyPr>
            <a:noAutofit/>
          </a:bodyPr>
          <a:lstStyle/>
          <a:p>
            <a:pPr>
              <a:lnSpc>
                <a:spcPts val="4400"/>
              </a:lnSpc>
            </a:pPr>
            <a:r>
              <a:rPr lang="en-US" sz="3400" dirty="0">
                <a:solidFill>
                  <a:schemeClr val="bg1"/>
                </a:solidFill>
              </a:rPr>
              <a:t>TAN</a:t>
            </a:r>
            <a:r>
              <a:rPr lang="en-US" sz="3400" dirty="0"/>
              <a:t>F: Temporary Assistance for Needy Families </a:t>
            </a:r>
            <a:br>
              <a:rPr lang="en-US" sz="3400" dirty="0"/>
            </a:br>
            <a:r>
              <a:rPr lang="en-US" sz="3400" dirty="0"/>
              <a:t>Formerly AFDC: Aid to Families with Dependent Children</a:t>
            </a:r>
            <a:br>
              <a:rPr lang="en-US" sz="3400" dirty="0"/>
            </a:br>
            <a:endParaRPr lang="en-US" sz="3400" dirty="0"/>
          </a:p>
        </p:txBody>
      </p:sp>
      <p:sp>
        <p:nvSpPr>
          <p:cNvPr id="3" name="Content Placeholder 2"/>
          <p:cNvSpPr>
            <a:spLocks noGrp="1"/>
          </p:cNvSpPr>
          <p:nvPr>
            <p:ph idx="1"/>
          </p:nvPr>
        </p:nvSpPr>
        <p:spPr>
          <a:xfrm>
            <a:off x="1009126" y="1630017"/>
            <a:ext cx="8097253" cy="4419600"/>
          </a:xfrm>
        </p:spPr>
        <p:txBody>
          <a:bodyPr>
            <a:normAutofit/>
          </a:bodyPr>
          <a:lstStyle/>
          <a:p>
            <a:r>
              <a:rPr lang="en-US" sz="3000" dirty="0"/>
              <a:t>Eligibility: </a:t>
            </a:r>
            <a:r>
              <a:rPr lang="en-US" sz="3000" b="0" dirty="0">
                <a:solidFill>
                  <a:srgbClr val="2B414D"/>
                </a:solidFill>
              </a:rPr>
              <a:t>Poor families with children, primarily single mothers</a:t>
            </a:r>
          </a:p>
          <a:p>
            <a:r>
              <a:rPr lang="en-US" sz="3000" dirty="0"/>
              <a:t>Federal limit of 60 months of lifetime benefits </a:t>
            </a:r>
          </a:p>
          <a:p>
            <a:pPr lvl="1"/>
            <a:r>
              <a:rPr lang="en-US" sz="3000" dirty="0"/>
              <a:t>Some states have shorter limits</a:t>
            </a:r>
          </a:p>
          <a:p>
            <a:pPr lvl="1"/>
            <a:r>
              <a:rPr lang="en-US" sz="3000" dirty="0"/>
              <a:t>Work, job search, or training requirements</a:t>
            </a:r>
          </a:p>
          <a:p>
            <a:r>
              <a:rPr lang="en-US" sz="3000" dirty="0"/>
              <a:t>Participants: </a:t>
            </a:r>
            <a:r>
              <a:rPr lang="en-US" sz="3000" b="0" dirty="0">
                <a:solidFill>
                  <a:srgbClr val="2B414D"/>
                </a:solidFill>
              </a:rPr>
              <a:t>In 2017, </a:t>
            </a:r>
            <a:r>
              <a:rPr lang="en-US" sz="3000" i="1" dirty="0">
                <a:solidFill>
                  <a:srgbClr val="2B414D"/>
                </a:solidFill>
              </a:rPr>
              <a:t>2.5 million families</a:t>
            </a:r>
            <a:endParaRPr lang="en-US" sz="3000" i="1" dirty="0"/>
          </a:p>
          <a:p>
            <a:r>
              <a:rPr lang="en-US" sz="3000" dirty="0"/>
              <a:t>Spending: </a:t>
            </a:r>
            <a:r>
              <a:rPr lang="en-US" sz="3000" b="0" dirty="0">
                <a:solidFill>
                  <a:srgbClr val="2B414D"/>
                </a:solidFill>
              </a:rPr>
              <a:t>In 2017, total spending of </a:t>
            </a:r>
            <a:r>
              <a:rPr lang="en-US" sz="3000" i="1" dirty="0">
                <a:solidFill>
                  <a:srgbClr val="2B414D"/>
                </a:solidFill>
              </a:rPr>
              <a:t>$31.7 billion </a:t>
            </a:r>
            <a:r>
              <a:rPr lang="en-US" sz="3000" b="0" dirty="0">
                <a:solidFill>
                  <a:srgbClr val="2B414D"/>
                </a:solidFill>
              </a:rPr>
              <a:t>					</a:t>
            </a:r>
            <a:r>
              <a:rPr lang="en-US" b="0" dirty="0">
                <a:solidFill>
                  <a:srgbClr val="2B414D"/>
                </a:solidFill>
              </a:rPr>
              <a:t>($17.3 billion federal)</a:t>
            </a:r>
          </a:p>
        </p:txBody>
      </p:sp>
      <p:sp>
        <p:nvSpPr>
          <p:cNvPr id="5" name="Slide Number Placeholder 4"/>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1483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E07B-D176-D441-8991-D2B2BC7C8D72}"/>
              </a:ext>
            </a:extLst>
          </p:cNvPr>
          <p:cNvPicPr>
            <a:picLocks noChangeAspect="1"/>
          </p:cNvPicPr>
          <p:nvPr/>
        </p:nvPicPr>
        <p:blipFill rotWithShape="1">
          <a:blip r:embed="rId3"/>
          <a:srcRect r="5999"/>
          <a:stretch/>
        </p:blipFill>
        <p:spPr>
          <a:xfrm>
            <a:off x="1639970" y="375558"/>
            <a:ext cx="9136886" cy="5876306"/>
          </a:xfrm>
          <a:prstGeom prst="rect">
            <a:avLst/>
          </a:prstGeom>
        </p:spPr>
      </p:pic>
      <p:grpSp>
        <p:nvGrpSpPr>
          <p:cNvPr id="3" name="Group 2">
            <a:extLst>
              <a:ext uri="{FF2B5EF4-FFF2-40B4-BE49-F238E27FC236}">
                <a16:creationId xmlns:a16="http://schemas.microsoft.com/office/drawing/2014/main" id="{7916084E-7FE7-BC46-93E0-E34B64AB16FC}"/>
              </a:ext>
            </a:extLst>
          </p:cNvPr>
          <p:cNvGrpSpPr/>
          <p:nvPr/>
        </p:nvGrpSpPr>
        <p:grpSpPr>
          <a:xfrm>
            <a:off x="263214" y="1608748"/>
            <a:ext cx="2037012" cy="1267279"/>
            <a:chOff x="263214" y="1608748"/>
            <a:chExt cx="2037012" cy="1267279"/>
          </a:xfrm>
        </p:grpSpPr>
        <p:sp>
          <p:nvSpPr>
            <p:cNvPr id="11" name="Right Arrow 10">
              <a:extLst>
                <a:ext uri="{FF2B5EF4-FFF2-40B4-BE49-F238E27FC236}">
                  <a16:creationId xmlns:a16="http://schemas.microsoft.com/office/drawing/2014/main" id="{EA34B0CC-944E-474B-8D75-7DA769E60EB9}"/>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673324-9057-1641-8E20-AB395535A079}"/>
                </a:ext>
              </a:extLst>
            </p:cNvPr>
            <p:cNvSpPr/>
            <p:nvPr/>
          </p:nvSpPr>
          <p:spPr>
            <a:xfrm>
              <a:off x="263214" y="1608748"/>
              <a:ext cx="1263508" cy="1267279"/>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$1,258</a:t>
              </a:r>
              <a:endParaRPr lang="en-GB" sz="2000" b="1" dirty="0">
                <a:solidFill>
                  <a:schemeClr val="bg1"/>
                </a:solidFill>
              </a:endParaRPr>
            </a:p>
          </p:txBody>
        </p:sp>
      </p:grpSp>
      <p:grpSp>
        <p:nvGrpSpPr>
          <p:cNvPr id="4" name="Group 3">
            <a:extLst>
              <a:ext uri="{FF2B5EF4-FFF2-40B4-BE49-F238E27FC236}">
                <a16:creationId xmlns:a16="http://schemas.microsoft.com/office/drawing/2014/main" id="{0952665F-13B4-FD47-A747-C18410D7A94E}"/>
              </a:ext>
            </a:extLst>
          </p:cNvPr>
          <p:cNvGrpSpPr/>
          <p:nvPr/>
        </p:nvGrpSpPr>
        <p:grpSpPr>
          <a:xfrm>
            <a:off x="4912173" y="3090473"/>
            <a:ext cx="1691039" cy="1097280"/>
            <a:chOff x="4912173" y="3090473"/>
            <a:chExt cx="1691039" cy="1097280"/>
          </a:xfrm>
        </p:grpSpPr>
        <p:sp>
          <p:nvSpPr>
            <p:cNvPr id="12" name="Right Arrow 11">
              <a:extLst>
                <a:ext uri="{FF2B5EF4-FFF2-40B4-BE49-F238E27FC236}">
                  <a16:creationId xmlns:a16="http://schemas.microsoft.com/office/drawing/2014/main" id="{B002A9C3-B061-004F-9CCE-7BE8499C77D7}"/>
                </a:ext>
              </a:extLst>
            </p:cNvPr>
            <p:cNvSpPr/>
            <p:nvPr/>
          </p:nvSpPr>
          <p:spPr>
            <a:xfrm>
              <a:off x="5282700" y="3440259"/>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FEACA-3372-1742-95CA-4D04866CEEF8}"/>
                </a:ext>
              </a:extLst>
            </p:cNvPr>
            <p:cNvSpPr/>
            <p:nvPr/>
          </p:nvSpPr>
          <p:spPr>
            <a:xfrm>
              <a:off x="4912173" y="3090473"/>
              <a:ext cx="1094015" cy="1097280"/>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$518</a:t>
              </a:r>
              <a:endParaRPr lang="en-GB" sz="2000" b="1" dirty="0">
                <a:solidFill>
                  <a:schemeClr val="bg1"/>
                </a:solidFill>
              </a:endParaRPr>
            </a:p>
          </p:txBody>
        </p:sp>
      </p:grpSp>
      <p:sp>
        <p:nvSpPr>
          <p:cNvPr id="16" name="TextBox 15">
            <a:extLst>
              <a:ext uri="{FF2B5EF4-FFF2-40B4-BE49-F238E27FC236}">
                <a16:creationId xmlns:a16="http://schemas.microsoft.com/office/drawing/2014/main" id="{D5C1FBB1-A2EE-5A4F-91CA-8EBC27CBB33F}"/>
              </a:ext>
            </a:extLst>
          </p:cNvPr>
          <p:cNvSpPr txBox="1"/>
          <p:nvPr/>
        </p:nvSpPr>
        <p:spPr>
          <a:xfrm>
            <a:off x="8110330" y="2876027"/>
            <a:ext cx="2534021" cy="2910721"/>
          </a:xfrm>
          <a:prstGeom prst="roundRect">
            <a:avLst/>
          </a:prstGeom>
          <a:solidFill>
            <a:schemeClr val="accent2"/>
          </a:solidFill>
        </p:spPr>
        <p:txBody>
          <a:bodyPr wrap="square" rtlCol="0">
            <a:spAutoFit/>
          </a:bodyPr>
          <a:lstStyle/>
          <a:p>
            <a:r>
              <a:rPr lang="en-US" sz="2800" dirty="0">
                <a:solidFill>
                  <a:schemeClr val="bg1"/>
                </a:solidFill>
              </a:rPr>
              <a:t>Monthly income limits vary: </a:t>
            </a:r>
          </a:p>
          <a:p>
            <a:r>
              <a:rPr lang="en-US" sz="2800" dirty="0">
                <a:solidFill>
                  <a:schemeClr val="bg1"/>
                </a:solidFill>
              </a:rPr>
              <a:t>- $1,258 in CA</a:t>
            </a:r>
          </a:p>
          <a:p>
            <a:r>
              <a:rPr lang="en-US" sz="2800" dirty="0">
                <a:solidFill>
                  <a:schemeClr val="bg1"/>
                </a:solidFill>
              </a:rPr>
              <a:t>- $518 in Kansas</a:t>
            </a:r>
          </a:p>
        </p:txBody>
      </p:sp>
      <p:sp>
        <p:nvSpPr>
          <p:cNvPr id="2" name="Slide Number Placeholder 1"/>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8190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792FC-9F0B-4925-91D8-16903C6384C0}"/>
              </a:ext>
            </a:extLst>
          </p:cNvPr>
          <p:cNvPicPr>
            <a:picLocks noGrp="1" noChangeAspect="1"/>
          </p:cNvPicPr>
          <p:nvPr>
            <p:ph idx="4294967295"/>
          </p:nvPr>
        </p:nvPicPr>
        <p:blipFill>
          <a:blip r:embed="rId2"/>
          <a:stretch>
            <a:fillRect/>
          </a:stretch>
        </p:blipFill>
        <p:spPr>
          <a:xfrm>
            <a:off x="620426" y="675861"/>
            <a:ext cx="9988838" cy="5491577"/>
          </a:xfrm>
          <a:prstGeom prst="rect">
            <a:avLst/>
          </a:prstGeom>
        </p:spPr>
      </p:pic>
      <p:sp>
        <p:nvSpPr>
          <p:cNvPr id="2" name="Slide Number Placeholder 1"/>
          <p:cNvSpPr>
            <a:spLocks noGrp="1"/>
          </p:cNvSpPr>
          <p:nvPr>
            <p:ph type="sldNum" sz="quarter" idx="12"/>
          </p:nvPr>
        </p:nvSpPr>
        <p:spPr/>
        <p:txBody>
          <a:bodyPr/>
          <a:lstStyle/>
          <a:p>
            <a:fld id="{D9F085D5-EC86-4F6A-B501-C1359CB39116}" type="slidenum">
              <a:rPr lang="en-GB" smtClean="0"/>
              <a:t>27</a:t>
            </a:fld>
            <a:endParaRPr lang="en-GB"/>
          </a:p>
        </p:txBody>
      </p:sp>
      <p:sp>
        <p:nvSpPr>
          <p:cNvPr id="3" name="Rectangle 2">
            <a:extLst>
              <a:ext uri="{FF2B5EF4-FFF2-40B4-BE49-F238E27FC236}">
                <a16:creationId xmlns:a16="http://schemas.microsoft.com/office/drawing/2014/main" id="{78D51C2C-E9A8-6F47-AF37-EE3DF5F21A26}"/>
              </a:ext>
            </a:extLst>
          </p:cNvPr>
          <p:cNvSpPr/>
          <p:nvPr/>
        </p:nvSpPr>
        <p:spPr>
          <a:xfrm>
            <a:off x="874643" y="1881809"/>
            <a:ext cx="2358887"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4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g.washingtonpost.com/wp-apps/imrs.php?src=https://img.washingtonpost.com/blogs/wonkblog/files/2016/08/23005.jpg&amp;w=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592" y="485743"/>
            <a:ext cx="7130724" cy="57372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a:spLocks/>
          </p:cNvSpPr>
          <p:nvPr/>
        </p:nvSpPr>
        <p:spPr>
          <a:xfrm>
            <a:off x="251883" y="2506060"/>
            <a:ext cx="2744236" cy="2936617"/>
          </a:xfrm>
          <a:prstGeom prst="roundRect">
            <a:avLst/>
          </a:prstGeom>
          <a:solidFill>
            <a:schemeClr val="accent2"/>
          </a:solidFill>
        </p:spPr>
        <p:txBody>
          <a:bodyPr wrap="square" rtlCol="0">
            <a:spAutoFit/>
          </a:bodyPr>
          <a:lstStyle/>
          <a:p>
            <a:pPr algn="ctr"/>
            <a:r>
              <a:rPr lang="en-US" sz="2800" b="1" dirty="0">
                <a:solidFill>
                  <a:schemeClr val="bg1"/>
                </a:solidFill>
              </a:rPr>
              <a:t>Caseloads have clearly fallen and stayed down, even during recession</a:t>
            </a:r>
          </a:p>
        </p:txBody>
      </p:sp>
      <p:sp>
        <p:nvSpPr>
          <p:cNvPr id="3" name="Slide Number Placeholder 2"/>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341967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1EF4-32C1-8B40-920B-A00766DE4654}"/>
              </a:ext>
            </a:extLst>
          </p:cNvPr>
          <p:cNvSpPr>
            <a:spLocks noGrp="1"/>
          </p:cNvSpPr>
          <p:nvPr>
            <p:ph type="title"/>
          </p:nvPr>
        </p:nvSpPr>
        <p:spPr/>
        <p:txBody>
          <a:bodyPr/>
          <a:lstStyle/>
          <a:p>
            <a:r>
              <a:rPr lang="en-US" dirty="0">
                <a:solidFill>
                  <a:schemeClr val="bg1"/>
                </a:solidFill>
              </a:rPr>
              <a:t>EIT</a:t>
            </a:r>
            <a:r>
              <a:rPr lang="en-US" dirty="0"/>
              <a:t>C: Earned Income Tax Credit</a:t>
            </a:r>
          </a:p>
        </p:txBody>
      </p:sp>
      <p:sp>
        <p:nvSpPr>
          <p:cNvPr id="4" name="Slide Number Placeholder 3">
            <a:extLst>
              <a:ext uri="{FF2B5EF4-FFF2-40B4-BE49-F238E27FC236}">
                <a16:creationId xmlns:a16="http://schemas.microsoft.com/office/drawing/2014/main" id="{7D71EF85-2387-D04B-9B18-C0E1B068D522}"/>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Content Placeholder 2">
            <a:extLst>
              <a:ext uri="{FF2B5EF4-FFF2-40B4-BE49-F238E27FC236}">
                <a16:creationId xmlns:a16="http://schemas.microsoft.com/office/drawing/2014/main" id="{ACD2141D-A5B0-804D-965A-F40D5BD4AD43}"/>
              </a:ext>
            </a:extLst>
          </p:cNvPr>
          <p:cNvSpPr>
            <a:spLocks noGrp="1"/>
          </p:cNvSpPr>
          <p:nvPr>
            <p:ph sz="half" idx="1"/>
          </p:nvPr>
        </p:nvSpPr>
        <p:spPr>
          <a:xfrm>
            <a:off x="838200" y="1537942"/>
            <a:ext cx="10167256" cy="5057409"/>
          </a:xfrm>
        </p:spPr>
        <p:txBody>
          <a:bodyPr anchor="t" anchorCtr="0">
            <a:normAutofit/>
          </a:bodyPr>
          <a:lstStyle/>
          <a:p>
            <a:pPr>
              <a:spcAft>
                <a:spcPts val="800"/>
              </a:spcAft>
            </a:pPr>
            <a:r>
              <a:rPr lang="en-US" dirty="0"/>
              <a:t>Federal tax credit designed for low </a:t>
            </a:r>
            <a:br>
              <a:rPr lang="en-US" dirty="0"/>
            </a:br>
            <a:r>
              <a:rPr lang="en-US" dirty="0"/>
              <a:t>and mid-income working people  </a:t>
            </a:r>
          </a:p>
          <a:p>
            <a:pPr>
              <a:spcAft>
                <a:spcPts val="800"/>
              </a:spcAft>
            </a:pPr>
            <a:r>
              <a:rPr lang="en-US" dirty="0"/>
              <a:t>Eligibility- </a:t>
            </a:r>
            <a:r>
              <a:rPr lang="en-US" b="0" dirty="0">
                <a:solidFill>
                  <a:srgbClr val="2B414D"/>
                </a:solidFill>
              </a:rPr>
              <a:t>Working families with </a:t>
            </a:r>
            <a:br>
              <a:rPr lang="en-US" b="0" dirty="0">
                <a:solidFill>
                  <a:srgbClr val="2B414D"/>
                </a:solidFill>
              </a:rPr>
            </a:br>
            <a:r>
              <a:rPr lang="en-US" b="0" dirty="0">
                <a:solidFill>
                  <a:srgbClr val="2B414D"/>
                </a:solidFill>
              </a:rPr>
              <a:t>children that have annual incomes </a:t>
            </a:r>
            <a:br>
              <a:rPr lang="en-US" b="0" dirty="0">
                <a:solidFill>
                  <a:srgbClr val="2B414D"/>
                </a:solidFill>
              </a:rPr>
            </a:br>
            <a:r>
              <a:rPr lang="en-US" b="0" dirty="0">
                <a:solidFill>
                  <a:srgbClr val="2B414D"/>
                </a:solidFill>
              </a:rPr>
              <a:t>below a range of $39,000 to $53,000 </a:t>
            </a:r>
          </a:p>
          <a:p>
            <a:pPr lvl="1">
              <a:spcAft>
                <a:spcPts val="800"/>
              </a:spcAft>
            </a:pPr>
            <a:r>
              <a:rPr lang="en-US" dirty="0"/>
              <a:t>Small credit for working individuals with no children &amp; low incomes</a:t>
            </a:r>
          </a:p>
          <a:p>
            <a:pPr>
              <a:spcAft>
                <a:spcPts val="800"/>
              </a:spcAft>
            </a:pPr>
            <a:r>
              <a:rPr lang="en-US" dirty="0"/>
              <a:t>Participants - </a:t>
            </a:r>
            <a:r>
              <a:rPr lang="en-US" b="0" dirty="0">
                <a:solidFill>
                  <a:srgbClr val="2B414D"/>
                </a:solidFill>
              </a:rPr>
              <a:t>In 2015, </a:t>
            </a:r>
            <a:r>
              <a:rPr lang="en-US" i="1" dirty="0">
                <a:solidFill>
                  <a:srgbClr val="2B414D"/>
                </a:solidFill>
              </a:rPr>
              <a:t>28 million </a:t>
            </a:r>
            <a:r>
              <a:rPr lang="en-US" b="0" dirty="0">
                <a:solidFill>
                  <a:srgbClr val="2B414D"/>
                </a:solidFill>
              </a:rPr>
              <a:t>working families and individuals received EITC</a:t>
            </a:r>
          </a:p>
          <a:p>
            <a:pPr>
              <a:spcAft>
                <a:spcPts val="800"/>
              </a:spcAft>
              <a:tabLst>
                <a:tab pos="4059238" algn="l"/>
              </a:tabLst>
            </a:pPr>
            <a:r>
              <a:rPr lang="en-US" dirty="0"/>
              <a:t>Spending- </a:t>
            </a:r>
            <a:r>
              <a:rPr lang="en-US" b="0" dirty="0">
                <a:solidFill>
                  <a:srgbClr val="2B414D"/>
                </a:solidFill>
              </a:rPr>
              <a:t>In the 2015, the cost of EITC was </a:t>
            </a:r>
            <a:r>
              <a:rPr lang="en-US" i="1" dirty="0">
                <a:solidFill>
                  <a:srgbClr val="2B414D"/>
                </a:solidFill>
              </a:rPr>
              <a:t>$68.5 billion</a:t>
            </a:r>
            <a:r>
              <a:rPr lang="en-US" i="1" dirty="0"/>
              <a:t> </a:t>
            </a:r>
          </a:p>
        </p:txBody>
      </p:sp>
      <p:pic>
        <p:nvPicPr>
          <p:cNvPr id="8" name="Picture 7">
            <a:extLst>
              <a:ext uri="{FF2B5EF4-FFF2-40B4-BE49-F238E27FC236}">
                <a16:creationId xmlns:a16="http://schemas.microsoft.com/office/drawing/2014/main" id="{11D90440-756B-4C4E-8747-BD42FDD1B2DF}"/>
              </a:ext>
            </a:extLst>
          </p:cNvPr>
          <p:cNvPicPr>
            <a:picLocks noChangeAspect="1"/>
          </p:cNvPicPr>
          <p:nvPr/>
        </p:nvPicPr>
        <p:blipFill>
          <a:blip r:embed="rId2"/>
          <a:stretch>
            <a:fillRect/>
          </a:stretch>
        </p:blipFill>
        <p:spPr>
          <a:xfrm>
            <a:off x="6667870" y="1579822"/>
            <a:ext cx="3976481" cy="1660559"/>
          </a:xfrm>
          <a:prstGeom prst="rect">
            <a:avLst/>
          </a:prstGeom>
          <a:ln>
            <a:solidFill>
              <a:schemeClr val="bg1">
                <a:lumMod val="50000"/>
              </a:schemeClr>
            </a:solidFill>
          </a:ln>
        </p:spPr>
      </p:pic>
    </p:spTree>
    <p:extLst>
      <p:ext uri="{BB962C8B-B14F-4D97-AF65-F5344CB8AC3E}">
        <p14:creationId xmlns:p14="http://schemas.microsoft.com/office/powerpoint/2010/main" val="402260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896600" cy="4351338"/>
          </a:xfrm>
        </p:spPr>
        <p:txBody>
          <a:bodyPr/>
          <a:lstStyle/>
          <a:p>
            <a:r>
              <a:rPr lang="en-US" dirty="0"/>
              <a:t>Contemporary Economic Policy</a:t>
            </a:r>
          </a:p>
          <a:p>
            <a:pPr lvl="1"/>
            <a:r>
              <a:rPr lang="en-US" dirty="0"/>
              <a:t>Week 1 (1/5): 	US Economy &amp; Coronavirus Economics</a:t>
            </a:r>
          </a:p>
          <a:p>
            <a:pPr lvl="1"/>
            <a:r>
              <a:rPr lang="en-US" dirty="0"/>
              <a:t>Week 2 (1/12): 	Climate Change Economics (Bevin </a:t>
            </a:r>
            <a:r>
              <a:rPr lang="en-US" dirty="0" err="1"/>
              <a:t>Ashenmiller</a:t>
            </a:r>
            <a:r>
              <a:rPr lang="en-US" dirty="0"/>
              <a:t>, Occidental 				College)</a:t>
            </a:r>
          </a:p>
          <a:p>
            <a:pPr lvl="1"/>
            <a:r>
              <a:rPr lang="en-US" dirty="0"/>
              <a:t>Week 3 (1/19): 	Health Economics (Me)</a:t>
            </a:r>
          </a:p>
          <a:p>
            <a:pPr lvl="1"/>
            <a:r>
              <a:rPr lang="en-US" dirty="0"/>
              <a:t>Week 4 (1/26): 	Economics of Immigration (Jennifer Alix-Garcia, Oregon St.)</a:t>
            </a:r>
          </a:p>
          <a:p>
            <a:pPr lvl="1"/>
            <a:r>
              <a:rPr lang="en-US" dirty="0"/>
              <a:t>Week 5 (2/2):	Infrastructure Economics (Mallika </a:t>
            </a:r>
            <a:r>
              <a:rPr lang="en-US" dirty="0" err="1"/>
              <a:t>Pung</a:t>
            </a:r>
            <a:r>
              <a:rPr lang="en-US" dirty="0"/>
              <a:t>, Univ. of New Mexico)</a:t>
            </a:r>
          </a:p>
          <a:p>
            <a:pPr lvl="1"/>
            <a:r>
              <a:rPr lang="en-US" b="1" dirty="0"/>
              <a:t>Week 6 (2/9):	The U.S. Safety Net (Marianne </a:t>
            </a:r>
            <a:r>
              <a:rPr lang="en-US" b="1" dirty="0" err="1"/>
              <a:t>Bitler</a:t>
            </a:r>
            <a:r>
              <a:rPr lang="en-US" b="1" dirty="0"/>
              <a:t>, UC Davis)</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426436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827-E359-3946-AB8D-2C1CA3F196C1}"/>
              </a:ext>
            </a:extLst>
          </p:cNvPr>
          <p:cNvSpPr>
            <a:spLocks noGrp="1"/>
          </p:cNvSpPr>
          <p:nvPr>
            <p:ph type="title"/>
          </p:nvPr>
        </p:nvSpPr>
        <p:spPr/>
        <p:txBody>
          <a:bodyPr>
            <a:normAutofit/>
          </a:bodyPr>
          <a:lstStyle/>
          <a:p>
            <a:r>
              <a:rPr lang="en-US" sz="3600" dirty="0">
                <a:solidFill>
                  <a:schemeClr val="bg1"/>
                </a:solidFill>
              </a:rPr>
              <a:t> SN</a:t>
            </a:r>
            <a:r>
              <a:rPr lang="en-US" sz="3600" dirty="0"/>
              <a:t>AP: Supplemental Nutrition Assistance Program</a:t>
            </a:r>
          </a:p>
        </p:txBody>
      </p:sp>
      <p:sp>
        <p:nvSpPr>
          <p:cNvPr id="4" name="Slide Number Placeholder 3">
            <a:extLst>
              <a:ext uri="{FF2B5EF4-FFF2-40B4-BE49-F238E27FC236}">
                <a16:creationId xmlns:a16="http://schemas.microsoft.com/office/drawing/2014/main" id="{BF88F044-EFF6-4D41-8A3E-75087423889F}"/>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Content Placeholder 2">
            <a:extLst>
              <a:ext uri="{FF2B5EF4-FFF2-40B4-BE49-F238E27FC236}">
                <a16:creationId xmlns:a16="http://schemas.microsoft.com/office/drawing/2014/main" id="{0779C6D7-3FFA-864F-A9A6-A18CA682AD0A}"/>
              </a:ext>
            </a:extLst>
          </p:cNvPr>
          <p:cNvSpPr>
            <a:spLocks noGrp="1"/>
          </p:cNvSpPr>
          <p:nvPr>
            <p:ph idx="1"/>
          </p:nvPr>
        </p:nvSpPr>
        <p:spPr>
          <a:xfrm>
            <a:off x="838200" y="1325564"/>
            <a:ext cx="10515600" cy="4904662"/>
          </a:xfrm>
        </p:spPr>
        <p:txBody>
          <a:bodyPr>
            <a:normAutofit/>
          </a:bodyPr>
          <a:lstStyle/>
          <a:p>
            <a:pPr>
              <a:spcAft>
                <a:spcPts val="1000"/>
              </a:spcAft>
            </a:pPr>
            <a:r>
              <a:rPr lang="en-US" sz="3200" dirty="0"/>
              <a:t>Nutrition assistance to low-income individuals and families</a:t>
            </a:r>
          </a:p>
          <a:p>
            <a:pPr>
              <a:spcAft>
                <a:spcPts val="1000"/>
              </a:spcAft>
            </a:pPr>
            <a:r>
              <a:rPr lang="en-US" sz="3200" dirty="0"/>
              <a:t>Eligibility: </a:t>
            </a:r>
            <a:r>
              <a:rPr lang="en-US" sz="3200" b="0" dirty="0">
                <a:solidFill>
                  <a:srgbClr val="2B414D"/>
                </a:solidFill>
              </a:rPr>
              <a:t>Monthly income no higher than 130% of the poverty level for their household size. </a:t>
            </a:r>
          </a:p>
          <a:p>
            <a:pPr lvl="1">
              <a:spcAft>
                <a:spcPts val="1000"/>
              </a:spcAft>
            </a:pPr>
            <a:r>
              <a:rPr lang="en-US" sz="2800" b="0" dirty="0">
                <a:solidFill>
                  <a:srgbClr val="2B414D"/>
                </a:solidFill>
              </a:rPr>
              <a:t>Some people who receive SSI are automatically eligible for SNAP, dependent on state laws.</a:t>
            </a:r>
          </a:p>
          <a:p>
            <a:pPr>
              <a:spcAft>
                <a:spcPts val="1000"/>
              </a:spcAft>
            </a:pPr>
            <a:r>
              <a:rPr lang="en-US" sz="3200" dirty="0"/>
              <a:t>Participants: </a:t>
            </a:r>
            <a:r>
              <a:rPr lang="en-US" sz="3200" b="0" dirty="0">
                <a:solidFill>
                  <a:srgbClr val="2B414D"/>
                </a:solidFill>
              </a:rPr>
              <a:t>In 2017, an average of </a:t>
            </a:r>
            <a:r>
              <a:rPr lang="en-US" sz="3200" i="1" dirty="0">
                <a:solidFill>
                  <a:srgbClr val="2B414D"/>
                </a:solidFill>
              </a:rPr>
              <a:t>42.1 million </a:t>
            </a:r>
            <a:r>
              <a:rPr lang="en-US" sz="3200" b="0" dirty="0">
                <a:solidFill>
                  <a:srgbClr val="2B414D"/>
                </a:solidFill>
              </a:rPr>
              <a:t>receiving SNAP.</a:t>
            </a:r>
          </a:p>
          <a:p>
            <a:pPr>
              <a:spcAft>
                <a:spcPts val="1000"/>
              </a:spcAft>
            </a:pPr>
            <a:r>
              <a:rPr lang="en-US" sz="3200" dirty="0"/>
              <a:t>Spending: </a:t>
            </a:r>
            <a:r>
              <a:rPr lang="en-US" sz="3200" b="0" dirty="0">
                <a:solidFill>
                  <a:srgbClr val="2B414D"/>
                </a:solidFill>
              </a:rPr>
              <a:t>In 2017, </a:t>
            </a:r>
            <a:r>
              <a:rPr lang="en-US" sz="3200" i="1" dirty="0">
                <a:solidFill>
                  <a:srgbClr val="2B414D"/>
                </a:solidFill>
              </a:rPr>
              <a:t>$68 billion </a:t>
            </a:r>
            <a:r>
              <a:rPr lang="en-US" sz="3200" b="0" dirty="0">
                <a:solidFill>
                  <a:srgbClr val="2B414D"/>
                </a:solidFill>
              </a:rPr>
              <a:t>was spent to fund SNAP.</a:t>
            </a:r>
            <a:endParaRPr lang="en-US" sz="3200" dirty="0"/>
          </a:p>
        </p:txBody>
      </p:sp>
    </p:spTree>
    <p:extLst>
      <p:ext uri="{BB962C8B-B14F-4D97-AF65-F5344CB8AC3E}">
        <p14:creationId xmlns:p14="http://schemas.microsoft.com/office/powerpoint/2010/main" val="27418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693988" algn="l"/>
              </a:tabLst>
            </a:pPr>
            <a:r>
              <a:rPr lang="en-US" sz="4400" b="1" dirty="0">
                <a:solidFill>
                  <a:schemeClr val="bg1"/>
                </a:solidFill>
              </a:rPr>
              <a:t>SN</a:t>
            </a:r>
            <a:r>
              <a:rPr lang="en-US" sz="4400" b="1" dirty="0"/>
              <a:t>AP</a:t>
            </a:r>
            <a:br>
              <a:rPr lang="en-US" b="1" dirty="0"/>
            </a:br>
            <a:r>
              <a:rPr lang="en-US" b="1" dirty="0"/>
              <a:t>(Supplemental Nutrition Assistance Program)</a:t>
            </a:r>
          </a:p>
        </p:txBody>
      </p:sp>
      <p:pic>
        <p:nvPicPr>
          <p:cNvPr id="7" name="Picture 6">
            <a:extLst>
              <a:ext uri="{FF2B5EF4-FFF2-40B4-BE49-F238E27FC236}">
                <a16:creationId xmlns:a16="http://schemas.microsoft.com/office/drawing/2014/main" id="{F6EC3D31-76B8-40F9-AD79-3C5EA6CFB587}"/>
              </a:ext>
            </a:extLst>
          </p:cNvPr>
          <p:cNvPicPr>
            <a:picLocks noChangeAspect="1"/>
          </p:cNvPicPr>
          <p:nvPr/>
        </p:nvPicPr>
        <p:blipFill>
          <a:blip r:embed="rId3"/>
          <a:stretch>
            <a:fillRect/>
          </a:stretch>
        </p:blipFill>
        <p:spPr>
          <a:xfrm>
            <a:off x="1911260" y="1704699"/>
            <a:ext cx="5175341" cy="4443654"/>
          </a:xfrm>
          <a:prstGeom prst="rect">
            <a:avLst/>
          </a:prstGeom>
          <a:ln>
            <a:noFill/>
          </a:ln>
          <a:effectLst>
            <a:softEdge rad="112500"/>
          </a:effectLst>
        </p:spPr>
      </p:pic>
      <p:sp>
        <p:nvSpPr>
          <p:cNvPr id="5" name="TextBox 4"/>
          <p:cNvSpPr txBox="1"/>
          <p:nvPr/>
        </p:nvSpPr>
        <p:spPr>
          <a:xfrm>
            <a:off x="7333898" y="2981739"/>
            <a:ext cx="2855134" cy="1736646"/>
          </a:xfrm>
          <a:prstGeom prst="roundRect">
            <a:avLst/>
          </a:prstGeom>
          <a:solidFill>
            <a:schemeClr val="accent2"/>
          </a:solidFill>
          <a:ln w="19050">
            <a:solidFill>
              <a:schemeClr val="accent2"/>
            </a:solidFill>
          </a:ln>
        </p:spPr>
        <p:txBody>
          <a:bodyPr wrap="square" rtlCol="0">
            <a:spAutoFit/>
          </a:bodyPr>
          <a:lstStyle/>
          <a:p>
            <a:pPr algn="ctr"/>
            <a:r>
              <a:rPr lang="en-US" sz="3200" dirty="0">
                <a:solidFill>
                  <a:schemeClr val="bg1"/>
                </a:solidFill>
              </a:rPr>
              <a:t>Most </a:t>
            </a:r>
            <a:r>
              <a:rPr lang="en-US" sz="3200" b="1" dirty="0">
                <a:solidFill>
                  <a:schemeClr val="bg1"/>
                </a:solidFill>
              </a:rPr>
              <a:t>SNAP</a:t>
            </a:r>
            <a:r>
              <a:rPr lang="en-US" sz="3200" dirty="0">
                <a:solidFill>
                  <a:schemeClr val="bg1"/>
                </a:solidFill>
              </a:rPr>
              <a:t> recipients</a:t>
            </a:r>
          </a:p>
          <a:p>
            <a:pPr algn="ctr"/>
            <a:r>
              <a:rPr lang="en-US" sz="3200" dirty="0">
                <a:solidFill>
                  <a:schemeClr val="bg1"/>
                </a:solidFill>
              </a:rPr>
              <a:t> are </a:t>
            </a:r>
            <a:r>
              <a:rPr lang="en-US" sz="3200" b="1" dirty="0">
                <a:solidFill>
                  <a:schemeClr val="bg1"/>
                </a:solidFill>
              </a:rPr>
              <a:t>employed</a:t>
            </a:r>
          </a:p>
        </p:txBody>
      </p:sp>
      <p:sp>
        <p:nvSpPr>
          <p:cNvPr id="3" name="Slide Number Placeholder 2"/>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77602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628900" algn="l"/>
              </a:tabLst>
            </a:pPr>
            <a:r>
              <a:rPr lang="en-US" sz="4400" b="1" dirty="0">
                <a:solidFill>
                  <a:schemeClr val="bg1"/>
                </a:solidFill>
              </a:rPr>
              <a:t>SC</a:t>
            </a:r>
            <a:r>
              <a:rPr lang="en-US" sz="4400" b="1" dirty="0"/>
              <a:t>HOOL FOOD PROGRAMS</a:t>
            </a:r>
            <a:br>
              <a:rPr lang="en-US" dirty="0"/>
            </a:br>
            <a:r>
              <a:rPr lang="en-US" sz="3600" b="1" dirty="0"/>
              <a:t>(National School Lunch Program)</a:t>
            </a:r>
          </a:p>
        </p:txBody>
      </p:sp>
      <p:sp>
        <p:nvSpPr>
          <p:cNvPr id="3" name="Content Placeholder 2"/>
          <p:cNvSpPr>
            <a:spLocks noGrp="1"/>
          </p:cNvSpPr>
          <p:nvPr>
            <p:ph idx="1"/>
          </p:nvPr>
        </p:nvSpPr>
        <p:spPr>
          <a:xfrm>
            <a:off x="838200" y="2992292"/>
            <a:ext cx="10515600" cy="3007456"/>
          </a:xfrm>
        </p:spPr>
        <p:txBody>
          <a:bodyPr>
            <a:noAutofit/>
          </a:bodyPr>
          <a:lstStyle/>
          <a:p>
            <a:r>
              <a:rPr lang="en-US" dirty="0"/>
              <a:t>The school lunch program serves nutritionally balanced low-cost or free lunches to children in school each day.</a:t>
            </a:r>
          </a:p>
          <a:p>
            <a:r>
              <a:rPr lang="en-US" b="1" dirty="0"/>
              <a:t>Eligibility: </a:t>
            </a:r>
            <a:r>
              <a:rPr lang="en-US" b="0" dirty="0">
                <a:solidFill>
                  <a:srgbClr val="2B414D"/>
                </a:solidFill>
              </a:rPr>
              <a:t>Students who attend public and non-profit private schools, as well as residential child care institutions, are potentially eligible.</a:t>
            </a:r>
          </a:p>
          <a:p>
            <a:r>
              <a:rPr lang="en-US" b="1" dirty="0"/>
              <a:t>Participants: </a:t>
            </a:r>
            <a:r>
              <a:rPr lang="en-US" b="0" dirty="0">
                <a:solidFill>
                  <a:srgbClr val="2B414D"/>
                </a:solidFill>
              </a:rPr>
              <a:t>Over </a:t>
            </a:r>
            <a:r>
              <a:rPr lang="en-US" i="1" dirty="0">
                <a:solidFill>
                  <a:srgbClr val="2B414D"/>
                </a:solidFill>
              </a:rPr>
              <a:t>30.4 million </a:t>
            </a:r>
            <a:r>
              <a:rPr lang="en-US" b="0" dirty="0">
                <a:solidFill>
                  <a:srgbClr val="2B414D"/>
                </a:solidFill>
              </a:rPr>
              <a:t>children every day were served by the program in the 2016 year.</a:t>
            </a:r>
          </a:p>
          <a:p>
            <a:r>
              <a:rPr lang="en-US" b="1" dirty="0"/>
              <a:t>Spending: </a:t>
            </a:r>
            <a:r>
              <a:rPr lang="en-US" b="0" dirty="0">
                <a:solidFill>
                  <a:srgbClr val="2B414D"/>
                </a:solidFill>
              </a:rPr>
              <a:t>In 2016, the program cost was </a:t>
            </a:r>
            <a:r>
              <a:rPr lang="en-US" i="1" dirty="0">
                <a:solidFill>
                  <a:srgbClr val="2B414D"/>
                </a:solidFill>
              </a:rPr>
              <a:t>$13.6 billion</a:t>
            </a:r>
            <a:r>
              <a:rPr lang="en-US" b="0" dirty="0">
                <a:solidFill>
                  <a:srgbClr val="2B414D"/>
                </a:solidFill>
              </a:rPr>
              <a:t>.</a:t>
            </a:r>
          </a:p>
        </p:txBody>
      </p:sp>
      <p:pic>
        <p:nvPicPr>
          <p:cNvPr id="4" name="Picture 3">
            <a:extLst>
              <a:ext uri="{FF2B5EF4-FFF2-40B4-BE49-F238E27FC236}">
                <a16:creationId xmlns:a16="http://schemas.microsoft.com/office/drawing/2014/main" id="{195F4EF0-5495-4ACD-A9DD-183E1749C204}"/>
              </a:ext>
            </a:extLst>
          </p:cNvPr>
          <p:cNvPicPr>
            <a:picLocks noChangeAspect="1"/>
          </p:cNvPicPr>
          <p:nvPr/>
        </p:nvPicPr>
        <p:blipFill rotWithShape="1">
          <a:blip r:embed="rId3"/>
          <a:srcRect l="3156" t="5730" r="17687" b="45907"/>
          <a:stretch/>
        </p:blipFill>
        <p:spPr>
          <a:xfrm>
            <a:off x="3708545" y="1692941"/>
            <a:ext cx="4774911" cy="1050260"/>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8156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solidFill>
                  <a:schemeClr val="bg1"/>
                </a:solidFill>
              </a:rPr>
              <a:t>WI</a:t>
            </a:r>
            <a:r>
              <a:rPr lang="en-US" sz="4400" b="1" dirty="0"/>
              <a:t>C </a:t>
            </a:r>
            <a:r>
              <a:rPr lang="en-US" b="1" dirty="0"/>
              <a:t>(Special Supplemental Nutrition Program for Women, Infants, and Children) </a:t>
            </a:r>
          </a:p>
        </p:txBody>
      </p:sp>
      <p:sp>
        <p:nvSpPr>
          <p:cNvPr id="3" name="Content Placeholder 2"/>
          <p:cNvSpPr>
            <a:spLocks noGrp="1"/>
          </p:cNvSpPr>
          <p:nvPr>
            <p:ph idx="1"/>
          </p:nvPr>
        </p:nvSpPr>
        <p:spPr/>
        <p:txBody>
          <a:bodyPr>
            <a:normAutofit fontScale="92500" lnSpcReduction="10000"/>
          </a:bodyPr>
          <a:lstStyle/>
          <a:p>
            <a:pPr>
              <a:spcAft>
                <a:spcPts val="1000"/>
              </a:spcAft>
            </a:pPr>
            <a:endParaRPr lang="en-US" sz="3200" b="1" dirty="0"/>
          </a:p>
          <a:p>
            <a:pPr>
              <a:spcAft>
                <a:spcPts val="1000"/>
              </a:spcAft>
            </a:pPr>
            <a:r>
              <a:rPr lang="en-US" sz="3200" b="1" dirty="0"/>
              <a:t>Eligibility: </a:t>
            </a:r>
            <a:r>
              <a:rPr lang="en-US" sz="3200" b="0" dirty="0">
                <a:solidFill>
                  <a:srgbClr val="2B414D"/>
                </a:solidFill>
              </a:rPr>
              <a:t>Low income women, infants, and children up to the age of 5 who are at nutritional risk.</a:t>
            </a:r>
          </a:p>
          <a:p>
            <a:pPr>
              <a:spcAft>
                <a:spcPts val="1000"/>
              </a:spcAft>
            </a:pPr>
            <a:r>
              <a:rPr lang="en-US" sz="3200" b="1" dirty="0"/>
              <a:t>Participants: </a:t>
            </a:r>
            <a:r>
              <a:rPr lang="en-US" sz="3200" b="0" dirty="0">
                <a:solidFill>
                  <a:srgbClr val="2B414D"/>
                </a:solidFill>
              </a:rPr>
              <a:t>During 2016, WIC served </a:t>
            </a:r>
            <a:r>
              <a:rPr lang="en-US" sz="3200" i="1" dirty="0">
                <a:solidFill>
                  <a:srgbClr val="2B414D"/>
                </a:solidFill>
              </a:rPr>
              <a:t>8 million people</a:t>
            </a:r>
            <a:r>
              <a:rPr lang="en-US" sz="3200" b="0" dirty="0">
                <a:solidFill>
                  <a:srgbClr val="2B414D"/>
                </a:solidFill>
              </a:rPr>
              <a:t>.</a:t>
            </a:r>
          </a:p>
          <a:p>
            <a:pPr lvl="1">
              <a:spcAft>
                <a:spcPts val="1000"/>
              </a:spcAft>
            </a:pPr>
            <a:r>
              <a:rPr lang="en-US" sz="2800" b="0" dirty="0">
                <a:solidFill>
                  <a:srgbClr val="2B414D"/>
                </a:solidFill>
              </a:rPr>
              <a:t>3.98 million participants were children, </a:t>
            </a:r>
          </a:p>
          <a:p>
            <a:pPr lvl="1">
              <a:spcAft>
                <a:spcPts val="1000"/>
              </a:spcAft>
            </a:pPr>
            <a:r>
              <a:rPr lang="en-US" sz="2800" b="0" dirty="0">
                <a:solidFill>
                  <a:srgbClr val="2B414D"/>
                </a:solidFill>
              </a:rPr>
              <a:t>1.88 million were infants, and </a:t>
            </a:r>
          </a:p>
          <a:p>
            <a:pPr lvl="1">
              <a:spcAft>
                <a:spcPts val="1000"/>
              </a:spcAft>
            </a:pPr>
            <a:r>
              <a:rPr lang="en-US" sz="2800" b="0" dirty="0">
                <a:solidFill>
                  <a:srgbClr val="2B414D"/>
                </a:solidFill>
              </a:rPr>
              <a:t>1.84 million were </a:t>
            </a:r>
            <a:r>
              <a:rPr lang="en-US" sz="2800" b="0" i="1" dirty="0">
                <a:solidFill>
                  <a:srgbClr val="2B414D"/>
                </a:solidFill>
              </a:rPr>
              <a:t>pregnant</a:t>
            </a:r>
            <a:r>
              <a:rPr lang="en-US" sz="2800" b="0" dirty="0">
                <a:solidFill>
                  <a:srgbClr val="2B414D"/>
                </a:solidFill>
              </a:rPr>
              <a:t> women.</a:t>
            </a:r>
          </a:p>
          <a:p>
            <a:pPr>
              <a:spcAft>
                <a:spcPts val="1000"/>
              </a:spcAft>
            </a:pPr>
            <a:r>
              <a:rPr lang="en-US" sz="3200" b="1" dirty="0"/>
              <a:t>Spending: </a:t>
            </a:r>
            <a:r>
              <a:rPr lang="en-US" sz="3200" b="0" dirty="0">
                <a:solidFill>
                  <a:srgbClr val="2B414D"/>
                </a:solidFill>
              </a:rPr>
              <a:t>In 2017, the WIC program cost </a:t>
            </a:r>
            <a:r>
              <a:rPr lang="en-US" sz="3200" i="1" dirty="0">
                <a:solidFill>
                  <a:srgbClr val="2B414D"/>
                </a:solidFill>
              </a:rPr>
              <a:t>$6.5 billion</a:t>
            </a:r>
            <a:r>
              <a:rPr lang="en-US" sz="3200" b="0" dirty="0">
                <a:solidFill>
                  <a:srgbClr val="2B414D"/>
                </a:solidFill>
              </a:rPr>
              <a:t>.</a:t>
            </a:r>
          </a:p>
          <a:p>
            <a:pPr>
              <a:spcAft>
                <a:spcPts val="1000"/>
              </a:spcAft>
            </a:pPr>
            <a:endParaRPr lang="en-US" sz="3200" dirty="0"/>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8303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HO</a:t>
            </a:r>
            <a:r>
              <a:rPr lang="en-US" sz="4400" dirty="0"/>
              <a:t>USING AID</a:t>
            </a:r>
            <a:br>
              <a:rPr lang="en-US" dirty="0"/>
            </a:br>
            <a:r>
              <a:rPr lang="en-US" dirty="0"/>
              <a:t>Housing Choice Voucher Program (Section 8)</a:t>
            </a:r>
          </a:p>
        </p:txBody>
      </p:sp>
      <p:sp>
        <p:nvSpPr>
          <p:cNvPr id="3" name="Content Placeholder 2"/>
          <p:cNvSpPr>
            <a:spLocks noGrp="1"/>
          </p:cNvSpPr>
          <p:nvPr>
            <p:ph idx="1"/>
          </p:nvPr>
        </p:nvSpPr>
        <p:spPr>
          <a:xfrm>
            <a:off x="838199" y="1699066"/>
            <a:ext cx="6027821" cy="4351338"/>
          </a:xfrm>
        </p:spPr>
        <p:txBody>
          <a:bodyPr>
            <a:noAutofit/>
          </a:bodyPr>
          <a:lstStyle/>
          <a:p>
            <a:pPr>
              <a:lnSpc>
                <a:spcPts val="2900"/>
              </a:lnSpc>
              <a:spcBef>
                <a:spcPts val="0"/>
              </a:spcBef>
              <a:spcAft>
                <a:spcPts val="1000"/>
              </a:spcAft>
            </a:pPr>
            <a:endParaRPr lang="en-US" dirty="0"/>
          </a:p>
          <a:p>
            <a:pPr>
              <a:lnSpc>
                <a:spcPts val="2900"/>
              </a:lnSpc>
              <a:spcBef>
                <a:spcPts val="0"/>
              </a:spcBef>
              <a:spcAft>
                <a:spcPts val="1000"/>
              </a:spcAft>
            </a:pPr>
            <a:r>
              <a:rPr lang="en-US" dirty="0"/>
              <a:t>Eligibility: </a:t>
            </a:r>
            <a:r>
              <a:rPr lang="en-US" b="0" dirty="0">
                <a:solidFill>
                  <a:srgbClr val="2B414D"/>
                </a:solidFill>
              </a:rPr>
              <a:t>Low income families, the elderly, and the disabled are eligible to receive the vouchers. Family income must be less than </a:t>
            </a:r>
            <a:r>
              <a:rPr lang="en-US" i="1" dirty="0">
                <a:solidFill>
                  <a:srgbClr val="2B414D"/>
                </a:solidFill>
              </a:rPr>
              <a:t>50% of local median income</a:t>
            </a:r>
            <a:r>
              <a:rPr lang="en-US" b="0" dirty="0">
                <a:solidFill>
                  <a:srgbClr val="2B414D"/>
                </a:solidFill>
              </a:rPr>
              <a:t>.</a:t>
            </a:r>
          </a:p>
          <a:p>
            <a:pPr>
              <a:lnSpc>
                <a:spcPts val="2900"/>
              </a:lnSpc>
              <a:spcBef>
                <a:spcPts val="0"/>
              </a:spcBef>
              <a:spcAft>
                <a:spcPts val="1000"/>
              </a:spcAft>
            </a:pPr>
            <a:r>
              <a:rPr lang="en-US" dirty="0"/>
              <a:t>Participants</a:t>
            </a:r>
            <a:r>
              <a:rPr lang="en-US" b="0" dirty="0">
                <a:solidFill>
                  <a:srgbClr val="2B414D"/>
                </a:solidFill>
              </a:rPr>
              <a:t>: Just over </a:t>
            </a:r>
            <a:r>
              <a:rPr lang="en-US" i="1" dirty="0">
                <a:solidFill>
                  <a:srgbClr val="2B414D"/>
                </a:solidFill>
              </a:rPr>
              <a:t>5.3 million individuals</a:t>
            </a:r>
            <a:r>
              <a:rPr lang="en-US" b="0" dirty="0">
                <a:solidFill>
                  <a:srgbClr val="2B414D"/>
                </a:solidFill>
              </a:rPr>
              <a:t>, or 2.2 million low income families utilize the vouchers.</a:t>
            </a:r>
          </a:p>
          <a:p>
            <a:pPr>
              <a:lnSpc>
                <a:spcPts val="2900"/>
              </a:lnSpc>
              <a:spcBef>
                <a:spcPts val="0"/>
              </a:spcBef>
              <a:spcAft>
                <a:spcPts val="1000"/>
              </a:spcAft>
            </a:pPr>
            <a:r>
              <a:rPr lang="en-US" dirty="0"/>
              <a:t>Spending:</a:t>
            </a:r>
            <a:r>
              <a:rPr lang="en-US" b="0" dirty="0">
                <a:solidFill>
                  <a:srgbClr val="2B414D"/>
                </a:solidFill>
              </a:rPr>
              <a:t> During the 2016 year, the amount spent was </a:t>
            </a:r>
            <a:r>
              <a:rPr lang="en-US" i="1" dirty="0">
                <a:solidFill>
                  <a:srgbClr val="2B414D"/>
                </a:solidFill>
              </a:rPr>
              <a:t>$17.5 billion</a:t>
            </a:r>
            <a:r>
              <a:rPr lang="en-US" b="0" dirty="0">
                <a:solidFill>
                  <a:srgbClr val="2B414D"/>
                </a:solidFill>
              </a:rPr>
              <a:t>.</a:t>
            </a:r>
          </a:p>
          <a:p>
            <a:pPr>
              <a:lnSpc>
                <a:spcPts val="2900"/>
              </a:lnSpc>
              <a:spcBef>
                <a:spcPts val="0"/>
              </a:spcBef>
              <a:spcAft>
                <a:spcPts val="1000"/>
              </a:spcAft>
            </a:pPr>
            <a:endParaRPr lang="en-US" dirty="0"/>
          </a:p>
        </p:txBody>
      </p:sp>
      <p:pic>
        <p:nvPicPr>
          <p:cNvPr id="6" name="Picture 5">
            <a:extLst>
              <a:ext uri="{FF2B5EF4-FFF2-40B4-BE49-F238E27FC236}">
                <a16:creationId xmlns:a16="http://schemas.microsoft.com/office/drawing/2014/main" id="{F4A38EA4-5379-4A66-8A89-8E574AAAA31F}"/>
              </a:ext>
            </a:extLst>
          </p:cNvPr>
          <p:cNvPicPr>
            <a:picLocks noChangeAspect="1"/>
          </p:cNvPicPr>
          <p:nvPr/>
        </p:nvPicPr>
        <p:blipFill>
          <a:blip r:embed="rId3"/>
          <a:stretch>
            <a:fillRect/>
          </a:stretch>
        </p:blipFill>
        <p:spPr>
          <a:xfrm>
            <a:off x="6866020" y="1981068"/>
            <a:ext cx="5309347" cy="378733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73705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70B55-9FE4-4963-B7AD-D28B61AE26C5}"/>
              </a:ext>
            </a:extLst>
          </p:cNvPr>
          <p:cNvPicPr>
            <a:picLocks noChangeAspect="1"/>
          </p:cNvPicPr>
          <p:nvPr/>
        </p:nvPicPr>
        <p:blipFill>
          <a:blip r:embed="rId3"/>
          <a:stretch>
            <a:fillRect/>
          </a:stretch>
        </p:blipFill>
        <p:spPr>
          <a:xfrm>
            <a:off x="8464014" y="2922524"/>
            <a:ext cx="2889786" cy="1676075"/>
          </a:xfrm>
          <a:prstGeom prst="rect">
            <a:avLst/>
          </a:prstGeom>
        </p:spPr>
      </p:pic>
      <p:sp>
        <p:nvSpPr>
          <p:cNvPr id="2" name="Title 1"/>
          <p:cNvSpPr>
            <a:spLocks noGrp="1"/>
          </p:cNvSpPr>
          <p:nvPr>
            <p:ph type="title"/>
          </p:nvPr>
        </p:nvSpPr>
        <p:spPr/>
        <p:txBody>
          <a:bodyPr/>
          <a:lstStyle/>
          <a:p>
            <a:r>
              <a:rPr lang="en-US" dirty="0">
                <a:solidFill>
                  <a:schemeClr val="bg1"/>
                </a:solidFill>
              </a:rPr>
              <a:t> HE</a:t>
            </a:r>
            <a:r>
              <a:rPr lang="en-US" dirty="0"/>
              <a:t>AD START</a:t>
            </a:r>
          </a:p>
        </p:txBody>
      </p:sp>
      <p:sp>
        <p:nvSpPr>
          <p:cNvPr id="7" name="Content Placeholder 6">
            <a:extLst>
              <a:ext uri="{FF2B5EF4-FFF2-40B4-BE49-F238E27FC236}">
                <a16:creationId xmlns:a16="http://schemas.microsoft.com/office/drawing/2014/main" id="{64258FEA-3B28-43AD-ACA0-A180FC1BE7D0}"/>
              </a:ext>
            </a:extLst>
          </p:cNvPr>
          <p:cNvSpPr>
            <a:spLocks noGrp="1"/>
          </p:cNvSpPr>
          <p:nvPr>
            <p:ph sz="half" idx="2"/>
          </p:nvPr>
        </p:nvSpPr>
        <p:spPr>
          <a:xfrm>
            <a:off x="480391" y="1665980"/>
            <a:ext cx="8186530" cy="4189162"/>
          </a:xfrm>
        </p:spPr>
        <p:txBody>
          <a:bodyPr>
            <a:noAutofit/>
          </a:bodyPr>
          <a:lstStyle/>
          <a:p>
            <a:pPr>
              <a:spcAft>
                <a:spcPts val="1000"/>
              </a:spcAft>
            </a:pPr>
            <a:r>
              <a:rPr lang="en-US" sz="3200" dirty="0"/>
              <a:t>Eligibility: </a:t>
            </a:r>
            <a:r>
              <a:rPr lang="en-US" sz="3200" b="0" dirty="0">
                <a:solidFill>
                  <a:srgbClr val="2B414D"/>
                </a:solidFill>
              </a:rPr>
              <a:t>Primarily low-income children (0-5).</a:t>
            </a:r>
          </a:p>
          <a:p>
            <a:pPr>
              <a:spcAft>
                <a:spcPts val="1000"/>
              </a:spcAft>
            </a:pPr>
            <a:r>
              <a:rPr lang="en-US" sz="3200" dirty="0"/>
              <a:t>Participants: </a:t>
            </a:r>
            <a:r>
              <a:rPr lang="en-US" sz="3200" b="0" dirty="0">
                <a:solidFill>
                  <a:srgbClr val="2B414D"/>
                </a:solidFill>
              </a:rPr>
              <a:t>In 2016, </a:t>
            </a:r>
            <a:r>
              <a:rPr lang="en-US" sz="3200" i="1" dirty="0">
                <a:solidFill>
                  <a:srgbClr val="2B414D"/>
                </a:solidFill>
              </a:rPr>
              <a:t>1.1 million children </a:t>
            </a:r>
            <a:r>
              <a:rPr lang="en-US" sz="3200" b="0" dirty="0">
                <a:solidFill>
                  <a:srgbClr val="2B414D"/>
                </a:solidFill>
              </a:rPr>
              <a:t>were served by the program.</a:t>
            </a:r>
          </a:p>
          <a:p>
            <a:pPr>
              <a:spcAft>
                <a:spcPts val="1000"/>
              </a:spcAft>
            </a:pPr>
            <a:r>
              <a:rPr lang="en-US" sz="3200" dirty="0"/>
              <a:t> Spending: </a:t>
            </a:r>
            <a:r>
              <a:rPr lang="en-US" sz="3200" b="0" dirty="0">
                <a:solidFill>
                  <a:srgbClr val="2B414D"/>
                </a:solidFill>
              </a:rPr>
              <a:t>In the 2016 year, </a:t>
            </a:r>
            <a:r>
              <a:rPr lang="en-US" sz="3200" i="1" dirty="0">
                <a:solidFill>
                  <a:srgbClr val="2B414D"/>
                </a:solidFill>
              </a:rPr>
              <a:t>$9.16 billion </a:t>
            </a:r>
            <a:br>
              <a:rPr lang="en-US" sz="3200" b="0" dirty="0">
                <a:solidFill>
                  <a:srgbClr val="2B414D"/>
                </a:solidFill>
              </a:rPr>
            </a:br>
            <a:r>
              <a:rPr lang="en-US" sz="3200" b="0" dirty="0">
                <a:solidFill>
                  <a:srgbClr val="2B414D"/>
                </a:solidFill>
              </a:rPr>
              <a:t>was spent on Head Start.</a:t>
            </a:r>
          </a:p>
        </p:txBody>
      </p:sp>
      <p:sp>
        <p:nvSpPr>
          <p:cNvPr id="3" name="Slide Number Placeholder 2"/>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7820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A20428-B382-423C-BA50-ED64E7473236}"/>
              </a:ext>
            </a:extLst>
          </p:cNvPr>
          <p:cNvPicPr>
            <a:picLocks noChangeAspect="1"/>
          </p:cNvPicPr>
          <p:nvPr/>
        </p:nvPicPr>
        <p:blipFill rotWithShape="1">
          <a:blip r:embed="rId2"/>
          <a:srcRect l="22281" t="7500" r="12105"/>
          <a:stretch/>
        </p:blipFill>
        <p:spPr>
          <a:xfrm>
            <a:off x="5919536" y="1539994"/>
            <a:ext cx="2504511" cy="2353839"/>
          </a:xfrm>
          <a:prstGeom prst="rect">
            <a:avLst/>
          </a:prstGeom>
        </p:spPr>
      </p:pic>
      <p:pic>
        <p:nvPicPr>
          <p:cNvPr id="9" name="Picture 8">
            <a:extLst>
              <a:ext uri="{FF2B5EF4-FFF2-40B4-BE49-F238E27FC236}">
                <a16:creationId xmlns:a16="http://schemas.microsoft.com/office/drawing/2014/main" id="{5883F52B-0051-4131-A42D-2B6EE9A87400}"/>
              </a:ext>
            </a:extLst>
          </p:cNvPr>
          <p:cNvPicPr>
            <a:picLocks noChangeAspect="1"/>
          </p:cNvPicPr>
          <p:nvPr/>
        </p:nvPicPr>
        <p:blipFill>
          <a:blip r:embed="rId3"/>
          <a:stretch>
            <a:fillRect/>
          </a:stretch>
        </p:blipFill>
        <p:spPr>
          <a:xfrm>
            <a:off x="8569156" y="4089341"/>
            <a:ext cx="2883575" cy="2162681"/>
          </a:xfrm>
          <a:prstGeom prst="rect">
            <a:avLst/>
          </a:prstGeom>
        </p:spPr>
      </p:pic>
      <p:sp>
        <p:nvSpPr>
          <p:cNvPr id="2" name="Title 1"/>
          <p:cNvSpPr>
            <a:spLocks noGrp="1"/>
          </p:cNvSpPr>
          <p:nvPr>
            <p:ph type="title"/>
          </p:nvPr>
        </p:nvSpPr>
        <p:spPr/>
        <p:txBody>
          <a:bodyPr/>
          <a:lstStyle/>
          <a:p>
            <a:r>
              <a:rPr lang="en-US" dirty="0">
                <a:solidFill>
                  <a:schemeClr val="bg1"/>
                </a:solidFill>
              </a:rPr>
              <a:t>Saf</a:t>
            </a:r>
            <a:r>
              <a:rPr lang="en-US" dirty="0"/>
              <a:t>ety Net: A Collection of Separate Programs</a:t>
            </a:r>
          </a:p>
        </p:txBody>
      </p:sp>
      <p:sp>
        <p:nvSpPr>
          <p:cNvPr id="3" name="Content Placeholder 2"/>
          <p:cNvSpPr>
            <a:spLocks noGrp="1"/>
          </p:cNvSpPr>
          <p:nvPr>
            <p:ph idx="1"/>
          </p:nvPr>
        </p:nvSpPr>
        <p:spPr>
          <a:xfrm>
            <a:off x="838200" y="1570730"/>
            <a:ext cx="9765632" cy="4351338"/>
          </a:xfrm>
        </p:spPr>
        <p:txBody>
          <a:bodyPr>
            <a:noAutofit/>
          </a:bodyPr>
          <a:lstStyle/>
          <a:p>
            <a:pPr>
              <a:spcAft>
                <a:spcPts val="1000"/>
              </a:spcAft>
            </a:pPr>
            <a:r>
              <a:rPr lang="en-US" sz="3200" dirty="0"/>
              <a:t>Medical Assistance</a:t>
            </a:r>
          </a:p>
          <a:p>
            <a:pPr>
              <a:spcAft>
                <a:spcPts val="1000"/>
              </a:spcAft>
            </a:pPr>
            <a:r>
              <a:rPr lang="en-US" sz="3200" dirty="0"/>
              <a:t>Cash Assistance</a:t>
            </a:r>
          </a:p>
          <a:p>
            <a:pPr>
              <a:spcAft>
                <a:spcPts val="1000"/>
              </a:spcAft>
            </a:pPr>
            <a:r>
              <a:rPr lang="en-US" sz="3200" dirty="0"/>
              <a:t>Nutritional Assistance</a:t>
            </a:r>
          </a:p>
          <a:p>
            <a:pPr>
              <a:spcAft>
                <a:spcPts val="1000"/>
              </a:spcAft>
            </a:pPr>
            <a:r>
              <a:rPr lang="en-US" sz="3200" dirty="0"/>
              <a:t>Housing Programs</a:t>
            </a:r>
          </a:p>
        </p:txBody>
      </p:sp>
      <p:pic>
        <p:nvPicPr>
          <p:cNvPr id="5" name="Picture 4">
            <a:extLst>
              <a:ext uri="{FF2B5EF4-FFF2-40B4-BE49-F238E27FC236}">
                <a16:creationId xmlns:a16="http://schemas.microsoft.com/office/drawing/2014/main" id="{61D013AF-5656-4D81-A2CF-F312364D3068}"/>
              </a:ext>
            </a:extLst>
          </p:cNvPr>
          <p:cNvPicPr>
            <a:picLocks noChangeAspect="1"/>
          </p:cNvPicPr>
          <p:nvPr/>
        </p:nvPicPr>
        <p:blipFill rotWithShape="1">
          <a:blip r:embed="rId4"/>
          <a:srcRect l="46120"/>
          <a:stretch/>
        </p:blipFill>
        <p:spPr>
          <a:xfrm>
            <a:off x="8518357" y="1699067"/>
            <a:ext cx="2666079" cy="2167080"/>
          </a:xfrm>
          <a:prstGeom prst="rect">
            <a:avLst/>
          </a:prstGeom>
        </p:spPr>
      </p:pic>
      <p:pic>
        <p:nvPicPr>
          <p:cNvPr id="11" name="Picture 10">
            <a:extLst>
              <a:ext uri="{FF2B5EF4-FFF2-40B4-BE49-F238E27FC236}">
                <a16:creationId xmlns:a16="http://schemas.microsoft.com/office/drawing/2014/main" id="{766F2853-0DA9-4870-BAED-4F6280695630}"/>
              </a:ext>
            </a:extLst>
          </p:cNvPr>
          <p:cNvPicPr>
            <a:picLocks noChangeAspect="1"/>
          </p:cNvPicPr>
          <p:nvPr/>
        </p:nvPicPr>
        <p:blipFill>
          <a:blip r:embed="rId5"/>
          <a:stretch>
            <a:fillRect/>
          </a:stretch>
        </p:blipFill>
        <p:spPr>
          <a:xfrm>
            <a:off x="5852277" y="3861748"/>
            <a:ext cx="2666079" cy="2044278"/>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33201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36588" algn="l"/>
              </a:tabLst>
            </a:pPr>
            <a:r>
              <a:rPr lang="en-US" dirty="0">
                <a:solidFill>
                  <a:schemeClr val="bg1"/>
                </a:solidFill>
              </a:rPr>
              <a:t>Saf</a:t>
            </a:r>
            <a:r>
              <a:rPr lang="en-US" dirty="0"/>
              <a:t>ety Net: A Collection of Separate Programs</a:t>
            </a:r>
          </a:p>
        </p:txBody>
      </p:sp>
      <p:sp>
        <p:nvSpPr>
          <p:cNvPr id="3" name="Content Placeholder 2"/>
          <p:cNvSpPr>
            <a:spLocks noGrp="1"/>
          </p:cNvSpPr>
          <p:nvPr>
            <p:ph sz="half" idx="1"/>
          </p:nvPr>
        </p:nvSpPr>
        <p:spPr>
          <a:xfrm>
            <a:off x="838200" y="1731296"/>
            <a:ext cx="5181600" cy="3869404"/>
          </a:xfrm>
        </p:spPr>
        <p:txBody>
          <a:bodyPr anchor="t" anchorCtr="0">
            <a:noAutofit/>
          </a:bodyPr>
          <a:lstStyle/>
          <a:p>
            <a:pPr>
              <a:lnSpc>
                <a:spcPct val="100000"/>
              </a:lnSpc>
              <a:spcAft>
                <a:spcPts val="1000"/>
              </a:spcAft>
            </a:pPr>
            <a:r>
              <a:rPr lang="en-US" dirty="0"/>
              <a:t>Different forms </a:t>
            </a:r>
            <a:r>
              <a:rPr lang="en-US"/>
              <a:t>of </a:t>
            </a:r>
            <a:r>
              <a:rPr lang="en-US" dirty="0"/>
              <a:t>a</a:t>
            </a:r>
            <a:r>
              <a:rPr lang="en-US"/>
              <a:t>ssistance</a:t>
            </a:r>
            <a:endParaRPr lang="en-US" dirty="0"/>
          </a:p>
          <a:p>
            <a:pPr lvl="1">
              <a:lnSpc>
                <a:spcPct val="100000"/>
              </a:lnSpc>
              <a:spcBef>
                <a:spcPts val="1000"/>
              </a:spcBef>
              <a:spcAft>
                <a:spcPts val="1000"/>
              </a:spcAft>
            </a:pPr>
            <a:r>
              <a:rPr lang="en-US" sz="2800" dirty="0"/>
              <a:t>Medical Assistance</a:t>
            </a:r>
          </a:p>
          <a:p>
            <a:pPr lvl="1">
              <a:lnSpc>
                <a:spcPct val="100000"/>
              </a:lnSpc>
              <a:spcBef>
                <a:spcPts val="1000"/>
              </a:spcBef>
              <a:spcAft>
                <a:spcPts val="1000"/>
              </a:spcAft>
            </a:pPr>
            <a:r>
              <a:rPr lang="en-US" sz="2800" dirty="0"/>
              <a:t>Cash Assistance</a:t>
            </a:r>
          </a:p>
          <a:p>
            <a:pPr lvl="1">
              <a:lnSpc>
                <a:spcPct val="100000"/>
              </a:lnSpc>
              <a:spcBef>
                <a:spcPts val="1000"/>
              </a:spcBef>
              <a:spcAft>
                <a:spcPts val="1000"/>
              </a:spcAft>
            </a:pPr>
            <a:r>
              <a:rPr lang="en-US" sz="2800" dirty="0"/>
              <a:t>Nutritional Assistance</a:t>
            </a:r>
          </a:p>
          <a:p>
            <a:pPr lvl="1">
              <a:lnSpc>
                <a:spcPct val="100000"/>
              </a:lnSpc>
              <a:spcBef>
                <a:spcPts val="1000"/>
              </a:spcBef>
              <a:spcAft>
                <a:spcPts val="1000"/>
              </a:spcAft>
            </a:pPr>
            <a:r>
              <a:rPr lang="en-US" sz="2800" dirty="0"/>
              <a:t>Housing Programs</a:t>
            </a:r>
          </a:p>
        </p:txBody>
      </p:sp>
      <p:sp>
        <p:nvSpPr>
          <p:cNvPr id="4" name="Content Placeholder 3"/>
          <p:cNvSpPr>
            <a:spLocks noGrp="1"/>
          </p:cNvSpPr>
          <p:nvPr>
            <p:ph sz="half" idx="2"/>
          </p:nvPr>
        </p:nvSpPr>
        <p:spPr>
          <a:xfrm>
            <a:off x="6172200" y="1731296"/>
            <a:ext cx="5181600" cy="4189162"/>
          </a:xfrm>
        </p:spPr>
        <p:txBody>
          <a:bodyPr anchor="t" anchorCtr="0">
            <a:normAutofit/>
          </a:bodyPr>
          <a:lstStyle/>
          <a:p>
            <a:pPr>
              <a:lnSpc>
                <a:spcPct val="100000"/>
              </a:lnSpc>
              <a:spcAft>
                <a:spcPts val="1000"/>
              </a:spcAft>
            </a:pPr>
            <a:r>
              <a:rPr lang="en-US" dirty="0"/>
              <a:t>Different eligibility (income </a:t>
            </a:r>
            <a:br>
              <a:rPr lang="en-US" dirty="0"/>
            </a:br>
            <a:r>
              <a:rPr lang="en-US" dirty="0"/>
              <a:t>&amp; categorical)</a:t>
            </a:r>
          </a:p>
          <a:p>
            <a:pPr>
              <a:lnSpc>
                <a:spcPct val="100000"/>
              </a:lnSpc>
              <a:spcAft>
                <a:spcPts val="1000"/>
              </a:spcAft>
            </a:pPr>
            <a:r>
              <a:rPr lang="en-US" dirty="0"/>
              <a:t>Different work rules and limits</a:t>
            </a:r>
          </a:p>
          <a:p>
            <a:pPr>
              <a:lnSpc>
                <a:spcPct val="100000"/>
              </a:lnSpc>
              <a:spcAft>
                <a:spcPts val="1000"/>
              </a:spcAft>
            </a:pPr>
            <a:r>
              <a:rPr lang="en-US" dirty="0"/>
              <a:t>Different agencies and funding streams</a:t>
            </a:r>
          </a:p>
        </p:txBody>
      </p:sp>
      <p:sp>
        <p:nvSpPr>
          <p:cNvPr id="5" name="Slide Number Placeholder 4"/>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82333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FF"/>
                </a:solidFill>
              </a:rPr>
              <a:t>So</a:t>
            </a:r>
            <a:r>
              <a:rPr lang="en-US" dirty="0"/>
              <a:t>cial Insurance Programs: Not Means-Tested</a:t>
            </a:r>
          </a:p>
        </p:txBody>
      </p:sp>
      <p:sp>
        <p:nvSpPr>
          <p:cNvPr id="3" name="Content Placeholder 2"/>
          <p:cNvSpPr>
            <a:spLocks noGrp="1"/>
          </p:cNvSpPr>
          <p:nvPr>
            <p:ph idx="1"/>
          </p:nvPr>
        </p:nvSpPr>
        <p:spPr>
          <a:xfrm>
            <a:off x="838200" y="1472756"/>
            <a:ext cx="10515600" cy="4351338"/>
          </a:xfrm>
        </p:spPr>
        <p:txBody>
          <a:bodyPr anchor="ctr" anchorCtr="0">
            <a:noAutofit/>
          </a:bodyPr>
          <a:lstStyle/>
          <a:p>
            <a:pPr>
              <a:lnSpc>
                <a:spcPct val="100000"/>
              </a:lnSpc>
              <a:spcAft>
                <a:spcPts val="1000"/>
              </a:spcAft>
            </a:pPr>
            <a:r>
              <a:rPr lang="en-US" dirty="0"/>
              <a:t>Social Security </a:t>
            </a:r>
            <a:br>
              <a:rPr lang="en-US" dirty="0"/>
            </a:br>
            <a:r>
              <a:rPr lang="en-US" dirty="0"/>
              <a:t>(Old Age and Survivors Insurance Program)</a:t>
            </a:r>
          </a:p>
          <a:p>
            <a:pPr>
              <a:lnSpc>
                <a:spcPct val="100000"/>
              </a:lnSpc>
              <a:spcAft>
                <a:spcPts val="1000"/>
              </a:spcAft>
            </a:pPr>
            <a:r>
              <a:rPr lang="en-US" dirty="0"/>
              <a:t>Medicare</a:t>
            </a:r>
          </a:p>
          <a:p>
            <a:pPr>
              <a:lnSpc>
                <a:spcPct val="100000"/>
              </a:lnSpc>
              <a:spcAft>
                <a:spcPts val="1000"/>
              </a:spcAft>
            </a:pPr>
            <a:r>
              <a:rPr lang="en-US" dirty="0"/>
              <a:t>Unemployment Insurance</a:t>
            </a:r>
          </a:p>
          <a:p>
            <a:pPr>
              <a:lnSpc>
                <a:spcPct val="100000"/>
              </a:lnSpc>
              <a:spcAft>
                <a:spcPts val="1000"/>
              </a:spcAft>
            </a:pPr>
            <a:r>
              <a:rPr lang="en-US" dirty="0"/>
              <a:t>Disability Insurance</a:t>
            </a:r>
          </a:p>
          <a:p>
            <a:pPr>
              <a:lnSpc>
                <a:spcPct val="100000"/>
              </a:lnSpc>
              <a:spcAft>
                <a:spcPts val="1000"/>
              </a:spcAft>
            </a:pPr>
            <a:r>
              <a:rPr lang="en-US" dirty="0"/>
              <a:t>Workers’ Compensation</a:t>
            </a:r>
          </a:p>
        </p:txBody>
      </p:sp>
      <p:pic>
        <p:nvPicPr>
          <p:cNvPr id="4" name="Picture 3">
            <a:extLst>
              <a:ext uri="{FF2B5EF4-FFF2-40B4-BE49-F238E27FC236}">
                <a16:creationId xmlns:a16="http://schemas.microsoft.com/office/drawing/2014/main" id="{57CF420E-E050-4778-9FC9-E798347AB295}"/>
              </a:ext>
            </a:extLst>
          </p:cNvPr>
          <p:cNvPicPr>
            <a:picLocks noChangeAspect="1"/>
          </p:cNvPicPr>
          <p:nvPr/>
        </p:nvPicPr>
        <p:blipFill rotWithShape="1">
          <a:blip r:embed="rId2"/>
          <a:srcRect l="17742" r="17901"/>
          <a:stretch/>
        </p:blipFill>
        <p:spPr>
          <a:xfrm>
            <a:off x="8392486" y="2111625"/>
            <a:ext cx="1666469" cy="1539266"/>
          </a:xfrm>
          <a:prstGeom prst="rect">
            <a:avLst/>
          </a:prstGeom>
        </p:spPr>
      </p:pic>
      <p:pic>
        <p:nvPicPr>
          <p:cNvPr id="5" name="Picture 4">
            <a:extLst>
              <a:ext uri="{FF2B5EF4-FFF2-40B4-BE49-F238E27FC236}">
                <a16:creationId xmlns:a16="http://schemas.microsoft.com/office/drawing/2014/main" id="{8BEC55AA-D01C-46C2-B7C2-0DA8F0DEA5B7}"/>
              </a:ext>
            </a:extLst>
          </p:cNvPr>
          <p:cNvPicPr>
            <a:picLocks noChangeAspect="1"/>
          </p:cNvPicPr>
          <p:nvPr/>
        </p:nvPicPr>
        <p:blipFill>
          <a:blip r:embed="rId3"/>
          <a:stretch>
            <a:fillRect/>
          </a:stretch>
        </p:blipFill>
        <p:spPr>
          <a:xfrm>
            <a:off x="8392486" y="4221410"/>
            <a:ext cx="2547619" cy="928106"/>
          </a:xfrm>
          <a:prstGeom prst="rect">
            <a:avLst/>
          </a:prstGeom>
        </p:spPr>
      </p:pic>
      <p:cxnSp>
        <p:nvCxnSpPr>
          <p:cNvPr id="7" name="Straight Connector 6">
            <a:extLst>
              <a:ext uri="{FF2B5EF4-FFF2-40B4-BE49-F238E27FC236}">
                <a16:creationId xmlns:a16="http://schemas.microsoft.com/office/drawing/2014/main" id="{780D4796-B10E-4A6C-900F-F9D58AEBC695}"/>
              </a:ext>
            </a:extLst>
          </p:cNvPr>
          <p:cNvCxnSpPr/>
          <p:nvPr/>
        </p:nvCxnSpPr>
        <p:spPr>
          <a:xfrm>
            <a:off x="7892713" y="1748589"/>
            <a:ext cx="0" cy="4075505"/>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052062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Means-Tested Transfers over Time</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Picture 5" descr="A screenshot of a map&#10;&#10;Description automatically generated">
            <a:extLst>
              <a:ext uri="{FF2B5EF4-FFF2-40B4-BE49-F238E27FC236}">
                <a16:creationId xmlns:a16="http://schemas.microsoft.com/office/drawing/2014/main" id="{8252B91C-4123-1645-AC0A-7FD306F252C8}"/>
              </a:ext>
            </a:extLst>
          </p:cNvPr>
          <p:cNvPicPr>
            <a:picLocks noChangeAspect="1"/>
          </p:cNvPicPr>
          <p:nvPr/>
        </p:nvPicPr>
        <p:blipFill>
          <a:blip r:embed="rId2" r:link="rId3"/>
          <a:stretch>
            <a:fillRect/>
          </a:stretch>
        </p:blipFill>
        <p:spPr>
          <a:xfrm>
            <a:off x="2676370" y="735857"/>
            <a:ext cx="6839259" cy="5494369"/>
          </a:xfrm>
          <a:prstGeom prst="rect">
            <a:avLst/>
          </a:prstGeom>
        </p:spPr>
      </p:pic>
      <p:sp>
        <p:nvSpPr>
          <p:cNvPr id="7" name="TextBox 6">
            <a:extLst>
              <a:ext uri="{FF2B5EF4-FFF2-40B4-BE49-F238E27FC236}">
                <a16:creationId xmlns:a16="http://schemas.microsoft.com/office/drawing/2014/main" id="{C351D41A-4AA7-4144-B425-2C4834B99CB6}"/>
              </a:ext>
            </a:extLst>
          </p:cNvPr>
          <p:cNvSpPr txBox="1"/>
          <p:nvPr/>
        </p:nvSpPr>
        <p:spPr>
          <a:xfrm>
            <a:off x="7723254" y="6474152"/>
            <a:ext cx="2478692" cy="276999"/>
          </a:xfrm>
          <a:prstGeom prst="rect">
            <a:avLst/>
          </a:prstGeom>
          <a:noFill/>
        </p:spPr>
        <p:txBody>
          <a:bodyPr wrap="none" rtlCol="0">
            <a:spAutoFit/>
          </a:bodyPr>
          <a:lstStyle/>
          <a:p>
            <a:r>
              <a:rPr lang="en-US" sz="1200" dirty="0"/>
              <a:t>Source: Congressional Budget Office </a:t>
            </a:r>
          </a:p>
        </p:txBody>
      </p:sp>
    </p:spTree>
    <p:extLst>
      <p:ext uri="{BB962C8B-B14F-4D97-AF65-F5344CB8AC3E}">
        <p14:creationId xmlns:p14="http://schemas.microsoft.com/office/powerpoint/2010/main" val="339365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E2B258-5D1A-40D4-8FD5-B79A60F50983}"/>
              </a:ext>
            </a:extLst>
          </p:cNvPr>
          <p:cNvSpPr>
            <a:spLocks/>
          </p:cNvSpPr>
          <p:nvPr/>
        </p:nvSpPr>
        <p:spPr>
          <a:xfrm>
            <a:off x="0" y="4006623"/>
            <a:ext cx="7632526" cy="2870427"/>
          </a:xfrm>
          <a:prstGeom prst="rect">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2" name="Title 1"/>
          <p:cNvSpPr>
            <a:spLocks noGrp="1"/>
          </p:cNvSpPr>
          <p:nvPr>
            <p:ph type="ctrTitle" idx="4294967295"/>
          </p:nvPr>
        </p:nvSpPr>
        <p:spPr>
          <a:xfrm>
            <a:off x="421108" y="2332670"/>
            <a:ext cx="7904745" cy="1082087"/>
          </a:xfrm>
        </p:spPr>
        <p:txBody>
          <a:bodyPr anchor="ctr" anchorCtr="0">
            <a:normAutofit/>
          </a:bodyPr>
          <a:lstStyle/>
          <a:p>
            <a:r>
              <a:rPr lang="en-US" sz="7200" dirty="0"/>
              <a:t>The U.S. Safety Net</a:t>
            </a:r>
          </a:p>
        </p:txBody>
      </p:sp>
      <p:sp>
        <p:nvSpPr>
          <p:cNvPr id="5" name="Subtitle 2">
            <a:extLst>
              <a:ext uri="{FF2B5EF4-FFF2-40B4-BE49-F238E27FC236}">
                <a16:creationId xmlns:a16="http://schemas.microsoft.com/office/drawing/2014/main" id="{AE236E15-CC4D-4FC6-88A1-4C00C671B905}"/>
              </a:ext>
            </a:extLst>
          </p:cNvPr>
          <p:cNvSpPr txBox="1">
            <a:spLocks/>
          </p:cNvSpPr>
          <p:nvPr/>
        </p:nvSpPr>
        <p:spPr>
          <a:xfrm>
            <a:off x="421108" y="5447031"/>
            <a:ext cx="6132175"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dirty="0">
                <a:solidFill>
                  <a:schemeClr val="bg1"/>
                </a:solidFill>
              </a:rPr>
              <a:t>Marianne </a:t>
            </a:r>
            <a:r>
              <a:rPr lang="en-US" sz="3200" dirty="0" err="1">
                <a:solidFill>
                  <a:schemeClr val="bg1"/>
                </a:solidFill>
              </a:rPr>
              <a:t>Bitler</a:t>
            </a:r>
            <a:endParaRPr lang="en-US" sz="3200" dirty="0">
              <a:solidFill>
                <a:schemeClr val="bg1"/>
              </a:solidFill>
            </a:endParaRPr>
          </a:p>
          <a:p>
            <a:pPr algn="l">
              <a:lnSpc>
                <a:spcPct val="100000"/>
              </a:lnSpc>
              <a:spcBef>
                <a:spcPts val="0"/>
              </a:spcBef>
            </a:pPr>
            <a:r>
              <a:rPr lang="en-US" sz="3200" dirty="0">
                <a:solidFill>
                  <a:schemeClr val="bg1"/>
                </a:solidFill>
              </a:rPr>
              <a:t>University of California, Davis and Federal Reserve Bank of Minneapolis</a:t>
            </a:r>
            <a:endParaRPr lang="en-US" sz="3400" dirty="0">
              <a:solidFill>
                <a:schemeClr val="bg1"/>
              </a:solidFill>
            </a:endParaRPr>
          </a:p>
        </p:txBody>
      </p:sp>
      <p:sp>
        <p:nvSpPr>
          <p:cNvPr id="4" name="TextBox 3"/>
          <p:cNvSpPr txBox="1">
            <a:spLocks/>
          </p:cNvSpPr>
          <p:nvPr/>
        </p:nvSpPr>
        <p:spPr>
          <a:xfrm>
            <a:off x="535408" y="3376657"/>
            <a:ext cx="6772433" cy="461665"/>
          </a:xfrm>
          <a:prstGeom prst="rect">
            <a:avLst/>
          </a:prstGeom>
          <a:noFill/>
        </p:spPr>
        <p:txBody>
          <a:bodyPr wrap="square" rtlCol="0" anchor="t">
            <a:spAutoFit/>
          </a:bodyPr>
          <a:lstStyle/>
          <a:p>
            <a:r>
              <a:rPr lang="en-US" sz="2400" b="1" dirty="0">
                <a:solidFill>
                  <a:srgbClr val="0C4C88"/>
                </a:solidFill>
              </a:rPr>
              <a:t>An Overview of United States Safety Net Programs</a:t>
            </a:r>
          </a:p>
        </p:txBody>
      </p:sp>
      <p:pic>
        <p:nvPicPr>
          <p:cNvPr id="18" name="Picture 17">
            <a:extLst>
              <a:ext uri="{FF2B5EF4-FFF2-40B4-BE49-F238E27FC236}">
                <a16:creationId xmlns:a16="http://schemas.microsoft.com/office/drawing/2014/main" id="{F7DA124A-4EE7-46AB-9921-C68BA3BFE0E0}"/>
              </a:ext>
            </a:extLst>
          </p:cNvPr>
          <p:cNvPicPr>
            <a:picLocks noChangeAspect="1"/>
          </p:cNvPicPr>
          <p:nvPr/>
        </p:nvPicPr>
        <p:blipFill>
          <a:blip r:embed="rId3"/>
          <a:stretch>
            <a:fillRect/>
          </a:stretch>
        </p:blipFill>
        <p:spPr>
          <a:xfrm>
            <a:off x="8557544" y="473075"/>
            <a:ext cx="3118104" cy="519685"/>
          </a:xfrm>
          <a:prstGeom prst="rect">
            <a:avLst/>
          </a:prstGeom>
        </p:spPr>
      </p:pic>
      <p:pic>
        <p:nvPicPr>
          <p:cNvPr id="6" name="Picture 5">
            <a:extLst>
              <a:ext uri="{FF2B5EF4-FFF2-40B4-BE49-F238E27FC236}">
                <a16:creationId xmlns:a16="http://schemas.microsoft.com/office/drawing/2014/main" id="{14B0CABE-DDD4-46A5-8066-97BFD68FB3E9}"/>
              </a:ext>
            </a:extLst>
          </p:cNvPr>
          <p:cNvPicPr>
            <a:picLocks noChangeAspect="1"/>
          </p:cNvPicPr>
          <p:nvPr/>
        </p:nvPicPr>
        <p:blipFill rotWithShape="1">
          <a:blip r:embed="rId4"/>
          <a:srcRect b="11582"/>
          <a:stretch/>
        </p:blipFill>
        <p:spPr>
          <a:xfrm>
            <a:off x="7346609" y="4006623"/>
            <a:ext cx="4934291" cy="2908527"/>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633085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D12-7D29-1C43-83FF-4B991A565026}"/>
              </a:ext>
            </a:extLst>
          </p:cNvPr>
          <p:cNvSpPr>
            <a:spLocks noGrp="1"/>
          </p:cNvSpPr>
          <p:nvPr>
            <p:ph type="title"/>
          </p:nvPr>
        </p:nvSpPr>
        <p:spPr/>
        <p:txBody>
          <a:bodyPr>
            <a:normAutofit/>
          </a:bodyPr>
          <a:lstStyle/>
          <a:p>
            <a:r>
              <a:rPr lang="en-US" sz="3600" dirty="0">
                <a:solidFill>
                  <a:schemeClr val="bg1"/>
                </a:solidFill>
              </a:rPr>
              <a:t>Exp</a:t>
            </a:r>
            <a:r>
              <a:rPr lang="en-US" sz="3600" dirty="0"/>
              <a:t>enditures on Means-Tested Transfers over Time</a:t>
            </a:r>
          </a:p>
        </p:txBody>
      </p:sp>
      <p:sp>
        <p:nvSpPr>
          <p:cNvPr id="4" name="Slide Number Placeholder 3">
            <a:extLst>
              <a:ext uri="{FF2B5EF4-FFF2-40B4-BE49-F238E27FC236}">
                <a16:creationId xmlns:a16="http://schemas.microsoft.com/office/drawing/2014/main" id="{AA405A09-8874-6D41-BE54-E3C01BDF7B6B}"/>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descr="A screenshot of a cell phone&#10;&#10;Description automatically generated">
            <a:extLst>
              <a:ext uri="{FF2B5EF4-FFF2-40B4-BE49-F238E27FC236}">
                <a16:creationId xmlns:a16="http://schemas.microsoft.com/office/drawing/2014/main" id="{540EFE2E-A975-F142-8CCF-85276CE545FB}"/>
              </a:ext>
            </a:extLst>
          </p:cNvPr>
          <p:cNvPicPr>
            <a:picLocks noChangeAspect="1"/>
          </p:cNvPicPr>
          <p:nvPr/>
        </p:nvPicPr>
        <p:blipFill>
          <a:blip r:embed="rId2" r:link="rId3"/>
          <a:stretch>
            <a:fillRect/>
          </a:stretch>
        </p:blipFill>
        <p:spPr>
          <a:xfrm>
            <a:off x="92764" y="1541570"/>
            <a:ext cx="5987822" cy="4356375"/>
          </a:xfrm>
          <a:prstGeom prst="rect">
            <a:avLst/>
          </a:prstGeom>
        </p:spPr>
      </p:pic>
      <p:sp>
        <p:nvSpPr>
          <p:cNvPr id="7" name="TextBox 6">
            <a:extLst>
              <a:ext uri="{FF2B5EF4-FFF2-40B4-BE49-F238E27FC236}">
                <a16:creationId xmlns:a16="http://schemas.microsoft.com/office/drawing/2014/main" id="{98411D7A-65D6-6A48-8BA3-01249BA090C8}"/>
              </a:ext>
            </a:extLst>
          </p:cNvPr>
          <p:cNvSpPr txBox="1"/>
          <p:nvPr/>
        </p:nvSpPr>
        <p:spPr>
          <a:xfrm>
            <a:off x="6910597" y="6503493"/>
            <a:ext cx="4724307" cy="276999"/>
          </a:xfrm>
          <a:prstGeom prst="rect">
            <a:avLst/>
          </a:prstGeom>
          <a:noFill/>
        </p:spPr>
        <p:txBody>
          <a:bodyPr wrap="none" rtlCol="0">
            <a:spAutoFit/>
          </a:bodyPr>
          <a:lstStyle/>
          <a:p>
            <a:r>
              <a:rPr lang="en-US" sz="1200" b="1" dirty="0"/>
              <a:t>Federal Mandatory Spending for Means-Tested Programs, 2008 to 2028</a:t>
            </a:r>
          </a:p>
        </p:txBody>
      </p:sp>
      <p:pic>
        <p:nvPicPr>
          <p:cNvPr id="10" name="Picture 9" descr="A screenshot of a cell phone&#10;&#10;Description automatically generated">
            <a:extLst>
              <a:ext uri="{FF2B5EF4-FFF2-40B4-BE49-F238E27FC236}">
                <a16:creationId xmlns:a16="http://schemas.microsoft.com/office/drawing/2014/main" id="{F188D3F4-DCC1-9642-84E7-0292277DD774}"/>
              </a:ext>
            </a:extLst>
          </p:cNvPr>
          <p:cNvPicPr>
            <a:picLocks noChangeAspect="1"/>
          </p:cNvPicPr>
          <p:nvPr/>
        </p:nvPicPr>
        <p:blipFill>
          <a:blip r:embed="rId4" r:link="rId5"/>
          <a:stretch>
            <a:fillRect/>
          </a:stretch>
        </p:blipFill>
        <p:spPr>
          <a:xfrm>
            <a:off x="6096000" y="1541570"/>
            <a:ext cx="6003236" cy="4367589"/>
          </a:xfrm>
          <a:prstGeom prst="rect">
            <a:avLst/>
          </a:prstGeom>
        </p:spPr>
      </p:pic>
    </p:spTree>
    <p:extLst>
      <p:ext uri="{BB962C8B-B14F-4D97-AF65-F5344CB8AC3E}">
        <p14:creationId xmlns:p14="http://schemas.microsoft.com/office/powerpoint/2010/main" val="38403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Specific Means-Tested Programs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628" r="4598" b="3928"/>
          <a:stretch/>
        </p:blipFill>
        <p:spPr>
          <a:xfrm>
            <a:off x="2862470" y="890355"/>
            <a:ext cx="7497372" cy="5130731"/>
          </a:xfrm>
          <a:ln>
            <a:solidFill>
              <a:schemeClr val="bg1">
                <a:lumMod val="50000"/>
              </a:schemeClr>
            </a:solidFill>
          </a:ln>
        </p:spPr>
      </p:pic>
      <p:sp>
        <p:nvSpPr>
          <p:cNvPr id="6" name="TextBox 5"/>
          <p:cNvSpPr txBox="1"/>
          <p:nvPr/>
        </p:nvSpPr>
        <p:spPr>
          <a:xfrm>
            <a:off x="3251702" y="6429649"/>
            <a:ext cx="2511841" cy="307777"/>
          </a:xfrm>
          <a:prstGeom prst="rect">
            <a:avLst/>
          </a:prstGeom>
          <a:noFill/>
        </p:spPr>
        <p:txBody>
          <a:bodyPr wrap="none" rtlCol="0">
            <a:spAutoFit/>
          </a:bodyPr>
          <a:lstStyle/>
          <a:p>
            <a:r>
              <a:rPr lang="en-US" sz="1400" dirty="0"/>
              <a:t>Source: </a:t>
            </a:r>
            <a:r>
              <a:rPr lang="en-US" sz="1400" dirty="0" err="1"/>
              <a:t>Bitler</a:t>
            </a:r>
            <a:r>
              <a:rPr lang="en-US" sz="1400" dirty="0"/>
              <a:t> and </a:t>
            </a:r>
            <a:r>
              <a:rPr lang="en-US" sz="1400" dirty="0" err="1"/>
              <a:t>Hoynes</a:t>
            </a:r>
            <a:r>
              <a:rPr lang="en-US" sz="1400" dirty="0"/>
              <a:t>, 2010</a:t>
            </a:r>
          </a:p>
        </p:txBody>
      </p:sp>
    </p:spTree>
    <p:extLst>
      <p:ext uri="{BB962C8B-B14F-4D97-AF65-F5344CB8AC3E}">
        <p14:creationId xmlns:p14="http://schemas.microsoft.com/office/powerpoint/2010/main" val="2112916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9532" y="139870"/>
            <a:ext cx="8796942" cy="6090355"/>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42</a:t>
            </a:fld>
            <a:endParaRPr lang="en-GB"/>
          </a:p>
        </p:txBody>
      </p:sp>
      <p:sp>
        <p:nvSpPr>
          <p:cNvPr id="4" name="Oval 3">
            <a:extLst>
              <a:ext uri="{FF2B5EF4-FFF2-40B4-BE49-F238E27FC236}">
                <a16:creationId xmlns:a16="http://schemas.microsoft.com/office/drawing/2014/main" id="{1D6B86D9-3A79-E54D-9CB1-8BF5B057C0F4}"/>
              </a:ext>
            </a:extLst>
          </p:cNvPr>
          <p:cNvSpPr/>
          <p:nvPr/>
        </p:nvSpPr>
        <p:spPr>
          <a:xfrm>
            <a:off x="1046922" y="901148"/>
            <a:ext cx="1895060" cy="315401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0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42"/>
          <a:stretch/>
        </p:blipFill>
        <p:spPr>
          <a:xfrm>
            <a:off x="274320" y="170924"/>
            <a:ext cx="10084357" cy="5998722"/>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104606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6693B4-13B5-411B-A935-EBB4A2E08E29}"/>
              </a:ext>
            </a:extLst>
          </p:cNvPr>
          <p:cNvGraphicFramePr>
            <a:graphicFrameLocks/>
          </p:cNvGraphicFramePr>
          <p:nvPr>
            <p:extLst>
              <p:ext uri="{D42A27DB-BD31-4B8C-83A1-F6EECF244321}">
                <p14:modId xmlns:p14="http://schemas.microsoft.com/office/powerpoint/2010/main" val="3544373397"/>
              </p:ext>
            </p:extLst>
          </p:nvPr>
        </p:nvGraphicFramePr>
        <p:xfrm>
          <a:off x="1723572" y="540051"/>
          <a:ext cx="8744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271079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Cha</a:t>
            </a:r>
            <a:r>
              <a:rPr lang="en-US" dirty="0"/>
              <a:t>llenge: Measuring Effects of Safety Net </a:t>
            </a:r>
            <a:br>
              <a:rPr lang="en-US" dirty="0"/>
            </a:br>
            <a:r>
              <a:rPr lang="en-US" dirty="0"/>
              <a:t>on Poverty</a:t>
            </a:r>
          </a:p>
        </p:txBody>
      </p:sp>
      <p:sp>
        <p:nvSpPr>
          <p:cNvPr id="3" name="Content Placeholder 2"/>
          <p:cNvSpPr>
            <a:spLocks noGrp="1"/>
          </p:cNvSpPr>
          <p:nvPr>
            <p:ph idx="1"/>
          </p:nvPr>
        </p:nvSpPr>
        <p:spPr/>
        <p:txBody>
          <a:bodyPr/>
          <a:lstStyle/>
          <a:p>
            <a:pPr>
              <a:spcAft>
                <a:spcPts val="1000"/>
              </a:spcAft>
            </a:pPr>
            <a:r>
              <a:rPr lang="en-US" dirty="0"/>
              <a:t>Official Poverty Measures: Includes only cash income</a:t>
            </a:r>
          </a:p>
          <a:p>
            <a:pPr lvl="1">
              <a:spcAft>
                <a:spcPts val="1000"/>
              </a:spcAft>
            </a:pPr>
            <a:r>
              <a:rPr lang="en-US" b="0" dirty="0">
                <a:solidFill>
                  <a:srgbClr val="2B414D"/>
                </a:solidFill>
              </a:rPr>
              <a:t>Excludes: SNAP, EITC, Housing Assistance</a:t>
            </a:r>
          </a:p>
          <a:p>
            <a:pPr>
              <a:spcAft>
                <a:spcPts val="1000"/>
              </a:spcAft>
            </a:pPr>
            <a:r>
              <a:rPr lang="en-US" dirty="0"/>
              <a:t>Supplemental Poverty Measure (SPM): </a:t>
            </a:r>
          </a:p>
          <a:p>
            <a:pPr lvl="1">
              <a:spcAft>
                <a:spcPts val="1000"/>
              </a:spcAft>
            </a:pPr>
            <a:r>
              <a:rPr lang="en-US" dirty="0"/>
              <a:t>Includes in-kind &amp; after tax benefits.</a:t>
            </a:r>
          </a:p>
          <a:p>
            <a:pPr>
              <a:spcAft>
                <a:spcPts val="1000"/>
              </a:spcAft>
            </a:pPr>
            <a:r>
              <a:rPr lang="en-US" dirty="0"/>
              <a:t>SPM is a more inclusive measure of what the safety net does.</a:t>
            </a:r>
          </a:p>
        </p:txBody>
      </p:sp>
      <p:sp>
        <p:nvSpPr>
          <p:cNvPr id="4" name="Slide Number Placeholder 3"/>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1415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122"/>
          <a:stretch/>
        </p:blipFill>
        <p:spPr>
          <a:xfrm>
            <a:off x="1073426" y="58966"/>
            <a:ext cx="9432626" cy="6074091"/>
          </a:xfrm>
          <a:prstGeom prst="rect">
            <a:avLst/>
          </a:prstGeom>
          <a:ln>
            <a:solidFill>
              <a:srgbClr val="002060"/>
            </a:solidFill>
          </a:ln>
        </p:spPr>
      </p:pic>
      <p:sp>
        <p:nvSpPr>
          <p:cNvPr id="3" name="Oval 2"/>
          <p:cNvSpPr/>
          <p:nvPr/>
        </p:nvSpPr>
        <p:spPr>
          <a:xfrm>
            <a:off x="3993494" y="32202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46</a:t>
            </a:fld>
            <a:endParaRPr lang="en-GB"/>
          </a:p>
        </p:txBody>
      </p:sp>
      <p:sp>
        <p:nvSpPr>
          <p:cNvPr id="5" name="Oval 4">
            <a:extLst>
              <a:ext uri="{FF2B5EF4-FFF2-40B4-BE49-F238E27FC236}">
                <a16:creationId xmlns:a16="http://schemas.microsoft.com/office/drawing/2014/main" id="{1FBF3DFF-9C79-AD47-91E5-E9EA8F34C3AA}"/>
              </a:ext>
            </a:extLst>
          </p:cNvPr>
          <p:cNvSpPr>
            <a:spLocks/>
          </p:cNvSpPr>
          <p:nvPr/>
        </p:nvSpPr>
        <p:spPr>
          <a:xfrm>
            <a:off x="4033250" y="2277556"/>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6C192-9301-0347-BF11-0479BB86F6FF}"/>
              </a:ext>
            </a:extLst>
          </p:cNvPr>
          <p:cNvSpPr>
            <a:spLocks/>
          </p:cNvSpPr>
          <p:nvPr/>
        </p:nvSpPr>
        <p:spPr>
          <a:xfrm>
            <a:off x="5630121" y="2265524"/>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76E09-63F6-5649-BBFE-BA1A324443F0}"/>
              </a:ext>
            </a:extLst>
          </p:cNvPr>
          <p:cNvSpPr>
            <a:spLocks/>
          </p:cNvSpPr>
          <p:nvPr/>
        </p:nvSpPr>
        <p:spPr>
          <a:xfrm>
            <a:off x="4033250" y="2043196"/>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EA20B-984C-9D4F-AF30-F2E97DC1F944}"/>
              </a:ext>
            </a:extLst>
          </p:cNvPr>
          <p:cNvSpPr>
            <a:spLocks/>
          </p:cNvSpPr>
          <p:nvPr/>
        </p:nvSpPr>
        <p:spPr>
          <a:xfrm>
            <a:off x="8795398" y="2070920"/>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74" y="265091"/>
            <a:ext cx="6518366" cy="6136160"/>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21779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B9F0-3F22-B343-AAD4-C4B46076A7FE}"/>
              </a:ext>
            </a:extLst>
          </p:cNvPr>
          <p:cNvSpPr>
            <a:spLocks noGrp="1"/>
          </p:cNvSpPr>
          <p:nvPr>
            <p:ph type="title"/>
          </p:nvPr>
        </p:nvSpPr>
        <p:spPr/>
        <p:txBody>
          <a:bodyPr/>
          <a:lstStyle/>
          <a:p>
            <a:r>
              <a:rPr lang="en-US" dirty="0">
                <a:solidFill>
                  <a:schemeClr val="bg1"/>
                </a:solidFill>
              </a:rPr>
              <a:t>Tot</a:t>
            </a:r>
            <a:r>
              <a:rPr lang="en-US" dirty="0"/>
              <a:t>al Effects are Complicated</a:t>
            </a:r>
          </a:p>
        </p:txBody>
      </p:sp>
      <p:sp>
        <p:nvSpPr>
          <p:cNvPr id="4" name="Slide Number Placeholder 3">
            <a:extLst>
              <a:ext uri="{FF2B5EF4-FFF2-40B4-BE49-F238E27FC236}">
                <a16:creationId xmlns:a16="http://schemas.microsoft.com/office/drawing/2014/main" id="{E1B8E1AB-025A-6044-87CA-7F47A49D9AE4}"/>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Rectangle: Diagonal Corners Rounded 13">
            <a:extLst>
              <a:ext uri="{FF2B5EF4-FFF2-40B4-BE49-F238E27FC236}">
                <a16:creationId xmlns:a16="http://schemas.microsoft.com/office/drawing/2014/main" id="{F300B379-28E4-1647-8609-153A1ACC5D5B}"/>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TANF</a:t>
            </a:r>
          </a:p>
        </p:txBody>
      </p:sp>
      <p:sp>
        <p:nvSpPr>
          <p:cNvPr id="6" name="Rectangle 5">
            <a:extLst>
              <a:ext uri="{FF2B5EF4-FFF2-40B4-BE49-F238E27FC236}">
                <a16:creationId xmlns:a16="http://schemas.microsoft.com/office/drawing/2014/main" id="{F571D893-F2F0-C443-827A-3577A62CD144}"/>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DED1081E-136D-1F48-9EA2-2B7AE7B884AA}"/>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DE17C976-CC8E-0943-BFDC-340E68C0B0AC}"/>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0ECCDA06-61CE-454C-9E4B-44A86E8592FB}"/>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Work</a:t>
            </a:r>
          </a:p>
        </p:txBody>
      </p:sp>
      <p:sp>
        <p:nvSpPr>
          <p:cNvPr id="10" name="Rectangle: Diagonal Corners Rounded 1">
            <a:extLst>
              <a:ext uri="{FF2B5EF4-FFF2-40B4-BE49-F238E27FC236}">
                <a16:creationId xmlns:a16="http://schemas.microsoft.com/office/drawing/2014/main" id="{766B2511-D5E8-784F-ACAC-E047276618BE}"/>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B0F5E122-7A87-BA46-B072-20543EF22DAF}"/>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71600EC4-A7FB-6D4F-B0CB-8AFE066D37BE}"/>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3A2CF2A2-3990-EA49-90E9-7B38F5B19E6C}"/>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C864C2CB-6DD1-0B49-8D1A-60B45AA93916}"/>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66D613E2-8B45-824D-8FC6-AA68B669A93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531DACD9-9716-D549-B35A-288E7CD54098}"/>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Poverty</a:t>
            </a:r>
          </a:p>
        </p:txBody>
      </p:sp>
      <p:sp>
        <p:nvSpPr>
          <p:cNvPr id="17" name="Rectangle 16">
            <a:extLst>
              <a:ext uri="{FF2B5EF4-FFF2-40B4-BE49-F238E27FC236}">
                <a16:creationId xmlns:a16="http://schemas.microsoft.com/office/drawing/2014/main" id="{BA380334-4711-C344-917C-21F6DC5FACC1}"/>
              </a:ext>
            </a:extLst>
          </p:cNvPr>
          <p:cNvSpPr>
            <a:spLocks/>
          </p:cNvSpPr>
          <p:nvPr/>
        </p:nvSpPr>
        <p:spPr>
          <a:xfrm>
            <a:off x="7784145" y="5267243"/>
            <a:ext cx="707245"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8" name="Slide Number Placeholder 6">
            <a:extLst>
              <a:ext uri="{FF2B5EF4-FFF2-40B4-BE49-F238E27FC236}">
                <a16:creationId xmlns:a16="http://schemas.microsoft.com/office/drawing/2014/main" id="{6436E650-3CA4-A744-9F7F-DA977E1193F9}"/>
              </a:ext>
            </a:extLst>
          </p:cNvPr>
          <p:cNvSpPr txBox="1">
            <a:spLocks/>
          </p:cNvSpPr>
          <p:nvPr/>
        </p:nvSpPr>
        <p:spPr>
          <a:xfrm>
            <a:off x="9425151" y="63826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48</a:t>
            </a:fld>
            <a:endParaRPr lang="en-GB"/>
          </a:p>
        </p:txBody>
      </p:sp>
      <p:sp>
        <p:nvSpPr>
          <p:cNvPr id="19" name="TextBox 18">
            <a:extLst>
              <a:ext uri="{FF2B5EF4-FFF2-40B4-BE49-F238E27FC236}">
                <a16:creationId xmlns:a16="http://schemas.microsoft.com/office/drawing/2014/main" id="{0073B9E1-94DB-0141-9491-D76AE6808AC3}"/>
              </a:ext>
            </a:extLst>
          </p:cNvPr>
          <p:cNvSpPr txBox="1"/>
          <p:nvPr/>
        </p:nvSpPr>
        <p:spPr>
          <a:xfrm>
            <a:off x="352279" y="3142395"/>
            <a:ext cx="3392788" cy="584775"/>
          </a:xfrm>
          <a:prstGeom prst="rect">
            <a:avLst/>
          </a:prstGeom>
          <a:noFill/>
        </p:spPr>
        <p:txBody>
          <a:bodyPr wrap="none" rtlCol="0">
            <a:spAutoFit/>
          </a:bodyPr>
          <a:lstStyle/>
          <a:p>
            <a:r>
              <a:rPr lang="en-US" sz="3200" dirty="0"/>
              <a:t>By way of example:</a:t>
            </a:r>
          </a:p>
        </p:txBody>
      </p:sp>
    </p:spTree>
    <p:extLst>
      <p:ext uri="{BB962C8B-B14F-4D97-AF65-F5344CB8AC3E}">
        <p14:creationId xmlns:p14="http://schemas.microsoft.com/office/powerpoint/2010/main" val="238306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9" grpId="0" animBg="1"/>
      <p:bldP spid="10" grpId="0" animBg="1"/>
      <p:bldP spid="11" grpId="0"/>
      <p:bldP spid="12" grpId="0" animBg="1"/>
      <p:bldP spid="13" grpId="0"/>
      <p:bldP spid="14" grpId="0" animBg="1"/>
      <p:bldP spid="15" grpId="0" animBg="1"/>
      <p:bldP spid="16" grpId="0" animBg="1"/>
      <p:bldP spid="17"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AF8D-C00D-8A4A-9E00-0F630BCC9E5E}"/>
              </a:ext>
            </a:extLst>
          </p:cNvPr>
          <p:cNvSpPr>
            <a:spLocks noGrp="1"/>
          </p:cNvSpPr>
          <p:nvPr>
            <p:ph type="title"/>
          </p:nvPr>
        </p:nvSpPr>
        <p:spPr/>
        <p:txBody>
          <a:bodyPr/>
          <a:lstStyle/>
          <a:p>
            <a:r>
              <a:rPr lang="en-US" dirty="0">
                <a:solidFill>
                  <a:schemeClr val="bg1"/>
                </a:solidFill>
              </a:rPr>
              <a:t>Tot</a:t>
            </a:r>
            <a:r>
              <a:rPr lang="en-US" dirty="0"/>
              <a:t>al Effects are Complicated: EITC</a:t>
            </a:r>
          </a:p>
        </p:txBody>
      </p:sp>
      <p:sp>
        <p:nvSpPr>
          <p:cNvPr id="4" name="Slide Number Placeholder 3">
            <a:extLst>
              <a:ext uri="{FF2B5EF4-FFF2-40B4-BE49-F238E27FC236}">
                <a16:creationId xmlns:a16="http://schemas.microsoft.com/office/drawing/2014/main" id="{BFC3CD97-524B-9841-A835-C4B7591AB4FA}"/>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Rectangle: Diagonal Corners Rounded 13">
            <a:extLst>
              <a:ext uri="{FF2B5EF4-FFF2-40B4-BE49-F238E27FC236}">
                <a16:creationId xmlns:a16="http://schemas.microsoft.com/office/drawing/2014/main" id="{36197744-C646-F948-95F4-AB927AB4B23E}"/>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EITC</a:t>
            </a:r>
          </a:p>
        </p:txBody>
      </p:sp>
      <p:sp>
        <p:nvSpPr>
          <p:cNvPr id="6" name="Rectangle 5">
            <a:extLst>
              <a:ext uri="{FF2B5EF4-FFF2-40B4-BE49-F238E27FC236}">
                <a16:creationId xmlns:a16="http://schemas.microsoft.com/office/drawing/2014/main" id="{C5FFE26D-1AEE-BD47-B9FB-1D83F6B37A6B}"/>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EB464283-3772-8F43-828E-5E34AC604826}"/>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A974ECA6-5FB3-5741-A1F6-371016B5D87B}"/>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3453CFE1-3DAE-B843-9F4D-320B389CB49C}"/>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in </a:t>
            </a:r>
            <a:r>
              <a:rPr lang="en-US" dirty="0"/>
              <a:t>Work</a:t>
            </a:r>
          </a:p>
        </p:txBody>
      </p:sp>
      <p:sp>
        <p:nvSpPr>
          <p:cNvPr id="10" name="Rectangle: Diagonal Corners Rounded 1">
            <a:extLst>
              <a:ext uri="{FF2B5EF4-FFF2-40B4-BE49-F238E27FC236}">
                <a16:creationId xmlns:a16="http://schemas.microsoft.com/office/drawing/2014/main" id="{16E2879C-E286-7341-ADDC-7457F93B68C9}"/>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C39FD1D1-AD34-5243-8ECB-1A860BE92344}"/>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DFC184CC-C24D-964C-848B-15398D73E389}"/>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9FFC5BAF-FF65-6945-8C71-236D19E25936}"/>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90634496-5129-1D40-A758-9424BD7A988F}"/>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DB0BA6CD-991A-394F-8BCA-2A06DEC9997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FBF700B6-40D5-2141-A7BD-1ABF4522DA72}"/>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7" name="Slide Number Placeholder 6">
            <a:extLst>
              <a:ext uri="{FF2B5EF4-FFF2-40B4-BE49-F238E27FC236}">
                <a16:creationId xmlns:a16="http://schemas.microsoft.com/office/drawing/2014/main" id="{E068A3B2-CD9B-AC41-9548-FB6964C06D0B}"/>
              </a:ext>
            </a:extLst>
          </p:cNvPr>
          <p:cNvSpPr txBox="1">
            <a:spLocks/>
          </p:cNvSpPr>
          <p:nvPr/>
        </p:nvSpPr>
        <p:spPr>
          <a:xfrm>
            <a:off x="9425151" y="6680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49</a:t>
            </a:fld>
            <a:endParaRPr lang="en-GB"/>
          </a:p>
        </p:txBody>
      </p:sp>
    </p:spTree>
    <p:extLst>
      <p:ext uri="{BB962C8B-B14F-4D97-AF65-F5344CB8AC3E}">
        <p14:creationId xmlns:p14="http://schemas.microsoft.com/office/powerpoint/2010/main" val="41761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85B58-965F-3F4F-B647-16DE942A6642}"/>
              </a:ext>
            </a:extLst>
          </p:cNvPr>
          <p:cNvSpPr>
            <a:spLocks noGrp="1"/>
          </p:cNvSpPr>
          <p:nvPr>
            <p:ph type="ctrTitle"/>
          </p:nvPr>
        </p:nvSpPr>
        <p:spPr/>
        <p:txBody>
          <a:bodyPr>
            <a:normAutofit/>
          </a:bodyPr>
          <a:lstStyle/>
          <a:p>
            <a:r>
              <a:rPr lang="en-US" sz="2800" dirty="0"/>
              <a:t>The views expressed are those of the author and not necessarily those of the Federal Reserve Bank of Minneapolis or the Federal Reserve System.</a:t>
            </a:r>
          </a:p>
        </p:txBody>
      </p:sp>
      <p:sp>
        <p:nvSpPr>
          <p:cNvPr id="2" name="Slide Number Placeholder 1">
            <a:extLst>
              <a:ext uri="{FF2B5EF4-FFF2-40B4-BE49-F238E27FC236}">
                <a16:creationId xmlns:a16="http://schemas.microsoft.com/office/drawing/2014/main" id="{4D846BE3-7333-4440-AC8E-900193716753}"/>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386110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Full</a:t>
            </a:r>
            <a:r>
              <a:rPr lang="en-US" dirty="0"/>
              <a:t> Effect of Safety Net: Includes Behavioral </a:t>
            </a:r>
            <a:br>
              <a:rPr lang="en-US" dirty="0"/>
            </a:br>
            <a:r>
              <a:rPr lang="en-US" dirty="0"/>
              <a:t>Changes</a:t>
            </a:r>
          </a:p>
        </p:txBody>
      </p:sp>
      <p:sp>
        <p:nvSpPr>
          <p:cNvPr id="3" name="Content Placeholder 2"/>
          <p:cNvSpPr>
            <a:spLocks noGrp="1"/>
          </p:cNvSpPr>
          <p:nvPr>
            <p:ph idx="1"/>
          </p:nvPr>
        </p:nvSpPr>
        <p:spPr>
          <a:xfrm>
            <a:off x="838200" y="1570730"/>
            <a:ext cx="5518889" cy="4351338"/>
          </a:xfrm>
        </p:spPr>
        <p:txBody>
          <a:bodyPr>
            <a:normAutofit/>
          </a:bodyPr>
          <a:lstStyle/>
          <a:p>
            <a:r>
              <a:rPr lang="en-US" sz="3200" dirty="0"/>
              <a:t>Focus on work effects of safety net (one of several possible unintended consequences)</a:t>
            </a:r>
          </a:p>
          <a:p>
            <a:endParaRPr lang="en-US" sz="3200" dirty="0"/>
          </a:p>
          <a:p>
            <a:r>
              <a:rPr lang="en-US" sz="3200" dirty="0"/>
              <a:t>What does economics tell us about safety net programs and work?</a:t>
            </a:r>
          </a:p>
        </p:txBody>
      </p:sp>
      <p:graphicFrame>
        <p:nvGraphicFramePr>
          <p:cNvPr id="4" name="Diagram 3">
            <a:extLst>
              <a:ext uri="{FF2B5EF4-FFF2-40B4-BE49-F238E27FC236}">
                <a16:creationId xmlns:a16="http://schemas.microsoft.com/office/drawing/2014/main" id="{0DDF7AF1-DEF3-4644-94CB-609387E5B1F8}"/>
              </a:ext>
            </a:extLst>
          </p:cNvPr>
          <p:cNvGraphicFramePr/>
          <p:nvPr>
            <p:extLst>
              <p:ext uri="{D42A27DB-BD31-4B8C-83A1-F6EECF244321}">
                <p14:modId xmlns:p14="http://schemas.microsoft.com/office/powerpoint/2010/main" val="973000669"/>
              </p:ext>
            </p:extLst>
          </p:nvPr>
        </p:nvGraphicFramePr>
        <p:xfrm>
          <a:off x="5692479" y="2499690"/>
          <a:ext cx="6994769" cy="2816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E62BA96-64BE-4E47-9A52-D491B93FEDD7}"/>
              </a:ext>
            </a:extLst>
          </p:cNvPr>
          <p:cNvGrpSpPr/>
          <p:nvPr/>
        </p:nvGrpSpPr>
        <p:grpSpPr>
          <a:xfrm rot="10800000">
            <a:off x="6357089" y="2142238"/>
            <a:ext cx="1104770" cy="2028092"/>
            <a:chOff x="5092891" y="788702"/>
            <a:chExt cx="1104770" cy="2028092"/>
          </a:xfrm>
        </p:grpSpPr>
        <p:sp>
          <p:nvSpPr>
            <p:cNvPr id="6" name="Arrow: Right 5">
              <a:extLst>
                <a:ext uri="{FF2B5EF4-FFF2-40B4-BE49-F238E27FC236}">
                  <a16:creationId xmlns:a16="http://schemas.microsoft.com/office/drawing/2014/main" id="{8AB4C1FC-A365-43F0-A3E2-59C81EF786D1}"/>
                </a:ext>
              </a:extLst>
            </p:cNvPr>
            <p:cNvSpPr/>
            <p:nvPr/>
          </p:nvSpPr>
          <p:spPr>
            <a:xfrm rot="5400000">
              <a:off x="4631230"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p>
          </p:txBody>
        </p:sp>
        <p:sp>
          <p:nvSpPr>
            <p:cNvPr id="7" name="Arrow: Right 4">
              <a:extLst>
                <a:ext uri="{FF2B5EF4-FFF2-40B4-BE49-F238E27FC236}">
                  <a16:creationId xmlns:a16="http://schemas.microsoft.com/office/drawing/2014/main" id="{A8A97214-1AED-4408-AEA4-BC0CD49D5B3F}"/>
                </a:ext>
              </a:extLst>
            </p:cNvPr>
            <p:cNvSpPr txBox="1"/>
            <p:nvPr/>
          </p:nvSpPr>
          <p:spPr>
            <a:xfrm rot="5400000">
              <a:off x="4798199"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US" sz="1400" dirty="0">
                  <a:solidFill>
                    <a:schemeClr val="bg1"/>
                  </a:solidFill>
                </a:rPr>
                <a:t>Provides benefits</a:t>
              </a:r>
            </a:p>
          </p:txBody>
        </p:sp>
      </p:grpSp>
      <p:grpSp>
        <p:nvGrpSpPr>
          <p:cNvPr id="8" name="Group 7">
            <a:extLst>
              <a:ext uri="{FF2B5EF4-FFF2-40B4-BE49-F238E27FC236}">
                <a16:creationId xmlns:a16="http://schemas.microsoft.com/office/drawing/2014/main" id="{2AAC4EA9-0978-4793-A7D9-5FB77A1B09EB}"/>
              </a:ext>
            </a:extLst>
          </p:cNvPr>
          <p:cNvGrpSpPr/>
          <p:nvPr/>
        </p:nvGrpSpPr>
        <p:grpSpPr>
          <a:xfrm>
            <a:off x="10645005" y="3717514"/>
            <a:ext cx="1104770" cy="2028092"/>
            <a:chOff x="5092897" y="788702"/>
            <a:chExt cx="1104770" cy="2028092"/>
          </a:xfrm>
        </p:grpSpPr>
        <p:sp>
          <p:nvSpPr>
            <p:cNvPr id="9" name="Arrow: Right 8">
              <a:extLst>
                <a:ext uri="{FF2B5EF4-FFF2-40B4-BE49-F238E27FC236}">
                  <a16:creationId xmlns:a16="http://schemas.microsoft.com/office/drawing/2014/main" id="{B3BB8D87-4502-42AB-B7DA-80AA56819C82}"/>
                </a:ext>
              </a:extLst>
            </p:cNvPr>
            <p:cNvSpPr/>
            <p:nvPr/>
          </p:nvSpPr>
          <p:spPr>
            <a:xfrm rot="5400000">
              <a:off x="4631236"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Arrow: Right 4">
              <a:extLst>
                <a:ext uri="{FF2B5EF4-FFF2-40B4-BE49-F238E27FC236}">
                  <a16:creationId xmlns:a16="http://schemas.microsoft.com/office/drawing/2014/main" id="{6CE6C920-4F0F-4429-A785-3DBDA5C2D422}"/>
                </a:ext>
              </a:extLst>
            </p:cNvPr>
            <p:cNvSpPr txBox="1"/>
            <p:nvPr/>
          </p:nvSpPr>
          <p:spPr>
            <a:xfrm rot="5400000">
              <a:off x="4798205"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p:txBody>
        </p:sp>
      </p:grpSp>
      <p:sp>
        <p:nvSpPr>
          <p:cNvPr id="11" name="Slide Number Placeholder 10"/>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012305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Tw</a:t>
            </a:r>
            <a:r>
              <a:rPr lang="en-US" dirty="0"/>
              <a:t>o Effects of Welfare Payment on Work</a:t>
            </a:r>
          </a:p>
        </p:txBody>
      </p:sp>
      <p:sp>
        <p:nvSpPr>
          <p:cNvPr id="4" name="Freeform: Shape 3">
            <a:extLst>
              <a:ext uri="{FF2B5EF4-FFF2-40B4-BE49-F238E27FC236}">
                <a16:creationId xmlns:a16="http://schemas.microsoft.com/office/drawing/2014/main" id="{E7706E40-D454-424D-BDA4-316FC5660A83}"/>
              </a:ext>
            </a:extLst>
          </p:cNvPr>
          <p:cNvSpPr>
            <a:spLocks/>
          </p:cNvSpPr>
          <p:nvPr/>
        </p:nvSpPr>
        <p:spPr>
          <a:xfrm>
            <a:off x="838251" y="1697288"/>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Welfare Provides Income</a:t>
            </a:r>
          </a:p>
        </p:txBody>
      </p:sp>
      <p:sp>
        <p:nvSpPr>
          <p:cNvPr id="6" name="Freeform: Shape 5">
            <a:extLst>
              <a:ext uri="{FF2B5EF4-FFF2-40B4-BE49-F238E27FC236}">
                <a16:creationId xmlns:a16="http://schemas.microsoft.com/office/drawing/2014/main" id="{1D5D0D06-5411-4D44-980F-F4EBC80A3B32}"/>
              </a:ext>
            </a:extLst>
          </p:cNvPr>
          <p:cNvSpPr/>
          <p:nvPr/>
        </p:nvSpPr>
        <p:spPr>
          <a:xfrm>
            <a:off x="838251"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increases consumption</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One form of consumption is leisure</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reduces work (by encouraging leisure)</a:t>
            </a:r>
          </a:p>
        </p:txBody>
      </p:sp>
      <p:sp>
        <p:nvSpPr>
          <p:cNvPr id="7" name="Freeform: Shape 6">
            <a:extLst>
              <a:ext uri="{FF2B5EF4-FFF2-40B4-BE49-F238E27FC236}">
                <a16:creationId xmlns:a16="http://schemas.microsoft.com/office/drawing/2014/main" id="{59A84038-2E43-4754-AF89-B2FC36F7103A}"/>
              </a:ext>
            </a:extLst>
          </p:cNvPr>
          <p:cNvSpPr>
            <a:spLocks/>
          </p:cNvSpPr>
          <p:nvPr/>
        </p:nvSpPr>
        <p:spPr>
          <a:xfrm>
            <a:off x="6440014" y="1697289"/>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 Reduces Welfare Payments</a:t>
            </a:r>
          </a:p>
        </p:txBody>
      </p:sp>
      <p:sp>
        <p:nvSpPr>
          <p:cNvPr id="9" name="Freeform: Shape 8">
            <a:extLst>
              <a:ext uri="{FF2B5EF4-FFF2-40B4-BE49-F238E27FC236}">
                <a16:creationId xmlns:a16="http://schemas.microsoft.com/office/drawing/2014/main" id="{4921F53D-E061-4D73-9D75-FC4E42A15CEA}"/>
              </a:ext>
            </a:extLst>
          </p:cNvPr>
          <p:cNvSpPr/>
          <p:nvPr/>
        </p:nvSpPr>
        <p:spPr>
          <a:xfrm>
            <a:off x="6440017"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0" indent="-285750">
              <a:buFont typeface="Arial" panose="020B0604020202020204" pitchFamily="34" charset="0"/>
              <a:buChar char="•"/>
            </a:pPr>
            <a:r>
              <a:rPr lang="en-US" sz="3000" dirty="0">
                <a:solidFill>
                  <a:srgbClr val="2B414D"/>
                </a:solidFill>
              </a:rPr>
              <a:t>Rising earnings reduce benefit level</a:t>
            </a:r>
          </a:p>
          <a:p>
            <a:pPr marL="285750" lvl="0" indent="-285750">
              <a:buFont typeface="Arial" panose="020B0604020202020204" pitchFamily="34" charset="0"/>
              <a:buChar char="•"/>
            </a:pPr>
            <a:r>
              <a:rPr lang="en-US" sz="3000" dirty="0">
                <a:solidFill>
                  <a:srgbClr val="2B414D"/>
                </a:solidFill>
              </a:rPr>
              <a:t>Wage for working is effectively reduced</a:t>
            </a:r>
          </a:p>
          <a:p>
            <a:pPr marL="285750" lvl="0" indent="-285750">
              <a:buFont typeface="Arial" panose="020B0604020202020204" pitchFamily="34" charset="0"/>
              <a:buChar char="•"/>
            </a:pPr>
            <a:r>
              <a:rPr lang="en-US" sz="3000" dirty="0">
                <a:solidFill>
                  <a:srgbClr val="2B414D"/>
                </a:solidFill>
              </a:rPr>
              <a:t>Welfare discourages work (due to benefit reduction)</a:t>
            </a:r>
          </a:p>
        </p:txBody>
      </p:sp>
      <p:sp>
        <p:nvSpPr>
          <p:cNvPr id="3" name="Slide Number Placeholder 2"/>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7605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do we know about magnitude of work </a:t>
            </a:r>
            <a:br>
              <a:rPr lang="en-US" dirty="0"/>
            </a:br>
            <a:r>
              <a:rPr lang="en-US" dirty="0"/>
              <a:t>disincentives from welfare?</a:t>
            </a:r>
          </a:p>
        </p:txBody>
      </p:sp>
      <p:sp>
        <p:nvSpPr>
          <p:cNvPr id="3" name="Content Placeholder 2"/>
          <p:cNvSpPr>
            <a:spLocks noGrp="1"/>
          </p:cNvSpPr>
          <p:nvPr>
            <p:ph idx="1"/>
          </p:nvPr>
        </p:nvSpPr>
        <p:spPr/>
        <p:txBody>
          <a:bodyPr>
            <a:normAutofit/>
          </a:bodyPr>
          <a:lstStyle/>
          <a:p>
            <a:pPr>
              <a:spcAft>
                <a:spcPts val="1000"/>
              </a:spcAft>
            </a:pPr>
            <a:r>
              <a:rPr lang="en-US" sz="3200" dirty="0"/>
              <a:t>Many studies</a:t>
            </a:r>
          </a:p>
          <a:p>
            <a:pPr>
              <a:spcAft>
                <a:spcPts val="1000"/>
              </a:spcAft>
            </a:pPr>
            <a:r>
              <a:rPr lang="en-US" sz="3200" dirty="0"/>
              <a:t>Basic approach is important</a:t>
            </a:r>
          </a:p>
        </p:txBody>
      </p:sp>
      <p:sp>
        <p:nvSpPr>
          <p:cNvPr id="4" name="Slide Number Placeholder 3"/>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256647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Per</a:t>
            </a:r>
            <a:r>
              <a:rPr lang="en-US" dirty="0"/>
              <a:t>fect (but Impossible) Approach to Research</a:t>
            </a:r>
          </a:p>
        </p:txBody>
      </p:sp>
      <p:sp>
        <p:nvSpPr>
          <p:cNvPr id="3" name="Content Placeholder 2"/>
          <p:cNvSpPr>
            <a:spLocks noGrp="1"/>
          </p:cNvSpPr>
          <p:nvPr>
            <p:ph idx="1"/>
          </p:nvPr>
        </p:nvSpPr>
        <p:spPr/>
        <p:txBody>
          <a:bodyPr>
            <a:normAutofit/>
          </a:bodyPr>
          <a:lstStyle/>
          <a:p>
            <a:pPr>
              <a:spcAft>
                <a:spcPts val="1000"/>
              </a:spcAft>
            </a:pPr>
            <a:r>
              <a:rPr lang="en-US" sz="3200" dirty="0"/>
              <a:t>Randomly divide population into two groups</a:t>
            </a:r>
          </a:p>
          <a:p>
            <a:pPr>
              <a:spcAft>
                <a:spcPts val="1000"/>
              </a:spcAft>
            </a:pPr>
            <a:r>
              <a:rPr lang="en-US" sz="3200" dirty="0"/>
              <a:t>Offer some individuals welfare, others no welfare</a:t>
            </a:r>
          </a:p>
          <a:p>
            <a:pPr>
              <a:spcAft>
                <a:spcPts val="1000"/>
              </a:spcAft>
            </a:pPr>
            <a:r>
              <a:rPr lang="en-US" sz="3200" dirty="0"/>
              <a:t>Compare how much the two groups work</a:t>
            </a:r>
          </a:p>
          <a:p>
            <a:pPr>
              <a:spcAft>
                <a:spcPts val="1000"/>
              </a:spcAft>
            </a:pPr>
            <a:r>
              <a:rPr lang="en-US" sz="3200" dirty="0"/>
              <a:t>Challenge of social science: </a:t>
            </a:r>
          </a:p>
          <a:p>
            <a:pPr marL="0" indent="0" algn="ctr">
              <a:spcAft>
                <a:spcPts val="1000"/>
              </a:spcAft>
              <a:buNone/>
            </a:pPr>
            <a:r>
              <a:rPr lang="en-US" sz="3200" dirty="0"/>
              <a:t>no controlled experiments</a:t>
            </a:r>
          </a:p>
        </p:txBody>
      </p:sp>
      <p:sp>
        <p:nvSpPr>
          <p:cNvPr id="4" name="Slide Number Placeholder 3"/>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04659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7">
            <a:extLst>
              <a:ext uri="{FF2B5EF4-FFF2-40B4-BE49-F238E27FC236}">
                <a16:creationId xmlns:a16="http://schemas.microsoft.com/office/drawing/2014/main" id="{650B34C3-6830-4524-AC41-94372CBF0292}"/>
              </a:ext>
            </a:extLst>
          </p:cNvPr>
          <p:cNvSpPr>
            <a:spLocks/>
          </p:cNvSpPr>
          <p:nvPr/>
        </p:nvSpPr>
        <p:spPr>
          <a:xfrm>
            <a:off x="3803730" y="2294782"/>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Cha</a:t>
            </a:r>
            <a:r>
              <a:rPr lang="en-US" dirty="0"/>
              <a:t>llenges to Empirical Studies</a:t>
            </a:r>
          </a:p>
        </p:txBody>
      </p:sp>
      <p:sp>
        <p:nvSpPr>
          <p:cNvPr id="4" name="Rectangle: Diagonal Corners Rounded 3"/>
          <p:cNvSpPr>
            <a:spLocks/>
          </p:cNvSpPr>
          <p:nvPr/>
        </p:nvSpPr>
        <p:spPr>
          <a:xfrm>
            <a:off x="1390918"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5" name="Rectangle: Diagonal Corners Rounded 4"/>
          <p:cNvSpPr>
            <a:spLocks/>
          </p:cNvSpPr>
          <p:nvPr/>
        </p:nvSpPr>
        <p:spPr>
          <a:xfrm>
            <a:off x="5792272"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7" name="Rectangle: Diagonal Corners Rounded 6"/>
          <p:cNvSpPr>
            <a:spLocks/>
          </p:cNvSpPr>
          <p:nvPr/>
        </p:nvSpPr>
        <p:spPr>
          <a:xfrm>
            <a:off x="1352848" y="4894675"/>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8" name="Right Arrow 7"/>
          <p:cNvSpPr>
            <a:spLocks/>
          </p:cNvSpPr>
          <p:nvPr/>
        </p:nvSpPr>
        <p:spPr>
          <a:xfrm rot="10800000">
            <a:off x="3803730" y="4894674"/>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p:cNvSpPr>
            <a:spLocks/>
          </p:cNvSpPr>
          <p:nvPr/>
        </p:nvSpPr>
        <p:spPr>
          <a:xfrm>
            <a:off x="5792272" y="4862226"/>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10" name="TextBox 9">
            <a:extLst>
              <a:ext uri="{FF2B5EF4-FFF2-40B4-BE49-F238E27FC236}">
                <a16:creationId xmlns:a16="http://schemas.microsoft.com/office/drawing/2014/main" id="{C36141A9-0557-4E39-9905-B5C1A9029FC7}"/>
              </a:ext>
            </a:extLst>
          </p:cNvPr>
          <p:cNvSpPr txBox="1"/>
          <p:nvPr/>
        </p:nvSpPr>
        <p:spPr>
          <a:xfrm>
            <a:off x="8357936" y="2338477"/>
            <a:ext cx="2553617" cy="3415367"/>
          </a:xfrm>
          <a:prstGeom prst="roundRect">
            <a:avLst/>
          </a:prstGeom>
          <a:solidFill>
            <a:schemeClr val="accent2"/>
          </a:solidFill>
          <a:ln>
            <a:noFill/>
          </a:ln>
        </p:spPr>
        <p:txBody>
          <a:bodyPr wrap="square" rtlCol="0">
            <a:spAutoFit/>
          </a:bodyPr>
          <a:lstStyle/>
          <a:p>
            <a:pPr algn="ctr">
              <a:lnSpc>
                <a:spcPts val="4000"/>
              </a:lnSpc>
            </a:pPr>
            <a:r>
              <a:rPr lang="en-US" sz="3600" dirty="0">
                <a:solidFill>
                  <a:schemeClr val="bg1"/>
                </a:solidFill>
              </a:rPr>
              <a:t>HARD to distinguish between these two </a:t>
            </a:r>
          </a:p>
          <a:p>
            <a:pPr algn="ctr">
              <a:lnSpc>
                <a:spcPts val="4000"/>
              </a:lnSpc>
            </a:pPr>
            <a:r>
              <a:rPr lang="en-US" sz="3600" dirty="0">
                <a:solidFill>
                  <a:schemeClr val="bg1"/>
                </a:solidFill>
              </a:rPr>
              <a:t>different scenarios</a:t>
            </a:r>
          </a:p>
        </p:txBody>
      </p:sp>
      <p:sp>
        <p:nvSpPr>
          <p:cNvPr id="11" name="Rectangle 10">
            <a:extLst>
              <a:ext uri="{FF2B5EF4-FFF2-40B4-BE49-F238E27FC236}">
                <a16:creationId xmlns:a16="http://schemas.microsoft.com/office/drawing/2014/main" id="{D1FEE41C-59B0-4AB7-9A6C-4C5F9E1C9D92}"/>
              </a:ext>
            </a:extLst>
          </p:cNvPr>
          <p:cNvSpPr/>
          <p:nvPr/>
        </p:nvSpPr>
        <p:spPr>
          <a:xfrm>
            <a:off x="1289689" y="1704292"/>
            <a:ext cx="6220742" cy="523220"/>
          </a:xfrm>
          <a:prstGeom prst="rect">
            <a:avLst/>
          </a:prstGeom>
        </p:spPr>
        <p:txBody>
          <a:bodyPr wrap="none">
            <a:spAutoFit/>
          </a:bodyPr>
          <a:lstStyle/>
          <a:p>
            <a:r>
              <a:rPr lang="en-US" sz="2800" b="1" dirty="0">
                <a:solidFill>
                  <a:srgbClr val="0C4C88"/>
                </a:solidFill>
              </a:rPr>
              <a:t>Does welfare use cause low work effort?</a:t>
            </a:r>
          </a:p>
        </p:txBody>
      </p:sp>
      <p:sp>
        <p:nvSpPr>
          <p:cNvPr id="12" name="Rectangle 11">
            <a:extLst>
              <a:ext uri="{FF2B5EF4-FFF2-40B4-BE49-F238E27FC236}">
                <a16:creationId xmlns:a16="http://schemas.microsoft.com/office/drawing/2014/main" id="{3F8D6FB8-36A4-44CC-807E-B92576E757C9}"/>
              </a:ext>
            </a:extLst>
          </p:cNvPr>
          <p:cNvSpPr>
            <a:spLocks/>
          </p:cNvSpPr>
          <p:nvPr/>
        </p:nvSpPr>
        <p:spPr>
          <a:xfrm>
            <a:off x="4069951" y="2513334"/>
            <a:ext cx="518091" cy="523220"/>
          </a:xfrm>
          <a:prstGeom prst="rect">
            <a:avLst/>
          </a:prstGeom>
        </p:spPr>
        <p:txBody>
          <a:bodyPr wrap="none">
            <a:spAutoFit/>
          </a:bodyPr>
          <a:lstStyle/>
          <a:p>
            <a:r>
              <a:rPr lang="en-US" sz="2800" b="1" dirty="0">
                <a:solidFill>
                  <a:schemeClr val="bg1"/>
                </a:solidFill>
              </a:rPr>
              <a:t>??</a:t>
            </a:r>
            <a:endParaRPr lang="en-GB" sz="2800" b="1" dirty="0">
              <a:solidFill>
                <a:schemeClr val="bg1"/>
              </a:solidFill>
            </a:endParaRPr>
          </a:p>
        </p:txBody>
      </p:sp>
      <p:sp>
        <p:nvSpPr>
          <p:cNvPr id="15" name="Rectangle 14">
            <a:extLst>
              <a:ext uri="{FF2B5EF4-FFF2-40B4-BE49-F238E27FC236}">
                <a16:creationId xmlns:a16="http://schemas.microsoft.com/office/drawing/2014/main" id="{1CECCA34-8C9C-415A-84C8-9E027EBB567D}"/>
              </a:ext>
            </a:extLst>
          </p:cNvPr>
          <p:cNvSpPr/>
          <p:nvPr/>
        </p:nvSpPr>
        <p:spPr>
          <a:xfrm>
            <a:off x="1267495" y="3796842"/>
            <a:ext cx="6180910" cy="954107"/>
          </a:xfrm>
          <a:prstGeom prst="rect">
            <a:avLst/>
          </a:prstGeom>
        </p:spPr>
        <p:txBody>
          <a:bodyPr wrap="square">
            <a:spAutoFit/>
          </a:bodyPr>
          <a:lstStyle/>
          <a:p>
            <a:r>
              <a:rPr lang="en-US" sz="2800" b="1" dirty="0">
                <a:solidFill>
                  <a:srgbClr val="0C4C88"/>
                </a:solidFill>
              </a:rPr>
              <a:t>But we know low earnings (low work) result in eligibility for welfare</a:t>
            </a:r>
          </a:p>
        </p:txBody>
      </p:sp>
      <p:sp>
        <p:nvSpPr>
          <p:cNvPr id="3" name="Slide Number Placeholder 2"/>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8142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855913" algn="l"/>
                <a:tab pos="4795838" algn="l"/>
              </a:tabLst>
            </a:pPr>
            <a:r>
              <a:rPr lang="en-US" spc="300" dirty="0">
                <a:solidFill>
                  <a:schemeClr val="bg1"/>
                </a:solidFill>
              </a:rPr>
              <a:t>Ho</a:t>
            </a:r>
            <a:r>
              <a:rPr lang="en-US" spc="300" dirty="0"/>
              <a:t>w</a:t>
            </a:r>
            <a:r>
              <a:rPr lang="en-US" dirty="0"/>
              <a:t> can we separate correlation (no direction implied) from cause and effect?</a:t>
            </a:r>
          </a:p>
        </p:txBody>
      </p:sp>
      <p:sp>
        <p:nvSpPr>
          <p:cNvPr id="3" name="Content Placeholder 2"/>
          <p:cNvSpPr>
            <a:spLocks noGrp="1"/>
          </p:cNvSpPr>
          <p:nvPr>
            <p:ph idx="1"/>
          </p:nvPr>
        </p:nvSpPr>
        <p:spPr/>
        <p:txBody>
          <a:bodyPr>
            <a:normAutofit/>
          </a:bodyPr>
          <a:lstStyle/>
          <a:p>
            <a:pPr>
              <a:spcAft>
                <a:spcPts val="1000"/>
              </a:spcAft>
            </a:pPr>
            <a:r>
              <a:rPr lang="en-US" dirty="0"/>
              <a:t>Can compare work behavior among welfare recipients</a:t>
            </a:r>
          </a:p>
          <a:p>
            <a:pPr lvl="1">
              <a:spcBef>
                <a:spcPts val="1000"/>
              </a:spcBef>
              <a:spcAft>
                <a:spcPts val="1000"/>
              </a:spcAft>
            </a:pPr>
            <a:r>
              <a:rPr lang="en-US" dirty="0"/>
              <a:t>Across states with different rules/benefit levels</a:t>
            </a:r>
          </a:p>
          <a:p>
            <a:pPr lvl="1">
              <a:spcBef>
                <a:spcPts val="1000"/>
              </a:spcBef>
              <a:spcAft>
                <a:spcPts val="1000"/>
              </a:spcAft>
            </a:pPr>
            <a:r>
              <a:rPr lang="en-US" dirty="0"/>
              <a:t>Before-after policy changes within states</a:t>
            </a:r>
          </a:p>
          <a:p>
            <a:pPr lvl="1">
              <a:spcBef>
                <a:spcPts val="1000"/>
              </a:spcBef>
              <a:spcAft>
                <a:spcPts val="1000"/>
              </a:spcAft>
            </a:pPr>
            <a:r>
              <a:rPr lang="en-US" dirty="0"/>
              <a:t>Challenge: state policies may differ in multiple ways</a:t>
            </a:r>
          </a:p>
          <a:p>
            <a:pPr lvl="1">
              <a:spcBef>
                <a:spcPts val="1000"/>
              </a:spcBef>
              <a:spcAft>
                <a:spcPts val="1000"/>
              </a:spcAft>
            </a:pPr>
            <a:r>
              <a:rPr lang="en-US" dirty="0"/>
              <a:t>Rare to implement NEW safety net programs to study</a:t>
            </a:r>
          </a:p>
        </p:txBody>
      </p:sp>
      <p:sp>
        <p:nvSpPr>
          <p:cNvPr id="4" name="Slide Number Placeholder 3"/>
          <p:cNvSpPr>
            <a:spLocks noGrp="1"/>
          </p:cNvSpPr>
          <p:nvPr>
            <p:ph type="sldNum" sz="quarter" idx="12"/>
          </p:nvPr>
        </p:nvSpPr>
        <p:spPr/>
        <p:txBody>
          <a:bodyPr/>
          <a:lstStyle/>
          <a:p>
            <a:fld id="{D9F085D5-EC86-4F6A-B501-C1359CB39116}" type="slidenum">
              <a:rPr lang="en-GB" smtClean="0"/>
              <a:t>55</a:t>
            </a:fld>
            <a:endParaRPr lang="en-GB"/>
          </a:p>
        </p:txBody>
      </p:sp>
      <p:sp>
        <p:nvSpPr>
          <p:cNvPr id="5" name="Rectangle 4">
            <a:extLst>
              <a:ext uri="{FF2B5EF4-FFF2-40B4-BE49-F238E27FC236}">
                <a16:creationId xmlns:a16="http://schemas.microsoft.com/office/drawing/2014/main" id="{725E99C5-E3BB-0443-A426-CA5D9F7F1A68}"/>
              </a:ext>
            </a:extLst>
          </p:cNvPr>
          <p:cNvSpPr/>
          <p:nvPr/>
        </p:nvSpPr>
        <p:spPr>
          <a:xfrm>
            <a:off x="1155032" y="4126832"/>
            <a:ext cx="7375357" cy="98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0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1379538" algn="l"/>
              </a:tabLst>
            </a:pPr>
            <a:r>
              <a:rPr lang="en-US" spc="300" dirty="0">
                <a:solidFill>
                  <a:schemeClr val="bg1"/>
                </a:solidFill>
              </a:rPr>
              <a:t>Co</a:t>
            </a:r>
            <a:r>
              <a:rPr lang="en-US" spc="300" dirty="0"/>
              <a:t>m</a:t>
            </a:r>
            <a:r>
              <a:rPr lang="en-US" dirty="0"/>
              <a:t>pare Work Effort in States With Different </a:t>
            </a:r>
            <a:br>
              <a:rPr lang="en-US" dirty="0"/>
            </a:br>
            <a:r>
              <a:rPr lang="en-US" dirty="0"/>
              <a:t>Benefit Levels</a:t>
            </a:r>
          </a:p>
        </p:txBody>
      </p:sp>
      <p:sp>
        <p:nvSpPr>
          <p:cNvPr id="3" name="Content Placeholder 2"/>
          <p:cNvSpPr>
            <a:spLocks noGrp="1"/>
          </p:cNvSpPr>
          <p:nvPr>
            <p:ph idx="1"/>
          </p:nvPr>
        </p:nvSpPr>
        <p:spPr/>
        <p:txBody>
          <a:bodyPr/>
          <a:lstStyle/>
          <a:p>
            <a:pPr marL="0" indent="0">
              <a:buNone/>
            </a:pPr>
            <a:r>
              <a:rPr lang="en-US" dirty="0"/>
              <a:t> </a:t>
            </a:r>
          </a:p>
        </p:txBody>
      </p:sp>
      <p:pic>
        <p:nvPicPr>
          <p:cNvPr id="1028" name="Picture 4" descr="tex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2860"/>
            <a:ext cx="3906027" cy="3788848"/>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30" name="Picture 6" descr="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52" y="2048009"/>
            <a:ext cx="3215154" cy="3738551"/>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5" name="TextBox 4"/>
          <p:cNvSpPr txBox="1">
            <a:spLocks/>
          </p:cNvSpPr>
          <p:nvPr/>
        </p:nvSpPr>
        <p:spPr>
          <a:xfrm>
            <a:off x="4870312" y="2760684"/>
            <a:ext cx="2962955" cy="2313201"/>
          </a:xfrm>
          <a:prstGeom prst="roundRect">
            <a:avLst/>
          </a:prstGeom>
          <a:solidFill>
            <a:schemeClr val="accent2"/>
          </a:solidFill>
          <a:ln>
            <a:noFill/>
          </a:ln>
        </p:spPr>
        <p:txBody>
          <a:bodyPr wrap="none" rtlCol="0" anchor="ctr" anchorCtr="0">
            <a:noAutofit/>
          </a:bodyPr>
          <a:lstStyle/>
          <a:p>
            <a:pPr algn="ctr"/>
            <a:r>
              <a:rPr lang="en-US" sz="3800" b="1" dirty="0">
                <a:solidFill>
                  <a:schemeClr val="bg1"/>
                </a:solidFill>
              </a:rPr>
              <a:t>Benefits? </a:t>
            </a:r>
          </a:p>
          <a:p>
            <a:pPr algn="ctr"/>
            <a:r>
              <a:rPr lang="en-US" sz="3800" b="1" dirty="0">
                <a:solidFill>
                  <a:schemeClr val="bg1"/>
                </a:solidFill>
              </a:rPr>
              <a:t>Work effort?</a:t>
            </a:r>
          </a:p>
        </p:txBody>
      </p:sp>
      <p:sp>
        <p:nvSpPr>
          <p:cNvPr id="7" name="TextBox 6">
            <a:extLst>
              <a:ext uri="{FF2B5EF4-FFF2-40B4-BE49-F238E27FC236}">
                <a16:creationId xmlns:a16="http://schemas.microsoft.com/office/drawing/2014/main" id="{3D6593B0-1CF5-C242-B84B-7588B658B95A}"/>
              </a:ext>
            </a:extLst>
          </p:cNvPr>
          <p:cNvSpPr txBox="1">
            <a:spLocks/>
          </p:cNvSpPr>
          <p:nvPr/>
        </p:nvSpPr>
        <p:spPr>
          <a:xfrm>
            <a:off x="4786528" y="2147027"/>
            <a:ext cx="3151658" cy="3708533"/>
          </a:xfrm>
          <a:prstGeom prst="roundRect">
            <a:avLst/>
          </a:prstGeom>
          <a:solidFill>
            <a:schemeClr val="accent2"/>
          </a:solidFill>
          <a:ln>
            <a:noFill/>
          </a:ln>
        </p:spPr>
        <p:txBody>
          <a:bodyPr wrap="none" rtlCol="0" anchor="ctr" anchorCtr="0">
            <a:noAutofit/>
          </a:bodyPr>
          <a:lstStyle/>
          <a:p>
            <a:pPr algn="ctr"/>
            <a:r>
              <a:rPr lang="en-US" sz="3800" b="1" dirty="0">
                <a:solidFill>
                  <a:schemeClr val="bg1"/>
                </a:solidFill>
              </a:rPr>
              <a:t>Benefits</a:t>
            </a:r>
            <a:r>
              <a:rPr lang="en-US" sz="3800" dirty="0">
                <a:solidFill>
                  <a:schemeClr val="bg1"/>
                </a:solidFill>
              </a:rPr>
              <a:t> Year 1</a:t>
            </a:r>
          </a:p>
          <a:p>
            <a:pPr algn="ctr"/>
            <a:r>
              <a:rPr lang="en-US" sz="3800" b="1" dirty="0">
                <a:solidFill>
                  <a:schemeClr val="bg1"/>
                </a:solidFill>
              </a:rPr>
              <a:t>Benefits</a:t>
            </a:r>
            <a:r>
              <a:rPr lang="en-US" sz="3800" dirty="0">
                <a:solidFill>
                  <a:schemeClr val="bg1"/>
                </a:solidFill>
              </a:rPr>
              <a:t> Year 2</a:t>
            </a:r>
          </a:p>
          <a:p>
            <a:pPr algn="ctr"/>
            <a:endParaRPr lang="en-US" sz="3800" dirty="0">
              <a:solidFill>
                <a:schemeClr val="bg1"/>
              </a:solidFill>
            </a:endParaRPr>
          </a:p>
          <a:p>
            <a:pPr algn="ctr"/>
            <a:r>
              <a:rPr lang="en-US" sz="3800" b="1" dirty="0">
                <a:solidFill>
                  <a:schemeClr val="bg1"/>
                </a:solidFill>
              </a:rPr>
              <a:t>Work</a:t>
            </a:r>
            <a:r>
              <a:rPr lang="en-US" sz="3800" dirty="0">
                <a:solidFill>
                  <a:schemeClr val="bg1"/>
                </a:solidFill>
              </a:rPr>
              <a:t> Year 1</a:t>
            </a:r>
          </a:p>
          <a:p>
            <a:pPr algn="ctr"/>
            <a:r>
              <a:rPr lang="en-US" sz="3800" b="1" dirty="0">
                <a:solidFill>
                  <a:schemeClr val="bg1"/>
                </a:solidFill>
              </a:rPr>
              <a:t>Work</a:t>
            </a:r>
            <a:r>
              <a:rPr lang="en-US" sz="3800" dirty="0">
                <a:solidFill>
                  <a:schemeClr val="bg1"/>
                </a:solidFill>
              </a:rPr>
              <a:t> Year 2</a:t>
            </a:r>
          </a:p>
        </p:txBody>
      </p:sp>
      <p:sp>
        <p:nvSpPr>
          <p:cNvPr id="4" name="Slide Number Placeholder 3"/>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102179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566988" algn="l"/>
              </a:tabLst>
            </a:pPr>
            <a:r>
              <a:rPr lang="en-US" spc="200" dirty="0">
                <a:solidFill>
                  <a:schemeClr val="bg1"/>
                </a:solidFill>
              </a:rPr>
              <a:t>Ho</a:t>
            </a:r>
            <a:r>
              <a:rPr lang="en-US" spc="200" dirty="0"/>
              <a:t>w</a:t>
            </a:r>
            <a:r>
              <a:rPr lang="en-US" dirty="0"/>
              <a:t> can we separate correlation (no direction implied) from cause and effect?</a:t>
            </a:r>
          </a:p>
        </p:txBody>
      </p:sp>
      <p:sp>
        <p:nvSpPr>
          <p:cNvPr id="3" name="Content Placeholder 2"/>
          <p:cNvSpPr>
            <a:spLocks noGrp="1"/>
          </p:cNvSpPr>
          <p:nvPr>
            <p:ph idx="1"/>
          </p:nvPr>
        </p:nvSpPr>
        <p:spPr/>
        <p:txBody>
          <a:bodyPr>
            <a:normAutofit/>
          </a:bodyPr>
          <a:lstStyle/>
          <a:p>
            <a:pPr>
              <a:spcAft>
                <a:spcPts val="1000"/>
              </a:spcAft>
            </a:pPr>
            <a:r>
              <a:rPr lang="en-US" dirty="0"/>
              <a:t>Can compare work behavior among welfare recipients</a:t>
            </a:r>
          </a:p>
          <a:p>
            <a:pPr lvl="1">
              <a:spcBef>
                <a:spcPts val="1000"/>
              </a:spcBef>
              <a:spcAft>
                <a:spcPts val="1000"/>
              </a:spcAft>
            </a:pPr>
            <a:r>
              <a:rPr lang="en-US" dirty="0"/>
              <a:t>Across states with different rules/benefit levels</a:t>
            </a:r>
          </a:p>
          <a:p>
            <a:pPr lvl="1">
              <a:spcBef>
                <a:spcPts val="1000"/>
              </a:spcBef>
              <a:spcAft>
                <a:spcPts val="1000"/>
              </a:spcAft>
            </a:pPr>
            <a:r>
              <a:rPr lang="en-US" dirty="0"/>
              <a:t>Before-after policy changes within states</a:t>
            </a:r>
          </a:p>
          <a:p>
            <a:pPr lvl="1">
              <a:spcBef>
                <a:spcPts val="1000"/>
              </a:spcBef>
              <a:spcAft>
                <a:spcPts val="1000"/>
              </a:spcAft>
            </a:pPr>
            <a:r>
              <a:rPr lang="en-US" dirty="0"/>
              <a:t>Challenge: state policies may differ in multiple ways</a:t>
            </a:r>
          </a:p>
          <a:p>
            <a:pPr lvl="1">
              <a:spcBef>
                <a:spcPts val="1000"/>
              </a:spcBef>
              <a:spcAft>
                <a:spcPts val="1000"/>
              </a:spcAft>
            </a:pPr>
            <a:r>
              <a:rPr lang="en-US" dirty="0"/>
              <a:t>Rare to implement NEW safety net programs to study</a:t>
            </a:r>
          </a:p>
        </p:txBody>
      </p:sp>
      <p:sp>
        <p:nvSpPr>
          <p:cNvPr id="4" name="Slide Number Placeholder 3"/>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5348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8DF434-81C8-4781-9184-3B07F4BEAA43}"/>
              </a:ext>
            </a:extLst>
          </p:cNvPr>
          <p:cNvSpPr>
            <a:spLocks/>
          </p:cNvSpPr>
          <p:nvPr/>
        </p:nvSpPr>
        <p:spPr>
          <a:xfrm>
            <a:off x="2173706" y="2149640"/>
            <a:ext cx="7844589" cy="1700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a:xfrm>
            <a:off x="838200" y="3383485"/>
            <a:ext cx="10515600" cy="2872933"/>
          </a:xfrm>
        </p:spPr>
        <p:txBody>
          <a:bodyPr>
            <a:normAutofit/>
          </a:bodyPr>
          <a:lstStyle/>
          <a:p>
            <a:pPr marL="457200" lvl="1" indent="0">
              <a:buNone/>
            </a:pPr>
            <a:endParaRPr lang="en-US" sz="2800" dirty="0"/>
          </a:p>
          <a:p>
            <a:r>
              <a:rPr lang="en-US" sz="3200" b="1" dirty="0"/>
              <a:t>AFDC program as a whole </a:t>
            </a:r>
            <a:r>
              <a:rPr lang="en-US" sz="3200" dirty="0"/>
              <a:t>reduced hours of work by participating single parents by:</a:t>
            </a:r>
          </a:p>
          <a:p>
            <a:pPr marL="914400" lvl="2" indent="0">
              <a:buNone/>
            </a:pPr>
            <a:r>
              <a:rPr lang="en-US" sz="2800" dirty="0"/>
              <a:t> 10% to 50%, 546 hours per year</a:t>
            </a:r>
          </a:p>
        </p:txBody>
      </p:sp>
      <p:sp>
        <p:nvSpPr>
          <p:cNvPr id="4" name="Rectangle 3">
            <a:extLst>
              <a:ext uri="{FF2B5EF4-FFF2-40B4-BE49-F238E27FC236}">
                <a16:creationId xmlns:a16="http://schemas.microsoft.com/office/drawing/2014/main" id="{E5FB649D-CC78-44F2-A74F-8DF785EDB301}"/>
              </a:ext>
            </a:extLst>
          </p:cNvPr>
          <p:cNvSpPr>
            <a:spLocks/>
          </p:cNvSpPr>
          <p:nvPr/>
        </p:nvSpPr>
        <p:spPr>
          <a:xfrm>
            <a:off x="2919662" y="2264401"/>
            <a:ext cx="6352675" cy="1508105"/>
          </a:xfrm>
          <a:prstGeom prst="rect">
            <a:avLst/>
          </a:prstGeom>
        </p:spPr>
        <p:txBody>
          <a:bodyPr wrap="square">
            <a:spAutoFit/>
          </a:bodyPr>
          <a:lstStyle/>
          <a:p>
            <a:r>
              <a:rPr lang="en-US" sz="3200" dirty="0">
                <a:solidFill>
                  <a:schemeClr val="bg1"/>
                </a:solidFill>
              </a:rPr>
              <a:t>Studies across states, or across states </a:t>
            </a:r>
            <a:br>
              <a:rPr lang="en-US" sz="3200" dirty="0">
                <a:solidFill>
                  <a:schemeClr val="bg1"/>
                </a:solidFill>
              </a:rPr>
            </a:br>
            <a:r>
              <a:rPr lang="en-US" sz="3200" dirty="0">
                <a:solidFill>
                  <a:schemeClr val="bg1"/>
                </a:solidFill>
              </a:rPr>
              <a:t>over time, of policy changes</a:t>
            </a:r>
            <a:br>
              <a:rPr lang="en-US" sz="3200" dirty="0">
                <a:solidFill>
                  <a:schemeClr val="bg1"/>
                </a:solidFill>
              </a:rPr>
            </a:br>
            <a:r>
              <a:rPr lang="en-US" sz="2800" i="1" dirty="0">
                <a:solidFill>
                  <a:schemeClr val="bg1"/>
                </a:solidFill>
              </a:rPr>
              <a:t>~ Robert Moffitt (1983)</a:t>
            </a:r>
          </a:p>
        </p:txBody>
      </p:sp>
      <p:sp>
        <p:nvSpPr>
          <p:cNvPr id="6" name="Rectangle 5">
            <a:extLst>
              <a:ext uri="{FF2B5EF4-FFF2-40B4-BE49-F238E27FC236}">
                <a16:creationId xmlns:a16="http://schemas.microsoft.com/office/drawing/2014/main" id="{CE56ED19-0E4B-4FED-BDFC-288103ED4E39}"/>
              </a:ext>
            </a:extLst>
          </p:cNvPr>
          <p:cNvSpPr>
            <a:spLocks/>
          </p:cNvSpPr>
          <p:nvPr/>
        </p:nvSpPr>
        <p:spPr>
          <a:xfrm>
            <a:off x="2318084" y="1963792"/>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D9F085D5-EC86-4F6A-B501-C1359CB39116}" type="slidenum">
              <a:rPr lang="en-GB" smtClean="0"/>
              <a:t>58</a:t>
            </a:fld>
            <a:endParaRPr lang="en-GB"/>
          </a:p>
        </p:txBody>
      </p:sp>
      <p:sp>
        <p:nvSpPr>
          <p:cNvPr id="8" name="Rectangle 7">
            <a:extLst>
              <a:ext uri="{FF2B5EF4-FFF2-40B4-BE49-F238E27FC236}">
                <a16:creationId xmlns:a16="http://schemas.microsoft.com/office/drawing/2014/main" id="{E63B74FD-4452-AE47-94E8-873CD840ABF0}"/>
              </a:ext>
            </a:extLst>
          </p:cNvPr>
          <p:cNvSpPr>
            <a:spLocks/>
          </p:cNvSpPr>
          <p:nvPr/>
        </p:nvSpPr>
        <p:spPr>
          <a:xfrm rot="10800000">
            <a:off x="5165558" y="1859340"/>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0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p:txBody>
          <a:bodyPr>
            <a:normAutofit/>
          </a:bodyPr>
          <a:lstStyle/>
          <a:p>
            <a:pPr>
              <a:spcAft>
                <a:spcPts val="1000"/>
              </a:spcAft>
            </a:pPr>
            <a:r>
              <a:rPr lang="en-US" dirty="0"/>
              <a:t>Study of food stamp program (FSP) introduction</a:t>
            </a:r>
          </a:p>
          <a:p>
            <a:pPr>
              <a:spcAft>
                <a:spcPts val="1000"/>
              </a:spcAft>
            </a:pPr>
            <a:r>
              <a:rPr lang="en-US" dirty="0"/>
              <a:t>Work hours per year fall by 183 (20%) among single-parent families in counties introducing FSP (relative to counties that did not)</a:t>
            </a:r>
          </a:p>
          <a:p>
            <a:pPr>
              <a:spcAft>
                <a:spcPts val="1000"/>
              </a:spcAft>
            </a:pPr>
            <a:r>
              <a:rPr lang="en-US" dirty="0"/>
              <a:t>About 32% of single parents received food stamps</a:t>
            </a:r>
          </a:p>
        </p:txBody>
      </p:sp>
      <p:sp>
        <p:nvSpPr>
          <p:cNvPr id="4" name="Slide Number Placeholder 3"/>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4569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solidFill>
                  <a:schemeClr val="bg1"/>
                </a:solidFill>
              </a:rPr>
              <a:t> 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t>
            </a:r>
            <a:r>
              <a:rPr lang="en-US"/>
              <a:t>and data</a:t>
            </a:r>
            <a:endParaRPr lang="en-US" dirty="0"/>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6</a:t>
            </a:fld>
            <a:endParaRPr lang="en-US" dirty="0"/>
          </a:p>
        </p:txBody>
      </p:sp>
    </p:spTree>
    <p:extLst>
      <p:ext uri="{BB962C8B-B14F-4D97-AF65-F5344CB8AC3E}">
        <p14:creationId xmlns:p14="http://schemas.microsoft.com/office/powerpoint/2010/main" val="391220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white"/>
                </a:solidFill>
              </a:rPr>
              <a:t>Wh</a:t>
            </a:r>
            <a:r>
              <a:rPr lang="en-US" sz="3600" dirty="0"/>
              <a:t>at evidence do we have?</a:t>
            </a:r>
            <a:br>
              <a:rPr lang="en-US" sz="3600" dirty="0"/>
            </a:br>
            <a:r>
              <a:rPr lang="en-US" sz="3600" dirty="0"/>
              <a:t>What does it say?</a:t>
            </a:r>
          </a:p>
        </p:txBody>
      </p:sp>
      <p:sp>
        <p:nvSpPr>
          <p:cNvPr id="3" name="Content Placeholder 2"/>
          <p:cNvSpPr>
            <a:spLocks noGrp="1"/>
          </p:cNvSpPr>
          <p:nvPr>
            <p:ph idx="1"/>
          </p:nvPr>
        </p:nvSpPr>
        <p:spPr>
          <a:xfrm>
            <a:off x="6689556" y="1785934"/>
            <a:ext cx="5101390" cy="3139321"/>
          </a:xfrm>
          <a:solidFill>
            <a:schemeClr val="bg1">
              <a:lumMod val="95000"/>
            </a:schemeClr>
          </a:solidFill>
        </p:spPr>
        <p:txBody>
          <a:bodyPr lIns="182880" tIns="91440" rIns="91440" bIns="91440" anchor="t" anchorCtr="0">
            <a:noAutofit/>
          </a:bodyPr>
          <a:lstStyle/>
          <a:p>
            <a:pPr marL="0" indent="0">
              <a:buNone/>
            </a:pPr>
            <a:r>
              <a:rPr lang="en-US" sz="3200" b="0" dirty="0">
                <a:solidFill>
                  <a:srgbClr val="2B414D"/>
                </a:solidFill>
              </a:rPr>
              <a:t>183 = .32 (effect among recipients) + .68 (0) </a:t>
            </a:r>
          </a:p>
          <a:p>
            <a:pPr marL="0" indent="0">
              <a:buNone/>
            </a:pPr>
            <a:r>
              <a:rPr lang="en-US" sz="3200" b="0" dirty="0">
                <a:solidFill>
                  <a:srgbClr val="2B414D"/>
                </a:solidFill>
              </a:rPr>
              <a:t>Effect among recipients = 183/.32 or 571 hours per year</a:t>
            </a:r>
          </a:p>
        </p:txBody>
      </p:sp>
      <p:sp>
        <p:nvSpPr>
          <p:cNvPr id="4" name="Rectangle 3">
            <a:extLst>
              <a:ext uri="{FF2B5EF4-FFF2-40B4-BE49-F238E27FC236}">
                <a16:creationId xmlns:a16="http://schemas.microsoft.com/office/drawing/2014/main" id="{36BEEEB6-D4E5-47A1-B953-659ACDAB01EE}"/>
              </a:ext>
            </a:extLst>
          </p:cNvPr>
          <p:cNvSpPr>
            <a:spLocks/>
          </p:cNvSpPr>
          <p:nvPr/>
        </p:nvSpPr>
        <p:spPr>
          <a:xfrm>
            <a:off x="962525" y="1785934"/>
            <a:ext cx="5101390" cy="3139321"/>
          </a:xfrm>
          <a:prstGeom prst="rect">
            <a:avLst/>
          </a:prstGeom>
          <a:solidFill>
            <a:schemeClr val="bg1">
              <a:lumMod val="95000"/>
            </a:schemeClr>
          </a:solidFill>
        </p:spPr>
        <p:txBody>
          <a:bodyPr wrap="square" lIns="182880" tIns="91440" rIns="91440" bIns="91440" anchor="t" anchorCtr="0">
            <a:spAutoFit/>
          </a:bodyPr>
          <a:lstStyle/>
          <a:p>
            <a:r>
              <a:rPr lang="en-US" sz="3200" dirty="0">
                <a:solidFill>
                  <a:srgbClr val="2B414D"/>
                </a:solidFill>
              </a:rPr>
              <a:t>Overall effect = 183 hours =  </a:t>
            </a:r>
          </a:p>
          <a:p>
            <a:r>
              <a:rPr lang="en-US" sz="3200" dirty="0">
                <a:solidFill>
                  <a:srgbClr val="2B414D"/>
                </a:solidFill>
              </a:rPr>
              <a:t>fraction receiving food stamps * (effect for recipients) + </a:t>
            </a:r>
          </a:p>
          <a:p>
            <a:r>
              <a:rPr lang="en-US" sz="3200" dirty="0">
                <a:solidFill>
                  <a:srgbClr val="2B414D"/>
                </a:solidFill>
              </a:rPr>
              <a:t>fraction not receiving * (effect for non-recipients)</a:t>
            </a:r>
          </a:p>
        </p:txBody>
      </p:sp>
      <p:sp>
        <p:nvSpPr>
          <p:cNvPr id="5" name="Oval 4">
            <a:extLst>
              <a:ext uri="{FF2B5EF4-FFF2-40B4-BE49-F238E27FC236}">
                <a16:creationId xmlns:a16="http://schemas.microsoft.com/office/drawing/2014/main" id="{72CA656E-E3C2-409D-9D3F-D061CB1CEF7D}"/>
              </a:ext>
            </a:extLst>
          </p:cNvPr>
          <p:cNvSpPr>
            <a:spLocks/>
          </p:cNvSpPr>
          <p:nvPr/>
        </p:nvSpPr>
        <p:spPr>
          <a:xfrm>
            <a:off x="5903492" y="2898394"/>
            <a:ext cx="914400" cy="914400"/>
          </a:xfrm>
          <a:prstGeom prst="ellipse">
            <a:avLst/>
          </a:prstGeom>
          <a:solidFill>
            <a:schemeClr val="accent2"/>
          </a:solidFill>
        </p:spPr>
        <p:txBody>
          <a:bodyPr wrap="none">
            <a:spAutoFit/>
          </a:bodyPr>
          <a:lstStyle/>
          <a:p>
            <a:r>
              <a:rPr lang="en-US" sz="3200" b="1" dirty="0">
                <a:solidFill>
                  <a:schemeClr val="bg1"/>
                </a:solidFill>
              </a:rPr>
              <a:t>OR</a:t>
            </a:r>
            <a:endParaRPr lang="en-GB" sz="3200" b="1" dirty="0">
              <a:solidFill>
                <a:schemeClr val="bg1"/>
              </a:solidFill>
            </a:endParaRPr>
          </a:p>
        </p:txBody>
      </p:sp>
      <p:sp>
        <p:nvSpPr>
          <p:cNvPr id="6" name="Rectangle 5">
            <a:extLst>
              <a:ext uri="{FF2B5EF4-FFF2-40B4-BE49-F238E27FC236}">
                <a16:creationId xmlns:a16="http://schemas.microsoft.com/office/drawing/2014/main" id="{F1986663-32D0-4C79-8B36-FBFD3D9DC13E}"/>
              </a:ext>
            </a:extLst>
          </p:cNvPr>
          <p:cNvSpPr/>
          <p:nvPr/>
        </p:nvSpPr>
        <p:spPr>
          <a:xfrm>
            <a:off x="838200" y="5109412"/>
            <a:ext cx="10952746" cy="1077218"/>
          </a:xfrm>
          <a:prstGeom prst="rect">
            <a:avLst/>
          </a:prstGeom>
        </p:spPr>
        <p:txBody>
          <a:bodyPr wrap="square">
            <a:spAutoFit/>
          </a:bodyPr>
          <a:lstStyle/>
          <a:p>
            <a:r>
              <a:rPr lang="en-US" sz="3200" b="1" dirty="0">
                <a:solidFill>
                  <a:srgbClr val="0C4C88"/>
                </a:solidFill>
              </a:rPr>
              <a:t>Food Stamp Program as a whole reduced work </a:t>
            </a:r>
            <a:r>
              <a:rPr lang="en-US" sz="3200" b="1" u="sng" dirty="0">
                <a:solidFill>
                  <a:srgbClr val="0C4C88"/>
                </a:solidFill>
              </a:rPr>
              <a:t>for recipients</a:t>
            </a:r>
            <a:r>
              <a:rPr lang="en-US" sz="3200" b="1" dirty="0">
                <a:solidFill>
                  <a:srgbClr val="0C4C88"/>
                </a:solidFill>
              </a:rPr>
              <a:t> by </a:t>
            </a:r>
            <a:r>
              <a:rPr lang="en-US" sz="3200" b="1" u="sng" dirty="0">
                <a:solidFill>
                  <a:srgbClr val="0C4C88"/>
                </a:solidFill>
              </a:rPr>
              <a:t>571 hours per year</a:t>
            </a:r>
          </a:p>
        </p:txBody>
      </p:sp>
      <p:sp>
        <p:nvSpPr>
          <p:cNvPr id="7" name="Slide Number Placeholder 6"/>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243037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a:t>
            </a:r>
            <a:r>
              <a:rPr lang="en-US" dirty="0"/>
              <a:t>lfare (TANF) today</a:t>
            </a:r>
          </a:p>
        </p:txBody>
      </p:sp>
      <p:sp>
        <p:nvSpPr>
          <p:cNvPr id="3" name="Content Placeholder 2"/>
          <p:cNvSpPr>
            <a:spLocks noGrp="1"/>
          </p:cNvSpPr>
          <p:nvPr>
            <p:ph idx="1"/>
          </p:nvPr>
        </p:nvSpPr>
        <p:spPr/>
        <p:txBody>
          <a:bodyPr/>
          <a:lstStyle/>
          <a:p>
            <a:pPr>
              <a:spcAft>
                <a:spcPts val="1000"/>
              </a:spcAft>
            </a:pPr>
            <a:r>
              <a:rPr lang="en-US" dirty="0"/>
              <a:t>Adds explicit work requirements to welfare program.</a:t>
            </a:r>
          </a:p>
          <a:p>
            <a:pPr>
              <a:spcAft>
                <a:spcPts val="1000"/>
              </a:spcAft>
            </a:pPr>
            <a:r>
              <a:rPr lang="en-US" dirty="0"/>
              <a:t>Increase in employment with welfare reform suggests TANF </a:t>
            </a:r>
            <a:br>
              <a:rPr lang="en-US" dirty="0"/>
            </a:br>
            <a:r>
              <a:rPr lang="en-US" dirty="0"/>
              <a:t>may have </a:t>
            </a:r>
            <a:r>
              <a:rPr lang="en-US" b="1" dirty="0"/>
              <a:t>smaller</a:t>
            </a:r>
            <a:r>
              <a:rPr lang="en-US" dirty="0"/>
              <a:t> work disincentives than prior programs.</a:t>
            </a:r>
          </a:p>
        </p:txBody>
      </p:sp>
      <p:sp>
        <p:nvSpPr>
          <p:cNvPr id="4" name="Slide Number Placeholder 3"/>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3899475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Int</a:t>
            </a:r>
            <a:r>
              <a:rPr lang="en-US" dirty="0"/>
              <a:t>ernational Evidence (Developing Countries)</a:t>
            </a:r>
          </a:p>
        </p:txBody>
      </p:sp>
      <p:sp>
        <p:nvSpPr>
          <p:cNvPr id="3" name="Content Placeholder 2"/>
          <p:cNvSpPr>
            <a:spLocks noGrp="1"/>
          </p:cNvSpPr>
          <p:nvPr>
            <p:ph idx="1"/>
          </p:nvPr>
        </p:nvSpPr>
        <p:spPr/>
        <p:txBody>
          <a:bodyPr/>
          <a:lstStyle/>
          <a:p>
            <a:pPr>
              <a:spcAft>
                <a:spcPts val="1000"/>
              </a:spcAft>
            </a:pPr>
            <a:r>
              <a:rPr lang="en-US" dirty="0" err="1"/>
              <a:t>Abhijit</a:t>
            </a:r>
            <a:r>
              <a:rPr lang="en-US" dirty="0"/>
              <a:t> Banerjee &amp; co-authors look across many randomized experiments with cash transfers in developing countries.</a:t>
            </a:r>
          </a:p>
          <a:p>
            <a:pPr>
              <a:spcAft>
                <a:spcPts val="1000"/>
              </a:spcAft>
            </a:pPr>
            <a:r>
              <a:rPr lang="en-US" dirty="0"/>
              <a:t>Most programs were cash transfers </a:t>
            </a:r>
            <a:r>
              <a:rPr lang="en-US" i="1" dirty="0"/>
              <a:t>with no benefit reduction </a:t>
            </a:r>
            <a:r>
              <a:rPr lang="en-US" dirty="0"/>
              <a:t>for work.</a:t>
            </a:r>
          </a:p>
          <a:p>
            <a:pPr lvl="1">
              <a:spcBef>
                <a:spcPts val="1000"/>
              </a:spcBef>
              <a:spcAft>
                <a:spcPts val="1000"/>
              </a:spcAft>
            </a:pPr>
            <a:r>
              <a:rPr lang="en-US" dirty="0"/>
              <a:t>This is DIFFERENT than typical U.S. transfer programs.</a:t>
            </a:r>
          </a:p>
          <a:p>
            <a:pPr>
              <a:spcAft>
                <a:spcPts val="1000"/>
              </a:spcAft>
            </a:pPr>
            <a:r>
              <a:rPr lang="en-US" dirty="0"/>
              <a:t>Treatment groups received cash transfers; control groups did not.</a:t>
            </a:r>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501339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4" r="13582"/>
          <a:stretch/>
        </p:blipFill>
        <p:spPr>
          <a:xfrm>
            <a:off x="1106905" y="604190"/>
            <a:ext cx="6577263" cy="5449674"/>
          </a:xfrm>
          <a:prstGeom prst="rect">
            <a:avLst/>
          </a:prstGeom>
        </p:spPr>
      </p:pic>
      <p:sp>
        <p:nvSpPr>
          <p:cNvPr id="3" name="TextBox 2"/>
          <p:cNvSpPr txBox="1">
            <a:spLocks/>
          </p:cNvSpPr>
          <p:nvPr/>
        </p:nvSpPr>
        <p:spPr>
          <a:xfrm>
            <a:off x="7843252" y="2086134"/>
            <a:ext cx="3755190" cy="2485787"/>
          </a:xfrm>
          <a:prstGeom prst="roundRect">
            <a:avLst/>
          </a:prstGeom>
          <a:solidFill>
            <a:schemeClr val="accent2"/>
          </a:solidFill>
          <a:ln>
            <a:noFill/>
          </a:ln>
        </p:spPr>
        <p:txBody>
          <a:bodyPr wrap="square" rtlCol="0">
            <a:spAutoFit/>
          </a:bodyPr>
          <a:lstStyle/>
          <a:p>
            <a:pPr algn="ctr"/>
            <a:r>
              <a:rPr lang="en-US" sz="2800" dirty="0">
                <a:solidFill>
                  <a:schemeClr val="bg1"/>
                </a:solidFill>
              </a:rPr>
              <a:t>Little systematic evidence that cash transfers cause </a:t>
            </a:r>
            <a:br>
              <a:rPr lang="en-US" sz="2800" dirty="0">
                <a:solidFill>
                  <a:schemeClr val="bg1"/>
                </a:solidFill>
              </a:rPr>
            </a:br>
            <a:r>
              <a:rPr lang="en-US" sz="2800" dirty="0">
                <a:solidFill>
                  <a:schemeClr val="bg1"/>
                </a:solidFill>
              </a:rPr>
              <a:t>major reductions in work among the poor</a:t>
            </a:r>
          </a:p>
        </p:txBody>
      </p:sp>
      <p:sp>
        <p:nvSpPr>
          <p:cNvPr id="4" name="Slide Number Placeholder 3"/>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9296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w large are welfare/work disincentives?</a:t>
            </a:r>
          </a:p>
        </p:txBody>
      </p:sp>
      <p:sp>
        <p:nvSpPr>
          <p:cNvPr id="3" name="Content Placeholder 2"/>
          <p:cNvSpPr>
            <a:spLocks noGrp="1"/>
          </p:cNvSpPr>
          <p:nvPr>
            <p:ph idx="1"/>
          </p:nvPr>
        </p:nvSpPr>
        <p:spPr/>
        <p:txBody>
          <a:bodyPr>
            <a:normAutofit/>
          </a:bodyPr>
          <a:lstStyle/>
          <a:p>
            <a:pPr>
              <a:spcAft>
                <a:spcPts val="1000"/>
              </a:spcAft>
            </a:pPr>
            <a:r>
              <a:rPr lang="en-US" sz="3200" dirty="0"/>
              <a:t>United States: old-style AFDC/Food Stamp programs reduced work by around </a:t>
            </a:r>
            <a:r>
              <a:rPr lang="en-US" sz="3200" u="sng" dirty="0"/>
              <a:t>500 hours per year</a:t>
            </a:r>
            <a:r>
              <a:rPr lang="en-US" sz="3200" dirty="0"/>
              <a:t> among recipients.</a:t>
            </a:r>
          </a:p>
          <a:p>
            <a:pPr>
              <a:spcAft>
                <a:spcPts val="1000"/>
              </a:spcAft>
            </a:pPr>
            <a:r>
              <a:rPr lang="en-US" sz="3200" dirty="0"/>
              <a:t>TANF likely has </a:t>
            </a:r>
            <a:r>
              <a:rPr lang="en-US" sz="3200" u="sng" dirty="0"/>
              <a:t>smaller effects</a:t>
            </a:r>
            <a:r>
              <a:rPr lang="en-US" sz="3200" dirty="0"/>
              <a:t> on work (designed to encourage/require work).</a:t>
            </a:r>
          </a:p>
          <a:p>
            <a:pPr>
              <a:spcAft>
                <a:spcPts val="1000"/>
              </a:spcAft>
            </a:pPr>
            <a:r>
              <a:rPr lang="en-US" sz="3200" dirty="0"/>
              <a:t>International evidence suggests </a:t>
            </a:r>
            <a:r>
              <a:rPr lang="en-US" sz="3200" u="sng" dirty="0"/>
              <a:t>fairly small effects</a:t>
            </a:r>
            <a:r>
              <a:rPr lang="en-US" sz="3200" dirty="0"/>
              <a:t> of cash assistance on work.</a:t>
            </a:r>
          </a:p>
        </p:txBody>
      </p:sp>
      <p:sp>
        <p:nvSpPr>
          <p:cNvPr id="4" name="Slide Number Placeholder 3"/>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416892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DD3B-2FB6-634B-8395-BECF5E659858}"/>
              </a:ext>
            </a:extLst>
          </p:cNvPr>
          <p:cNvSpPr>
            <a:spLocks noGrp="1"/>
          </p:cNvSpPr>
          <p:nvPr>
            <p:ph type="title"/>
          </p:nvPr>
        </p:nvSpPr>
        <p:spPr/>
        <p:txBody>
          <a:bodyPr/>
          <a:lstStyle/>
          <a:p>
            <a:r>
              <a:rPr lang="en-US" dirty="0">
                <a:solidFill>
                  <a:schemeClr val="bg1"/>
                </a:solidFill>
              </a:rPr>
              <a:t>Ho</a:t>
            </a:r>
            <a:r>
              <a:rPr lang="en-US" dirty="0"/>
              <a:t>w Big Are Work Disincentives?</a:t>
            </a:r>
          </a:p>
        </p:txBody>
      </p:sp>
      <p:pic>
        <p:nvPicPr>
          <p:cNvPr id="6" name="Content Placeholder 5" descr="A screenshot of a cell phone&#10;&#10;Description automatically generated">
            <a:extLst>
              <a:ext uri="{FF2B5EF4-FFF2-40B4-BE49-F238E27FC236}">
                <a16:creationId xmlns:a16="http://schemas.microsoft.com/office/drawing/2014/main" id="{56D57BD0-BCCD-BF47-A255-CF83BDE9CA3E}"/>
              </a:ext>
            </a:extLst>
          </p:cNvPr>
          <p:cNvPicPr>
            <a:picLocks noGrp="1" noChangeAspect="1"/>
          </p:cNvPicPr>
          <p:nvPr>
            <p:ph idx="1"/>
          </p:nvPr>
        </p:nvPicPr>
        <p:blipFill>
          <a:blip r:embed="rId2"/>
          <a:stretch>
            <a:fillRect/>
          </a:stretch>
        </p:blipFill>
        <p:spPr>
          <a:xfrm>
            <a:off x="2382507" y="1033670"/>
            <a:ext cx="7866517" cy="5198017"/>
          </a:xfrm>
        </p:spPr>
      </p:pic>
      <p:sp>
        <p:nvSpPr>
          <p:cNvPr id="4" name="Slide Number Placeholder 3">
            <a:extLst>
              <a:ext uri="{FF2B5EF4-FFF2-40B4-BE49-F238E27FC236}">
                <a16:creationId xmlns:a16="http://schemas.microsoft.com/office/drawing/2014/main" id="{7C26FA3C-A022-4142-8F79-944B37FD018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extBox 4">
            <a:extLst>
              <a:ext uri="{FF2B5EF4-FFF2-40B4-BE49-F238E27FC236}">
                <a16:creationId xmlns:a16="http://schemas.microsoft.com/office/drawing/2014/main" id="{93D2B54B-35AA-614B-BCCB-BD1543D65A1B}"/>
              </a:ext>
            </a:extLst>
          </p:cNvPr>
          <p:cNvSpPr txBox="1"/>
          <p:nvPr/>
        </p:nvSpPr>
        <p:spPr>
          <a:xfrm>
            <a:off x="7087665" y="6461565"/>
            <a:ext cx="4370171" cy="276999"/>
          </a:xfrm>
          <a:prstGeom prst="rect">
            <a:avLst/>
          </a:prstGeom>
          <a:noFill/>
        </p:spPr>
        <p:txBody>
          <a:bodyPr wrap="none" rtlCol="0">
            <a:spAutoFit/>
          </a:bodyPr>
          <a:lstStyle/>
          <a:p>
            <a:r>
              <a:rPr lang="en-US" sz="1200" dirty="0"/>
              <a:t>Source: CBPP – It Pays to Work: Work Incentives and the Safety Net</a:t>
            </a:r>
          </a:p>
        </p:txBody>
      </p:sp>
    </p:spTree>
    <p:extLst>
      <p:ext uri="{BB962C8B-B14F-4D97-AF65-F5344CB8AC3E}">
        <p14:creationId xmlns:p14="http://schemas.microsoft.com/office/powerpoint/2010/main" val="514852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AB5-CC8F-4F9A-B679-6C732D183628}"/>
              </a:ext>
            </a:extLst>
          </p:cNvPr>
          <p:cNvSpPr>
            <a:spLocks noGrp="1"/>
          </p:cNvSpPr>
          <p:nvPr>
            <p:ph type="title"/>
          </p:nvPr>
        </p:nvSpPr>
        <p:spPr/>
        <p:txBody>
          <a:bodyPr>
            <a:normAutofit fontScale="90000"/>
          </a:bodyPr>
          <a:lstStyle/>
          <a:p>
            <a:r>
              <a:rPr lang="en-US" dirty="0">
                <a:solidFill>
                  <a:schemeClr val="bg1"/>
                </a:solidFill>
              </a:rPr>
              <a:t>Alte</a:t>
            </a:r>
            <a:r>
              <a:rPr lang="en-US" dirty="0"/>
              <a:t>rnative to multi-part safety net: </a:t>
            </a:r>
            <a:br>
              <a:rPr lang="en-US" dirty="0"/>
            </a:br>
            <a:r>
              <a:rPr lang="en-US" dirty="0"/>
              <a:t>Universal Basic Income (UBI)</a:t>
            </a:r>
          </a:p>
        </p:txBody>
      </p:sp>
      <p:sp>
        <p:nvSpPr>
          <p:cNvPr id="3" name="Content Placeholder 2">
            <a:extLst>
              <a:ext uri="{FF2B5EF4-FFF2-40B4-BE49-F238E27FC236}">
                <a16:creationId xmlns:a16="http://schemas.microsoft.com/office/drawing/2014/main" id="{AA385DFA-EAC5-48E0-A273-841322BE2413}"/>
              </a:ext>
            </a:extLst>
          </p:cNvPr>
          <p:cNvSpPr>
            <a:spLocks noGrp="1"/>
          </p:cNvSpPr>
          <p:nvPr>
            <p:ph idx="1"/>
          </p:nvPr>
        </p:nvSpPr>
        <p:spPr/>
        <p:txBody>
          <a:bodyPr>
            <a:normAutofit/>
          </a:bodyPr>
          <a:lstStyle/>
          <a:p>
            <a:pPr>
              <a:spcAft>
                <a:spcPts val="1000"/>
              </a:spcAft>
            </a:pPr>
            <a:r>
              <a:rPr lang="en-US" sz="3200" dirty="0"/>
              <a:t>UBI is an unconditional cash transfer that is regularly and equally distributed to everyone over 18, regardless of income or need.</a:t>
            </a:r>
          </a:p>
          <a:p>
            <a:pPr>
              <a:spcAft>
                <a:spcPts val="1000"/>
              </a:spcAft>
            </a:pPr>
            <a:r>
              <a:rPr lang="en-US" sz="3200" dirty="0"/>
              <a:t>It is a significant departure from U.S.-style welfare system.</a:t>
            </a:r>
          </a:p>
        </p:txBody>
      </p:sp>
      <p:sp>
        <p:nvSpPr>
          <p:cNvPr id="4" name="Slide Number Placeholder 3"/>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247285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4242-FE97-49A5-B61D-21DBE4497367}"/>
              </a:ext>
            </a:extLst>
          </p:cNvPr>
          <p:cNvSpPr>
            <a:spLocks noGrp="1"/>
          </p:cNvSpPr>
          <p:nvPr>
            <p:ph type="title"/>
          </p:nvPr>
        </p:nvSpPr>
        <p:spPr/>
        <p:txBody>
          <a:bodyPr/>
          <a:lstStyle/>
          <a:p>
            <a:r>
              <a:rPr lang="en-US" dirty="0">
                <a:solidFill>
                  <a:schemeClr val="bg1"/>
                </a:solidFill>
              </a:rPr>
              <a:t>Exa</a:t>
            </a:r>
            <a:r>
              <a:rPr lang="en-US" dirty="0"/>
              <a:t>mples of UBI or similar programs: </a:t>
            </a:r>
          </a:p>
        </p:txBody>
      </p:sp>
      <p:sp>
        <p:nvSpPr>
          <p:cNvPr id="3" name="Content Placeholder 2">
            <a:extLst>
              <a:ext uri="{FF2B5EF4-FFF2-40B4-BE49-F238E27FC236}">
                <a16:creationId xmlns:a16="http://schemas.microsoft.com/office/drawing/2014/main" id="{BC00F603-F3F4-4C6C-9B52-3F9942E41DE5}"/>
              </a:ext>
            </a:extLst>
          </p:cNvPr>
          <p:cNvSpPr>
            <a:spLocks noGrp="1"/>
          </p:cNvSpPr>
          <p:nvPr>
            <p:ph idx="1"/>
          </p:nvPr>
        </p:nvSpPr>
        <p:spPr/>
        <p:txBody>
          <a:bodyPr/>
          <a:lstStyle/>
          <a:p>
            <a:r>
              <a:rPr lang="en-US" dirty="0"/>
              <a:t>Alaska Permanent Fund: </a:t>
            </a:r>
          </a:p>
          <a:p>
            <a:pPr lvl="1"/>
            <a:r>
              <a:rPr lang="en-US" dirty="0"/>
              <a:t>Alaskan residents have been receiving a percentage of the Alaskan </a:t>
            </a:r>
            <a:br>
              <a:rPr lang="en-US" dirty="0"/>
            </a:br>
            <a:r>
              <a:rPr lang="en-US" dirty="0"/>
              <a:t>natural extraction revenue.</a:t>
            </a:r>
          </a:p>
          <a:p>
            <a:pPr lvl="1"/>
            <a:r>
              <a:rPr lang="en-US" dirty="0"/>
              <a:t>Showed no effect on employment</a:t>
            </a:r>
          </a:p>
          <a:p>
            <a:pPr lvl="1"/>
            <a:r>
              <a:rPr lang="en-US" dirty="0"/>
              <a:t>Similar to a small UBI</a:t>
            </a:r>
          </a:p>
          <a:p>
            <a:pPr lvl="1"/>
            <a:endParaRPr lang="en-US" dirty="0"/>
          </a:p>
          <a:p>
            <a:r>
              <a:rPr lang="en-US" dirty="0"/>
              <a:t>Native American Casinos: </a:t>
            </a:r>
          </a:p>
          <a:p>
            <a:pPr lvl="1"/>
            <a:r>
              <a:rPr lang="en-US" dirty="0"/>
              <a:t>2010 study showed that some Native American groups received a percentage </a:t>
            </a:r>
            <a:br>
              <a:rPr lang="en-US" dirty="0"/>
            </a:br>
            <a:r>
              <a:rPr lang="en-US" dirty="0"/>
              <a:t>of revenue from casinos.</a:t>
            </a:r>
          </a:p>
          <a:p>
            <a:pPr lvl="1"/>
            <a:r>
              <a:rPr lang="en-US" dirty="0"/>
              <a:t>Showed that recipients didn’t decrease hours worked.</a:t>
            </a:r>
          </a:p>
        </p:txBody>
      </p:sp>
      <p:sp>
        <p:nvSpPr>
          <p:cNvPr id="4" name="Slide Number Placeholder 3"/>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90311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51ED-B54A-4FA9-ABCD-E76ED092153D}"/>
              </a:ext>
            </a:extLst>
          </p:cNvPr>
          <p:cNvSpPr>
            <a:spLocks noGrp="1"/>
          </p:cNvSpPr>
          <p:nvPr>
            <p:ph type="title"/>
          </p:nvPr>
        </p:nvSpPr>
        <p:spPr/>
        <p:txBody>
          <a:bodyPr/>
          <a:lstStyle/>
          <a:p>
            <a:r>
              <a:rPr lang="en-US" dirty="0"/>
              <a:t> </a:t>
            </a:r>
            <a:r>
              <a:rPr lang="en-US" dirty="0">
                <a:solidFill>
                  <a:schemeClr val="bg1"/>
                </a:solidFill>
              </a:rPr>
              <a:t>Un</a:t>
            </a:r>
            <a:r>
              <a:rPr lang="en-US" dirty="0"/>
              <a:t>iversal Basic Income (UBI)</a:t>
            </a:r>
          </a:p>
        </p:txBody>
      </p:sp>
      <p:sp>
        <p:nvSpPr>
          <p:cNvPr id="3" name="Content Placeholder 2">
            <a:extLst>
              <a:ext uri="{FF2B5EF4-FFF2-40B4-BE49-F238E27FC236}">
                <a16:creationId xmlns:a16="http://schemas.microsoft.com/office/drawing/2014/main" id="{B8E21678-4EE2-4D3F-949F-7026B40B3D68}"/>
              </a:ext>
            </a:extLst>
          </p:cNvPr>
          <p:cNvSpPr>
            <a:spLocks noGrp="1"/>
          </p:cNvSpPr>
          <p:nvPr>
            <p:ph idx="1"/>
          </p:nvPr>
        </p:nvSpPr>
        <p:spPr/>
        <p:txBody>
          <a:bodyPr/>
          <a:lstStyle/>
          <a:p>
            <a:r>
              <a:rPr lang="en-US" dirty="0"/>
              <a:t>	</a:t>
            </a:r>
            <a:r>
              <a:rPr lang="en-US" sz="3200" dirty="0">
                <a:solidFill>
                  <a:schemeClr val="accent2"/>
                </a:solidFill>
              </a:rPr>
              <a:t>PROS</a:t>
            </a:r>
          </a:p>
          <a:p>
            <a:r>
              <a:rPr lang="en-US" dirty="0"/>
              <a:t>Provides basic income to everyone</a:t>
            </a:r>
          </a:p>
          <a:p>
            <a:r>
              <a:rPr lang="en-US" dirty="0"/>
              <a:t>Will help supplement income in face of job loss or low wages</a:t>
            </a:r>
          </a:p>
          <a:p>
            <a:r>
              <a:rPr lang="en-US" dirty="0"/>
              <a:t>Less disincentive for work </a:t>
            </a:r>
          </a:p>
          <a:p>
            <a:pPr lvl="1"/>
            <a:r>
              <a:rPr lang="en-US" dirty="0"/>
              <a:t>No benefit phase out</a:t>
            </a:r>
          </a:p>
          <a:p>
            <a:pPr lvl="1"/>
            <a:r>
              <a:rPr lang="en-US" dirty="0"/>
              <a:t>(based on findings from the Alaskan Permanent Fund where Alaskan residents receive a percent of natural resource extraction profits)</a:t>
            </a:r>
          </a:p>
        </p:txBody>
      </p:sp>
      <p:sp>
        <p:nvSpPr>
          <p:cNvPr id="6" name="Rectangle: Rounded Corners 5">
            <a:extLst>
              <a:ext uri="{FF2B5EF4-FFF2-40B4-BE49-F238E27FC236}">
                <a16:creationId xmlns:a16="http://schemas.microsoft.com/office/drawing/2014/main" id="{6FB9D84C-56F8-4A58-B519-98539059C907}"/>
              </a:ext>
            </a:extLst>
          </p:cNvPr>
          <p:cNvSpPr/>
          <p:nvPr/>
        </p:nvSpPr>
        <p:spPr>
          <a:xfrm>
            <a:off x="918410" y="1925054"/>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2472374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B4D5-3483-46A8-AA65-D8CF0F3F53F5}"/>
              </a:ext>
            </a:extLst>
          </p:cNvPr>
          <p:cNvSpPr>
            <a:spLocks noGrp="1"/>
          </p:cNvSpPr>
          <p:nvPr>
            <p:ph type="title"/>
          </p:nvPr>
        </p:nvSpPr>
        <p:spPr/>
        <p:txBody>
          <a:bodyPr/>
          <a:lstStyle/>
          <a:p>
            <a:r>
              <a:rPr lang="en-US" dirty="0"/>
              <a:t> </a:t>
            </a:r>
            <a:r>
              <a:rPr lang="en-US" dirty="0">
                <a:solidFill>
                  <a:schemeClr val="bg1"/>
                </a:solidFill>
              </a:rPr>
              <a:t>Un</a:t>
            </a:r>
            <a:r>
              <a:rPr lang="en-US" dirty="0"/>
              <a:t>iversal Basic Income (UBI)</a:t>
            </a:r>
          </a:p>
        </p:txBody>
      </p:sp>
      <p:sp>
        <p:nvSpPr>
          <p:cNvPr id="3" name="Content Placeholder 2">
            <a:extLst>
              <a:ext uri="{FF2B5EF4-FFF2-40B4-BE49-F238E27FC236}">
                <a16:creationId xmlns:a16="http://schemas.microsoft.com/office/drawing/2014/main" id="{12DE6809-9CEF-432A-A58D-4136AC59FE1B}"/>
              </a:ext>
            </a:extLst>
          </p:cNvPr>
          <p:cNvSpPr>
            <a:spLocks noGrp="1"/>
          </p:cNvSpPr>
          <p:nvPr>
            <p:ph idx="1"/>
          </p:nvPr>
        </p:nvSpPr>
        <p:spPr/>
        <p:txBody>
          <a:bodyPr/>
          <a:lstStyle/>
          <a:p>
            <a:r>
              <a:rPr lang="en-US" dirty="0"/>
              <a:t>	</a:t>
            </a:r>
            <a:r>
              <a:rPr lang="en-US" sz="3200" dirty="0">
                <a:solidFill>
                  <a:schemeClr val="accent2"/>
                </a:solidFill>
              </a:rPr>
              <a:t>CONS</a:t>
            </a:r>
          </a:p>
          <a:p>
            <a:r>
              <a:rPr lang="en-US" dirty="0"/>
              <a:t>Unaffordable: expensive because of universal nature</a:t>
            </a:r>
          </a:p>
          <a:p>
            <a:r>
              <a:rPr lang="en-US" dirty="0"/>
              <a:t>Does not address inequality: replaces safety net programs which would provide everyone with transfer incomes, not simply those in need</a:t>
            </a:r>
          </a:p>
          <a:p>
            <a:r>
              <a:rPr lang="en-US" dirty="0"/>
              <a:t>Negative Incentives on work possible: people wont be as inclined to join the workforce</a:t>
            </a:r>
          </a:p>
          <a:p>
            <a:r>
              <a:rPr lang="en-US" dirty="0"/>
              <a:t>Delays Discussion of Job Creation: may crowd out discussion of job creation or growth for poverty reduction</a:t>
            </a:r>
          </a:p>
        </p:txBody>
      </p:sp>
      <p:sp>
        <p:nvSpPr>
          <p:cNvPr id="6" name="Rectangle: Rounded Corners 5">
            <a:extLst>
              <a:ext uri="{FF2B5EF4-FFF2-40B4-BE49-F238E27FC236}">
                <a16:creationId xmlns:a16="http://schemas.microsoft.com/office/drawing/2014/main" id="{09124A68-D09D-46DF-8C44-7EB521593887}"/>
              </a:ext>
            </a:extLst>
          </p:cNvPr>
          <p:cNvSpPr/>
          <p:nvPr/>
        </p:nvSpPr>
        <p:spPr>
          <a:xfrm>
            <a:off x="918410" y="1507962"/>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Wingdings" panose="05000000000000000000" pitchFamily="2" charset="2"/>
              </a:rPr>
              <a:t>û</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50949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47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911017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U.S. Safety Net</a:t>
            </a:r>
          </a:p>
        </p:txBody>
      </p:sp>
      <p:sp>
        <p:nvSpPr>
          <p:cNvPr id="3" name="Content Placeholder 2"/>
          <p:cNvSpPr>
            <a:spLocks noGrp="1"/>
          </p:cNvSpPr>
          <p:nvPr>
            <p:ph idx="1"/>
          </p:nvPr>
        </p:nvSpPr>
        <p:spPr/>
        <p:txBody>
          <a:bodyPr/>
          <a:lstStyle/>
          <a:p>
            <a:pPr>
              <a:spcAft>
                <a:spcPts val="1000"/>
              </a:spcAft>
            </a:pPr>
            <a:r>
              <a:rPr lang="en-US" dirty="0"/>
              <a:t>The U.S. safety net is a complex set of programs to aid the poor.</a:t>
            </a:r>
          </a:p>
          <a:p>
            <a:pPr lvl="1">
              <a:spcBef>
                <a:spcPts val="1000"/>
              </a:spcBef>
              <a:spcAft>
                <a:spcPts val="1000"/>
              </a:spcAft>
            </a:pPr>
            <a:r>
              <a:rPr lang="en-US" dirty="0"/>
              <a:t>Medical, nutrition, education, housing, cash</a:t>
            </a:r>
          </a:p>
          <a:p>
            <a:pPr lvl="1">
              <a:spcBef>
                <a:spcPts val="1000"/>
              </a:spcBef>
              <a:spcAft>
                <a:spcPts val="1000"/>
              </a:spcAft>
            </a:pPr>
            <a:r>
              <a:rPr lang="en-US" dirty="0"/>
              <a:t>Different benefit amounts, eligibility rules, duration of assistance, administration</a:t>
            </a:r>
          </a:p>
          <a:p>
            <a:pPr>
              <a:spcAft>
                <a:spcPts val="1000"/>
              </a:spcAft>
            </a:pPr>
            <a:r>
              <a:rPr lang="en-US" dirty="0"/>
              <a:t>There are unintended consequences on the labor supply, and possibly on marriage and childbearing as well.</a:t>
            </a:r>
          </a:p>
          <a:p>
            <a:pPr>
              <a:spcAft>
                <a:spcPts val="1000"/>
              </a:spcAft>
            </a:pPr>
            <a:r>
              <a:rPr lang="en-US" dirty="0"/>
              <a:t>There are substantial direct effects on measured poverty under measures that fully account for benefits.</a:t>
            </a:r>
          </a:p>
        </p:txBody>
      </p:sp>
      <p:sp>
        <p:nvSpPr>
          <p:cNvPr id="4" name="Slide Number Placeholder 3"/>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656411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40487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Marianne </a:t>
            </a:r>
            <a:r>
              <a:rPr lang="en-US" dirty="0" err="1"/>
              <a:t>Bitler</a:t>
            </a:r>
            <a:r>
              <a:rPr lang="en-US" dirty="0"/>
              <a:t>, Ph.D.</a:t>
            </a:r>
          </a:p>
          <a:p>
            <a:pPr marL="0" indent="0" algn="ctr">
              <a:buNone/>
            </a:pPr>
            <a:r>
              <a:rPr lang="en-US" dirty="0" err="1"/>
              <a:t>Bitler@UCDavis.edu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72</a:t>
            </a:fld>
            <a:endParaRPr lang="en-GB" dirty="0"/>
          </a:p>
        </p:txBody>
      </p:sp>
    </p:spTree>
    <p:extLst>
      <p:ext uri="{BB962C8B-B14F-4D97-AF65-F5344CB8AC3E}">
        <p14:creationId xmlns:p14="http://schemas.microsoft.com/office/powerpoint/2010/main" val="127703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63048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Ann Stevens, University of Texas – Austin</a:t>
            </a:r>
          </a:p>
          <a:p>
            <a:pPr lvl="1"/>
            <a:r>
              <a:rPr lang="en-US" dirty="0"/>
              <a:t>Natalie Sweet, University of California – Davis</a:t>
            </a:r>
          </a:p>
          <a:p>
            <a:r>
              <a:rPr lang="en-US" dirty="0"/>
              <a:t>This slide deck was reviewed by:</a:t>
            </a:r>
          </a:p>
          <a:p>
            <a:pPr lvl="1"/>
            <a:r>
              <a:rPr lang="en-US" dirty="0"/>
              <a:t>Diane Whitmore </a:t>
            </a:r>
            <a:r>
              <a:rPr lang="en-US" dirty="0" err="1"/>
              <a:t>Schanzenbach</a:t>
            </a:r>
            <a:r>
              <a:rPr lang="en-US" dirty="0"/>
              <a:t>, Northwestern University</a:t>
            </a:r>
          </a:p>
          <a:p>
            <a:pPr lvl="1"/>
            <a:r>
              <a:rPr lang="en-US" dirty="0"/>
              <a:t>Ron Haskins, Brookings Institution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9</a:t>
            </a:fld>
            <a:endParaRPr lang="en-US" dirty="0"/>
          </a:p>
        </p:txBody>
      </p:sp>
    </p:spTree>
    <p:extLst>
      <p:ext uri="{BB962C8B-B14F-4D97-AF65-F5344CB8AC3E}">
        <p14:creationId xmlns:p14="http://schemas.microsoft.com/office/powerpoint/2010/main" val="21979224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6874</TotalTime>
  <Words>4368</Words>
  <Application>Microsoft Macintosh PowerPoint</Application>
  <PresentationFormat>Widescreen</PresentationFormat>
  <Paragraphs>587</Paragraphs>
  <Slides>72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Courier New</vt:lpstr>
      <vt:lpstr>Wingdings</vt:lpstr>
      <vt:lpstr>Custom Design</vt:lpstr>
      <vt:lpstr>PowerPoint Presentation</vt:lpstr>
      <vt:lpstr> National Economic Education Delegation</vt:lpstr>
      <vt:lpstr> Course Outline</vt:lpstr>
      <vt:lpstr>The U.S. Safety Net</vt:lpstr>
      <vt:lpstr>The views expressed are those of the author and not necessarily those of the Federal Reserve Bank of Minneapolis or the Federal Reserve System.</vt:lpstr>
      <vt:lpstr> National Economic Education Delegation</vt:lpstr>
      <vt:lpstr>Who Are We?</vt:lpstr>
      <vt:lpstr>Where Are We?</vt:lpstr>
      <vt:lpstr>Credits and Disclaimer</vt:lpstr>
      <vt:lpstr>Overview of Major Safety Net Programs</vt:lpstr>
      <vt:lpstr>Major Safety Net Programs</vt:lpstr>
      <vt:lpstr>Major Safety Net Programs</vt:lpstr>
      <vt:lpstr>Major Safety Net Programs</vt:lpstr>
      <vt:lpstr>Major Safety Net Programs</vt:lpstr>
      <vt:lpstr>Major Safety Net Programs</vt:lpstr>
      <vt:lpstr>U.S. Safety Net Programs, Federal Expenditures  2014 or 2015</vt:lpstr>
      <vt:lpstr>U.S. Safety Net Expenditures ($ Billions) and Caseload (Millions), 2014 or 2015 </vt:lpstr>
      <vt:lpstr>U.S. Safety Net Expenditures ($ Billions) and  Caseload (Millions) – No Medicaid, 2014 or 2015</vt:lpstr>
      <vt:lpstr>MEDICAID &amp; CHIP</vt:lpstr>
      <vt:lpstr>Eligibility &amp; Enrollment</vt:lpstr>
      <vt:lpstr>PowerPoint Presentation</vt:lpstr>
      <vt:lpstr>PowerPoint Presentation</vt:lpstr>
      <vt:lpstr>MEDICAID &amp; WORK</vt:lpstr>
      <vt:lpstr>Supplemental Security Income (SSI)</vt:lpstr>
      <vt:lpstr>TANF: Temporary Assistance for Needy Families  Formerly AFDC: Aid to Families with Dependent Children </vt:lpstr>
      <vt:lpstr>PowerPoint Presentation</vt:lpstr>
      <vt:lpstr>PowerPoint Presentation</vt:lpstr>
      <vt:lpstr>PowerPoint Presentation</vt:lpstr>
      <vt:lpstr>EITC: Earned Income Tax Credit</vt:lpstr>
      <vt:lpstr> SNAP: Supplemental Nutrition Assistance Program</vt:lpstr>
      <vt:lpstr>SNAP (Supplemental Nutrition Assistance Program)</vt:lpstr>
      <vt:lpstr>SCHOOL FOOD PROGRAMS (National School Lunch Program)</vt:lpstr>
      <vt:lpstr>WIC (Special Supplemental Nutrition Program for Women, Infants, and Children) </vt:lpstr>
      <vt:lpstr>HOUSING AID Housing Choice Voucher Program (Section 8)</vt:lpstr>
      <vt:lpstr> HEAD START</vt:lpstr>
      <vt:lpstr>Safety Net: A Collection of Separate Programs</vt:lpstr>
      <vt:lpstr>Safety Net: A Collection of Separate Programs</vt:lpstr>
      <vt:lpstr> Social Insurance Programs: Not Means-Tested</vt:lpstr>
      <vt:lpstr>Expenditures on Means-Tested Transfers over Time  </vt:lpstr>
      <vt:lpstr>Expenditures on Means-Tested Transfers over Time</vt:lpstr>
      <vt:lpstr>Expenditures on Specific Means-Tested Programs  </vt:lpstr>
      <vt:lpstr>PowerPoint Presentation</vt:lpstr>
      <vt:lpstr>PowerPoint Presentation</vt:lpstr>
      <vt:lpstr>PowerPoint Presentation</vt:lpstr>
      <vt:lpstr>Challenge: Measuring Effects of Safety Net  on Poverty</vt:lpstr>
      <vt:lpstr>PowerPoint Presentation</vt:lpstr>
      <vt:lpstr>PowerPoint Presentation</vt:lpstr>
      <vt:lpstr>Total Effects are Complicated</vt:lpstr>
      <vt:lpstr>Total Effects are Complicated: EITC</vt:lpstr>
      <vt:lpstr>Full Effect of Safety Net: Includes Behavioral  Changes</vt:lpstr>
      <vt:lpstr>Two Effects of Welfare Payment on Work</vt:lpstr>
      <vt:lpstr>What do we know about magnitude of work  disincentives from welfare?</vt:lpstr>
      <vt:lpstr>Perfect (but Impossible) Approach to Research</vt:lpstr>
      <vt:lpstr>Challenges to Empirical Studies</vt:lpstr>
      <vt:lpstr>How can we separate correlation (no direction implied) from cause and effect?</vt:lpstr>
      <vt:lpstr>Compare Work Effort in States With Different  Benefit Levels</vt:lpstr>
      <vt:lpstr>How can we separate correlation (no direction implied) from cause and effect?</vt:lpstr>
      <vt:lpstr>What evidence do we have? What does it say?</vt:lpstr>
      <vt:lpstr>What evidence do we have? What does it say?</vt:lpstr>
      <vt:lpstr>What evidence do we have? What does it say?</vt:lpstr>
      <vt:lpstr>Welfare (TANF) today</vt:lpstr>
      <vt:lpstr>International Evidence (Developing Countries)</vt:lpstr>
      <vt:lpstr>PowerPoint Presentation</vt:lpstr>
      <vt:lpstr>How large are welfare/work disincentives?</vt:lpstr>
      <vt:lpstr>How Big Are Work Disincentives?</vt:lpstr>
      <vt:lpstr>Alternative to multi-part safety net:  Universal Basic Income (UBI)</vt:lpstr>
      <vt:lpstr>Examples of UBI or similar programs: </vt:lpstr>
      <vt:lpstr> Universal Basic Income (UBI)</vt:lpstr>
      <vt:lpstr> Universal Basic Income (UBI)</vt:lpstr>
      <vt:lpstr> Summary: U.S. Safety Net</vt:lpstr>
      <vt:lpstr>Safety Net Spending Across the OECD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192</cp:revision>
  <cp:lastPrinted>2018-10-31T04:29:58Z</cp:lastPrinted>
  <dcterms:created xsi:type="dcterms:W3CDTF">2017-05-03T22:30:38Z</dcterms:created>
  <dcterms:modified xsi:type="dcterms:W3CDTF">2022-02-10T14:10:29Z</dcterms:modified>
</cp:coreProperties>
</file>