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9"/>
  </p:notesMasterIdLst>
  <p:sldIdLst>
    <p:sldId id="256" r:id="rId2"/>
    <p:sldId id="1098" r:id="rId3"/>
    <p:sldId id="1088" r:id="rId4"/>
    <p:sldId id="327" r:id="rId5"/>
    <p:sldId id="477" r:id="rId6"/>
    <p:sldId id="3861" r:id="rId7"/>
    <p:sldId id="3869" r:id="rId8"/>
    <p:sldId id="1747" r:id="rId9"/>
    <p:sldId id="3825" r:id="rId10"/>
    <p:sldId id="3865" r:id="rId11"/>
    <p:sldId id="3889" r:id="rId12"/>
    <p:sldId id="3854" r:id="rId13"/>
    <p:sldId id="3877" r:id="rId14"/>
    <p:sldId id="3856" r:id="rId15"/>
    <p:sldId id="3887" r:id="rId16"/>
    <p:sldId id="3860" r:id="rId17"/>
    <p:sldId id="3884" r:id="rId18"/>
    <p:sldId id="3888" r:id="rId19"/>
    <p:sldId id="3893" r:id="rId20"/>
    <p:sldId id="3894" r:id="rId21"/>
    <p:sldId id="3895" r:id="rId22"/>
    <p:sldId id="1212" r:id="rId23"/>
    <p:sldId id="3898" r:id="rId24"/>
    <p:sldId id="1208" r:id="rId25"/>
    <p:sldId id="3892" r:id="rId26"/>
    <p:sldId id="3899" r:id="rId27"/>
    <p:sldId id="3900" r:id="rId28"/>
    <p:sldId id="3890" r:id="rId29"/>
    <p:sldId id="3896" r:id="rId30"/>
    <p:sldId id="3897" r:id="rId31"/>
    <p:sldId id="3901" r:id="rId32"/>
    <p:sldId id="1210" r:id="rId33"/>
    <p:sldId id="1211" r:id="rId34"/>
    <p:sldId id="1214" r:id="rId35"/>
    <p:sldId id="1197" r:id="rId36"/>
    <p:sldId id="3873" r:id="rId37"/>
    <p:sldId id="174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8270CD0-E59C-4B04-9DB4-4A61A58D7F8D}">
          <p14:sldIdLst>
            <p14:sldId id="256"/>
            <p14:sldId id="1098"/>
            <p14:sldId id="1088"/>
            <p14:sldId id="327"/>
            <p14:sldId id="477"/>
            <p14:sldId id="3861"/>
            <p14:sldId id="3869"/>
            <p14:sldId id="1747"/>
            <p14:sldId id="3825"/>
            <p14:sldId id="3865"/>
            <p14:sldId id="3889"/>
            <p14:sldId id="3854"/>
            <p14:sldId id="3877"/>
            <p14:sldId id="3856"/>
            <p14:sldId id="3887"/>
            <p14:sldId id="3860"/>
            <p14:sldId id="3884"/>
            <p14:sldId id="3888"/>
            <p14:sldId id="3893"/>
            <p14:sldId id="3894"/>
            <p14:sldId id="3895"/>
            <p14:sldId id="1212"/>
            <p14:sldId id="3898"/>
            <p14:sldId id="1208"/>
            <p14:sldId id="3892"/>
            <p14:sldId id="3899"/>
            <p14:sldId id="3900"/>
            <p14:sldId id="3890"/>
            <p14:sldId id="3896"/>
            <p14:sldId id="3897"/>
            <p14:sldId id="3901"/>
            <p14:sldId id="1210"/>
            <p14:sldId id="1211"/>
            <p14:sldId id="1214"/>
            <p14:sldId id="1197"/>
            <p14:sldId id="3873"/>
            <p14:sldId id="174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extLst>
      <p:ext uri="{19B8F6BF-5375-455C-9EA6-DF929625EA0E}">
        <p15:presenceInfo xmlns:p15="http://schemas.microsoft.com/office/powerpoint/2012/main" userId="Win7"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0432FF"/>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57" autoAdjust="0"/>
    <p:restoredTop sz="94674"/>
  </p:normalViewPr>
  <p:slideViewPr>
    <p:cSldViewPr snapToGrid="0" snapToObjects="1">
      <p:cViewPr varScale="1">
        <p:scale>
          <a:sx n="93" d="100"/>
          <a:sy n="93" d="100"/>
        </p:scale>
        <p:origin x="216" y="96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CBO Estimate of Potential</c:v>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Sheet1!$M$10:$M$15</c:f>
              <c:strCache>
                <c:ptCount val="6"/>
                <c:pt idx="0">
                  <c:v>2019Q4</c:v>
                </c:pt>
                <c:pt idx="1">
                  <c:v>2020Q1</c:v>
                </c:pt>
                <c:pt idx="2">
                  <c:v>2020Q2</c:v>
                </c:pt>
                <c:pt idx="3">
                  <c:v>2020Q3</c:v>
                </c:pt>
                <c:pt idx="4">
                  <c:v>2020Q4</c:v>
                </c:pt>
                <c:pt idx="5">
                  <c:v>2021Q1</c:v>
                </c:pt>
              </c:strCache>
            </c:strRef>
          </c:cat>
          <c:val>
            <c:numRef>
              <c:f>Sheet1!$N$10:$N$15</c:f>
              <c:numCache>
                <c:formatCode>General</c:formatCode>
                <c:ptCount val="6"/>
                <c:pt idx="0">
                  <c:v>19065.599999999999</c:v>
                </c:pt>
                <c:pt idx="1">
                  <c:v>19154</c:v>
                </c:pt>
                <c:pt idx="2">
                  <c:v>19242</c:v>
                </c:pt>
                <c:pt idx="3">
                  <c:v>19327.3</c:v>
                </c:pt>
                <c:pt idx="4">
                  <c:v>19414.2</c:v>
                </c:pt>
                <c:pt idx="5">
                  <c:v>19502.8</c:v>
                </c:pt>
              </c:numCache>
            </c:numRef>
          </c:val>
          <c:smooth val="0"/>
          <c:extLst>
            <c:ext xmlns:c16="http://schemas.microsoft.com/office/drawing/2014/chart" uri="{C3380CC4-5D6E-409C-BE32-E72D297353CC}">
              <c16:uniqueId val="{00000000-67F3-41CE-99CC-17F217138AF8}"/>
            </c:ext>
          </c:extLst>
        </c:ser>
        <c:ser>
          <c:idx val="1"/>
          <c:order val="1"/>
          <c:tx>
            <c:v>Real GDP</c:v>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Sheet1!$M$10:$M$15</c:f>
              <c:strCache>
                <c:ptCount val="6"/>
                <c:pt idx="0">
                  <c:v>2019Q4</c:v>
                </c:pt>
                <c:pt idx="1">
                  <c:v>2020Q1</c:v>
                </c:pt>
                <c:pt idx="2">
                  <c:v>2020Q2</c:v>
                </c:pt>
                <c:pt idx="3">
                  <c:v>2020Q3</c:v>
                </c:pt>
                <c:pt idx="4">
                  <c:v>2020Q4</c:v>
                </c:pt>
                <c:pt idx="5">
                  <c:v>2021Q1</c:v>
                </c:pt>
              </c:strCache>
            </c:strRef>
          </c:cat>
          <c:val>
            <c:numRef>
              <c:f>Sheet1!$O$10:$O$15</c:f>
              <c:numCache>
                <c:formatCode>General</c:formatCode>
                <c:ptCount val="6"/>
                <c:pt idx="0" formatCode="0">
                  <c:v>19254</c:v>
                </c:pt>
                <c:pt idx="1">
                  <c:v>19010.8</c:v>
                </c:pt>
                <c:pt idx="2">
                  <c:v>17302.5</c:v>
                </c:pt>
                <c:pt idx="3">
                  <c:v>18596.5</c:v>
                </c:pt>
                <c:pt idx="4">
                  <c:v>18794.400000000001</c:v>
                </c:pt>
                <c:pt idx="5">
                  <c:v>19087.599999999999</c:v>
                </c:pt>
              </c:numCache>
            </c:numRef>
          </c:val>
          <c:smooth val="0"/>
          <c:extLst>
            <c:ext xmlns:c16="http://schemas.microsoft.com/office/drawing/2014/chart" uri="{C3380CC4-5D6E-409C-BE32-E72D297353CC}">
              <c16:uniqueId val="{00000001-67F3-41CE-99CC-17F217138AF8}"/>
            </c:ext>
          </c:extLst>
        </c:ser>
        <c:dLbls>
          <c:showLegendKey val="0"/>
          <c:showVal val="0"/>
          <c:showCatName val="0"/>
          <c:showSerName val="0"/>
          <c:showPercent val="0"/>
          <c:showBubbleSize val="0"/>
        </c:dLbls>
        <c:marker val="1"/>
        <c:smooth val="0"/>
        <c:axId val="613820616"/>
        <c:axId val="613825208"/>
      </c:lineChart>
      <c:catAx>
        <c:axId val="613820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613825208"/>
        <c:crosses val="autoZero"/>
        <c:auto val="1"/>
        <c:lblAlgn val="ctr"/>
        <c:lblOffset val="100"/>
        <c:noMultiLvlLbl val="0"/>
      </c:catAx>
      <c:valAx>
        <c:axId val="613825208"/>
        <c:scaling>
          <c:orientation val="minMax"/>
          <c:max val="22000"/>
          <c:min val="17000"/>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38206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Personal </a:t>
            </a:r>
            <a:r>
              <a:rPr lang="en-US" sz="2400" baseline="0" dirty="0"/>
              <a:t>Income</a:t>
            </a:r>
          </a:p>
          <a:p>
            <a:pPr>
              <a:defRPr/>
            </a:pPr>
            <a:r>
              <a:rPr lang="en-US" sz="1800" baseline="0" dirty="0"/>
              <a:t>(Billions of $s at Annual Rates, BEA)</a:t>
            </a:r>
            <a:endParaRPr lang="en-US"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v>Before Tax Income</c:v>
          </c:tx>
          <c:spPr>
            <a:ln w="28575" cap="rnd">
              <a:solidFill>
                <a:srgbClr val="FF0000"/>
              </a:solidFill>
              <a:round/>
            </a:ln>
            <a:effectLst/>
          </c:spPr>
          <c:marker>
            <c:symbol val="none"/>
          </c:marker>
          <c:cat>
            <c:numRef>
              <c:f>'FRED Graph'!$H$15:$H$29</c:f>
              <c:numCache>
                <c:formatCode>yyyy\-mm\-dd</c:formatCode>
                <c:ptCount val="15"/>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formatCode="yyyy\-mm\-dd;@">
                  <c:v>44228</c:v>
                </c:pt>
                <c:pt idx="14" formatCode="yyyy\-mm\-dd;@">
                  <c:v>44256</c:v>
                </c:pt>
              </c:numCache>
            </c:numRef>
          </c:cat>
          <c:val>
            <c:numRef>
              <c:f>'FRED Graph'!$J$15:$J$29</c:f>
              <c:numCache>
                <c:formatCode>0.0</c:formatCode>
                <c:ptCount val="15"/>
                <c:pt idx="0">
                  <c:v>17224.900000000001</c:v>
                </c:pt>
                <c:pt idx="1">
                  <c:v>17373.2</c:v>
                </c:pt>
                <c:pt idx="2">
                  <c:v>16903.199999999997</c:v>
                </c:pt>
                <c:pt idx="3">
                  <c:v>15849.899999999998</c:v>
                </c:pt>
                <c:pt idx="4">
                  <c:v>16160.399999999998</c:v>
                </c:pt>
                <c:pt idx="5">
                  <c:v>16492.5</c:v>
                </c:pt>
                <c:pt idx="6">
                  <c:v>16723</c:v>
                </c:pt>
                <c:pt idx="7">
                  <c:v>16938.899999999998</c:v>
                </c:pt>
                <c:pt idx="8">
                  <c:v>17115.7</c:v>
                </c:pt>
                <c:pt idx="9">
                  <c:v>17230.3</c:v>
                </c:pt>
                <c:pt idx="10">
                  <c:v>17123.2</c:v>
                </c:pt>
                <c:pt idx="11">
                  <c:v>17163.8</c:v>
                </c:pt>
                <c:pt idx="12">
                  <c:v>17213.599999999999</c:v>
                </c:pt>
                <c:pt idx="13">
                  <c:v>17296.200000000004</c:v>
                </c:pt>
                <c:pt idx="14">
                  <c:v>17536.5</c:v>
                </c:pt>
              </c:numCache>
            </c:numRef>
          </c:val>
          <c:smooth val="0"/>
          <c:extLst>
            <c:ext xmlns:c16="http://schemas.microsoft.com/office/drawing/2014/chart" uri="{C3380CC4-5D6E-409C-BE32-E72D297353CC}">
              <c16:uniqueId val="{00000000-6EA2-43F6-98E2-401BB3BB90BB}"/>
            </c:ext>
          </c:extLst>
        </c:ser>
        <c:dLbls>
          <c:showLegendKey val="0"/>
          <c:showVal val="0"/>
          <c:showCatName val="0"/>
          <c:showSerName val="0"/>
          <c:showPercent val="0"/>
          <c:showBubbleSize val="0"/>
        </c:dLbls>
        <c:smooth val="0"/>
        <c:axId val="656280288"/>
        <c:axId val="656281600"/>
      </c:lineChart>
      <c:dateAx>
        <c:axId val="656280288"/>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281600"/>
        <c:crosses val="autoZero"/>
        <c:auto val="1"/>
        <c:lblOffset val="100"/>
        <c:baseTimeUnit val="months"/>
      </c:dateAx>
      <c:valAx>
        <c:axId val="656281600"/>
        <c:scaling>
          <c:orientation val="minMax"/>
          <c:max val="23000"/>
          <c:min val="150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280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Personal </a:t>
            </a:r>
            <a:r>
              <a:rPr lang="en-US" sz="2400" baseline="0" dirty="0"/>
              <a:t>Income</a:t>
            </a:r>
          </a:p>
          <a:p>
            <a:pPr>
              <a:defRPr/>
            </a:pPr>
            <a:r>
              <a:rPr lang="en-US" sz="1800" baseline="0" dirty="0"/>
              <a:t>(Billions of $s at Annual Rates, BEA)</a:t>
            </a:r>
            <a:endParaRPr lang="en-US" sz="1800" dirty="0"/>
          </a:p>
        </c:rich>
      </c:tx>
      <c:layout>
        <c:manualLayout>
          <c:xMode val="edge"/>
          <c:yMode val="edge"/>
          <c:x val="0.1560742407199100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668860221586225"/>
          <c:y val="0.18461134453781511"/>
          <c:w val="0.86066120690609871"/>
          <c:h val="0.5415701713756369"/>
        </c:manualLayout>
      </c:layout>
      <c:lineChart>
        <c:grouping val="standard"/>
        <c:varyColors val="0"/>
        <c:ser>
          <c:idx val="1"/>
          <c:order val="0"/>
          <c:tx>
            <c:v>Before Tax Income</c:v>
          </c:tx>
          <c:spPr>
            <a:ln w="28575" cap="rnd">
              <a:solidFill>
                <a:srgbClr val="FF0000"/>
              </a:solidFill>
              <a:round/>
            </a:ln>
            <a:effectLst/>
          </c:spPr>
          <c:marker>
            <c:symbol val="none"/>
          </c:marker>
          <c:cat>
            <c:numRef>
              <c:f>'FRED Graph'!$H$15:$H$29</c:f>
              <c:numCache>
                <c:formatCode>yyyy\-mm\-dd</c:formatCode>
                <c:ptCount val="15"/>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formatCode="yyyy\-mm\-dd;@">
                  <c:v>44228</c:v>
                </c:pt>
                <c:pt idx="14" formatCode="yyyy\-mm\-dd;@">
                  <c:v>44256</c:v>
                </c:pt>
              </c:numCache>
            </c:numRef>
          </c:cat>
          <c:val>
            <c:numRef>
              <c:f>'FRED Graph'!$J$15:$J$29</c:f>
              <c:numCache>
                <c:formatCode>0.0</c:formatCode>
                <c:ptCount val="15"/>
                <c:pt idx="0">
                  <c:v>17224.900000000001</c:v>
                </c:pt>
                <c:pt idx="1">
                  <c:v>17373.2</c:v>
                </c:pt>
                <c:pt idx="2">
                  <c:v>16903.199999999997</c:v>
                </c:pt>
                <c:pt idx="3">
                  <c:v>15849.899999999998</c:v>
                </c:pt>
                <c:pt idx="4">
                  <c:v>16160.399999999998</c:v>
                </c:pt>
                <c:pt idx="5">
                  <c:v>16492.5</c:v>
                </c:pt>
                <c:pt idx="6">
                  <c:v>16723</c:v>
                </c:pt>
                <c:pt idx="7">
                  <c:v>16938.899999999998</c:v>
                </c:pt>
                <c:pt idx="8">
                  <c:v>17115.7</c:v>
                </c:pt>
                <c:pt idx="9">
                  <c:v>17230.3</c:v>
                </c:pt>
                <c:pt idx="10">
                  <c:v>17123.2</c:v>
                </c:pt>
                <c:pt idx="11">
                  <c:v>17163.8</c:v>
                </c:pt>
                <c:pt idx="12">
                  <c:v>17213.599999999999</c:v>
                </c:pt>
                <c:pt idx="13">
                  <c:v>17296.200000000004</c:v>
                </c:pt>
                <c:pt idx="14">
                  <c:v>17536.5</c:v>
                </c:pt>
              </c:numCache>
            </c:numRef>
          </c:val>
          <c:smooth val="0"/>
          <c:extLst>
            <c:ext xmlns:c16="http://schemas.microsoft.com/office/drawing/2014/chart" uri="{C3380CC4-5D6E-409C-BE32-E72D297353CC}">
              <c16:uniqueId val="{00000000-98F1-4F16-A445-82A524010533}"/>
            </c:ext>
          </c:extLst>
        </c:ser>
        <c:ser>
          <c:idx val="0"/>
          <c:order val="1"/>
          <c:tx>
            <c:v>After-Tax Income</c:v>
          </c:tx>
          <c:spPr>
            <a:ln w="28575" cap="rnd">
              <a:solidFill>
                <a:schemeClr val="accent1"/>
              </a:solidFill>
              <a:round/>
            </a:ln>
            <a:effectLst/>
          </c:spPr>
          <c:marker>
            <c:symbol val="none"/>
          </c:marker>
          <c:val>
            <c:numRef>
              <c:f>'FRED Graph'!$K$15:$K$29</c:f>
              <c:numCache>
                <c:formatCode>0.0</c:formatCode>
                <c:ptCount val="15"/>
                <c:pt idx="0">
                  <c:v>16714.400000000005</c:v>
                </c:pt>
                <c:pt idx="1">
                  <c:v>16831.3</c:v>
                </c:pt>
                <c:pt idx="2">
                  <c:v>16550.099999999995</c:v>
                </c:pt>
                <c:pt idx="3">
                  <c:v>19035.900000000001</c:v>
                </c:pt>
                <c:pt idx="4">
                  <c:v>18147.099999999999</c:v>
                </c:pt>
                <c:pt idx="5">
                  <c:v>17899.5</c:v>
                </c:pt>
                <c:pt idx="6">
                  <c:v>18008.599999999999</c:v>
                </c:pt>
                <c:pt idx="7">
                  <c:v>17430.400000000001</c:v>
                </c:pt>
                <c:pt idx="8">
                  <c:v>17546.8</c:v>
                </c:pt>
                <c:pt idx="9">
                  <c:v>17395.7</c:v>
                </c:pt>
                <c:pt idx="10">
                  <c:v>17144.599999999999</c:v>
                </c:pt>
                <c:pt idx="11">
                  <c:v>17239</c:v>
                </c:pt>
                <c:pt idx="12">
                  <c:v>19240.900000000001</c:v>
                </c:pt>
                <c:pt idx="13">
                  <c:v>17721.000000000004</c:v>
                </c:pt>
                <c:pt idx="14">
                  <c:v>21902.400000000001</c:v>
                </c:pt>
              </c:numCache>
            </c:numRef>
          </c:val>
          <c:smooth val="0"/>
          <c:extLst>
            <c:ext xmlns:c16="http://schemas.microsoft.com/office/drawing/2014/chart" uri="{C3380CC4-5D6E-409C-BE32-E72D297353CC}">
              <c16:uniqueId val="{00000001-98F1-4F16-A445-82A524010533}"/>
            </c:ext>
          </c:extLst>
        </c:ser>
        <c:dLbls>
          <c:showLegendKey val="0"/>
          <c:showVal val="0"/>
          <c:showCatName val="0"/>
          <c:showSerName val="0"/>
          <c:showPercent val="0"/>
          <c:showBubbleSize val="0"/>
        </c:dLbls>
        <c:smooth val="0"/>
        <c:axId val="656280288"/>
        <c:axId val="656281600"/>
      </c:lineChart>
      <c:dateAx>
        <c:axId val="656280288"/>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281600"/>
        <c:crosses val="autoZero"/>
        <c:auto val="1"/>
        <c:lblOffset val="100"/>
        <c:baseTimeUnit val="months"/>
      </c:dateAx>
      <c:valAx>
        <c:axId val="656281600"/>
        <c:scaling>
          <c:orientation val="minMax"/>
          <c:max val="23000"/>
          <c:min val="150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280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a:t>Spending and Saving</a:t>
            </a:r>
            <a:endParaRPr lang="en-US" sz="2400" baseline="0"/>
          </a:p>
          <a:p>
            <a:pPr>
              <a:defRPr/>
            </a:pPr>
            <a:r>
              <a:rPr lang="en-US" sz="1800" baseline="0"/>
              <a:t>(Billions of $s at Annual Rates, BEA)</a:t>
            </a:r>
            <a:endParaRPr lang="en-US" sz="18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9580906817027623E-2"/>
          <c:y val="0.21670751633986929"/>
          <c:w val="0.87781511488279151"/>
          <c:h val="0.5415701713756369"/>
        </c:manualLayout>
      </c:layout>
      <c:lineChart>
        <c:grouping val="standard"/>
        <c:varyColors val="0"/>
        <c:ser>
          <c:idx val="0"/>
          <c:order val="0"/>
          <c:tx>
            <c:v>Personal Outlays</c:v>
          </c:tx>
          <c:spPr>
            <a:ln w="28575" cap="rnd">
              <a:solidFill>
                <a:srgbClr val="FF0000"/>
              </a:solidFill>
              <a:round/>
            </a:ln>
            <a:effectLst/>
          </c:spPr>
          <c:marker>
            <c:symbol val="none"/>
          </c:marker>
          <c:cat>
            <c:numRef>
              <c:f>'FRED Graph'!$H$15:$H$29</c:f>
              <c:numCache>
                <c:formatCode>yyyy\-mm\-dd</c:formatCode>
                <c:ptCount val="15"/>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formatCode="yyyy\-mm\-dd;@">
                  <c:v>44228</c:v>
                </c:pt>
                <c:pt idx="14" formatCode="yyyy\-mm\-dd;@">
                  <c:v>44256</c:v>
                </c:pt>
              </c:numCache>
            </c:numRef>
          </c:cat>
          <c:val>
            <c:numRef>
              <c:f>'FRED Graph'!$L$15:$L$29</c:f>
              <c:numCache>
                <c:formatCode>General</c:formatCode>
                <c:ptCount val="15"/>
                <c:pt idx="0">
                  <c:v>15448.1</c:v>
                </c:pt>
                <c:pt idx="1">
                  <c:v>15442.3</c:v>
                </c:pt>
                <c:pt idx="2">
                  <c:v>14419.3</c:v>
                </c:pt>
                <c:pt idx="3">
                  <c:v>12622.2</c:v>
                </c:pt>
                <c:pt idx="4">
                  <c:v>13658</c:v>
                </c:pt>
                <c:pt idx="5">
                  <c:v>14489.8</c:v>
                </c:pt>
                <c:pt idx="6">
                  <c:v>14702.9</c:v>
                </c:pt>
                <c:pt idx="7">
                  <c:v>14878.5</c:v>
                </c:pt>
                <c:pt idx="8">
                  <c:v>15080.1</c:v>
                </c:pt>
                <c:pt idx="9">
                  <c:v>15115.4</c:v>
                </c:pt>
                <c:pt idx="10">
                  <c:v>15008.2</c:v>
                </c:pt>
                <c:pt idx="11">
                  <c:v>14913.7</c:v>
                </c:pt>
                <c:pt idx="12">
                  <c:v>15400.1</c:v>
                </c:pt>
                <c:pt idx="13">
                  <c:v>15249.7</c:v>
                </c:pt>
                <c:pt idx="14">
                  <c:v>15866.1</c:v>
                </c:pt>
              </c:numCache>
            </c:numRef>
          </c:val>
          <c:smooth val="0"/>
          <c:extLst>
            <c:ext xmlns:c16="http://schemas.microsoft.com/office/drawing/2014/chart" uri="{C3380CC4-5D6E-409C-BE32-E72D297353CC}">
              <c16:uniqueId val="{00000000-0236-486C-9D2A-F074D7BC6A6F}"/>
            </c:ext>
          </c:extLst>
        </c:ser>
        <c:ser>
          <c:idx val="2"/>
          <c:order val="1"/>
          <c:tx>
            <c:v>After Tax Income</c:v>
          </c:tx>
          <c:spPr>
            <a:ln w="28575" cap="rnd">
              <a:solidFill>
                <a:schemeClr val="accent1"/>
              </a:solidFill>
              <a:round/>
            </a:ln>
            <a:effectLst/>
          </c:spPr>
          <c:marker>
            <c:symbol val="none"/>
          </c:marker>
          <c:cat>
            <c:numRef>
              <c:f>'FRED Graph'!$H$15:$H$29</c:f>
              <c:numCache>
                <c:formatCode>yyyy\-mm\-dd</c:formatCode>
                <c:ptCount val="15"/>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formatCode="yyyy\-mm\-dd;@">
                  <c:v>44228</c:v>
                </c:pt>
                <c:pt idx="14" formatCode="yyyy\-mm\-dd;@">
                  <c:v>44256</c:v>
                </c:pt>
              </c:numCache>
            </c:numRef>
          </c:cat>
          <c:val>
            <c:numRef>
              <c:f>'FRED Graph'!$K$15:$K$29</c:f>
              <c:numCache>
                <c:formatCode>0.0</c:formatCode>
                <c:ptCount val="15"/>
                <c:pt idx="0">
                  <c:v>16714.400000000005</c:v>
                </c:pt>
                <c:pt idx="1">
                  <c:v>16831.3</c:v>
                </c:pt>
                <c:pt idx="2">
                  <c:v>16550.099999999995</c:v>
                </c:pt>
                <c:pt idx="3">
                  <c:v>19035.900000000001</c:v>
                </c:pt>
                <c:pt idx="4">
                  <c:v>18147.099999999999</c:v>
                </c:pt>
                <c:pt idx="5">
                  <c:v>17899.5</c:v>
                </c:pt>
                <c:pt idx="6">
                  <c:v>18008.599999999999</c:v>
                </c:pt>
                <c:pt idx="7">
                  <c:v>17430.400000000001</c:v>
                </c:pt>
                <c:pt idx="8">
                  <c:v>17546.8</c:v>
                </c:pt>
                <c:pt idx="9">
                  <c:v>17395.7</c:v>
                </c:pt>
                <c:pt idx="10">
                  <c:v>17144.599999999999</c:v>
                </c:pt>
                <c:pt idx="11">
                  <c:v>17239</c:v>
                </c:pt>
                <c:pt idx="12">
                  <c:v>19240.900000000001</c:v>
                </c:pt>
                <c:pt idx="13">
                  <c:v>17721.000000000004</c:v>
                </c:pt>
                <c:pt idx="14">
                  <c:v>21902.400000000001</c:v>
                </c:pt>
              </c:numCache>
            </c:numRef>
          </c:val>
          <c:smooth val="0"/>
          <c:extLst>
            <c:ext xmlns:c16="http://schemas.microsoft.com/office/drawing/2014/chart" uri="{C3380CC4-5D6E-409C-BE32-E72D297353CC}">
              <c16:uniqueId val="{00000001-0236-486C-9D2A-F074D7BC6A6F}"/>
            </c:ext>
          </c:extLst>
        </c:ser>
        <c:dLbls>
          <c:showLegendKey val="0"/>
          <c:showVal val="0"/>
          <c:showCatName val="0"/>
          <c:showSerName val="0"/>
          <c:showPercent val="0"/>
          <c:showBubbleSize val="0"/>
        </c:dLbls>
        <c:smooth val="0"/>
        <c:axId val="656280288"/>
        <c:axId val="656281600"/>
      </c:lineChart>
      <c:dateAx>
        <c:axId val="656280288"/>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281600"/>
        <c:crosses val="autoZero"/>
        <c:auto val="1"/>
        <c:lblOffset val="100"/>
        <c:baseTimeUnit val="months"/>
      </c:dateAx>
      <c:valAx>
        <c:axId val="656281600"/>
        <c:scaling>
          <c:orientation val="minMax"/>
          <c:max val="23000"/>
          <c:min val="12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280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5/21/21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dirty="0"/>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dirty="0"/>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dirty="0"/>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dirty="0"/>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bea.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dirty="0"/>
              <a:t>The State of the Recovery and the Challenges Ahead</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359034" y="4003315"/>
            <a:ext cx="9144000" cy="87497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9600" dirty="0">
                <a:solidFill>
                  <a:schemeClr val="tx2"/>
                </a:solidFill>
              </a:rPr>
              <a:t>May 21, 2021</a:t>
            </a:r>
          </a:p>
          <a:p>
            <a:pPr>
              <a:lnSpc>
                <a:spcPct val="100000"/>
              </a:lnSpc>
              <a:spcBef>
                <a:spcPts val="0"/>
              </a:spcBef>
            </a:pPr>
            <a:r>
              <a:rPr lang="en-US" sz="9600" dirty="0">
                <a:solidFill>
                  <a:schemeClr val="tx2"/>
                </a:solidFill>
              </a:rPr>
              <a:t>North Marin Breakfast Club</a:t>
            </a:r>
            <a:endParaRPr lang="en-US" sz="1800" dirty="0">
              <a:solidFill>
                <a:schemeClr val="tx2"/>
              </a:solidFill>
            </a:endParaRPr>
          </a:p>
          <a:p>
            <a:pPr>
              <a:lnSpc>
                <a:spcPct val="100000"/>
              </a:lnSpc>
              <a:spcBef>
                <a:spcPts val="0"/>
              </a:spcBef>
            </a:pPr>
            <a:r>
              <a:rPr lang="en-US" sz="9600" dirty="0">
                <a:solidFill>
                  <a:srgbClr val="7030A0"/>
                </a:solidFill>
              </a:rPr>
              <a:t>Geoffrey Woglom</a:t>
            </a:r>
          </a:p>
          <a:p>
            <a:pPr>
              <a:lnSpc>
                <a:spcPct val="100000"/>
              </a:lnSpc>
              <a:spcBef>
                <a:spcPts val="0"/>
              </a:spcBef>
            </a:pPr>
            <a:r>
              <a:rPr lang="en-US" sz="9600" dirty="0">
                <a:solidFill>
                  <a:srgbClr val="7030A0"/>
                </a:solidFill>
              </a:rPr>
              <a:t>Professor of Economics (Emeritus)</a:t>
            </a:r>
          </a:p>
          <a:p>
            <a:pPr>
              <a:lnSpc>
                <a:spcPct val="100000"/>
              </a:lnSpc>
              <a:spcBef>
                <a:spcPts val="0"/>
              </a:spcBef>
            </a:pPr>
            <a:r>
              <a:rPr lang="en-US" sz="9600" dirty="0">
                <a:solidFill>
                  <a:srgbClr val="7030A0"/>
                </a:solidFill>
              </a:rPr>
              <a:t>Amherst College</a:t>
            </a:r>
          </a:p>
        </p:txBody>
      </p:sp>
    </p:spTree>
    <p:extLst>
      <p:ext uri="{BB962C8B-B14F-4D97-AF65-F5344CB8AC3E}">
        <p14:creationId xmlns:p14="http://schemas.microsoft.com/office/powerpoint/2010/main" val="2644206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BD674-7D7F-444F-9CD2-2FE1170E2D9A}"/>
              </a:ext>
            </a:extLst>
          </p:cNvPr>
          <p:cNvSpPr>
            <a:spLocks noGrp="1"/>
          </p:cNvSpPr>
          <p:nvPr>
            <p:ph type="title"/>
          </p:nvPr>
        </p:nvSpPr>
        <p:spPr/>
        <p:txBody>
          <a:bodyPr/>
          <a:lstStyle/>
          <a:p>
            <a:r>
              <a:rPr lang="en-US" dirty="0">
                <a:solidFill>
                  <a:schemeClr val="bg1"/>
                </a:solidFill>
              </a:rPr>
              <a:t>K-S</a:t>
            </a:r>
            <a:r>
              <a:rPr lang="en-US" dirty="0">
                <a:solidFill>
                  <a:schemeClr val="accent5">
                    <a:lumMod val="50000"/>
                  </a:schemeClr>
                </a:solidFill>
              </a:rPr>
              <a:t>haped Recovery</a:t>
            </a:r>
            <a:endParaRPr lang="en-US" dirty="0"/>
          </a:p>
        </p:txBody>
      </p:sp>
      <p:sp>
        <p:nvSpPr>
          <p:cNvPr id="4" name="Slide Number Placeholder 3">
            <a:extLst>
              <a:ext uri="{FF2B5EF4-FFF2-40B4-BE49-F238E27FC236}">
                <a16:creationId xmlns:a16="http://schemas.microsoft.com/office/drawing/2014/main" id="{A8B4CF58-E8F8-470C-8A8A-271E37734730}"/>
              </a:ext>
            </a:extLst>
          </p:cNvPr>
          <p:cNvSpPr>
            <a:spLocks noGrp="1"/>
          </p:cNvSpPr>
          <p:nvPr>
            <p:ph type="sldNum" sz="quarter" idx="12"/>
          </p:nvPr>
        </p:nvSpPr>
        <p:spPr/>
        <p:txBody>
          <a:bodyPr/>
          <a:lstStyle/>
          <a:p>
            <a:fld id="{D9F085D5-EC86-4F6A-B501-C1359CB39116}" type="slidenum">
              <a:rPr lang="en-GB" smtClean="0"/>
              <a:t>10</a:t>
            </a:fld>
            <a:endParaRPr lang="en-GB" dirty="0"/>
          </a:p>
        </p:txBody>
      </p:sp>
      <p:pic>
        <p:nvPicPr>
          <p:cNvPr id="9" name="Content Placeholder 8" descr="Chart, line chart&#10;&#10;Description automatically generated">
            <a:extLst>
              <a:ext uri="{FF2B5EF4-FFF2-40B4-BE49-F238E27FC236}">
                <a16:creationId xmlns:a16="http://schemas.microsoft.com/office/drawing/2014/main" id="{6F5149C3-3412-49A8-AF57-310015812E41}"/>
              </a:ext>
            </a:extLst>
          </p:cNvPr>
          <p:cNvPicPr>
            <a:picLocks noGrp="1" noChangeAspect="1"/>
          </p:cNvPicPr>
          <p:nvPr>
            <p:ph idx="1"/>
          </p:nvPr>
        </p:nvPicPr>
        <p:blipFill>
          <a:blip r:embed="rId2"/>
          <a:stretch>
            <a:fillRect/>
          </a:stretch>
        </p:blipFill>
        <p:spPr>
          <a:xfrm>
            <a:off x="493808" y="1325563"/>
            <a:ext cx="5323868" cy="4765521"/>
          </a:xfrm>
        </p:spPr>
      </p:pic>
      <p:pic>
        <p:nvPicPr>
          <p:cNvPr id="12" name="Picture 11" descr="Chart&#10;&#10;Description automatically generated">
            <a:extLst>
              <a:ext uri="{FF2B5EF4-FFF2-40B4-BE49-F238E27FC236}">
                <a16:creationId xmlns:a16="http://schemas.microsoft.com/office/drawing/2014/main" id="{D95B8952-021C-4847-836A-6FDF5D5CD49D}"/>
              </a:ext>
            </a:extLst>
          </p:cNvPr>
          <p:cNvPicPr>
            <a:picLocks noChangeAspect="1"/>
          </p:cNvPicPr>
          <p:nvPr/>
        </p:nvPicPr>
        <p:blipFill>
          <a:blip r:embed="rId3"/>
          <a:stretch>
            <a:fillRect/>
          </a:stretch>
        </p:blipFill>
        <p:spPr>
          <a:xfrm>
            <a:off x="5817676" y="1325562"/>
            <a:ext cx="6123565" cy="5030993"/>
          </a:xfrm>
          <a:prstGeom prst="rect">
            <a:avLst/>
          </a:prstGeom>
        </p:spPr>
      </p:pic>
    </p:spTree>
    <p:extLst>
      <p:ext uri="{BB962C8B-B14F-4D97-AF65-F5344CB8AC3E}">
        <p14:creationId xmlns:p14="http://schemas.microsoft.com/office/powerpoint/2010/main" val="50369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0AA81-A8D5-45D4-8424-89CEFF6D2C5B}"/>
              </a:ext>
            </a:extLst>
          </p:cNvPr>
          <p:cNvSpPr>
            <a:spLocks noGrp="1"/>
          </p:cNvSpPr>
          <p:nvPr>
            <p:ph type="title"/>
          </p:nvPr>
        </p:nvSpPr>
        <p:spPr/>
        <p:txBody>
          <a:bodyPr/>
          <a:lstStyle/>
          <a:p>
            <a:r>
              <a:rPr lang="en-US" dirty="0">
                <a:solidFill>
                  <a:schemeClr val="bg1"/>
                </a:solidFill>
              </a:rPr>
              <a:t>Key</a:t>
            </a:r>
            <a:r>
              <a:rPr lang="en-US" dirty="0">
                <a:solidFill>
                  <a:schemeClr val="accent5">
                    <a:lumMod val="50000"/>
                  </a:schemeClr>
                </a:solidFill>
              </a:rPr>
              <a:t> Questions Raised by Previous Slide</a:t>
            </a:r>
          </a:p>
        </p:txBody>
      </p:sp>
      <p:sp>
        <p:nvSpPr>
          <p:cNvPr id="3" name="Content Placeholder 2">
            <a:extLst>
              <a:ext uri="{FF2B5EF4-FFF2-40B4-BE49-F238E27FC236}">
                <a16:creationId xmlns:a16="http://schemas.microsoft.com/office/drawing/2014/main" id="{2EF3E133-B937-4761-B4F1-8887CC88EF33}"/>
              </a:ext>
            </a:extLst>
          </p:cNvPr>
          <p:cNvSpPr>
            <a:spLocks noGrp="1"/>
          </p:cNvSpPr>
          <p:nvPr>
            <p:ph idx="1"/>
          </p:nvPr>
        </p:nvSpPr>
        <p:spPr/>
        <p:txBody>
          <a:bodyPr/>
          <a:lstStyle/>
          <a:p>
            <a:r>
              <a:rPr lang="en-US" dirty="0"/>
              <a:t>Why were low-income households able to maintain spending better than high-income households, in spite of higher unemployment?</a:t>
            </a:r>
          </a:p>
          <a:p>
            <a:r>
              <a:rPr lang="en-US" dirty="0"/>
              <a:t>What is the difference in spending patterns of high- and low-income households and how did the pandemic affect these spending patterns?</a:t>
            </a:r>
          </a:p>
        </p:txBody>
      </p:sp>
      <p:sp>
        <p:nvSpPr>
          <p:cNvPr id="4" name="Slide Number Placeholder 3">
            <a:extLst>
              <a:ext uri="{FF2B5EF4-FFF2-40B4-BE49-F238E27FC236}">
                <a16:creationId xmlns:a16="http://schemas.microsoft.com/office/drawing/2014/main" id="{A3C7F34D-808F-465B-9E0E-3B58A3328816}"/>
              </a:ext>
            </a:extLst>
          </p:cNvPr>
          <p:cNvSpPr>
            <a:spLocks noGrp="1"/>
          </p:cNvSpPr>
          <p:nvPr>
            <p:ph type="sldNum" sz="quarter" idx="12"/>
          </p:nvPr>
        </p:nvSpPr>
        <p:spPr/>
        <p:txBody>
          <a:bodyPr/>
          <a:lstStyle/>
          <a:p>
            <a:fld id="{D9F085D5-EC86-4F6A-B501-C1359CB39116}" type="slidenum">
              <a:rPr lang="en-GB" smtClean="0"/>
              <a:t>11</a:t>
            </a:fld>
            <a:endParaRPr lang="en-GB" dirty="0"/>
          </a:p>
        </p:txBody>
      </p:sp>
    </p:spTree>
    <p:extLst>
      <p:ext uri="{BB962C8B-B14F-4D97-AF65-F5344CB8AC3E}">
        <p14:creationId xmlns:p14="http://schemas.microsoft.com/office/powerpoint/2010/main" val="86433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1AD7E-8618-42F3-956E-6C7D915B585D}"/>
              </a:ext>
            </a:extLst>
          </p:cNvPr>
          <p:cNvSpPr>
            <a:spLocks noGrp="1"/>
          </p:cNvSpPr>
          <p:nvPr>
            <p:ph type="title"/>
          </p:nvPr>
        </p:nvSpPr>
        <p:spPr>
          <a:xfrm>
            <a:off x="956734" y="0"/>
            <a:ext cx="10515600" cy="1325563"/>
          </a:xfrm>
        </p:spPr>
        <p:txBody>
          <a:bodyPr/>
          <a:lstStyle/>
          <a:p>
            <a:r>
              <a:rPr lang="en-US" dirty="0">
                <a:solidFill>
                  <a:schemeClr val="bg1"/>
                </a:solidFill>
              </a:rPr>
              <a:t>Co</a:t>
            </a:r>
            <a:r>
              <a:rPr lang="en-US" dirty="0"/>
              <a:t>nditions Closer to Home</a:t>
            </a:r>
          </a:p>
        </p:txBody>
      </p:sp>
      <p:sp>
        <p:nvSpPr>
          <p:cNvPr id="4" name="Slide Number Placeholder 3">
            <a:extLst>
              <a:ext uri="{FF2B5EF4-FFF2-40B4-BE49-F238E27FC236}">
                <a16:creationId xmlns:a16="http://schemas.microsoft.com/office/drawing/2014/main" id="{DDB73487-9BC7-40DC-A5A9-D62FB8790CAC}"/>
              </a:ext>
            </a:extLst>
          </p:cNvPr>
          <p:cNvSpPr>
            <a:spLocks noGrp="1"/>
          </p:cNvSpPr>
          <p:nvPr>
            <p:ph type="sldNum" sz="quarter" idx="12"/>
          </p:nvPr>
        </p:nvSpPr>
        <p:spPr/>
        <p:txBody>
          <a:bodyPr/>
          <a:lstStyle/>
          <a:p>
            <a:fld id="{D9F085D5-EC86-4F6A-B501-C1359CB39116}" type="slidenum">
              <a:rPr lang="en-GB" smtClean="0"/>
              <a:t>12</a:t>
            </a:fld>
            <a:endParaRPr lang="en-GB" dirty="0"/>
          </a:p>
        </p:txBody>
      </p:sp>
      <p:pic>
        <p:nvPicPr>
          <p:cNvPr id="13" name="Picture 12" descr="Chart&#10;&#10;Description automatically generated">
            <a:extLst>
              <a:ext uri="{FF2B5EF4-FFF2-40B4-BE49-F238E27FC236}">
                <a16:creationId xmlns:a16="http://schemas.microsoft.com/office/drawing/2014/main" id="{C3A28D51-F803-4B02-BBB7-680E468C438C}"/>
              </a:ext>
            </a:extLst>
          </p:cNvPr>
          <p:cNvPicPr>
            <a:picLocks noChangeAspect="1"/>
          </p:cNvPicPr>
          <p:nvPr/>
        </p:nvPicPr>
        <p:blipFill>
          <a:blip r:embed="rId2"/>
          <a:stretch>
            <a:fillRect/>
          </a:stretch>
        </p:blipFill>
        <p:spPr>
          <a:xfrm>
            <a:off x="6041784" y="1430593"/>
            <a:ext cx="5899458" cy="4799634"/>
          </a:xfrm>
          <a:prstGeom prst="rect">
            <a:avLst/>
          </a:prstGeom>
        </p:spPr>
      </p:pic>
      <p:pic>
        <p:nvPicPr>
          <p:cNvPr id="15" name="Picture 14" descr="Chart, line chart&#10;&#10;Description automatically generated">
            <a:extLst>
              <a:ext uri="{FF2B5EF4-FFF2-40B4-BE49-F238E27FC236}">
                <a16:creationId xmlns:a16="http://schemas.microsoft.com/office/drawing/2014/main" id="{10EC310F-BA7B-4C3F-92A9-8B9191A4C7C2}"/>
              </a:ext>
            </a:extLst>
          </p:cNvPr>
          <p:cNvPicPr>
            <a:picLocks noChangeAspect="1"/>
          </p:cNvPicPr>
          <p:nvPr/>
        </p:nvPicPr>
        <p:blipFill>
          <a:blip r:embed="rId3"/>
          <a:stretch>
            <a:fillRect/>
          </a:stretch>
        </p:blipFill>
        <p:spPr>
          <a:xfrm>
            <a:off x="218613" y="1430592"/>
            <a:ext cx="5877388" cy="4904665"/>
          </a:xfrm>
          <a:prstGeom prst="rect">
            <a:avLst/>
          </a:prstGeom>
        </p:spPr>
      </p:pic>
    </p:spTree>
    <p:extLst>
      <p:ext uri="{BB962C8B-B14F-4D97-AF65-F5344CB8AC3E}">
        <p14:creationId xmlns:p14="http://schemas.microsoft.com/office/powerpoint/2010/main" val="1876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AF44-B275-4BAB-92B1-1503905C0530}"/>
              </a:ext>
            </a:extLst>
          </p:cNvPr>
          <p:cNvSpPr>
            <a:spLocks noGrp="1"/>
          </p:cNvSpPr>
          <p:nvPr>
            <p:ph type="title"/>
          </p:nvPr>
        </p:nvSpPr>
        <p:spPr/>
        <p:txBody>
          <a:bodyPr/>
          <a:lstStyle/>
          <a:p>
            <a:r>
              <a:rPr lang="en-US" dirty="0">
                <a:solidFill>
                  <a:schemeClr val="bg1"/>
                </a:solidFill>
              </a:rPr>
              <a:t>Har</a:t>
            </a:r>
            <a:r>
              <a:rPr lang="en-US" dirty="0">
                <a:solidFill>
                  <a:schemeClr val="accent5">
                    <a:lumMod val="50000"/>
                  </a:schemeClr>
                </a:solidFill>
              </a:rPr>
              <a:t>d-Hit Sector:  Small Business</a:t>
            </a:r>
          </a:p>
        </p:txBody>
      </p:sp>
      <p:sp>
        <p:nvSpPr>
          <p:cNvPr id="4" name="Slide Number Placeholder 3">
            <a:extLst>
              <a:ext uri="{FF2B5EF4-FFF2-40B4-BE49-F238E27FC236}">
                <a16:creationId xmlns:a16="http://schemas.microsoft.com/office/drawing/2014/main" id="{26D4D0F5-979A-4693-B5C7-54F6A4CF2EC5}"/>
              </a:ext>
            </a:extLst>
          </p:cNvPr>
          <p:cNvSpPr>
            <a:spLocks noGrp="1"/>
          </p:cNvSpPr>
          <p:nvPr>
            <p:ph type="sldNum" sz="quarter" idx="12"/>
          </p:nvPr>
        </p:nvSpPr>
        <p:spPr/>
        <p:txBody>
          <a:bodyPr/>
          <a:lstStyle/>
          <a:p>
            <a:fld id="{D9F085D5-EC86-4F6A-B501-C1359CB39116}" type="slidenum">
              <a:rPr lang="en-GB" smtClean="0"/>
              <a:t>13</a:t>
            </a:fld>
            <a:endParaRPr lang="en-GB" dirty="0"/>
          </a:p>
        </p:txBody>
      </p:sp>
      <p:sp>
        <p:nvSpPr>
          <p:cNvPr id="9" name="TextBox 8">
            <a:extLst>
              <a:ext uri="{FF2B5EF4-FFF2-40B4-BE49-F238E27FC236}">
                <a16:creationId xmlns:a16="http://schemas.microsoft.com/office/drawing/2014/main" id="{FEF31DA9-BEEE-4A65-A30D-AAFF99E83910}"/>
              </a:ext>
            </a:extLst>
          </p:cNvPr>
          <p:cNvSpPr txBox="1"/>
          <p:nvPr/>
        </p:nvSpPr>
        <p:spPr>
          <a:xfrm>
            <a:off x="3276600" y="5854700"/>
            <a:ext cx="5852160" cy="523220"/>
          </a:xfrm>
          <a:prstGeom prst="rect">
            <a:avLst/>
          </a:prstGeom>
          <a:noFill/>
        </p:spPr>
        <p:txBody>
          <a:bodyPr wrap="square" rtlCol="0">
            <a:spAutoFit/>
          </a:bodyPr>
          <a:lstStyle/>
          <a:p>
            <a:r>
              <a:rPr lang="en-US" sz="2800" dirty="0"/>
              <a:t>40% of all jobs are at small firms</a:t>
            </a:r>
          </a:p>
        </p:txBody>
      </p:sp>
      <p:pic>
        <p:nvPicPr>
          <p:cNvPr id="7" name="Content Placeholder 6" descr="Chart, line chart&#10;&#10;Description automatically generated">
            <a:extLst>
              <a:ext uri="{FF2B5EF4-FFF2-40B4-BE49-F238E27FC236}">
                <a16:creationId xmlns:a16="http://schemas.microsoft.com/office/drawing/2014/main" id="{4A12709E-B639-431A-BC55-7584BE27ED6A}"/>
              </a:ext>
            </a:extLst>
          </p:cNvPr>
          <p:cNvPicPr>
            <a:picLocks noGrp="1" noChangeAspect="1"/>
          </p:cNvPicPr>
          <p:nvPr>
            <p:ph idx="1"/>
          </p:nvPr>
        </p:nvPicPr>
        <p:blipFill>
          <a:blip r:embed="rId2"/>
          <a:stretch>
            <a:fillRect/>
          </a:stretch>
        </p:blipFill>
        <p:spPr>
          <a:xfrm>
            <a:off x="1" y="1602224"/>
            <a:ext cx="6096000" cy="4351337"/>
          </a:xfrm>
        </p:spPr>
      </p:pic>
      <p:pic>
        <p:nvPicPr>
          <p:cNvPr id="14" name="Picture 13" descr="Chart, line chart&#10;&#10;Description automatically generated">
            <a:extLst>
              <a:ext uri="{FF2B5EF4-FFF2-40B4-BE49-F238E27FC236}">
                <a16:creationId xmlns:a16="http://schemas.microsoft.com/office/drawing/2014/main" id="{173E10CA-D692-4E80-BF6A-ABE56B8C67A2}"/>
              </a:ext>
            </a:extLst>
          </p:cNvPr>
          <p:cNvPicPr>
            <a:picLocks noChangeAspect="1"/>
          </p:cNvPicPr>
          <p:nvPr/>
        </p:nvPicPr>
        <p:blipFill>
          <a:blip r:embed="rId3"/>
          <a:stretch>
            <a:fillRect/>
          </a:stretch>
        </p:blipFill>
        <p:spPr>
          <a:xfrm>
            <a:off x="6095999" y="1602224"/>
            <a:ext cx="5964865" cy="4351337"/>
          </a:xfrm>
          <a:prstGeom prst="rect">
            <a:avLst/>
          </a:prstGeom>
        </p:spPr>
      </p:pic>
    </p:spTree>
    <p:extLst>
      <p:ext uri="{BB962C8B-B14F-4D97-AF65-F5344CB8AC3E}">
        <p14:creationId xmlns:p14="http://schemas.microsoft.com/office/powerpoint/2010/main" val="116159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72F7-DE38-4466-A243-9E8E2220CCF2}"/>
              </a:ext>
            </a:extLst>
          </p:cNvPr>
          <p:cNvSpPr>
            <a:spLocks noGrp="1"/>
          </p:cNvSpPr>
          <p:nvPr>
            <p:ph type="title"/>
          </p:nvPr>
        </p:nvSpPr>
        <p:spPr/>
        <p:txBody>
          <a:bodyPr/>
          <a:lstStyle/>
          <a:p>
            <a:r>
              <a:rPr lang="en-US" dirty="0">
                <a:solidFill>
                  <a:schemeClr val="bg1"/>
                </a:solidFill>
              </a:rPr>
              <a:t>Oth</a:t>
            </a:r>
            <a:r>
              <a:rPr lang="en-US" dirty="0">
                <a:solidFill>
                  <a:schemeClr val="accent5">
                    <a:lumMod val="50000"/>
                  </a:schemeClr>
                </a:solidFill>
              </a:rPr>
              <a:t>er Har</a:t>
            </a:r>
            <a:r>
              <a:rPr lang="en-US" dirty="0"/>
              <a:t>d-Hit Sectors</a:t>
            </a:r>
          </a:p>
        </p:txBody>
      </p:sp>
      <p:sp>
        <p:nvSpPr>
          <p:cNvPr id="4" name="Slide Number Placeholder 3">
            <a:extLst>
              <a:ext uri="{FF2B5EF4-FFF2-40B4-BE49-F238E27FC236}">
                <a16:creationId xmlns:a16="http://schemas.microsoft.com/office/drawing/2014/main" id="{03296032-086C-42A9-A822-DA83A30809DF}"/>
              </a:ext>
            </a:extLst>
          </p:cNvPr>
          <p:cNvSpPr>
            <a:spLocks noGrp="1"/>
          </p:cNvSpPr>
          <p:nvPr>
            <p:ph type="sldNum" sz="quarter" idx="12"/>
          </p:nvPr>
        </p:nvSpPr>
        <p:spPr/>
        <p:txBody>
          <a:bodyPr/>
          <a:lstStyle/>
          <a:p>
            <a:fld id="{D9F085D5-EC86-4F6A-B501-C1359CB39116}" type="slidenum">
              <a:rPr lang="en-GB" smtClean="0"/>
              <a:t>14</a:t>
            </a:fld>
            <a:endParaRPr lang="en-GB" dirty="0"/>
          </a:p>
        </p:txBody>
      </p:sp>
      <p:pic>
        <p:nvPicPr>
          <p:cNvPr id="14" name="Content Placeholder 13" descr="Chart, line chart&#10;&#10;Description automatically generated">
            <a:extLst>
              <a:ext uri="{FF2B5EF4-FFF2-40B4-BE49-F238E27FC236}">
                <a16:creationId xmlns:a16="http://schemas.microsoft.com/office/drawing/2014/main" id="{ED43A5A9-D781-4F52-94BF-6115BDEDBC78}"/>
              </a:ext>
            </a:extLst>
          </p:cNvPr>
          <p:cNvPicPr>
            <a:picLocks noGrp="1" noChangeAspect="1"/>
          </p:cNvPicPr>
          <p:nvPr>
            <p:ph idx="1"/>
          </p:nvPr>
        </p:nvPicPr>
        <p:blipFill>
          <a:blip r:embed="rId2"/>
          <a:stretch>
            <a:fillRect/>
          </a:stretch>
        </p:blipFill>
        <p:spPr>
          <a:xfrm>
            <a:off x="1903153" y="1446174"/>
            <a:ext cx="7949528" cy="4663440"/>
          </a:xfrm>
        </p:spPr>
      </p:pic>
    </p:spTree>
    <p:extLst>
      <p:ext uri="{BB962C8B-B14F-4D97-AF65-F5344CB8AC3E}">
        <p14:creationId xmlns:p14="http://schemas.microsoft.com/office/powerpoint/2010/main" val="920507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7945-EF0C-40C9-A078-F2AD52285804}"/>
              </a:ext>
            </a:extLst>
          </p:cNvPr>
          <p:cNvSpPr>
            <a:spLocks noGrp="1"/>
          </p:cNvSpPr>
          <p:nvPr>
            <p:ph type="title"/>
          </p:nvPr>
        </p:nvSpPr>
        <p:spPr/>
        <p:txBody>
          <a:bodyPr/>
          <a:lstStyle/>
          <a:p>
            <a:r>
              <a:rPr lang="en-US" dirty="0">
                <a:solidFill>
                  <a:schemeClr val="bg1"/>
                </a:solidFill>
              </a:rPr>
              <a:t>Exp</a:t>
            </a:r>
            <a:r>
              <a:rPr lang="en-US" dirty="0">
                <a:solidFill>
                  <a:schemeClr val="accent5">
                    <a:lumMod val="50000"/>
                  </a:schemeClr>
                </a:solidFill>
              </a:rPr>
              <a:t>laining the Recovery so Far</a:t>
            </a:r>
          </a:p>
        </p:txBody>
      </p:sp>
      <p:sp>
        <p:nvSpPr>
          <p:cNvPr id="3" name="Content Placeholder 2">
            <a:extLst>
              <a:ext uri="{FF2B5EF4-FFF2-40B4-BE49-F238E27FC236}">
                <a16:creationId xmlns:a16="http://schemas.microsoft.com/office/drawing/2014/main" id="{67262C72-3063-4CEC-889D-1D97ED03B90D}"/>
              </a:ext>
            </a:extLst>
          </p:cNvPr>
          <p:cNvSpPr>
            <a:spLocks noGrp="1"/>
          </p:cNvSpPr>
          <p:nvPr>
            <p:ph idx="1"/>
          </p:nvPr>
        </p:nvSpPr>
        <p:spPr/>
        <p:txBody>
          <a:bodyPr/>
          <a:lstStyle/>
          <a:p>
            <a:r>
              <a:rPr lang="en-US" dirty="0"/>
              <a:t>Unprecedented Fiscal </a:t>
            </a:r>
            <a:r>
              <a:rPr lang="en-US" i="1" dirty="0"/>
              <a:t>Rescue</a:t>
            </a:r>
            <a:r>
              <a:rPr lang="en-US" dirty="0"/>
              <a:t> Efforts Saved Hard Hit People and Sectors</a:t>
            </a:r>
          </a:p>
          <a:p>
            <a:pPr lvl="1"/>
            <a:r>
              <a:rPr lang="en-US" dirty="0"/>
              <a:t>Stimulus checks and expanded unemployment benefits helped the poor  to maintain spending.</a:t>
            </a:r>
          </a:p>
          <a:p>
            <a:pPr lvl="1"/>
            <a:r>
              <a:rPr lang="en-US" dirty="0"/>
              <a:t>PPP,  in spite of shortcomings saved, many small firms</a:t>
            </a:r>
          </a:p>
          <a:p>
            <a:pPr lvl="1"/>
            <a:r>
              <a:rPr lang="en-US" dirty="0"/>
              <a:t>Grants to airlines and state and local governments;  loans to larger corporations</a:t>
            </a:r>
          </a:p>
          <a:p>
            <a:r>
              <a:rPr lang="en-US" dirty="0"/>
              <a:t>Inevitably, two big problems</a:t>
            </a:r>
          </a:p>
          <a:p>
            <a:pPr marL="914400" lvl="1" indent="-457200">
              <a:buFont typeface="+mj-lt"/>
              <a:buAutoNum type="arabicPeriod"/>
            </a:pPr>
            <a:r>
              <a:rPr lang="en-US" dirty="0"/>
              <a:t>Not everyone in need got help.</a:t>
            </a:r>
          </a:p>
          <a:p>
            <a:pPr marL="914400" lvl="1" indent="-457200">
              <a:buFont typeface="+mj-lt"/>
              <a:buAutoNum type="arabicPeriod"/>
            </a:pPr>
            <a:r>
              <a:rPr lang="en-US" dirty="0"/>
              <a:t>Some aid went to individuals and entities that did not need it.</a:t>
            </a:r>
          </a:p>
        </p:txBody>
      </p:sp>
      <p:sp>
        <p:nvSpPr>
          <p:cNvPr id="4" name="Slide Number Placeholder 3">
            <a:extLst>
              <a:ext uri="{FF2B5EF4-FFF2-40B4-BE49-F238E27FC236}">
                <a16:creationId xmlns:a16="http://schemas.microsoft.com/office/drawing/2014/main" id="{EBE587ED-30A6-4900-B06D-28F134B91875}"/>
              </a:ext>
            </a:extLst>
          </p:cNvPr>
          <p:cNvSpPr>
            <a:spLocks noGrp="1"/>
          </p:cNvSpPr>
          <p:nvPr>
            <p:ph type="sldNum" sz="quarter" idx="12"/>
          </p:nvPr>
        </p:nvSpPr>
        <p:spPr/>
        <p:txBody>
          <a:bodyPr/>
          <a:lstStyle/>
          <a:p>
            <a:fld id="{D9F085D5-EC86-4F6A-B501-C1359CB39116}" type="slidenum">
              <a:rPr lang="en-GB" smtClean="0"/>
              <a:t>15</a:t>
            </a:fld>
            <a:endParaRPr lang="en-GB" dirty="0"/>
          </a:p>
        </p:txBody>
      </p:sp>
    </p:spTree>
    <p:extLst>
      <p:ext uri="{BB962C8B-B14F-4D97-AF65-F5344CB8AC3E}">
        <p14:creationId xmlns:p14="http://schemas.microsoft.com/office/powerpoint/2010/main" val="228910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4767-A733-48D7-B04E-A3DB57D7DE62}"/>
              </a:ext>
            </a:extLst>
          </p:cNvPr>
          <p:cNvSpPr>
            <a:spLocks noGrp="1"/>
          </p:cNvSpPr>
          <p:nvPr>
            <p:ph type="title"/>
          </p:nvPr>
        </p:nvSpPr>
        <p:spPr>
          <a:xfrm>
            <a:off x="793878" y="-198961"/>
            <a:ext cx="9188321" cy="1676603"/>
          </a:xfrm>
        </p:spPr>
        <p:txBody>
          <a:bodyPr>
            <a:normAutofit/>
          </a:bodyPr>
          <a:lstStyle/>
          <a:p>
            <a:r>
              <a:rPr lang="en-US" dirty="0">
                <a:solidFill>
                  <a:schemeClr val="bg1"/>
                </a:solidFill>
              </a:rPr>
              <a:t>Ma</a:t>
            </a:r>
            <a:r>
              <a:rPr lang="en-US" dirty="0">
                <a:solidFill>
                  <a:schemeClr val="accent5">
                    <a:lumMod val="50000"/>
                  </a:schemeClr>
                </a:solidFill>
              </a:rPr>
              <a:t>ny People Are Still Really Hurting</a:t>
            </a:r>
          </a:p>
        </p:txBody>
      </p:sp>
      <p:sp>
        <p:nvSpPr>
          <p:cNvPr id="4" name="Slide Number Placeholder 3">
            <a:extLst>
              <a:ext uri="{FF2B5EF4-FFF2-40B4-BE49-F238E27FC236}">
                <a16:creationId xmlns:a16="http://schemas.microsoft.com/office/drawing/2014/main" id="{99429A41-EEA1-462E-8D8B-88F35A0F6863}"/>
              </a:ext>
            </a:extLst>
          </p:cNvPr>
          <p:cNvSpPr>
            <a:spLocks noGrp="1"/>
          </p:cNvSpPr>
          <p:nvPr>
            <p:ph type="sldNum" sz="quarter" idx="12"/>
          </p:nvPr>
        </p:nvSpPr>
        <p:spPr>
          <a:xfrm>
            <a:off x="292608" y="6356350"/>
            <a:ext cx="685800" cy="365125"/>
          </a:xfrm>
        </p:spPr>
        <p:txBody>
          <a:bodyPr>
            <a:normAutofit/>
          </a:bodyPr>
          <a:lstStyle/>
          <a:p>
            <a:pPr>
              <a:spcAft>
                <a:spcPts val="600"/>
              </a:spcAft>
            </a:pPr>
            <a:fld id="{D9F085D5-EC86-4F6A-B501-C1359CB39116}" type="slidenum">
              <a:rPr lang="en-GB"/>
              <a:pPr>
                <a:spcAft>
                  <a:spcPts val="600"/>
                </a:spcAft>
              </a:pPr>
              <a:t>16</a:t>
            </a:fld>
            <a:endParaRPr lang="en-GB"/>
          </a:p>
        </p:txBody>
      </p:sp>
      <p:pic>
        <p:nvPicPr>
          <p:cNvPr id="3" name="Picture 2" descr="Households of Color Likelier to Experience Food Insufficiency During Pandemic">
            <a:extLst>
              <a:ext uri="{FF2B5EF4-FFF2-40B4-BE49-F238E27FC236}">
                <a16:creationId xmlns:a16="http://schemas.microsoft.com/office/drawing/2014/main" id="{8FFE96CA-1A92-4C01-BFD8-636325C8A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4897" y="1477642"/>
            <a:ext cx="5483225"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 in 4 Adults Had Trouble Paying for Usual Household Expenses in Last 7 Days">
            <a:extLst>
              <a:ext uri="{FF2B5EF4-FFF2-40B4-BE49-F238E27FC236}">
                <a16:creationId xmlns:a16="http://schemas.microsoft.com/office/drawing/2014/main" id="{1DEBB17C-2AB9-4E53-B7BA-6E00EC5E3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08" y="1477642"/>
            <a:ext cx="545571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03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373D-C8C3-45BA-BDF2-A6B8FE0149F6}"/>
              </a:ext>
            </a:extLst>
          </p:cNvPr>
          <p:cNvSpPr>
            <a:spLocks noGrp="1"/>
          </p:cNvSpPr>
          <p:nvPr>
            <p:ph type="title"/>
          </p:nvPr>
        </p:nvSpPr>
        <p:spPr/>
        <p:txBody>
          <a:bodyPr/>
          <a:lstStyle/>
          <a:p>
            <a:r>
              <a:rPr lang="en-US" dirty="0">
                <a:solidFill>
                  <a:schemeClr val="bg1"/>
                </a:solidFill>
              </a:rPr>
              <a:t>Con</a:t>
            </a:r>
            <a:r>
              <a:rPr lang="en-US" dirty="0">
                <a:solidFill>
                  <a:schemeClr val="accent5">
                    <a:lumMod val="50000"/>
                  </a:schemeClr>
                </a:solidFill>
              </a:rPr>
              <a:t>sequence of Fiscal Stimulus So Far</a:t>
            </a:r>
          </a:p>
        </p:txBody>
      </p:sp>
      <p:sp>
        <p:nvSpPr>
          <p:cNvPr id="4" name="Slide Number Placeholder 3">
            <a:extLst>
              <a:ext uri="{FF2B5EF4-FFF2-40B4-BE49-F238E27FC236}">
                <a16:creationId xmlns:a16="http://schemas.microsoft.com/office/drawing/2014/main" id="{F5859BEE-BDD1-48F4-A224-26C3BF6CF5C9}"/>
              </a:ext>
            </a:extLst>
          </p:cNvPr>
          <p:cNvSpPr>
            <a:spLocks noGrp="1"/>
          </p:cNvSpPr>
          <p:nvPr>
            <p:ph type="sldNum" sz="quarter" idx="12"/>
          </p:nvPr>
        </p:nvSpPr>
        <p:spPr/>
        <p:txBody>
          <a:bodyPr/>
          <a:lstStyle/>
          <a:p>
            <a:fld id="{D9F085D5-EC86-4F6A-B501-C1359CB39116}" type="slidenum">
              <a:rPr lang="en-GB" smtClean="0"/>
              <a:t>17</a:t>
            </a:fld>
            <a:endParaRPr lang="en-GB" dirty="0"/>
          </a:p>
        </p:txBody>
      </p:sp>
      <p:graphicFrame>
        <p:nvGraphicFramePr>
          <p:cNvPr id="14" name="Chart 13">
            <a:extLst>
              <a:ext uri="{FF2B5EF4-FFF2-40B4-BE49-F238E27FC236}">
                <a16:creationId xmlns:a16="http://schemas.microsoft.com/office/drawing/2014/main" id="{7EB45024-F153-46EE-B303-72CE317AA7E8}"/>
              </a:ext>
            </a:extLst>
          </p:cNvPr>
          <p:cNvGraphicFramePr>
            <a:graphicFrameLocks noGrp="1"/>
          </p:cNvGraphicFramePr>
          <p:nvPr>
            <p:extLst>
              <p:ext uri="{D42A27DB-BD31-4B8C-83A1-F6EECF244321}">
                <p14:modId xmlns:p14="http://schemas.microsoft.com/office/powerpoint/2010/main" val="3004769561"/>
              </p:ext>
            </p:extLst>
          </p:nvPr>
        </p:nvGraphicFramePr>
        <p:xfrm>
          <a:off x="838200" y="1573256"/>
          <a:ext cx="5056632" cy="435254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59C9020-89A4-49CF-8CBC-B78396C56D55}"/>
              </a:ext>
            </a:extLst>
          </p:cNvPr>
          <p:cNvSpPr txBox="1"/>
          <p:nvPr/>
        </p:nvSpPr>
        <p:spPr>
          <a:xfrm>
            <a:off x="4046124" y="5999393"/>
            <a:ext cx="5226627" cy="461665"/>
          </a:xfrm>
          <a:prstGeom prst="rect">
            <a:avLst/>
          </a:prstGeom>
          <a:noFill/>
        </p:spPr>
        <p:txBody>
          <a:bodyPr wrap="square" rtlCol="0">
            <a:spAutoFit/>
          </a:bodyPr>
          <a:lstStyle/>
          <a:p>
            <a:r>
              <a:rPr lang="en-US" sz="2400" dirty="0"/>
              <a:t>“Extra” Saving ~$2.2 trillion</a:t>
            </a:r>
          </a:p>
        </p:txBody>
      </p:sp>
      <p:graphicFrame>
        <p:nvGraphicFramePr>
          <p:cNvPr id="10" name="Chart 9">
            <a:extLst>
              <a:ext uri="{FF2B5EF4-FFF2-40B4-BE49-F238E27FC236}">
                <a16:creationId xmlns:a16="http://schemas.microsoft.com/office/drawing/2014/main" id="{7EB45024-F153-46EE-B303-72CE317AA7E8}"/>
              </a:ext>
            </a:extLst>
          </p:cNvPr>
          <p:cNvGraphicFramePr>
            <a:graphicFrameLocks noGrp="1"/>
          </p:cNvGraphicFramePr>
          <p:nvPr>
            <p:extLst>
              <p:ext uri="{D42A27DB-BD31-4B8C-83A1-F6EECF244321}">
                <p14:modId xmlns:p14="http://schemas.microsoft.com/office/powerpoint/2010/main" val="4109332422"/>
              </p:ext>
            </p:extLst>
          </p:nvPr>
        </p:nvGraphicFramePr>
        <p:xfrm>
          <a:off x="871653" y="1623924"/>
          <a:ext cx="5056632" cy="43525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F8AF46DF-FAB0-49CC-A8B6-C31595319F62}"/>
              </a:ext>
            </a:extLst>
          </p:cNvPr>
          <p:cNvGraphicFramePr>
            <a:graphicFrameLocks noGrp="1"/>
          </p:cNvGraphicFramePr>
          <p:nvPr>
            <p:extLst>
              <p:ext uri="{D42A27DB-BD31-4B8C-83A1-F6EECF244321}">
                <p14:modId xmlns:p14="http://schemas.microsoft.com/office/powerpoint/2010/main" val="2021159092"/>
              </p:ext>
            </p:extLst>
          </p:nvPr>
        </p:nvGraphicFramePr>
        <p:xfrm>
          <a:off x="5939436" y="1573256"/>
          <a:ext cx="5056632" cy="4352544"/>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a:extLst>
              <a:ext uri="{FF2B5EF4-FFF2-40B4-BE49-F238E27FC236}">
                <a16:creationId xmlns:a16="http://schemas.microsoft.com/office/drawing/2014/main" id="{93919E5C-844D-4CF7-9FA7-88B0013729F2}"/>
              </a:ext>
            </a:extLst>
          </p:cNvPr>
          <p:cNvGrpSpPr/>
          <p:nvPr/>
        </p:nvGrpSpPr>
        <p:grpSpPr>
          <a:xfrm>
            <a:off x="7460338" y="3365701"/>
            <a:ext cx="1925619" cy="1338146"/>
            <a:chOff x="9176194" y="6422662"/>
            <a:chExt cx="1925619" cy="1338146"/>
          </a:xfrm>
        </p:grpSpPr>
        <p:cxnSp>
          <p:nvCxnSpPr>
            <p:cNvPr id="9" name="Straight Arrow Connector 8">
              <a:extLst>
                <a:ext uri="{FF2B5EF4-FFF2-40B4-BE49-F238E27FC236}">
                  <a16:creationId xmlns:a16="http://schemas.microsoft.com/office/drawing/2014/main" id="{7BF34A3D-7320-4FE1-92A7-F96494B7D006}"/>
                </a:ext>
              </a:extLst>
            </p:cNvPr>
            <p:cNvCxnSpPr/>
            <p:nvPr/>
          </p:nvCxnSpPr>
          <p:spPr>
            <a:xfrm flipV="1">
              <a:off x="9176194" y="6422662"/>
              <a:ext cx="0" cy="1338146"/>
            </a:xfrm>
            <a:prstGeom prst="straightConnector1">
              <a:avLst/>
            </a:prstGeom>
            <a:ln w="381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TextBox 1">
              <a:extLst>
                <a:ext uri="{FF2B5EF4-FFF2-40B4-BE49-F238E27FC236}">
                  <a16:creationId xmlns:a16="http://schemas.microsoft.com/office/drawing/2014/main" id="{E51DF1CB-7FF4-4CA8-973B-EC4479C98781}"/>
                </a:ext>
              </a:extLst>
            </p:cNvPr>
            <p:cNvSpPr txBox="1"/>
            <p:nvPr/>
          </p:nvSpPr>
          <p:spPr>
            <a:xfrm>
              <a:off x="9176194" y="6858000"/>
              <a:ext cx="1925619" cy="4674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solidFill>
                    <a:schemeClr val="accent6"/>
                  </a:solidFill>
                </a:rPr>
                <a:t>Saving</a:t>
              </a:r>
            </a:p>
          </p:txBody>
        </p:sp>
      </p:grpSp>
      <p:grpSp>
        <p:nvGrpSpPr>
          <p:cNvPr id="13" name="Group 12">
            <a:extLst>
              <a:ext uri="{FF2B5EF4-FFF2-40B4-BE49-F238E27FC236}">
                <a16:creationId xmlns:a16="http://schemas.microsoft.com/office/drawing/2014/main" id="{95E8ACB9-F394-47DC-8462-1ED49A6EFF56}"/>
              </a:ext>
            </a:extLst>
          </p:cNvPr>
          <p:cNvGrpSpPr/>
          <p:nvPr/>
        </p:nvGrpSpPr>
        <p:grpSpPr>
          <a:xfrm>
            <a:off x="2425450" y="3550024"/>
            <a:ext cx="1925619" cy="941966"/>
            <a:chOff x="9176194" y="6422662"/>
            <a:chExt cx="1925619" cy="1338146"/>
          </a:xfrm>
        </p:grpSpPr>
        <p:cxnSp>
          <p:nvCxnSpPr>
            <p:cNvPr id="15" name="Straight Arrow Connector 14">
              <a:extLst>
                <a:ext uri="{FF2B5EF4-FFF2-40B4-BE49-F238E27FC236}">
                  <a16:creationId xmlns:a16="http://schemas.microsoft.com/office/drawing/2014/main" id="{97F1CC21-7ADE-458D-AC4A-49CB943D95AD}"/>
                </a:ext>
              </a:extLst>
            </p:cNvPr>
            <p:cNvCxnSpPr/>
            <p:nvPr/>
          </p:nvCxnSpPr>
          <p:spPr>
            <a:xfrm flipV="1">
              <a:off x="9176194" y="6422662"/>
              <a:ext cx="0" cy="1338146"/>
            </a:xfrm>
            <a:prstGeom prst="straightConnector1">
              <a:avLst/>
            </a:prstGeom>
            <a:ln w="38100" cap="flat" cmpd="sng" algn="ctr">
              <a:solidFill>
                <a:schemeClr val="accent2">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TextBox 1">
              <a:extLst>
                <a:ext uri="{FF2B5EF4-FFF2-40B4-BE49-F238E27FC236}">
                  <a16:creationId xmlns:a16="http://schemas.microsoft.com/office/drawing/2014/main" id="{682F03AE-EBEF-4DF5-BEFD-49B0E37F461E}"/>
                </a:ext>
              </a:extLst>
            </p:cNvPr>
            <p:cNvSpPr txBox="1"/>
            <p:nvPr/>
          </p:nvSpPr>
          <p:spPr>
            <a:xfrm>
              <a:off x="9176194" y="6858000"/>
              <a:ext cx="1925619" cy="4674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solidFill>
                    <a:schemeClr val="accent2">
                      <a:lumMod val="75000"/>
                    </a:schemeClr>
                  </a:solidFill>
                </a:rPr>
                <a:t>Fed Aid</a:t>
              </a:r>
            </a:p>
          </p:txBody>
        </p:sp>
      </p:grpSp>
    </p:spTree>
    <p:extLst>
      <p:ext uri="{BB962C8B-B14F-4D97-AF65-F5344CB8AC3E}">
        <p14:creationId xmlns:p14="http://schemas.microsoft.com/office/powerpoint/2010/main" val="64872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10" grpId="0">
        <p:bldAsOne/>
      </p:bldGraphic>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6685-36E9-4E25-8FBA-461FBB8323ED}"/>
              </a:ext>
            </a:extLst>
          </p:cNvPr>
          <p:cNvSpPr>
            <a:spLocks noGrp="1"/>
          </p:cNvSpPr>
          <p:nvPr>
            <p:ph type="title"/>
          </p:nvPr>
        </p:nvSpPr>
        <p:spPr/>
        <p:txBody>
          <a:bodyPr/>
          <a:lstStyle/>
          <a:p>
            <a:r>
              <a:rPr lang="en-US" dirty="0">
                <a:solidFill>
                  <a:schemeClr val="bg1"/>
                </a:solidFill>
              </a:rPr>
              <a:t>Les</a:t>
            </a:r>
            <a:r>
              <a:rPr lang="en-US" dirty="0"/>
              <a:t>sons from the Previous Slide</a:t>
            </a:r>
          </a:p>
        </p:txBody>
      </p:sp>
      <p:sp>
        <p:nvSpPr>
          <p:cNvPr id="3" name="Content Placeholder 2">
            <a:extLst>
              <a:ext uri="{FF2B5EF4-FFF2-40B4-BE49-F238E27FC236}">
                <a16:creationId xmlns:a16="http://schemas.microsoft.com/office/drawing/2014/main" id="{8799F38C-6FC6-4EAE-AF24-F1E23CDDD721}"/>
              </a:ext>
            </a:extLst>
          </p:cNvPr>
          <p:cNvSpPr>
            <a:spLocks noGrp="1"/>
          </p:cNvSpPr>
          <p:nvPr>
            <p:ph idx="1"/>
          </p:nvPr>
        </p:nvSpPr>
        <p:spPr/>
        <p:txBody>
          <a:bodyPr/>
          <a:lstStyle/>
          <a:p>
            <a:r>
              <a:rPr lang="en-US" dirty="0"/>
              <a:t>Cares Act in March 2020 prevented the initial collapse in spending due to COVID restrictions from getting worse due to job losses.</a:t>
            </a:r>
          </a:p>
          <a:p>
            <a:r>
              <a:rPr lang="en-US" dirty="0"/>
              <a:t>It allowed many, but not all, of the poor to maintain spending (and to stay in their rented houses).</a:t>
            </a:r>
          </a:p>
          <a:p>
            <a:r>
              <a:rPr lang="en-US" dirty="0"/>
              <a:t>The sharp increase in total savings, however, suggests that much of the aid went to households who did not need it to maintain spending.</a:t>
            </a:r>
          </a:p>
          <a:p>
            <a:r>
              <a:rPr lang="en-US" dirty="0"/>
              <a:t>Key Question:  As the economy reopens, what will high-income households do with “extra” savings?</a:t>
            </a:r>
          </a:p>
        </p:txBody>
      </p:sp>
      <p:sp>
        <p:nvSpPr>
          <p:cNvPr id="4" name="Slide Number Placeholder 3">
            <a:extLst>
              <a:ext uri="{FF2B5EF4-FFF2-40B4-BE49-F238E27FC236}">
                <a16:creationId xmlns:a16="http://schemas.microsoft.com/office/drawing/2014/main" id="{2CF0B12B-6AB4-4B56-BEC5-1FBF3064D2D4}"/>
              </a:ext>
            </a:extLst>
          </p:cNvPr>
          <p:cNvSpPr>
            <a:spLocks noGrp="1"/>
          </p:cNvSpPr>
          <p:nvPr>
            <p:ph type="sldNum" sz="quarter" idx="12"/>
          </p:nvPr>
        </p:nvSpPr>
        <p:spPr/>
        <p:txBody>
          <a:bodyPr/>
          <a:lstStyle/>
          <a:p>
            <a:fld id="{D9F085D5-EC86-4F6A-B501-C1359CB39116}" type="slidenum">
              <a:rPr lang="en-GB" smtClean="0"/>
              <a:t>18</a:t>
            </a:fld>
            <a:endParaRPr lang="en-GB" dirty="0"/>
          </a:p>
        </p:txBody>
      </p:sp>
    </p:spTree>
    <p:extLst>
      <p:ext uri="{BB962C8B-B14F-4D97-AF65-F5344CB8AC3E}">
        <p14:creationId xmlns:p14="http://schemas.microsoft.com/office/powerpoint/2010/main" val="74447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6077E-0D6D-4BF0-8CB4-C30648D5021B}"/>
              </a:ext>
            </a:extLst>
          </p:cNvPr>
          <p:cNvSpPr>
            <a:spLocks noGrp="1"/>
          </p:cNvSpPr>
          <p:nvPr>
            <p:ph type="title"/>
          </p:nvPr>
        </p:nvSpPr>
        <p:spPr/>
        <p:txBody>
          <a:bodyPr/>
          <a:lstStyle/>
          <a:p>
            <a:r>
              <a:rPr lang="en-US" dirty="0">
                <a:solidFill>
                  <a:schemeClr val="bg1"/>
                </a:solidFill>
              </a:rPr>
              <a:t>But</a:t>
            </a:r>
            <a:r>
              <a:rPr lang="en-US" dirty="0"/>
              <a:t> What about the Lousy Jobs Report?</a:t>
            </a:r>
          </a:p>
        </p:txBody>
      </p:sp>
      <p:sp>
        <p:nvSpPr>
          <p:cNvPr id="4" name="Slide Number Placeholder 3">
            <a:extLst>
              <a:ext uri="{FF2B5EF4-FFF2-40B4-BE49-F238E27FC236}">
                <a16:creationId xmlns:a16="http://schemas.microsoft.com/office/drawing/2014/main" id="{638650B4-3F84-4A6D-8D7B-89C891B545C7}"/>
              </a:ext>
            </a:extLst>
          </p:cNvPr>
          <p:cNvSpPr>
            <a:spLocks noGrp="1"/>
          </p:cNvSpPr>
          <p:nvPr>
            <p:ph type="sldNum" sz="quarter" idx="12"/>
          </p:nvPr>
        </p:nvSpPr>
        <p:spPr/>
        <p:txBody>
          <a:bodyPr/>
          <a:lstStyle/>
          <a:p>
            <a:fld id="{D9F085D5-EC86-4F6A-B501-C1359CB39116}" type="slidenum">
              <a:rPr lang="en-GB" smtClean="0"/>
              <a:t>19</a:t>
            </a:fld>
            <a:endParaRPr lang="en-GB" dirty="0"/>
          </a:p>
        </p:txBody>
      </p:sp>
      <p:pic>
        <p:nvPicPr>
          <p:cNvPr id="12" name="Content Placeholder 11" descr="Chart, line chart&#10;&#10;Description automatically generated">
            <a:extLst>
              <a:ext uri="{FF2B5EF4-FFF2-40B4-BE49-F238E27FC236}">
                <a16:creationId xmlns:a16="http://schemas.microsoft.com/office/drawing/2014/main" id="{7D7D2D83-D624-4FD3-9444-6E8663C9ED52}"/>
              </a:ext>
            </a:extLst>
          </p:cNvPr>
          <p:cNvPicPr>
            <a:picLocks noGrp="1" noChangeAspect="1"/>
          </p:cNvPicPr>
          <p:nvPr>
            <p:ph idx="1"/>
          </p:nvPr>
        </p:nvPicPr>
        <p:blipFill>
          <a:blip r:embed="rId2"/>
          <a:stretch>
            <a:fillRect/>
          </a:stretch>
        </p:blipFill>
        <p:spPr>
          <a:xfrm>
            <a:off x="450376" y="1720012"/>
            <a:ext cx="5268036" cy="4510213"/>
          </a:xfrm>
        </p:spPr>
      </p:pic>
      <p:sp>
        <p:nvSpPr>
          <p:cNvPr id="13" name="TextBox 12">
            <a:extLst>
              <a:ext uri="{FF2B5EF4-FFF2-40B4-BE49-F238E27FC236}">
                <a16:creationId xmlns:a16="http://schemas.microsoft.com/office/drawing/2014/main" id="{9015C46D-5814-45B3-9F04-37486B21F20B}"/>
              </a:ext>
            </a:extLst>
          </p:cNvPr>
          <p:cNvSpPr txBox="1"/>
          <p:nvPr/>
        </p:nvSpPr>
        <p:spPr>
          <a:xfrm>
            <a:off x="5964072" y="1720012"/>
            <a:ext cx="5923128" cy="2062103"/>
          </a:xfrm>
          <a:prstGeom prst="rect">
            <a:avLst/>
          </a:prstGeom>
          <a:noFill/>
        </p:spPr>
        <p:txBody>
          <a:bodyPr wrap="square" rtlCol="0">
            <a:spAutoFit/>
          </a:bodyPr>
          <a:lstStyle/>
          <a:p>
            <a:r>
              <a:rPr lang="en-US" sz="3200" dirty="0"/>
              <a:t>What a Difference a Month Makes</a:t>
            </a:r>
          </a:p>
          <a:p>
            <a:endParaRPr lang="en-US" sz="3200" dirty="0"/>
          </a:p>
          <a:p>
            <a:r>
              <a:rPr lang="en-US" sz="3200" dirty="0"/>
              <a:t>March:  “Light at the end of the tunnel,” 770K new jobs added</a:t>
            </a:r>
          </a:p>
        </p:txBody>
      </p:sp>
      <p:sp>
        <p:nvSpPr>
          <p:cNvPr id="15" name="TextBox 14">
            <a:extLst>
              <a:ext uri="{FF2B5EF4-FFF2-40B4-BE49-F238E27FC236}">
                <a16:creationId xmlns:a16="http://schemas.microsoft.com/office/drawing/2014/main" id="{A72E12A5-A881-4EFE-9209-2CE2A534DC61}"/>
              </a:ext>
            </a:extLst>
          </p:cNvPr>
          <p:cNvSpPr txBox="1"/>
          <p:nvPr/>
        </p:nvSpPr>
        <p:spPr>
          <a:xfrm>
            <a:off x="5964072" y="4176564"/>
            <a:ext cx="6094206" cy="1077218"/>
          </a:xfrm>
          <a:prstGeom prst="rect">
            <a:avLst/>
          </a:prstGeom>
          <a:noFill/>
        </p:spPr>
        <p:txBody>
          <a:bodyPr wrap="square">
            <a:spAutoFit/>
          </a:bodyPr>
          <a:lstStyle/>
          <a:p>
            <a:r>
              <a:rPr lang="en-US" sz="3200" dirty="0"/>
              <a:t>April:  Clunk, 266k new jobs, fewer than were added in Feb of 2020</a:t>
            </a:r>
          </a:p>
        </p:txBody>
      </p:sp>
    </p:spTree>
    <p:extLst>
      <p:ext uri="{BB962C8B-B14F-4D97-AF65-F5344CB8AC3E}">
        <p14:creationId xmlns:p14="http://schemas.microsoft.com/office/powerpoint/2010/main" val="149407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812800"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fontScale="92500" lnSpcReduction="10000"/>
          </a:bodyPr>
          <a:lstStyle/>
          <a:p>
            <a:r>
              <a:rPr lang="en-US" dirty="0"/>
              <a:t>Honorary Board: 54 members</a:t>
            </a:r>
          </a:p>
          <a:p>
            <a:pPr lvl="1"/>
            <a:r>
              <a:rPr lang="en-US" dirty="0"/>
              <a:t>2 Fed Chairs: Janet Yellen, Ben Bernanke</a:t>
            </a:r>
          </a:p>
          <a:p>
            <a:pPr lvl="1"/>
            <a:r>
              <a:rPr lang="en-US" dirty="0"/>
              <a:t>1 Secretary of the Treasury: Yellen (D)</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585+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321392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727AC-390B-40AC-A705-6AE8FAA3ECEE}"/>
              </a:ext>
            </a:extLst>
          </p:cNvPr>
          <p:cNvSpPr>
            <a:spLocks noGrp="1"/>
          </p:cNvSpPr>
          <p:nvPr>
            <p:ph type="title"/>
          </p:nvPr>
        </p:nvSpPr>
        <p:spPr/>
        <p:txBody>
          <a:bodyPr/>
          <a:lstStyle/>
          <a:p>
            <a:r>
              <a:rPr lang="en-US" dirty="0">
                <a:solidFill>
                  <a:schemeClr val="bg1"/>
                </a:solidFill>
              </a:rPr>
              <a:t>Exp</a:t>
            </a:r>
            <a:r>
              <a:rPr lang="en-US" dirty="0"/>
              <a:t>lanations</a:t>
            </a:r>
          </a:p>
        </p:txBody>
      </p:sp>
      <p:sp>
        <p:nvSpPr>
          <p:cNvPr id="3" name="Content Placeholder 2">
            <a:extLst>
              <a:ext uri="{FF2B5EF4-FFF2-40B4-BE49-F238E27FC236}">
                <a16:creationId xmlns:a16="http://schemas.microsoft.com/office/drawing/2014/main" id="{14499257-8948-4E67-B73D-6C496356C78B}"/>
              </a:ext>
            </a:extLst>
          </p:cNvPr>
          <p:cNvSpPr>
            <a:spLocks noGrp="1"/>
          </p:cNvSpPr>
          <p:nvPr>
            <p:ph idx="1"/>
          </p:nvPr>
        </p:nvSpPr>
        <p:spPr/>
        <p:txBody>
          <a:bodyPr>
            <a:normAutofit lnSpcReduction="10000"/>
          </a:bodyPr>
          <a:lstStyle/>
          <a:p>
            <a:pPr marL="514350" indent="-514350">
              <a:buFont typeface="+mj-lt"/>
              <a:buAutoNum type="arabicPeriod"/>
            </a:pPr>
            <a:r>
              <a:rPr lang="en-US" dirty="0"/>
              <a:t>Noisy Data</a:t>
            </a:r>
          </a:p>
          <a:p>
            <a:pPr marL="514350" indent="-514350">
              <a:buFont typeface="+mj-lt"/>
              <a:buAutoNum type="arabicPeriod"/>
            </a:pPr>
            <a:r>
              <a:rPr lang="en-US" dirty="0"/>
              <a:t>Demand was great in March, but slowed in April; e.g., retail sales in March rose 10.7%, but were flat in April.</a:t>
            </a:r>
          </a:p>
          <a:p>
            <a:pPr marL="514350" indent="-514350">
              <a:buFont typeface="+mj-lt"/>
              <a:buAutoNum type="arabicPeriod"/>
            </a:pPr>
            <a:r>
              <a:rPr lang="en-US" dirty="0"/>
              <a:t>Mismatches of jobs and workers.</a:t>
            </a:r>
          </a:p>
          <a:p>
            <a:pPr lvl="1"/>
            <a:r>
              <a:rPr lang="en-US" dirty="0"/>
              <a:t>Supply bottlenecks in many industries</a:t>
            </a:r>
          </a:p>
          <a:p>
            <a:pPr lvl="1"/>
            <a:r>
              <a:rPr lang="en-US" dirty="0"/>
              <a:t>Given the length of the recession it takes time to rematch workers and firms</a:t>
            </a:r>
          </a:p>
          <a:p>
            <a:pPr marL="514350" indent="-514350">
              <a:buFont typeface="+mj-lt"/>
              <a:buAutoNum type="arabicPeriod"/>
            </a:pPr>
            <a:r>
              <a:rPr lang="en-US" dirty="0"/>
              <a:t>Workers’ reluctance to take available jobs, i.e., labor shortage</a:t>
            </a:r>
          </a:p>
          <a:p>
            <a:pPr lvl="1"/>
            <a:r>
              <a:rPr lang="en-US" dirty="0"/>
              <a:t>More than 50% of workers are unvaccinated.</a:t>
            </a:r>
          </a:p>
          <a:p>
            <a:pPr lvl="1"/>
            <a:r>
              <a:rPr lang="en-US" dirty="0"/>
              <a:t>Many schools have not reopened and parents need to provide child care.</a:t>
            </a:r>
          </a:p>
          <a:p>
            <a:pPr lvl="1"/>
            <a:r>
              <a:rPr lang="en-US" dirty="0"/>
              <a:t>Expanded unemployment insurance discouraged workers from taking jobs</a:t>
            </a:r>
          </a:p>
          <a:p>
            <a:endParaRPr lang="en-US" dirty="0"/>
          </a:p>
        </p:txBody>
      </p:sp>
      <p:sp>
        <p:nvSpPr>
          <p:cNvPr id="4" name="Slide Number Placeholder 3">
            <a:extLst>
              <a:ext uri="{FF2B5EF4-FFF2-40B4-BE49-F238E27FC236}">
                <a16:creationId xmlns:a16="http://schemas.microsoft.com/office/drawing/2014/main" id="{206DC3AE-756D-4C0B-8A1E-90CDA9C1FAE9}"/>
              </a:ext>
            </a:extLst>
          </p:cNvPr>
          <p:cNvSpPr>
            <a:spLocks noGrp="1"/>
          </p:cNvSpPr>
          <p:nvPr>
            <p:ph type="sldNum" sz="quarter" idx="12"/>
          </p:nvPr>
        </p:nvSpPr>
        <p:spPr/>
        <p:txBody>
          <a:bodyPr/>
          <a:lstStyle/>
          <a:p>
            <a:fld id="{D9F085D5-EC86-4F6A-B501-C1359CB39116}" type="slidenum">
              <a:rPr lang="en-GB" smtClean="0"/>
              <a:t>20</a:t>
            </a:fld>
            <a:endParaRPr lang="en-GB" dirty="0"/>
          </a:p>
        </p:txBody>
      </p:sp>
    </p:spTree>
    <p:extLst>
      <p:ext uri="{BB962C8B-B14F-4D97-AF65-F5344CB8AC3E}">
        <p14:creationId xmlns:p14="http://schemas.microsoft.com/office/powerpoint/2010/main" val="19563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D60B4-D005-4C8B-93EE-C63D194AD44E}"/>
              </a:ext>
            </a:extLst>
          </p:cNvPr>
          <p:cNvSpPr>
            <a:spLocks noGrp="1"/>
          </p:cNvSpPr>
          <p:nvPr>
            <p:ph type="title"/>
          </p:nvPr>
        </p:nvSpPr>
        <p:spPr/>
        <p:txBody>
          <a:bodyPr/>
          <a:lstStyle/>
          <a:p>
            <a:r>
              <a:rPr lang="en-US" dirty="0">
                <a:solidFill>
                  <a:schemeClr val="bg1"/>
                </a:solidFill>
              </a:rPr>
              <a:t>Exp</a:t>
            </a:r>
            <a:r>
              <a:rPr lang="en-US" dirty="0"/>
              <a:t>anded Unemployment Benefit</a:t>
            </a:r>
          </a:p>
        </p:txBody>
      </p:sp>
      <p:sp>
        <p:nvSpPr>
          <p:cNvPr id="3" name="Content Placeholder 2">
            <a:extLst>
              <a:ext uri="{FF2B5EF4-FFF2-40B4-BE49-F238E27FC236}">
                <a16:creationId xmlns:a16="http://schemas.microsoft.com/office/drawing/2014/main" id="{1F443F4C-9DB8-469C-AB0D-E94A4AA19C03}"/>
              </a:ext>
            </a:extLst>
          </p:cNvPr>
          <p:cNvSpPr>
            <a:spLocks noGrp="1"/>
          </p:cNvSpPr>
          <p:nvPr>
            <p:ph idx="1"/>
          </p:nvPr>
        </p:nvSpPr>
        <p:spPr>
          <a:xfrm>
            <a:off x="838200" y="1087436"/>
            <a:ext cx="10515600" cy="5507915"/>
          </a:xfrm>
        </p:spPr>
        <p:txBody>
          <a:bodyPr>
            <a:normAutofit/>
          </a:bodyPr>
          <a:lstStyle/>
          <a:p>
            <a:r>
              <a:rPr lang="en-US" dirty="0"/>
              <a:t>Cares Act added an extra $600 a week to the regular state unemployment, but ended in July</a:t>
            </a:r>
          </a:p>
          <a:p>
            <a:r>
              <a:rPr lang="en-US" dirty="0"/>
              <a:t>American Rescue Plan reinstated an extra $300 a week benefit to expire in September. (First, $10,600 of UI nontaxable)</a:t>
            </a:r>
          </a:p>
          <a:p>
            <a:endParaRPr lang="en-US" dirty="0"/>
          </a:p>
          <a:p>
            <a:endParaRPr lang="en-US" dirty="0"/>
          </a:p>
          <a:p>
            <a:endParaRPr lang="en-US" dirty="0"/>
          </a:p>
          <a:p>
            <a:endParaRPr lang="en-US" dirty="0"/>
          </a:p>
          <a:p>
            <a:endParaRPr lang="en-US" dirty="0"/>
          </a:p>
          <a:p>
            <a:r>
              <a:rPr lang="en-US" dirty="0"/>
              <a:t>As of 5/18, 21 States are foregoing the extra $300 benefit for their unemployed workers.</a:t>
            </a:r>
          </a:p>
          <a:p>
            <a:endParaRPr lang="en-US" dirty="0"/>
          </a:p>
        </p:txBody>
      </p:sp>
      <p:sp>
        <p:nvSpPr>
          <p:cNvPr id="4" name="Slide Number Placeholder 3">
            <a:extLst>
              <a:ext uri="{FF2B5EF4-FFF2-40B4-BE49-F238E27FC236}">
                <a16:creationId xmlns:a16="http://schemas.microsoft.com/office/drawing/2014/main" id="{B8556064-69A2-4CF8-AB31-CBB26F1F2B64}"/>
              </a:ext>
            </a:extLst>
          </p:cNvPr>
          <p:cNvSpPr>
            <a:spLocks noGrp="1"/>
          </p:cNvSpPr>
          <p:nvPr>
            <p:ph type="sldNum" sz="quarter" idx="12"/>
          </p:nvPr>
        </p:nvSpPr>
        <p:spPr/>
        <p:txBody>
          <a:bodyPr/>
          <a:lstStyle/>
          <a:p>
            <a:fld id="{D9F085D5-EC86-4F6A-B501-C1359CB39116}" type="slidenum">
              <a:rPr lang="en-GB" smtClean="0"/>
              <a:t>21</a:t>
            </a:fld>
            <a:endParaRPr lang="en-GB" dirty="0"/>
          </a:p>
        </p:txBody>
      </p:sp>
      <p:pic>
        <p:nvPicPr>
          <p:cNvPr id="6" name="Picture 5">
            <a:extLst>
              <a:ext uri="{FF2B5EF4-FFF2-40B4-BE49-F238E27FC236}">
                <a16:creationId xmlns:a16="http://schemas.microsoft.com/office/drawing/2014/main" id="{65A5B716-DD74-4A66-A61E-AFAF52C6A7CC}"/>
              </a:ext>
            </a:extLst>
          </p:cNvPr>
          <p:cNvPicPr>
            <a:picLocks noChangeAspect="1"/>
          </p:cNvPicPr>
          <p:nvPr/>
        </p:nvPicPr>
        <p:blipFill>
          <a:blip r:embed="rId2"/>
          <a:stretch>
            <a:fillRect/>
          </a:stretch>
        </p:blipFill>
        <p:spPr>
          <a:xfrm>
            <a:off x="1348691" y="2716763"/>
            <a:ext cx="7924060" cy="2560320"/>
          </a:xfrm>
          <a:prstGeom prst="rect">
            <a:avLst/>
          </a:prstGeom>
        </p:spPr>
      </p:pic>
    </p:spTree>
    <p:extLst>
      <p:ext uri="{BB962C8B-B14F-4D97-AF65-F5344CB8AC3E}">
        <p14:creationId xmlns:p14="http://schemas.microsoft.com/office/powerpoint/2010/main" val="15105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AE194-0EB2-43ED-89C6-991FE1ED4B6C}"/>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about Inflation:  Two Views</a:t>
            </a:r>
          </a:p>
        </p:txBody>
      </p:sp>
      <p:sp>
        <p:nvSpPr>
          <p:cNvPr id="3" name="Content Placeholder 2">
            <a:extLst>
              <a:ext uri="{FF2B5EF4-FFF2-40B4-BE49-F238E27FC236}">
                <a16:creationId xmlns:a16="http://schemas.microsoft.com/office/drawing/2014/main" id="{5E2B9471-B8B7-4803-9558-BE36D0A5E18A}"/>
              </a:ext>
            </a:extLst>
          </p:cNvPr>
          <p:cNvSpPr>
            <a:spLocks noGrp="1"/>
          </p:cNvSpPr>
          <p:nvPr>
            <p:ph idx="1"/>
          </p:nvPr>
        </p:nvSpPr>
        <p:spPr/>
        <p:txBody>
          <a:bodyPr>
            <a:normAutofit fontScale="92500" lnSpcReduction="10000"/>
          </a:bodyPr>
          <a:lstStyle/>
          <a:p>
            <a:pPr marL="0" indent="0">
              <a:buNone/>
            </a:pPr>
            <a:r>
              <a:rPr lang="en-US" dirty="0"/>
              <a:t>Treasury Secretary Jane Yellen, 3/14:</a:t>
            </a:r>
          </a:p>
          <a:p>
            <a:pPr marL="457200" indent="0">
              <a:buNone/>
            </a:pPr>
            <a:r>
              <a:rPr lang="en-US" dirty="0"/>
              <a:t>To get a sustained high inflation like we had in the 1970s, I absolutely don’t expect that.  We have had very </a:t>
            </a:r>
            <a:r>
              <a:rPr lang="en-US" dirty="0">
                <a:solidFill>
                  <a:srgbClr val="FF0000"/>
                </a:solidFill>
              </a:rPr>
              <a:t>well anchored inflationary expectations</a:t>
            </a:r>
            <a:r>
              <a:rPr lang="en-US" dirty="0"/>
              <a:t>, and a Federal Reserve that’s learned how to manage inflation.</a:t>
            </a:r>
          </a:p>
          <a:p>
            <a:pPr marL="0" indent="0">
              <a:buNone/>
            </a:pPr>
            <a:r>
              <a:rPr lang="en-US" dirty="0"/>
              <a:t>Former Treasury Secretary Larry Summers, 3/26:</a:t>
            </a:r>
          </a:p>
          <a:p>
            <a:pPr marL="457200" indent="0">
              <a:buNone/>
            </a:pPr>
            <a:r>
              <a:rPr lang="en-US" dirty="0"/>
              <a:t>It may be that a way will be found to bring it under control. But as I look at $3 trillion of stimulus, $2 trillion of savings overhang, …,rates expected by the Federal Reserve to be at zero for three years even in a booming economy, …, and much new fiscal stimulus to come — I'm worried.</a:t>
            </a:r>
          </a:p>
        </p:txBody>
      </p:sp>
      <p:sp>
        <p:nvSpPr>
          <p:cNvPr id="4" name="Slide Number Placeholder 3">
            <a:extLst>
              <a:ext uri="{FF2B5EF4-FFF2-40B4-BE49-F238E27FC236}">
                <a16:creationId xmlns:a16="http://schemas.microsoft.com/office/drawing/2014/main" id="{A3356CAF-3D07-45CF-9A29-3B42F1412D4E}"/>
              </a:ext>
            </a:extLst>
          </p:cNvPr>
          <p:cNvSpPr>
            <a:spLocks noGrp="1"/>
          </p:cNvSpPr>
          <p:nvPr>
            <p:ph type="sldNum" sz="quarter" idx="12"/>
          </p:nvPr>
        </p:nvSpPr>
        <p:spPr/>
        <p:txBody>
          <a:bodyPr/>
          <a:lstStyle/>
          <a:p>
            <a:fld id="{D9F085D5-EC86-4F6A-B501-C1359CB39116}" type="slidenum">
              <a:rPr lang="en-GB" smtClean="0"/>
              <a:t>22</a:t>
            </a:fld>
            <a:endParaRPr lang="en-GB" dirty="0"/>
          </a:p>
        </p:txBody>
      </p:sp>
    </p:spTree>
    <p:extLst>
      <p:ext uri="{BB962C8B-B14F-4D97-AF65-F5344CB8AC3E}">
        <p14:creationId xmlns:p14="http://schemas.microsoft.com/office/powerpoint/2010/main" val="379527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2FE32-4494-47A7-BFCD-541796FC9E8B}"/>
              </a:ext>
            </a:extLst>
          </p:cNvPr>
          <p:cNvSpPr>
            <a:spLocks noGrp="1"/>
          </p:cNvSpPr>
          <p:nvPr>
            <p:ph type="title"/>
          </p:nvPr>
        </p:nvSpPr>
        <p:spPr/>
        <p:txBody>
          <a:bodyPr/>
          <a:lstStyle/>
          <a:p>
            <a:r>
              <a:rPr lang="en-US" dirty="0">
                <a:solidFill>
                  <a:schemeClr val="bg1"/>
                </a:solidFill>
              </a:rPr>
              <a:t>Ho</a:t>
            </a:r>
            <a:r>
              <a:rPr lang="en-US" dirty="0">
                <a:solidFill>
                  <a:schemeClr val="accent5">
                    <a:lumMod val="50000"/>
                  </a:schemeClr>
                </a:solidFill>
              </a:rPr>
              <a:t>w Does the Fed “Manage” Inflation?</a:t>
            </a:r>
          </a:p>
        </p:txBody>
      </p:sp>
      <p:sp>
        <p:nvSpPr>
          <p:cNvPr id="3" name="Content Placeholder 2">
            <a:extLst>
              <a:ext uri="{FF2B5EF4-FFF2-40B4-BE49-F238E27FC236}">
                <a16:creationId xmlns:a16="http://schemas.microsoft.com/office/drawing/2014/main" id="{8F4D805D-DCFF-469B-8416-257B780EB8CD}"/>
              </a:ext>
            </a:extLst>
          </p:cNvPr>
          <p:cNvSpPr>
            <a:spLocks noGrp="1"/>
          </p:cNvSpPr>
          <p:nvPr>
            <p:ph idx="1"/>
          </p:nvPr>
        </p:nvSpPr>
        <p:spPr/>
        <p:txBody>
          <a:bodyPr>
            <a:normAutofit lnSpcReduction="10000"/>
          </a:bodyPr>
          <a:lstStyle/>
          <a:p>
            <a:r>
              <a:rPr lang="en-US" dirty="0"/>
              <a:t>The Fed has a “dual mandate”</a:t>
            </a:r>
          </a:p>
          <a:p>
            <a:pPr lvl="1"/>
            <a:r>
              <a:rPr lang="en-US" dirty="0"/>
              <a:t>Price stability (2% inflation)</a:t>
            </a:r>
          </a:p>
          <a:p>
            <a:pPr lvl="1"/>
            <a:r>
              <a:rPr lang="en-US" dirty="0"/>
              <a:t>Maximum employment consistent with price stability.</a:t>
            </a:r>
          </a:p>
          <a:p>
            <a:r>
              <a:rPr lang="en-US" dirty="0"/>
              <a:t>When the Fed fears a rise in inflation, they raise interest rates to lower total spending.</a:t>
            </a:r>
          </a:p>
          <a:p>
            <a:r>
              <a:rPr lang="en-US" dirty="0"/>
              <a:t>When the Fed fears rising unemployment, they cut interest rates to increase total spending.</a:t>
            </a:r>
          </a:p>
          <a:p>
            <a:pPr marL="0" indent="0">
              <a:buNone/>
            </a:pPr>
            <a:endParaRPr lang="en-US" dirty="0"/>
          </a:p>
          <a:p>
            <a:pPr marL="0" indent="0">
              <a:buNone/>
            </a:pPr>
            <a:r>
              <a:rPr lang="en-US" dirty="0"/>
              <a:t>At the moment, the Fed appears to be more concerned about its employment objective than in the past. </a:t>
            </a:r>
          </a:p>
          <a:p>
            <a:endParaRPr lang="en-US" dirty="0"/>
          </a:p>
        </p:txBody>
      </p:sp>
      <p:sp>
        <p:nvSpPr>
          <p:cNvPr id="4" name="Slide Number Placeholder 3">
            <a:extLst>
              <a:ext uri="{FF2B5EF4-FFF2-40B4-BE49-F238E27FC236}">
                <a16:creationId xmlns:a16="http://schemas.microsoft.com/office/drawing/2014/main" id="{C5F0B8A8-A255-4894-98BA-5C1666F67CDB}"/>
              </a:ext>
            </a:extLst>
          </p:cNvPr>
          <p:cNvSpPr>
            <a:spLocks noGrp="1"/>
          </p:cNvSpPr>
          <p:nvPr>
            <p:ph type="sldNum" sz="quarter" idx="12"/>
          </p:nvPr>
        </p:nvSpPr>
        <p:spPr/>
        <p:txBody>
          <a:bodyPr/>
          <a:lstStyle/>
          <a:p>
            <a:fld id="{D9F085D5-EC86-4F6A-B501-C1359CB39116}" type="slidenum">
              <a:rPr lang="en-GB" smtClean="0"/>
              <a:t>23</a:t>
            </a:fld>
            <a:endParaRPr lang="en-GB" dirty="0"/>
          </a:p>
        </p:txBody>
      </p:sp>
    </p:spTree>
    <p:extLst>
      <p:ext uri="{BB962C8B-B14F-4D97-AF65-F5344CB8AC3E}">
        <p14:creationId xmlns:p14="http://schemas.microsoft.com/office/powerpoint/2010/main" val="353513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19B75-CA8A-43C2-9385-4E98EABA36B1}"/>
              </a:ext>
            </a:extLst>
          </p:cNvPr>
          <p:cNvSpPr>
            <a:spLocks noGrp="1"/>
          </p:cNvSpPr>
          <p:nvPr>
            <p:ph type="title"/>
          </p:nvPr>
        </p:nvSpPr>
        <p:spPr/>
        <p:txBody>
          <a:bodyPr/>
          <a:lstStyle/>
          <a:p>
            <a:r>
              <a:rPr lang="en-US" dirty="0">
                <a:solidFill>
                  <a:schemeClr val="bg1"/>
                </a:solidFill>
              </a:rPr>
              <a:t>FO</a:t>
            </a:r>
            <a:r>
              <a:rPr lang="en-US" dirty="0"/>
              <a:t>MC Policy Statement 4/28/2021</a:t>
            </a:r>
          </a:p>
        </p:txBody>
      </p:sp>
      <p:sp>
        <p:nvSpPr>
          <p:cNvPr id="3" name="Content Placeholder 2">
            <a:extLst>
              <a:ext uri="{FF2B5EF4-FFF2-40B4-BE49-F238E27FC236}">
                <a16:creationId xmlns:a16="http://schemas.microsoft.com/office/drawing/2014/main" id="{F7880D65-4F03-423D-A5F8-BE2ACC39E8DD}"/>
              </a:ext>
            </a:extLst>
          </p:cNvPr>
          <p:cNvSpPr>
            <a:spLocks noGrp="1"/>
          </p:cNvSpPr>
          <p:nvPr>
            <p:ph idx="1"/>
          </p:nvPr>
        </p:nvSpPr>
        <p:spPr/>
        <p:txBody>
          <a:bodyPr/>
          <a:lstStyle/>
          <a:p>
            <a:pPr marL="0" indent="0">
              <a:buNone/>
            </a:pPr>
            <a:r>
              <a:rPr lang="en-US" dirty="0"/>
              <a:t>The Committee decided to keep the target range for the federal funds rate at 0 to 1/4 percent and expects it will be appropriate to maintain this target range until labor market conditions have reached levels consistent with the Committee's assessments of maximum employment and inflation has risen to 2 percent and is on track to moderately exceed 2 percent for some time.</a:t>
            </a:r>
          </a:p>
          <a:p>
            <a:pPr marL="0" indent="0">
              <a:buNone/>
            </a:pPr>
            <a:endParaRPr lang="en-US" dirty="0"/>
          </a:p>
          <a:p>
            <a:pPr marL="0" indent="0">
              <a:buNone/>
            </a:pPr>
            <a:r>
              <a:rPr lang="en-US" dirty="0"/>
              <a:t>Pretty “Dovish”:  1)  Employment objective comes first; 2) Tolerate some higher inflation.</a:t>
            </a:r>
          </a:p>
        </p:txBody>
      </p:sp>
      <p:sp>
        <p:nvSpPr>
          <p:cNvPr id="4" name="Slide Number Placeholder 3">
            <a:extLst>
              <a:ext uri="{FF2B5EF4-FFF2-40B4-BE49-F238E27FC236}">
                <a16:creationId xmlns:a16="http://schemas.microsoft.com/office/drawing/2014/main" id="{4C4B91ED-E2CA-4BA7-B7E8-C56713331300}"/>
              </a:ext>
            </a:extLst>
          </p:cNvPr>
          <p:cNvSpPr>
            <a:spLocks noGrp="1"/>
          </p:cNvSpPr>
          <p:nvPr>
            <p:ph type="sldNum" sz="quarter" idx="12"/>
          </p:nvPr>
        </p:nvSpPr>
        <p:spPr/>
        <p:txBody>
          <a:bodyPr/>
          <a:lstStyle/>
          <a:p>
            <a:fld id="{D9F085D5-EC86-4F6A-B501-C1359CB39116}" type="slidenum">
              <a:rPr lang="en-GB" smtClean="0"/>
              <a:t>24</a:t>
            </a:fld>
            <a:endParaRPr lang="en-GB" dirty="0"/>
          </a:p>
        </p:txBody>
      </p:sp>
    </p:spTree>
    <p:extLst>
      <p:ext uri="{BB962C8B-B14F-4D97-AF65-F5344CB8AC3E}">
        <p14:creationId xmlns:p14="http://schemas.microsoft.com/office/powerpoint/2010/main" val="13527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E4DA2-E892-4361-BCE0-6F71A3B4A9F1}"/>
              </a:ext>
            </a:extLst>
          </p:cNvPr>
          <p:cNvSpPr>
            <a:spLocks noGrp="1"/>
          </p:cNvSpPr>
          <p:nvPr>
            <p:ph type="title"/>
          </p:nvPr>
        </p:nvSpPr>
        <p:spPr/>
        <p:txBody>
          <a:bodyPr/>
          <a:lstStyle/>
          <a:p>
            <a:r>
              <a:rPr lang="en-US" dirty="0">
                <a:solidFill>
                  <a:schemeClr val="bg1"/>
                </a:solidFill>
              </a:rPr>
              <a:t>But </a:t>
            </a:r>
            <a:r>
              <a:rPr lang="en-US" dirty="0">
                <a:solidFill>
                  <a:schemeClr val="accent5">
                    <a:lumMod val="50000"/>
                  </a:schemeClr>
                </a:solidFill>
              </a:rPr>
              <a:t>Hasn’t Inflation Already Been Too High?</a:t>
            </a:r>
            <a:endParaRPr lang="en-US" dirty="0"/>
          </a:p>
        </p:txBody>
      </p:sp>
      <p:sp>
        <p:nvSpPr>
          <p:cNvPr id="4" name="Slide Number Placeholder 3">
            <a:extLst>
              <a:ext uri="{FF2B5EF4-FFF2-40B4-BE49-F238E27FC236}">
                <a16:creationId xmlns:a16="http://schemas.microsoft.com/office/drawing/2014/main" id="{C4EB0BC7-0D08-4046-8F9C-5DB0AE64081E}"/>
              </a:ext>
            </a:extLst>
          </p:cNvPr>
          <p:cNvSpPr>
            <a:spLocks noGrp="1"/>
          </p:cNvSpPr>
          <p:nvPr>
            <p:ph type="sldNum" sz="quarter" idx="12"/>
          </p:nvPr>
        </p:nvSpPr>
        <p:spPr/>
        <p:txBody>
          <a:bodyPr/>
          <a:lstStyle/>
          <a:p>
            <a:fld id="{D9F085D5-EC86-4F6A-B501-C1359CB39116}" type="slidenum">
              <a:rPr lang="en-GB" smtClean="0"/>
              <a:t>25</a:t>
            </a:fld>
            <a:endParaRPr lang="en-GB" dirty="0"/>
          </a:p>
        </p:txBody>
      </p:sp>
      <p:pic>
        <p:nvPicPr>
          <p:cNvPr id="5" name="Content Placeholder 5" descr="Chart, line chart&#10;&#10;Description automatically generated">
            <a:extLst>
              <a:ext uri="{FF2B5EF4-FFF2-40B4-BE49-F238E27FC236}">
                <a16:creationId xmlns:a16="http://schemas.microsoft.com/office/drawing/2014/main" id="{A22D8FD3-18D6-4DFE-BF09-7F664137A484}"/>
              </a:ext>
            </a:extLst>
          </p:cNvPr>
          <p:cNvPicPr>
            <a:picLocks noGrp="1" noChangeAspect="1"/>
          </p:cNvPicPr>
          <p:nvPr>
            <p:ph idx="1"/>
          </p:nvPr>
        </p:nvPicPr>
        <p:blipFill>
          <a:blip r:embed="rId2"/>
          <a:stretch>
            <a:fillRect/>
          </a:stretch>
        </p:blipFill>
        <p:spPr>
          <a:xfrm>
            <a:off x="838200" y="1720013"/>
            <a:ext cx="10515600" cy="4051386"/>
          </a:xfrm>
        </p:spPr>
      </p:pic>
    </p:spTree>
    <p:extLst>
      <p:ext uri="{BB962C8B-B14F-4D97-AF65-F5344CB8AC3E}">
        <p14:creationId xmlns:p14="http://schemas.microsoft.com/office/powerpoint/2010/main" val="3368847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F7AA-FDC6-4BA2-A8E0-E589F467E453}"/>
              </a:ext>
            </a:extLst>
          </p:cNvPr>
          <p:cNvSpPr>
            <a:spLocks noGrp="1"/>
          </p:cNvSpPr>
          <p:nvPr>
            <p:ph type="title"/>
          </p:nvPr>
        </p:nvSpPr>
        <p:spPr/>
        <p:txBody>
          <a:bodyPr/>
          <a:lstStyle/>
          <a:p>
            <a:r>
              <a:rPr lang="en-US" dirty="0">
                <a:solidFill>
                  <a:schemeClr val="bg1"/>
                </a:solidFill>
              </a:rPr>
              <a:t>Yik</a:t>
            </a:r>
            <a:r>
              <a:rPr lang="en-US" dirty="0">
                <a:solidFill>
                  <a:schemeClr val="accent5">
                    <a:lumMod val="50000"/>
                  </a:schemeClr>
                </a:solidFill>
              </a:rPr>
              <a:t>es, Inflation Is Already Out of Control</a:t>
            </a:r>
          </a:p>
        </p:txBody>
      </p:sp>
      <p:sp>
        <p:nvSpPr>
          <p:cNvPr id="3" name="Content Placeholder 2">
            <a:extLst>
              <a:ext uri="{FF2B5EF4-FFF2-40B4-BE49-F238E27FC236}">
                <a16:creationId xmlns:a16="http://schemas.microsoft.com/office/drawing/2014/main" id="{F2A57C68-2901-4EE0-A00F-965804CD80A6}"/>
              </a:ext>
            </a:extLst>
          </p:cNvPr>
          <p:cNvSpPr>
            <a:spLocks noGrp="1"/>
          </p:cNvSpPr>
          <p:nvPr>
            <p:ph idx="1"/>
          </p:nvPr>
        </p:nvSpPr>
        <p:spPr/>
        <p:txBody>
          <a:bodyPr>
            <a:normAutofit fontScale="92500" lnSpcReduction="20000"/>
          </a:bodyPr>
          <a:lstStyle/>
          <a:p>
            <a:pPr marL="0" indent="0" algn="l" fontAlgn="base">
              <a:buNone/>
            </a:pPr>
            <a:r>
              <a:rPr lang="en-US" sz="3200" b="0" dirty="0">
                <a:solidFill>
                  <a:schemeClr val="accent5">
                    <a:lumMod val="50000"/>
                  </a:schemeClr>
                </a:solidFill>
                <a:latin typeface="var(--font-serif-display)"/>
              </a:rPr>
              <a:t>Phil Gramm &amp; Rick Scott</a:t>
            </a:r>
            <a:r>
              <a:rPr lang="en-US" sz="3200" b="0" i="1" dirty="0">
                <a:solidFill>
                  <a:schemeClr val="accent5">
                    <a:lumMod val="50000"/>
                  </a:schemeClr>
                </a:solidFill>
                <a:latin typeface="var(--font-serif-display)"/>
              </a:rPr>
              <a:t>, WSJ</a:t>
            </a:r>
            <a:r>
              <a:rPr lang="en-US" sz="3200" b="0" dirty="0">
                <a:solidFill>
                  <a:schemeClr val="accent5">
                    <a:lumMod val="50000"/>
                  </a:schemeClr>
                </a:solidFill>
                <a:latin typeface="var(--font-serif-display)"/>
              </a:rPr>
              <a:t>, May 19</a:t>
            </a:r>
            <a:r>
              <a:rPr lang="en-US" sz="3200" b="0" i="1" dirty="0">
                <a:solidFill>
                  <a:schemeClr val="accent5">
                    <a:lumMod val="50000"/>
                  </a:schemeClr>
                </a:solidFill>
                <a:latin typeface="var(--font-serif-display)"/>
              </a:rPr>
              <a:t>, </a:t>
            </a:r>
          </a:p>
          <a:p>
            <a:pPr marL="0" indent="0" algn="l" fontAlgn="base">
              <a:buNone/>
            </a:pPr>
            <a:r>
              <a:rPr lang="en-US" b="0" i="1" dirty="0">
                <a:solidFill>
                  <a:schemeClr val="accent5">
                    <a:lumMod val="50000"/>
                  </a:schemeClr>
                </a:solidFill>
                <a:latin typeface="var(--font-serif-display)"/>
              </a:rPr>
              <a:t>“</a:t>
            </a:r>
            <a:r>
              <a:rPr lang="en-US" sz="3200" b="0" dirty="0">
                <a:solidFill>
                  <a:schemeClr val="accent5">
                    <a:lumMod val="50000"/>
                  </a:schemeClr>
                </a:solidFill>
                <a:latin typeface="var(--font-serif-display)"/>
              </a:rPr>
              <a:t>Biden</a:t>
            </a:r>
            <a:r>
              <a:rPr lang="en-US" sz="3200" b="0" dirty="0">
                <a:solidFill>
                  <a:schemeClr val="accent5">
                    <a:lumMod val="50000"/>
                  </a:schemeClr>
                </a:solidFill>
                <a:effectLst/>
                <a:latin typeface="var(--font-serif-display)"/>
              </a:rPr>
              <a:t>’s Plans Are Already Hurting the Recovery:  </a:t>
            </a:r>
            <a:r>
              <a:rPr lang="en-US" sz="3200" b="0" dirty="0">
                <a:solidFill>
                  <a:schemeClr val="accent5">
                    <a:lumMod val="50000"/>
                  </a:schemeClr>
                </a:solidFill>
                <a:effectLst/>
                <a:latin typeface="Retina"/>
              </a:rPr>
              <a:t>As anti-production policies take hold, supply and worker shortages appear and inflation looms</a:t>
            </a:r>
            <a:r>
              <a:rPr lang="en-US" sz="3200" b="0" i="0" dirty="0">
                <a:solidFill>
                  <a:schemeClr val="accent5">
                    <a:lumMod val="50000"/>
                  </a:schemeClr>
                </a:solidFill>
                <a:effectLst/>
                <a:latin typeface="Retina"/>
              </a:rPr>
              <a:t>”</a:t>
            </a:r>
          </a:p>
          <a:p>
            <a:pPr marL="0" indent="0" algn="l" fontAlgn="base">
              <a:buNone/>
            </a:pPr>
            <a:endParaRPr lang="en-US" sz="3200" b="0" dirty="0">
              <a:solidFill>
                <a:schemeClr val="accent5">
                  <a:lumMod val="50000"/>
                </a:schemeClr>
              </a:solidFill>
              <a:latin typeface="Retina"/>
            </a:endParaRPr>
          </a:p>
          <a:p>
            <a:pPr marL="0" indent="0" algn="l" fontAlgn="base">
              <a:buNone/>
            </a:pPr>
            <a:r>
              <a:rPr lang="en-US" b="0" i="0" dirty="0">
                <a:solidFill>
                  <a:srgbClr val="333333"/>
                </a:solidFill>
                <a:effectLst/>
                <a:latin typeface="Exchange"/>
              </a:rPr>
              <a:t>The core inflation rate, excluding food and energy, on an annual basis rose in April by 11%, a rate not exceeded since June of 1982. While the price increases are significant, broad and accelerating, are they the temporary effects of demand recovering from the pandemic shutdown more quickly than production, or is there evidence that this is the return of the inflation that plagued us for a generation and we paid such a high price to escape 40 years ago?</a:t>
            </a:r>
            <a:endParaRPr lang="en-US" b="0" i="0" dirty="0">
              <a:solidFill>
                <a:schemeClr val="accent5">
                  <a:lumMod val="50000"/>
                </a:schemeClr>
              </a:solidFill>
              <a:effectLst/>
              <a:latin typeface="Retina"/>
            </a:endParaRPr>
          </a:p>
          <a:p>
            <a:endParaRPr lang="en-US" dirty="0"/>
          </a:p>
        </p:txBody>
      </p:sp>
      <p:sp>
        <p:nvSpPr>
          <p:cNvPr id="4" name="Slide Number Placeholder 3">
            <a:extLst>
              <a:ext uri="{FF2B5EF4-FFF2-40B4-BE49-F238E27FC236}">
                <a16:creationId xmlns:a16="http://schemas.microsoft.com/office/drawing/2014/main" id="{36A0144F-97C8-4F3E-9C95-3C57DAF39325}"/>
              </a:ext>
            </a:extLst>
          </p:cNvPr>
          <p:cNvSpPr>
            <a:spLocks noGrp="1"/>
          </p:cNvSpPr>
          <p:nvPr>
            <p:ph type="sldNum" sz="quarter" idx="12"/>
          </p:nvPr>
        </p:nvSpPr>
        <p:spPr/>
        <p:txBody>
          <a:bodyPr/>
          <a:lstStyle/>
          <a:p>
            <a:fld id="{D9F085D5-EC86-4F6A-B501-C1359CB39116}" type="slidenum">
              <a:rPr lang="en-GB" smtClean="0"/>
              <a:t>26</a:t>
            </a:fld>
            <a:endParaRPr lang="en-GB" dirty="0"/>
          </a:p>
        </p:txBody>
      </p:sp>
    </p:spTree>
    <p:extLst>
      <p:ext uri="{BB962C8B-B14F-4D97-AF65-F5344CB8AC3E}">
        <p14:creationId xmlns:p14="http://schemas.microsoft.com/office/powerpoint/2010/main" val="28120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F14CE-D956-4972-A989-7FD2CCC41F42}"/>
              </a:ext>
            </a:extLst>
          </p:cNvPr>
          <p:cNvSpPr>
            <a:spLocks noGrp="1"/>
          </p:cNvSpPr>
          <p:nvPr>
            <p:ph type="title"/>
          </p:nvPr>
        </p:nvSpPr>
        <p:spPr/>
        <p:txBody>
          <a:bodyPr/>
          <a:lstStyle/>
          <a:p>
            <a:r>
              <a:rPr lang="en-US" dirty="0">
                <a:solidFill>
                  <a:schemeClr val="bg1"/>
                </a:solidFill>
              </a:rPr>
              <a:t>Do</a:t>
            </a:r>
            <a:r>
              <a:rPr lang="en-US" dirty="0"/>
              <a:t>n’t Panic Yet</a:t>
            </a:r>
          </a:p>
        </p:txBody>
      </p:sp>
      <p:sp>
        <p:nvSpPr>
          <p:cNvPr id="3" name="Content Placeholder 2">
            <a:extLst>
              <a:ext uri="{FF2B5EF4-FFF2-40B4-BE49-F238E27FC236}">
                <a16:creationId xmlns:a16="http://schemas.microsoft.com/office/drawing/2014/main" id="{280E5C4B-31C6-4A8C-B175-6D779AFAB733}"/>
              </a:ext>
            </a:extLst>
          </p:cNvPr>
          <p:cNvSpPr>
            <a:spLocks noGrp="1"/>
          </p:cNvSpPr>
          <p:nvPr>
            <p:ph idx="1"/>
          </p:nvPr>
        </p:nvSpPr>
        <p:spPr/>
        <p:txBody>
          <a:bodyPr/>
          <a:lstStyle/>
          <a:p>
            <a:r>
              <a:rPr lang="en-US" dirty="0"/>
              <a:t>April’s increase in prices was high, but one month does not an inflation make.</a:t>
            </a:r>
          </a:p>
          <a:p>
            <a:r>
              <a:rPr lang="en-US" dirty="0"/>
              <a:t>Also, the year-over-year increase of 3% reflects “base effects.”</a:t>
            </a:r>
          </a:p>
          <a:p>
            <a:pPr lvl="1"/>
            <a:r>
              <a:rPr lang="en-US" dirty="0"/>
              <a:t>The CPI in April of 2020 fell relative to March.  So, some of that 3 % is a “catchup.”</a:t>
            </a:r>
          </a:p>
          <a:p>
            <a:pPr lvl="1"/>
            <a:r>
              <a:rPr lang="en-US" dirty="0"/>
              <a:t>Inflation measured over the last 13 months is only 2.4% at an annual rate.</a:t>
            </a:r>
          </a:p>
          <a:p>
            <a:r>
              <a:rPr lang="en-US" dirty="0"/>
              <a:t>More importantly, was the April increase “significant, broad and accelerating?”</a:t>
            </a:r>
          </a:p>
        </p:txBody>
      </p:sp>
      <p:sp>
        <p:nvSpPr>
          <p:cNvPr id="4" name="Slide Number Placeholder 3">
            <a:extLst>
              <a:ext uri="{FF2B5EF4-FFF2-40B4-BE49-F238E27FC236}">
                <a16:creationId xmlns:a16="http://schemas.microsoft.com/office/drawing/2014/main" id="{CE5986BA-967F-4047-81E8-C5ED733E3C1F}"/>
              </a:ext>
            </a:extLst>
          </p:cNvPr>
          <p:cNvSpPr>
            <a:spLocks noGrp="1"/>
          </p:cNvSpPr>
          <p:nvPr>
            <p:ph type="sldNum" sz="quarter" idx="12"/>
          </p:nvPr>
        </p:nvSpPr>
        <p:spPr/>
        <p:txBody>
          <a:bodyPr/>
          <a:lstStyle/>
          <a:p>
            <a:fld id="{D9F085D5-EC86-4F6A-B501-C1359CB39116}" type="slidenum">
              <a:rPr lang="en-GB" smtClean="0"/>
              <a:t>27</a:t>
            </a:fld>
            <a:endParaRPr lang="en-GB" dirty="0"/>
          </a:p>
        </p:txBody>
      </p:sp>
    </p:spTree>
    <p:extLst>
      <p:ext uri="{BB962C8B-B14F-4D97-AF65-F5344CB8AC3E}">
        <p14:creationId xmlns:p14="http://schemas.microsoft.com/office/powerpoint/2010/main" val="259576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76285-AE03-4985-B5D9-B2F8C448BD56}"/>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Details of April’s CPI Report</a:t>
            </a:r>
            <a:endParaRPr lang="en-US" dirty="0">
              <a:solidFill>
                <a:schemeClr val="bg1"/>
              </a:solidFill>
            </a:endParaRPr>
          </a:p>
        </p:txBody>
      </p:sp>
      <p:sp>
        <p:nvSpPr>
          <p:cNvPr id="4" name="Slide Number Placeholder 3">
            <a:extLst>
              <a:ext uri="{FF2B5EF4-FFF2-40B4-BE49-F238E27FC236}">
                <a16:creationId xmlns:a16="http://schemas.microsoft.com/office/drawing/2014/main" id="{C0855511-79AE-4321-AE9E-F4D401707E3C}"/>
              </a:ext>
            </a:extLst>
          </p:cNvPr>
          <p:cNvSpPr>
            <a:spLocks noGrp="1"/>
          </p:cNvSpPr>
          <p:nvPr>
            <p:ph type="sldNum" sz="quarter" idx="12"/>
          </p:nvPr>
        </p:nvSpPr>
        <p:spPr/>
        <p:txBody>
          <a:bodyPr/>
          <a:lstStyle/>
          <a:p>
            <a:fld id="{D9F085D5-EC86-4F6A-B501-C1359CB39116}" type="slidenum">
              <a:rPr lang="en-GB" smtClean="0"/>
              <a:t>28</a:t>
            </a:fld>
            <a:endParaRPr lang="en-GB" dirty="0"/>
          </a:p>
        </p:txBody>
      </p:sp>
      <p:grpSp>
        <p:nvGrpSpPr>
          <p:cNvPr id="13" name="Group 12">
            <a:extLst>
              <a:ext uri="{FF2B5EF4-FFF2-40B4-BE49-F238E27FC236}">
                <a16:creationId xmlns:a16="http://schemas.microsoft.com/office/drawing/2014/main" id="{2370B3B9-A3EA-43DE-B343-1F68009BF003}"/>
              </a:ext>
            </a:extLst>
          </p:cNvPr>
          <p:cNvGrpSpPr>
            <a:grpSpLocks noChangeAspect="1"/>
          </p:cNvGrpSpPr>
          <p:nvPr/>
        </p:nvGrpSpPr>
        <p:grpSpPr>
          <a:xfrm>
            <a:off x="1301915" y="2131974"/>
            <a:ext cx="9770985" cy="3291840"/>
            <a:chOff x="2163763" y="2062163"/>
            <a:chExt cx="7864475" cy="2649537"/>
          </a:xfrm>
        </p:grpSpPr>
        <p:grpSp>
          <p:nvGrpSpPr>
            <p:cNvPr id="9" name="Group 4">
              <a:extLst>
                <a:ext uri="{FF2B5EF4-FFF2-40B4-BE49-F238E27FC236}">
                  <a16:creationId xmlns:a16="http://schemas.microsoft.com/office/drawing/2014/main" id="{3E96F0DC-3A58-47FF-BEEC-BD70C62BEF9B}"/>
                </a:ext>
              </a:extLst>
            </p:cNvPr>
            <p:cNvGrpSpPr>
              <a:grpSpLocks noChangeAspect="1"/>
            </p:cNvGrpSpPr>
            <p:nvPr/>
          </p:nvGrpSpPr>
          <p:grpSpPr bwMode="auto">
            <a:xfrm>
              <a:off x="2163763" y="2062163"/>
              <a:ext cx="7843837" cy="717550"/>
              <a:chOff x="1363" y="1299"/>
              <a:chExt cx="4941" cy="452"/>
            </a:xfrm>
          </p:grpSpPr>
          <p:sp>
            <p:nvSpPr>
              <p:cNvPr id="10" name="AutoShape 3">
                <a:extLst>
                  <a:ext uri="{FF2B5EF4-FFF2-40B4-BE49-F238E27FC236}">
                    <a16:creationId xmlns:a16="http://schemas.microsoft.com/office/drawing/2014/main" id="{A72B7061-5D63-47A0-A8D1-6B780D32398F}"/>
                  </a:ext>
                </a:extLst>
              </p:cNvPr>
              <p:cNvSpPr>
                <a:spLocks noChangeAspect="1" noChangeArrowheads="1" noTextEdit="1"/>
              </p:cNvSpPr>
              <p:nvPr/>
            </p:nvSpPr>
            <p:spPr bwMode="auto">
              <a:xfrm>
                <a:off x="1363" y="1299"/>
                <a:ext cx="4941"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a:extLst>
                  <a:ext uri="{FF2B5EF4-FFF2-40B4-BE49-F238E27FC236}">
                    <a16:creationId xmlns:a16="http://schemas.microsoft.com/office/drawing/2014/main" id="{F1474C74-7B5E-47ED-8774-FCD2E86B9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 y="1299"/>
                <a:ext cx="4944"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8">
              <a:extLst>
                <a:ext uri="{FF2B5EF4-FFF2-40B4-BE49-F238E27FC236}">
                  <a16:creationId xmlns:a16="http://schemas.microsoft.com/office/drawing/2014/main" id="{3D200CBD-66E5-40A6-BCC2-66EBB3FF3AF6}"/>
                </a:ext>
              </a:extLst>
            </p:cNvPr>
            <p:cNvGrpSpPr>
              <a:grpSpLocks noChangeAspect="1"/>
            </p:cNvGrpSpPr>
            <p:nvPr/>
          </p:nvGrpSpPr>
          <p:grpSpPr bwMode="auto">
            <a:xfrm>
              <a:off x="2163763" y="2779713"/>
              <a:ext cx="7864475" cy="1931987"/>
              <a:chOff x="1363" y="1751"/>
              <a:chExt cx="4954" cy="1217"/>
            </a:xfrm>
          </p:grpSpPr>
          <p:sp>
            <p:nvSpPr>
              <p:cNvPr id="12" name="AutoShape 7">
                <a:extLst>
                  <a:ext uri="{FF2B5EF4-FFF2-40B4-BE49-F238E27FC236}">
                    <a16:creationId xmlns:a16="http://schemas.microsoft.com/office/drawing/2014/main" id="{9ADDD893-1EB5-4DD1-B30A-062EF4AE6D33}"/>
                  </a:ext>
                </a:extLst>
              </p:cNvPr>
              <p:cNvSpPr>
                <a:spLocks noChangeAspect="1" noChangeArrowheads="1" noTextEdit="1"/>
              </p:cNvSpPr>
              <p:nvPr/>
            </p:nvSpPr>
            <p:spPr bwMode="auto">
              <a:xfrm>
                <a:off x="1363" y="1751"/>
                <a:ext cx="4954" cy="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05" name="Picture 9">
                <a:extLst>
                  <a:ext uri="{FF2B5EF4-FFF2-40B4-BE49-F238E27FC236}">
                    <a16:creationId xmlns:a16="http://schemas.microsoft.com/office/drawing/2014/main" id="{12EED16B-15CC-42B6-AC44-84A6B36E48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 y="1751"/>
                <a:ext cx="4957"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50400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FE60-C6A5-4DAB-9337-E0BCEC404D82}"/>
              </a:ext>
            </a:extLst>
          </p:cNvPr>
          <p:cNvSpPr>
            <a:spLocks noGrp="1"/>
          </p:cNvSpPr>
          <p:nvPr>
            <p:ph type="title"/>
          </p:nvPr>
        </p:nvSpPr>
        <p:spPr/>
        <p:txBody>
          <a:bodyPr/>
          <a:lstStyle/>
          <a:p>
            <a:r>
              <a:rPr lang="en-US" dirty="0">
                <a:solidFill>
                  <a:schemeClr val="bg1"/>
                </a:solidFill>
              </a:rPr>
              <a:t>Fed</a:t>
            </a:r>
            <a:r>
              <a:rPr lang="en-US" dirty="0">
                <a:solidFill>
                  <a:schemeClr val="accent5">
                    <a:lumMod val="50000"/>
                  </a:schemeClr>
                </a:solidFill>
              </a:rPr>
              <a:t>’s View (FOMC Minutes released 5/19)</a:t>
            </a:r>
            <a:endParaRPr lang="en-US" dirty="0">
              <a:solidFill>
                <a:schemeClr val="bg1"/>
              </a:solidFill>
            </a:endParaRPr>
          </a:p>
        </p:txBody>
      </p:sp>
      <p:sp>
        <p:nvSpPr>
          <p:cNvPr id="3" name="Content Placeholder 2">
            <a:extLst>
              <a:ext uri="{FF2B5EF4-FFF2-40B4-BE49-F238E27FC236}">
                <a16:creationId xmlns:a16="http://schemas.microsoft.com/office/drawing/2014/main" id="{9BA40E51-41DF-4506-998C-BE299FF56D71}"/>
              </a:ext>
            </a:extLst>
          </p:cNvPr>
          <p:cNvSpPr>
            <a:spLocks noGrp="1"/>
          </p:cNvSpPr>
          <p:nvPr>
            <p:ph idx="1"/>
          </p:nvPr>
        </p:nvSpPr>
        <p:spPr/>
        <p:txBody>
          <a:bodyPr>
            <a:normAutofit fontScale="92500"/>
          </a:bodyPr>
          <a:lstStyle/>
          <a:p>
            <a:pPr marL="0" indent="0" algn="l">
              <a:buNone/>
            </a:pPr>
            <a:r>
              <a:rPr lang="en-US" sz="3200" u="none" strike="noStrike" baseline="0" dirty="0">
                <a:latin typeface="Calibri" panose="020F0502020204030204" pitchFamily="34" charset="0"/>
                <a:cs typeface="Calibri" panose="020F0502020204030204" pitchFamily="34" charset="0"/>
              </a:rPr>
              <a:t>Participants also noted that the expected surge in demand as the economy reopens further, along with some transitory supply chain bottlenecks, would contribute to … price inflation temporarily running somewhat above 2 percent. </a:t>
            </a:r>
          </a:p>
          <a:p>
            <a:pPr marL="0" indent="0" algn="l">
              <a:buNone/>
            </a:pPr>
            <a:r>
              <a:rPr lang="en-US" sz="3200" u="none" strike="noStrike" baseline="0" dirty="0">
                <a:latin typeface="Calibri" panose="020F0502020204030204" pitchFamily="34" charset="0"/>
                <a:cs typeface="Calibri" panose="020F0502020204030204" pitchFamily="34" charset="0"/>
              </a:rPr>
              <a:t>A number of participants remarked that supply chain bottlenecks and input shortages may not be resolved quickly and, if so, these factors could put upward pressure on prices beyond this year. …many participants commented that various measures of longer-term inflation expectations remained </a:t>
            </a:r>
            <a:r>
              <a:rPr lang="en-US" sz="3200" u="none" strike="noStrike" baseline="0" dirty="0">
                <a:solidFill>
                  <a:srgbClr val="FF0000"/>
                </a:solidFill>
                <a:latin typeface="Calibri" panose="020F0502020204030204" pitchFamily="34" charset="0"/>
                <a:cs typeface="Calibri" panose="020F0502020204030204" pitchFamily="34" charset="0"/>
              </a:rPr>
              <a:t>well anchored</a:t>
            </a:r>
            <a:r>
              <a:rPr lang="en-US" sz="3200" u="none" strike="noStrike" baseline="0" dirty="0">
                <a:latin typeface="Calibri" panose="020F0502020204030204" pitchFamily="34" charset="0"/>
                <a:cs typeface="Calibri" panose="020F0502020204030204" pitchFamily="34" charset="0"/>
              </a:rPr>
              <a:t>…</a:t>
            </a:r>
          </a:p>
          <a:p>
            <a:pPr marL="0" indent="0" algn="l">
              <a:buNone/>
            </a:pPr>
            <a:r>
              <a:rPr lang="en-US" sz="1800" b="0" i="0" u="none" strike="noStrike" baseline="0" dirty="0">
                <a:latin typeface="Garamond" panose="02020404030301010803" pitchFamily="18" charset="0"/>
              </a:rPr>
              <a:t>.</a:t>
            </a:r>
            <a:endParaRPr lang="en-US" dirty="0"/>
          </a:p>
        </p:txBody>
      </p:sp>
      <p:sp>
        <p:nvSpPr>
          <p:cNvPr id="4" name="Slide Number Placeholder 3">
            <a:extLst>
              <a:ext uri="{FF2B5EF4-FFF2-40B4-BE49-F238E27FC236}">
                <a16:creationId xmlns:a16="http://schemas.microsoft.com/office/drawing/2014/main" id="{DE5E1C2A-F7AF-44D0-BC58-838FB5511B6A}"/>
              </a:ext>
            </a:extLst>
          </p:cNvPr>
          <p:cNvSpPr>
            <a:spLocks noGrp="1"/>
          </p:cNvSpPr>
          <p:nvPr>
            <p:ph type="sldNum" sz="quarter" idx="12"/>
          </p:nvPr>
        </p:nvSpPr>
        <p:spPr/>
        <p:txBody>
          <a:bodyPr/>
          <a:lstStyle/>
          <a:p>
            <a:fld id="{D9F085D5-EC86-4F6A-B501-C1359CB39116}" type="slidenum">
              <a:rPr lang="en-GB" smtClean="0"/>
              <a:t>29</a:t>
            </a:fld>
            <a:endParaRPr lang="en-GB" dirty="0"/>
          </a:p>
        </p:txBody>
      </p:sp>
    </p:spTree>
    <p:extLst>
      <p:ext uri="{BB962C8B-B14F-4D97-AF65-F5344CB8AC3E}">
        <p14:creationId xmlns:p14="http://schemas.microsoft.com/office/powerpoint/2010/main" val="418554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Trade Wars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2017 Tax Law</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124505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E982-482D-4AA0-BB07-8BFCDE681D13}"/>
              </a:ext>
            </a:extLst>
          </p:cNvPr>
          <p:cNvSpPr>
            <a:spLocks noGrp="1"/>
          </p:cNvSpPr>
          <p:nvPr>
            <p:ph type="title"/>
          </p:nvPr>
        </p:nvSpPr>
        <p:spPr/>
        <p:txBody>
          <a:bodyPr/>
          <a:lstStyle/>
          <a:p>
            <a:r>
              <a:rPr lang="en-US" dirty="0">
                <a:solidFill>
                  <a:schemeClr val="bg1"/>
                </a:solidFill>
              </a:rPr>
              <a:t>An</a:t>
            </a:r>
            <a:r>
              <a:rPr lang="en-US" dirty="0"/>
              <a:t> Aside: Fed Releases Move Markets! </a:t>
            </a:r>
          </a:p>
        </p:txBody>
      </p:sp>
      <p:pic>
        <p:nvPicPr>
          <p:cNvPr id="6" name="Content Placeholder 5">
            <a:extLst>
              <a:ext uri="{FF2B5EF4-FFF2-40B4-BE49-F238E27FC236}">
                <a16:creationId xmlns:a16="http://schemas.microsoft.com/office/drawing/2014/main" id="{82852157-3239-4C98-B40D-BA70F4EF07F9}"/>
              </a:ext>
            </a:extLst>
          </p:cNvPr>
          <p:cNvPicPr>
            <a:picLocks noGrp="1" noChangeAspect="1"/>
          </p:cNvPicPr>
          <p:nvPr>
            <p:ph idx="1"/>
          </p:nvPr>
        </p:nvPicPr>
        <p:blipFill>
          <a:blip r:embed="rId2"/>
          <a:stretch>
            <a:fillRect/>
          </a:stretch>
        </p:blipFill>
        <p:spPr>
          <a:xfrm>
            <a:off x="176049" y="1570037"/>
            <a:ext cx="7318530" cy="4663440"/>
          </a:xfrm>
        </p:spPr>
      </p:pic>
      <p:sp>
        <p:nvSpPr>
          <p:cNvPr id="4" name="Slide Number Placeholder 3">
            <a:extLst>
              <a:ext uri="{FF2B5EF4-FFF2-40B4-BE49-F238E27FC236}">
                <a16:creationId xmlns:a16="http://schemas.microsoft.com/office/drawing/2014/main" id="{191585F8-8310-42FC-9239-E0CAC698BBCE}"/>
              </a:ext>
            </a:extLst>
          </p:cNvPr>
          <p:cNvSpPr>
            <a:spLocks noGrp="1"/>
          </p:cNvSpPr>
          <p:nvPr>
            <p:ph type="sldNum" sz="quarter" idx="12"/>
          </p:nvPr>
        </p:nvSpPr>
        <p:spPr/>
        <p:txBody>
          <a:bodyPr/>
          <a:lstStyle/>
          <a:p>
            <a:fld id="{D9F085D5-EC86-4F6A-B501-C1359CB39116}" type="slidenum">
              <a:rPr lang="en-GB" smtClean="0"/>
              <a:t>30</a:t>
            </a:fld>
            <a:endParaRPr lang="en-GB" dirty="0"/>
          </a:p>
        </p:txBody>
      </p:sp>
      <p:sp>
        <p:nvSpPr>
          <p:cNvPr id="7" name="TextBox 6">
            <a:extLst>
              <a:ext uri="{FF2B5EF4-FFF2-40B4-BE49-F238E27FC236}">
                <a16:creationId xmlns:a16="http://schemas.microsoft.com/office/drawing/2014/main" id="{6D440CF6-20EE-4CDB-8896-0971AF67849E}"/>
              </a:ext>
            </a:extLst>
          </p:cNvPr>
          <p:cNvSpPr txBox="1"/>
          <p:nvPr/>
        </p:nvSpPr>
        <p:spPr>
          <a:xfrm>
            <a:off x="7587506" y="2865863"/>
            <a:ext cx="4604494" cy="1569660"/>
          </a:xfrm>
          <a:prstGeom prst="rect">
            <a:avLst/>
          </a:prstGeom>
          <a:noFill/>
        </p:spPr>
        <p:txBody>
          <a:bodyPr wrap="square" rtlCol="0">
            <a:spAutoFit/>
          </a:bodyPr>
          <a:lstStyle/>
          <a:p>
            <a:r>
              <a:rPr lang="en-US" sz="3200" dirty="0"/>
              <a:t>Guess what time the Fed released  the minutes of its 4/28 meeting? </a:t>
            </a:r>
          </a:p>
        </p:txBody>
      </p:sp>
    </p:spTree>
    <p:extLst>
      <p:ext uri="{BB962C8B-B14F-4D97-AF65-F5344CB8AC3E}">
        <p14:creationId xmlns:p14="http://schemas.microsoft.com/office/powerpoint/2010/main" val="7242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3C543-FF89-4E22-AB6F-BC7040063B59}"/>
              </a:ext>
            </a:extLst>
          </p:cNvPr>
          <p:cNvSpPr>
            <a:spLocks noGrp="1"/>
          </p:cNvSpPr>
          <p:nvPr>
            <p:ph type="title"/>
          </p:nvPr>
        </p:nvSpPr>
        <p:spPr/>
        <p:txBody>
          <a:bodyPr/>
          <a:lstStyle/>
          <a:p>
            <a:r>
              <a:rPr lang="en-US" dirty="0">
                <a:solidFill>
                  <a:schemeClr val="bg1"/>
                </a:solidFill>
              </a:rPr>
              <a:t>He</a:t>
            </a:r>
            <a:r>
              <a:rPr lang="en-US" dirty="0"/>
              <a:t>re’s Why:</a:t>
            </a:r>
          </a:p>
        </p:txBody>
      </p:sp>
      <p:sp>
        <p:nvSpPr>
          <p:cNvPr id="3" name="Content Placeholder 2">
            <a:extLst>
              <a:ext uri="{FF2B5EF4-FFF2-40B4-BE49-F238E27FC236}">
                <a16:creationId xmlns:a16="http://schemas.microsoft.com/office/drawing/2014/main" id="{CC7D40AB-BA93-4921-8F10-41C0AFA267C6}"/>
              </a:ext>
            </a:extLst>
          </p:cNvPr>
          <p:cNvSpPr>
            <a:spLocks noGrp="1"/>
          </p:cNvSpPr>
          <p:nvPr>
            <p:ph idx="1"/>
          </p:nvPr>
        </p:nvSpPr>
        <p:spPr/>
        <p:txBody>
          <a:bodyPr/>
          <a:lstStyle/>
          <a:p>
            <a:pPr marL="0" indent="0">
              <a:buNone/>
            </a:pPr>
            <a:r>
              <a:rPr lang="en-US" sz="3200" b="0" i="0" u="none" strike="noStrike" baseline="0" dirty="0">
                <a:latin typeface="Garamond" panose="02020404030301010803" pitchFamily="18" charset="0"/>
              </a:rPr>
              <a:t>A number of participants suggested that if the economy continued to make rapid progress toward the Committee’s goals, it might be appropriate at some point in upcoming meetings to begin discussing a plan for adjusting the pace of asset purchases</a:t>
            </a:r>
            <a:endParaRPr lang="en-US" sz="3200" dirty="0"/>
          </a:p>
          <a:p>
            <a:endParaRPr lang="en-US" dirty="0"/>
          </a:p>
          <a:p>
            <a:pPr marL="0" indent="0">
              <a:buNone/>
            </a:pPr>
            <a:r>
              <a:rPr lang="en-US" dirty="0"/>
              <a:t>“Adjusting the pace of asset purchases” means higher long-term interest rates.</a:t>
            </a:r>
          </a:p>
        </p:txBody>
      </p:sp>
      <p:sp>
        <p:nvSpPr>
          <p:cNvPr id="4" name="Slide Number Placeholder 3">
            <a:extLst>
              <a:ext uri="{FF2B5EF4-FFF2-40B4-BE49-F238E27FC236}">
                <a16:creationId xmlns:a16="http://schemas.microsoft.com/office/drawing/2014/main" id="{6D836B69-0E2F-4FFC-B785-958371F8D9AA}"/>
              </a:ext>
            </a:extLst>
          </p:cNvPr>
          <p:cNvSpPr>
            <a:spLocks noGrp="1"/>
          </p:cNvSpPr>
          <p:nvPr>
            <p:ph type="sldNum" sz="quarter" idx="12"/>
          </p:nvPr>
        </p:nvSpPr>
        <p:spPr/>
        <p:txBody>
          <a:bodyPr/>
          <a:lstStyle/>
          <a:p>
            <a:fld id="{D9F085D5-EC86-4F6A-B501-C1359CB39116}" type="slidenum">
              <a:rPr lang="en-GB" smtClean="0"/>
              <a:t>31</a:t>
            </a:fld>
            <a:endParaRPr lang="en-GB" dirty="0"/>
          </a:p>
        </p:txBody>
      </p:sp>
    </p:spTree>
    <p:extLst>
      <p:ext uri="{BB962C8B-B14F-4D97-AF65-F5344CB8AC3E}">
        <p14:creationId xmlns:p14="http://schemas.microsoft.com/office/powerpoint/2010/main" val="185337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0E53-22BD-4314-AE2B-85937C46803F}"/>
              </a:ext>
            </a:extLst>
          </p:cNvPr>
          <p:cNvSpPr>
            <a:spLocks noGrp="1"/>
          </p:cNvSpPr>
          <p:nvPr>
            <p:ph type="title"/>
          </p:nvPr>
        </p:nvSpPr>
        <p:spPr>
          <a:xfrm>
            <a:off x="701040" y="-62991"/>
            <a:ext cx="10515600" cy="1325563"/>
          </a:xfrm>
        </p:spPr>
        <p:txBody>
          <a:bodyPr/>
          <a:lstStyle/>
          <a:p>
            <a:r>
              <a:rPr lang="en-US" dirty="0">
                <a:solidFill>
                  <a:schemeClr val="bg1"/>
                </a:solidFill>
              </a:rPr>
              <a:t>Wh</a:t>
            </a:r>
            <a:r>
              <a:rPr lang="en-US" dirty="0"/>
              <a:t>at about Inflation in the Future? </a:t>
            </a:r>
          </a:p>
        </p:txBody>
      </p:sp>
      <p:sp>
        <p:nvSpPr>
          <p:cNvPr id="3" name="Content Placeholder 2">
            <a:extLst>
              <a:ext uri="{FF2B5EF4-FFF2-40B4-BE49-F238E27FC236}">
                <a16:creationId xmlns:a16="http://schemas.microsoft.com/office/drawing/2014/main" id="{DABE6A23-6D5F-48EE-82F3-6D683109618E}"/>
              </a:ext>
            </a:extLst>
          </p:cNvPr>
          <p:cNvSpPr>
            <a:spLocks noGrp="1"/>
          </p:cNvSpPr>
          <p:nvPr>
            <p:ph idx="1"/>
          </p:nvPr>
        </p:nvSpPr>
        <p:spPr/>
        <p:txBody>
          <a:bodyPr>
            <a:normAutofit lnSpcReduction="10000"/>
          </a:bodyPr>
          <a:lstStyle/>
          <a:p>
            <a:r>
              <a:rPr lang="en-US" dirty="0"/>
              <a:t>Fiscal Stimulus raises total spending, and there has been over $5 trillion.</a:t>
            </a:r>
          </a:p>
          <a:p>
            <a:r>
              <a:rPr lang="en-US" dirty="0"/>
              <a:t>More is proposed:  American Jobs Plan and American Family Plan $4 trillion over 8 years, financed with tax increases spread over 15 years.</a:t>
            </a:r>
          </a:p>
          <a:p>
            <a:r>
              <a:rPr lang="en-US" dirty="0"/>
              <a:t>Don’t forget the “excess” saving of $2.2 trillion.</a:t>
            </a:r>
          </a:p>
          <a:p>
            <a:pPr marL="0" indent="0">
              <a:buNone/>
            </a:pPr>
            <a:endParaRPr lang="en-US" dirty="0"/>
          </a:p>
          <a:p>
            <a:pPr marL="0" indent="0">
              <a:buNone/>
            </a:pPr>
            <a:r>
              <a:rPr lang="en-US" dirty="0"/>
              <a:t>Perspective:</a:t>
            </a:r>
          </a:p>
          <a:p>
            <a:pPr lvl="1"/>
            <a:r>
              <a:rPr lang="en-US" dirty="0"/>
              <a:t>The America Economy is $22 trillion, and the “output gap” is around $400 billion. </a:t>
            </a:r>
          </a:p>
          <a:p>
            <a:pPr lvl="1"/>
            <a:r>
              <a:rPr lang="en-US" dirty="0"/>
              <a:t>Obama stimulus was less than 6% of GDP</a:t>
            </a:r>
          </a:p>
        </p:txBody>
      </p:sp>
      <p:sp>
        <p:nvSpPr>
          <p:cNvPr id="4" name="Slide Number Placeholder 3">
            <a:extLst>
              <a:ext uri="{FF2B5EF4-FFF2-40B4-BE49-F238E27FC236}">
                <a16:creationId xmlns:a16="http://schemas.microsoft.com/office/drawing/2014/main" id="{BE288654-3840-4D27-8E75-35324BD29001}"/>
              </a:ext>
            </a:extLst>
          </p:cNvPr>
          <p:cNvSpPr>
            <a:spLocks noGrp="1"/>
          </p:cNvSpPr>
          <p:nvPr>
            <p:ph type="sldNum" sz="quarter" idx="12"/>
          </p:nvPr>
        </p:nvSpPr>
        <p:spPr/>
        <p:txBody>
          <a:bodyPr/>
          <a:lstStyle/>
          <a:p>
            <a:fld id="{D9F085D5-EC86-4F6A-B501-C1359CB39116}" type="slidenum">
              <a:rPr lang="en-GB" smtClean="0"/>
              <a:t>32</a:t>
            </a:fld>
            <a:endParaRPr lang="en-GB" dirty="0"/>
          </a:p>
        </p:txBody>
      </p:sp>
    </p:spTree>
    <p:extLst>
      <p:ext uri="{BB962C8B-B14F-4D97-AF65-F5344CB8AC3E}">
        <p14:creationId xmlns:p14="http://schemas.microsoft.com/office/powerpoint/2010/main" val="367005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F26F-3271-4009-A0A8-23E2F1069EAE}"/>
              </a:ext>
            </a:extLst>
          </p:cNvPr>
          <p:cNvSpPr>
            <a:spLocks noGrp="1"/>
          </p:cNvSpPr>
          <p:nvPr>
            <p:ph type="title"/>
          </p:nvPr>
        </p:nvSpPr>
        <p:spPr>
          <a:xfrm>
            <a:off x="760141" y="0"/>
            <a:ext cx="10515600" cy="1325563"/>
          </a:xfrm>
        </p:spPr>
        <p:txBody>
          <a:bodyPr/>
          <a:lstStyle/>
          <a:p>
            <a:r>
              <a:rPr lang="en-US" dirty="0">
                <a:solidFill>
                  <a:schemeClr val="bg1"/>
                </a:solidFill>
              </a:rPr>
              <a:t>Are </a:t>
            </a:r>
            <a:r>
              <a:rPr lang="en-US" dirty="0"/>
              <a:t>Inflationary Expectations Really “Anchored?” </a:t>
            </a:r>
          </a:p>
        </p:txBody>
      </p:sp>
      <p:sp>
        <p:nvSpPr>
          <p:cNvPr id="4" name="Slide Number Placeholder 3">
            <a:extLst>
              <a:ext uri="{FF2B5EF4-FFF2-40B4-BE49-F238E27FC236}">
                <a16:creationId xmlns:a16="http://schemas.microsoft.com/office/drawing/2014/main" id="{25C8C1EB-6CCA-419D-BF22-BB3CEF58316F}"/>
              </a:ext>
            </a:extLst>
          </p:cNvPr>
          <p:cNvSpPr>
            <a:spLocks noGrp="1"/>
          </p:cNvSpPr>
          <p:nvPr>
            <p:ph type="sldNum" sz="quarter" idx="12"/>
          </p:nvPr>
        </p:nvSpPr>
        <p:spPr/>
        <p:txBody>
          <a:bodyPr/>
          <a:lstStyle/>
          <a:p>
            <a:fld id="{D9F085D5-EC86-4F6A-B501-C1359CB39116}" type="slidenum">
              <a:rPr lang="en-GB" smtClean="0"/>
              <a:t>33</a:t>
            </a:fld>
            <a:endParaRPr lang="en-GB" dirty="0"/>
          </a:p>
        </p:txBody>
      </p:sp>
      <p:sp>
        <p:nvSpPr>
          <p:cNvPr id="5" name="Content Placeholder 4">
            <a:extLst>
              <a:ext uri="{FF2B5EF4-FFF2-40B4-BE49-F238E27FC236}">
                <a16:creationId xmlns:a16="http://schemas.microsoft.com/office/drawing/2014/main" id="{845531AE-7BC1-46BB-9B6C-E5D7F82B62CB}"/>
              </a:ext>
            </a:extLst>
          </p:cNvPr>
          <p:cNvSpPr>
            <a:spLocks noGrp="1"/>
          </p:cNvSpPr>
          <p:nvPr>
            <p:ph idx="1"/>
          </p:nvPr>
        </p:nvSpPr>
        <p:spPr>
          <a:xfrm>
            <a:off x="916259" y="1602616"/>
            <a:ext cx="10515600" cy="5548912"/>
          </a:xfrm>
        </p:spPr>
        <p:txBody>
          <a:bodyPr>
            <a:normAutofit fontScale="70000" lnSpcReduction="20000"/>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4600" dirty="0"/>
              <a:t>Is the Inflation Dragon stirring?</a:t>
            </a:r>
          </a:p>
          <a:p>
            <a:endParaRPr lang="en-US" dirty="0"/>
          </a:p>
          <a:p>
            <a:endParaRPr lang="en-US" dirty="0"/>
          </a:p>
          <a:p>
            <a:endParaRPr lang="en-US" dirty="0"/>
          </a:p>
          <a:p>
            <a:endParaRPr lang="en-US" dirty="0"/>
          </a:p>
          <a:p>
            <a:endParaRPr lang="en-US" dirty="0"/>
          </a:p>
          <a:p>
            <a:endParaRPr lang="en-US" dirty="0"/>
          </a:p>
        </p:txBody>
      </p:sp>
      <p:pic>
        <p:nvPicPr>
          <p:cNvPr id="7" name="Picture 6" descr="Graphical user interface, chart, application&#10;&#10;Description automatically generated">
            <a:extLst>
              <a:ext uri="{FF2B5EF4-FFF2-40B4-BE49-F238E27FC236}">
                <a16:creationId xmlns:a16="http://schemas.microsoft.com/office/drawing/2014/main" id="{F11095A8-3AF7-4C0B-B7DD-883043637FB6}"/>
              </a:ext>
            </a:extLst>
          </p:cNvPr>
          <p:cNvPicPr>
            <a:picLocks noChangeAspect="1"/>
          </p:cNvPicPr>
          <p:nvPr/>
        </p:nvPicPr>
        <p:blipFill>
          <a:blip r:embed="rId2"/>
          <a:stretch>
            <a:fillRect/>
          </a:stretch>
        </p:blipFill>
        <p:spPr>
          <a:xfrm>
            <a:off x="760141" y="1388721"/>
            <a:ext cx="10671718" cy="4285328"/>
          </a:xfrm>
          <a:prstGeom prst="rect">
            <a:avLst/>
          </a:prstGeom>
        </p:spPr>
      </p:pic>
    </p:spTree>
    <p:extLst>
      <p:ext uri="{BB962C8B-B14F-4D97-AF65-F5344CB8AC3E}">
        <p14:creationId xmlns:p14="http://schemas.microsoft.com/office/powerpoint/2010/main" val="228123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5" end="15"/>
                                            </p:txEl>
                                          </p:spTgt>
                                        </p:tgtEl>
                                        <p:attrNameLst>
                                          <p:attrName>style.visibility</p:attrName>
                                        </p:attrNameLst>
                                      </p:cBhvr>
                                      <p:to>
                                        <p:strVal val="visible"/>
                                      </p:to>
                                    </p:set>
                                    <p:animEffect transition="in" filter="fade">
                                      <p:cBhvr>
                                        <p:cTn id="7"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C527B-F0FB-49BA-9900-E55815A7660F}"/>
              </a:ext>
            </a:extLst>
          </p:cNvPr>
          <p:cNvSpPr>
            <a:spLocks noGrp="1"/>
          </p:cNvSpPr>
          <p:nvPr>
            <p:ph type="title"/>
          </p:nvPr>
        </p:nvSpPr>
        <p:spPr/>
        <p:txBody>
          <a:bodyPr/>
          <a:lstStyle/>
          <a:p>
            <a:r>
              <a:rPr lang="en-US" dirty="0">
                <a:solidFill>
                  <a:schemeClr val="bg1"/>
                </a:solidFill>
              </a:rPr>
              <a:t>So, </a:t>
            </a:r>
            <a:r>
              <a:rPr lang="en-US" dirty="0"/>
              <a:t>What’s the Problem?</a:t>
            </a:r>
          </a:p>
        </p:txBody>
      </p:sp>
      <p:sp>
        <p:nvSpPr>
          <p:cNvPr id="3" name="Content Placeholder 2">
            <a:extLst>
              <a:ext uri="{FF2B5EF4-FFF2-40B4-BE49-F238E27FC236}">
                <a16:creationId xmlns:a16="http://schemas.microsoft.com/office/drawing/2014/main" id="{6BCCBCE4-8E36-4AF0-A822-344ADCA07852}"/>
              </a:ext>
            </a:extLst>
          </p:cNvPr>
          <p:cNvSpPr>
            <a:spLocks noGrp="1"/>
          </p:cNvSpPr>
          <p:nvPr>
            <p:ph idx="1"/>
          </p:nvPr>
        </p:nvSpPr>
        <p:spPr/>
        <p:txBody>
          <a:bodyPr>
            <a:normAutofit lnSpcReduction="10000"/>
          </a:bodyPr>
          <a:lstStyle/>
          <a:p>
            <a:pPr marL="0" indent="0">
              <a:buNone/>
            </a:pPr>
            <a:r>
              <a:rPr lang="en-US" dirty="0"/>
              <a:t>If the Fed sees an uptick in inflation, can’t they raise interest rates?</a:t>
            </a:r>
          </a:p>
          <a:p>
            <a:r>
              <a:rPr lang="en-US" dirty="0"/>
              <a:t>Economic Problems</a:t>
            </a:r>
          </a:p>
          <a:p>
            <a:pPr marL="914400" lvl="1" indent="-457200">
              <a:buFont typeface="+mj-lt"/>
              <a:buAutoNum type="arabicPeriod"/>
            </a:pPr>
            <a:r>
              <a:rPr lang="en-US" dirty="0"/>
              <a:t>Aggregate demand has tremendous inertia, it could take many months for a rise in interest rates to slow demand.  Particularly, given the Fed’s new stance on tolerating inflation.</a:t>
            </a:r>
          </a:p>
          <a:p>
            <a:pPr marL="914400" lvl="1" indent="-457200">
              <a:buFont typeface="+mj-lt"/>
              <a:buAutoNum type="arabicPeriod"/>
            </a:pPr>
            <a:r>
              <a:rPr lang="en-US" dirty="0"/>
              <a:t>Significant danger of “overshooting.”  What would a substantial rise in interest rates do to stock prices, financial stability, Federal deficit?</a:t>
            </a:r>
          </a:p>
          <a:p>
            <a:r>
              <a:rPr lang="en-US" dirty="0"/>
              <a:t>Political Economic Problem</a:t>
            </a:r>
          </a:p>
          <a:p>
            <a:pPr marL="971550" lvl="1" indent="-514350">
              <a:buFont typeface="+mj-lt"/>
              <a:buAutoNum type="arabicPeriod"/>
            </a:pPr>
            <a:r>
              <a:rPr lang="en-US" dirty="0"/>
              <a:t>Would the Fed raise rates with the 2022 elections pending?</a:t>
            </a:r>
          </a:p>
          <a:p>
            <a:pPr marL="971550" lvl="1" indent="-514350">
              <a:buFont typeface="+mj-lt"/>
              <a:buAutoNum type="arabicPeriod"/>
            </a:pPr>
            <a:r>
              <a:rPr lang="en-US" dirty="0"/>
              <a:t>A substantial rise in rates would make our deficit and debt problems much, much worse. </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8D46D814-0853-4D65-90D3-04AF80946618}"/>
              </a:ext>
            </a:extLst>
          </p:cNvPr>
          <p:cNvSpPr>
            <a:spLocks noGrp="1"/>
          </p:cNvSpPr>
          <p:nvPr>
            <p:ph type="sldNum" sz="quarter" idx="12"/>
          </p:nvPr>
        </p:nvSpPr>
        <p:spPr/>
        <p:txBody>
          <a:bodyPr/>
          <a:lstStyle/>
          <a:p>
            <a:fld id="{D9F085D5-EC86-4F6A-B501-C1359CB39116}" type="slidenum">
              <a:rPr lang="en-GB" smtClean="0"/>
              <a:t>34</a:t>
            </a:fld>
            <a:endParaRPr lang="en-GB" dirty="0"/>
          </a:p>
        </p:txBody>
      </p:sp>
    </p:spTree>
    <p:extLst>
      <p:ext uri="{BB962C8B-B14F-4D97-AF65-F5344CB8AC3E}">
        <p14:creationId xmlns:p14="http://schemas.microsoft.com/office/powerpoint/2010/main" val="349917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What Do You Think?</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Geoffrey Woglom</a:t>
            </a:r>
          </a:p>
          <a:p>
            <a:pPr marL="0" indent="0" algn="ctr">
              <a:buNone/>
            </a:pPr>
            <a:r>
              <a:rPr lang="en-US" dirty="0"/>
              <a:t>grwoglom@amherst.edu</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4249177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28DE6-71DF-4FB0-9271-FB7DB6299C96}"/>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Problem with Stimulus Checks</a:t>
            </a:r>
            <a:endParaRPr lang="en-US" dirty="0">
              <a:solidFill>
                <a:schemeClr val="bg1"/>
              </a:solidFill>
            </a:endParaRPr>
          </a:p>
        </p:txBody>
      </p:sp>
      <p:sp>
        <p:nvSpPr>
          <p:cNvPr id="4" name="Slide Number Placeholder 3">
            <a:extLst>
              <a:ext uri="{FF2B5EF4-FFF2-40B4-BE49-F238E27FC236}">
                <a16:creationId xmlns:a16="http://schemas.microsoft.com/office/drawing/2014/main" id="{AC29B2A9-6960-405E-99BC-600FD3F637B4}"/>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2050" name="Picture 2">
            <a:extLst>
              <a:ext uri="{FF2B5EF4-FFF2-40B4-BE49-F238E27FC236}">
                <a16:creationId xmlns:a16="http://schemas.microsoft.com/office/drawing/2014/main" id="{F9B3381E-2139-4C29-9E4E-0DDAB1D068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9393" y="1602226"/>
            <a:ext cx="6085185"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811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B099-2882-4B52-BDFF-C703C7828863}"/>
              </a:ext>
            </a:extLst>
          </p:cNvPr>
          <p:cNvSpPr>
            <a:spLocks noGrp="1"/>
          </p:cNvSpPr>
          <p:nvPr>
            <p:ph type="title"/>
          </p:nvPr>
        </p:nvSpPr>
        <p:spPr>
          <a:xfrm>
            <a:off x="755073" y="28778"/>
            <a:ext cx="10515600" cy="1325563"/>
          </a:xfrm>
        </p:spPr>
        <p:txBody>
          <a:bodyPr/>
          <a:lstStyle/>
          <a:p>
            <a:r>
              <a:rPr lang="en-US" dirty="0">
                <a:solidFill>
                  <a:schemeClr val="bg1"/>
                </a:solidFill>
              </a:rPr>
              <a:t>PPP</a:t>
            </a:r>
            <a:r>
              <a:rPr lang="en-US" dirty="0">
                <a:solidFill>
                  <a:schemeClr val="accent5">
                    <a:lumMod val="50000"/>
                  </a:schemeClr>
                </a:solidFill>
              </a:rPr>
              <a:t>, Not so Good:</a:t>
            </a:r>
            <a:r>
              <a:rPr lang="en-US" dirty="0">
                <a:solidFill>
                  <a:schemeClr val="accent6">
                    <a:lumMod val="50000"/>
                  </a:schemeClr>
                </a:solidFill>
              </a:rPr>
              <a:t> </a:t>
            </a:r>
            <a:r>
              <a:rPr lang="en-US" dirty="0">
                <a:solidFill>
                  <a:schemeClr val="accent5">
                    <a:lumMod val="50000"/>
                  </a:schemeClr>
                </a:solidFill>
              </a:rPr>
              <a:t>Didn’t Go to the Right Firms</a:t>
            </a:r>
          </a:p>
        </p:txBody>
      </p:sp>
      <p:sp>
        <p:nvSpPr>
          <p:cNvPr id="4" name="Slide Number Placeholder 3">
            <a:extLst>
              <a:ext uri="{FF2B5EF4-FFF2-40B4-BE49-F238E27FC236}">
                <a16:creationId xmlns:a16="http://schemas.microsoft.com/office/drawing/2014/main" id="{D8165D60-1F77-4BA9-9453-BBF37566596B}"/>
              </a:ext>
            </a:extLst>
          </p:cNvPr>
          <p:cNvSpPr>
            <a:spLocks noGrp="1"/>
          </p:cNvSpPr>
          <p:nvPr>
            <p:ph type="sldNum" sz="quarter" idx="12"/>
          </p:nvPr>
        </p:nvSpPr>
        <p:spPr/>
        <p:txBody>
          <a:bodyPr/>
          <a:lstStyle/>
          <a:p>
            <a:fld id="{D9F085D5-EC86-4F6A-B501-C1359CB39116}" type="slidenum">
              <a:rPr lang="en-GB" smtClean="0"/>
              <a:t>37</a:t>
            </a:fld>
            <a:endParaRPr lang="en-GB" dirty="0"/>
          </a:p>
        </p:txBody>
      </p:sp>
      <p:pic>
        <p:nvPicPr>
          <p:cNvPr id="5122" name="Picture 2" descr="The distribution of PPP loans has not matched levels of unemployment">
            <a:extLst>
              <a:ext uri="{FF2B5EF4-FFF2-40B4-BE49-F238E27FC236}">
                <a16:creationId xmlns:a16="http://schemas.microsoft.com/office/drawing/2014/main" id="{22B0166E-DBD2-44DA-AD90-BF15B166B4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5951" y="1167457"/>
            <a:ext cx="6583680" cy="49377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1D420AA-9407-47B7-A24B-E0E218B8973B}"/>
              </a:ext>
            </a:extLst>
          </p:cNvPr>
          <p:cNvSpPr txBox="1"/>
          <p:nvPr/>
        </p:nvSpPr>
        <p:spPr>
          <a:xfrm>
            <a:off x="8395856" y="2028306"/>
            <a:ext cx="3620096" cy="2554545"/>
          </a:xfrm>
          <a:prstGeom prst="rect">
            <a:avLst/>
          </a:prstGeom>
          <a:noFill/>
        </p:spPr>
        <p:txBody>
          <a:bodyPr wrap="square" rtlCol="0">
            <a:spAutoFit/>
          </a:bodyPr>
          <a:lstStyle/>
          <a:p>
            <a:r>
              <a:rPr lang="en-US" sz="2800" dirty="0"/>
              <a:t>In addition, first round loans went disproportionately to predominantly white Congressional Districts</a:t>
            </a:r>
          </a:p>
          <a:p>
            <a:r>
              <a:rPr lang="en-US" sz="2000" i="1" dirty="0"/>
              <a:t>Bloomberg</a:t>
            </a:r>
            <a:r>
              <a:rPr lang="en-US" sz="2000" dirty="0"/>
              <a:t>, 7/30</a:t>
            </a:r>
          </a:p>
        </p:txBody>
      </p:sp>
      <p:sp>
        <p:nvSpPr>
          <p:cNvPr id="5" name="TextBox 4">
            <a:extLst>
              <a:ext uri="{FF2B5EF4-FFF2-40B4-BE49-F238E27FC236}">
                <a16:creationId xmlns:a16="http://schemas.microsoft.com/office/drawing/2014/main" id="{9F913E66-8A78-4FFF-91A3-FEBFFA04C135}"/>
              </a:ext>
            </a:extLst>
          </p:cNvPr>
          <p:cNvSpPr txBox="1"/>
          <p:nvPr/>
        </p:nvSpPr>
        <p:spPr>
          <a:xfrm>
            <a:off x="8500533" y="4944533"/>
            <a:ext cx="3022600" cy="830997"/>
          </a:xfrm>
          <a:prstGeom prst="rect">
            <a:avLst/>
          </a:prstGeom>
          <a:noFill/>
        </p:spPr>
        <p:txBody>
          <a:bodyPr wrap="square" rtlCol="0">
            <a:spAutoFit/>
          </a:bodyPr>
          <a:lstStyle/>
          <a:p>
            <a:r>
              <a:rPr lang="en-US" sz="2400" dirty="0"/>
              <a:t>Could a new PPP be better administered?</a:t>
            </a:r>
          </a:p>
        </p:txBody>
      </p:sp>
    </p:spTree>
    <p:extLst>
      <p:ext uri="{BB962C8B-B14F-4D97-AF65-F5344CB8AC3E}">
        <p14:creationId xmlns:p14="http://schemas.microsoft.com/office/powerpoint/2010/main" val="334583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Jon D. </a:t>
            </a:r>
            <a:r>
              <a:rPr lang="en-US" dirty="0" err="1"/>
              <a:t>Haveman</a:t>
            </a:r>
            <a:r>
              <a:rPr lang="en-US" dirty="0"/>
              <a:t>, NEED</a:t>
            </a:r>
          </a:p>
          <a:p>
            <a:pPr lvl="1"/>
            <a:r>
              <a:rPr lang="en-US" dirty="0"/>
              <a:t>Geoffrey Woglom, Amherst College (emeritus)</a:t>
            </a:r>
          </a:p>
          <a:p>
            <a:r>
              <a:rPr lang="en-US" dirty="0"/>
              <a:t>This slide deck was reviewed by:</a:t>
            </a:r>
          </a:p>
          <a:p>
            <a:pPr lvl="1"/>
            <a:r>
              <a:rPr lang="en-US" dirty="0"/>
              <a:t>Jon </a:t>
            </a:r>
            <a:r>
              <a:rPr lang="en-US" dirty="0" err="1"/>
              <a:t>Haveman</a:t>
            </a:r>
            <a:endParaRPr lang="en-US" dirty="0"/>
          </a:p>
          <a:p>
            <a:r>
              <a:rPr lang="en-US" dirty="0"/>
              <a:t>Disclaimer</a:t>
            </a:r>
          </a:p>
          <a:p>
            <a:pPr lvl="1"/>
            <a:r>
              <a:rPr lang="en-US" sz="1800" dirty="0"/>
              <a:t>NEED presentations are designed to be nonpartisan.</a:t>
            </a:r>
          </a:p>
          <a:p>
            <a:pPr lvl="1"/>
            <a:r>
              <a:rPr lang="en-US" sz="1800" dirty="0"/>
              <a:t>It is, however, inevitable that the presenter will be asked for and will provide their own views.</a:t>
            </a:r>
          </a:p>
          <a:p>
            <a:pPr lvl="1"/>
            <a:r>
              <a:rPr lang="en-US" sz="1800"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90397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E6F9-A980-2348-88F6-87696A437026}"/>
              </a:ext>
            </a:extLst>
          </p:cNvPr>
          <p:cNvSpPr>
            <a:spLocks noGrp="1"/>
          </p:cNvSpPr>
          <p:nvPr>
            <p:ph type="title"/>
          </p:nvPr>
        </p:nvSpPr>
        <p:spPr/>
        <p:txBody>
          <a:bodyPr/>
          <a:lstStyle/>
          <a:p>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609E8607-FDD7-E740-A0B8-3B94245F7859}"/>
              </a:ext>
            </a:extLst>
          </p:cNvPr>
          <p:cNvSpPr>
            <a:spLocks noGrp="1"/>
          </p:cNvSpPr>
          <p:nvPr>
            <p:ph idx="1"/>
          </p:nvPr>
        </p:nvSpPr>
        <p:spPr>
          <a:xfrm>
            <a:off x="2050181" y="1445673"/>
            <a:ext cx="7440328" cy="4351338"/>
          </a:xfrm>
        </p:spPr>
        <p:txBody>
          <a:bodyPr>
            <a:normAutofit/>
          </a:bodyPr>
          <a:lstStyle/>
          <a:p>
            <a:r>
              <a:rPr lang="en-US" dirty="0"/>
              <a:t>Where is the recovery now?</a:t>
            </a:r>
          </a:p>
          <a:p>
            <a:r>
              <a:rPr lang="en-US" dirty="0"/>
              <a:t>How has policy affected the recovery?</a:t>
            </a:r>
          </a:p>
          <a:p>
            <a:r>
              <a:rPr lang="en-US" dirty="0"/>
              <a:t>Challenges Ahead</a:t>
            </a:r>
          </a:p>
          <a:p>
            <a:pPr lvl="1"/>
            <a:r>
              <a:rPr lang="en-US" dirty="0"/>
              <a:t>What is the cause of the apparent “labor shortage?”</a:t>
            </a:r>
          </a:p>
          <a:p>
            <a:pPr lvl="1"/>
            <a:r>
              <a:rPr lang="en-US" dirty="0"/>
              <a:t>Is there a risk of an increase in inflation?</a:t>
            </a:r>
          </a:p>
          <a:p>
            <a:pPr marL="0" indent="0">
              <a:buNone/>
            </a:pPr>
            <a:endParaRPr lang="en-US" dirty="0"/>
          </a:p>
          <a:p>
            <a:pPr marL="0" indent="0">
              <a:buNone/>
            </a:pPr>
            <a:r>
              <a:rPr lang="en-US" dirty="0"/>
              <a:t>These challenges have been consuming the financial press since the April Jobs Report and CPI Report.</a:t>
            </a:r>
          </a:p>
          <a:p>
            <a:endParaRPr lang="en-US" dirty="0"/>
          </a:p>
        </p:txBody>
      </p:sp>
      <p:sp>
        <p:nvSpPr>
          <p:cNvPr id="4" name="Slide Number Placeholder 3">
            <a:extLst>
              <a:ext uri="{FF2B5EF4-FFF2-40B4-BE49-F238E27FC236}">
                <a16:creationId xmlns:a16="http://schemas.microsoft.com/office/drawing/2014/main" id="{B99924DA-FE6F-254B-8EBF-5C58B48D45F1}"/>
              </a:ext>
            </a:extLst>
          </p:cNvPr>
          <p:cNvSpPr>
            <a:spLocks noGrp="1"/>
          </p:cNvSpPr>
          <p:nvPr>
            <p:ph type="sldNum" sz="quarter" idx="12"/>
          </p:nvPr>
        </p:nvSpPr>
        <p:spPr/>
        <p:txBody>
          <a:bodyPr/>
          <a:lstStyle/>
          <a:p>
            <a:fld id="{D9F085D5-EC86-4F6A-B501-C1359CB39116}" type="slidenum">
              <a:rPr lang="en-GB" smtClean="0"/>
              <a:t>5</a:t>
            </a:fld>
            <a:endParaRPr lang="en-GB" dirty="0"/>
          </a:p>
        </p:txBody>
      </p:sp>
    </p:spTree>
    <p:extLst>
      <p:ext uri="{BB962C8B-B14F-4D97-AF65-F5344CB8AC3E}">
        <p14:creationId xmlns:p14="http://schemas.microsoft.com/office/powerpoint/2010/main" val="343235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4BD39-2117-415E-A656-F9F391A090A3}"/>
              </a:ext>
            </a:extLst>
          </p:cNvPr>
          <p:cNvSpPr>
            <a:spLocks noGrp="1"/>
          </p:cNvSpPr>
          <p:nvPr>
            <p:ph type="title"/>
          </p:nvPr>
        </p:nvSpPr>
        <p:spPr>
          <a:xfrm>
            <a:off x="722243" y="-92794"/>
            <a:ext cx="10515600" cy="1325563"/>
          </a:xfrm>
        </p:spPr>
        <p:txBody>
          <a:bodyPr/>
          <a:lstStyle/>
          <a:p>
            <a:r>
              <a:rPr lang="en-US" dirty="0">
                <a:solidFill>
                  <a:schemeClr val="bg1"/>
                </a:solidFill>
              </a:rPr>
              <a:t>Rea</a:t>
            </a:r>
            <a:r>
              <a:rPr lang="en-US" dirty="0"/>
              <a:t>l GDP and Potential during 2020</a:t>
            </a:r>
          </a:p>
        </p:txBody>
      </p:sp>
      <p:sp>
        <p:nvSpPr>
          <p:cNvPr id="4" name="Slide Number Placeholder 3">
            <a:extLst>
              <a:ext uri="{FF2B5EF4-FFF2-40B4-BE49-F238E27FC236}">
                <a16:creationId xmlns:a16="http://schemas.microsoft.com/office/drawing/2014/main" id="{48C952D9-4526-4892-AD54-F2C1EC1381AA}"/>
              </a:ext>
            </a:extLst>
          </p:cNvPr>
          <p:cNvSpPr>
            <a:spLocks noGrp="1"/>
          </p:cNvSpPr>
          <p:nvPr>
            <p:ph type="sldNum" sz="quarter" idx="12"/>
          </p:nvPr>
        </p:nvSpPr>
        <p:spPr/>
        <p:txBody>
          <a:bodyPr/>
          <a:lstStyle/>
          <a:p>
            <a:fld id="{D9F085D5-EC86-4F6A-B501-C1359CB39116}" type="slidenum">
              <a:rPr lang="en-GB" smtClean="0"/>
              <a:t>6</a:t>
            </a:fld>
            <a:endParaRPr lang="en-GB" dirty="0"/>
          </a:p>
        </p:txBody>
      </p:sp>
      <p:sp>
        <p:nvSpPr>
          <p:cNvPr id="10" name="TextBox 9">
            <a:extLst>
              <a:ext uri="{FF2B5EF4-FFF2-40B4-BE49-F238E27FC236}">
                <a16:creationId xmlns:a16="http://schemas.microsoft.com/office/drawing/2014/main" id="{789F490A-EC6A-4058-BBAB-57B765B72C0D}"/>
              </a:ext>
            </a:extLst>
          </p:cNvPr>
          <p:cNvSpPr txBox="1"/>
          <p:nvPr/>
        </p:nvSpPr>
        <p:spPr>
          <a:xfrm>
            <a:off x="8347336" y="6133488"/>
            <a:ext cx="3844664" cy="646331"/>
          </a:xfrm>
          <a:prstGeom prst="rect">
            <a:avLst/>
          </a:prstGeom>
          <a:noFill/>
        </p:spPr>
        <p:txBody>
          <a:bodyPr wrap="square" rtlCol="0">
            <a:spAutoFit/>
          </a:bodyPr>
          <a:lstStyle/>
          <a:p>
            <a:r>
              <a:rPr lang="en-US" dirty="0"/>
              <a:t>Source: Bureau of Economic Activity </a:t>
            </a:r>
            <a:r>
              <a:rPr lang="en-US" dirty="0">
                <a:hlinkClick r:id="rId2"/>
              </a:rPr>
              <a:t>https://www.bea.gov/</a:t>
            </a:r>
            <a:r>
              <a:rPr lang="en-US" dirty="0"/>
              <a:t> &amp; CBO</a:t>
            </a:r>
          </a:p>
        </p:txBody>
      </p:sp>
      <p:graphicFrame>
        <p:nvGraphicFramePr>
          <p:cNvPr id="15" name="Content Placeholder 14">
            <a:extLst>
              <a:ext uri="{FF2B5EF4-FFF2-40B4-BE49-F238E27FC236}">
                <a16:creationId xmlns:a16="http://schemas.microsoft.com/office/drawing/2014/main" id="{AF804296-72B7-43DE-BB25-45D38E2131AA}"/>
              </a:ext>
            </a:extLst>
          </p:cNvPr>
          <p:cNvGraphicFramePr>
            <a:graphicFrameLocks noGrp="1"/>
          </p:cNvGraphicFramePr>
          <p:nvPr>
            <p:ph idx="1"/>
            <p:extLst>
              <p:ext uri="{D42A27DB-BD31-4B8C-83A1-F6EECF244321}">
                <p14:modId xmlns:p14="http://schemas.microsoft.com/office/powerpoint/2010/main" val="1794093315"/>
              </p:ext>
            </p:extLst>
          </p:nvPr>
        </p:nvGraphicFramePr>
        <p:xfrm>
          <a:off x="769693" y="1106163"/>
          <a:ext cx="10515600" cy="4978956"/>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FE7EFDC0-1DF4-4E93-8437-E29D337D8125}"/>
              </a:ext>
            </a:extLst>
          </p:cNvPr>
          <p:cNvGrpSpPr/>
          <p:nvPr/>
        </p:nvGrpSpPr>
        <p:grpSpPr>
          <a:xfrm>
            <a:off x="5367944" y="3979971"/>
            <a:ext cx="1370048" cy="1624029"/>
            <a:chOff x="5935209" y="2561156"/>
            <a:chExt cx="1370048" cy="1431234"/>
          </a:xfrm>
        </p:grpSpPr>
        <p:cxnSp>
          <p:nvCxnSpPr>
            <p:cNvPr id="5" name="Straight Arrow Connector 4">
              <a:extLst>
                <a:ext uri="{FF2B5EF4-FFF2-40B4-BE49-F238E27FC236}">
                  <a16:creationId xmlns:a16="http://schemas.microsoft.com/office/drawing/2014/main" id="{BAC284A1-08A4-449C-B82A-75DA11A7BFCB}"/>
                </a:ext>
              </a:extLst>
            </p:cNvPr>
            <p:cNvCxnSpPr>
              <a:cxnSpLocks/>
            </p:cNvCxnSpPr>
            <p:nvPr/>
          </p:nvCxnSpPr>
          <p:spPr>
            <a:xfrm>
              <a:off x="5935209" y="2561156"/>
              <a:ext cx="0" cy="1431234"/>
            </a:xfrm>
            <a:prstGeom prst="straightConnector1">
              <a:avLst/>
            </a:prstGeom>
            <a:ln w="412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DB09EC4-A0FF-4EA0-98BB-136A6622DD5A}"/>
                </a:ext>
              </a:extLst>
            </p:cNvPr>
            <p:cNvSpPr txBox="1"/>
            <p:nvPr/>
          </p:nvSpPr>
          <p:spPr>
            <a:xfrm>
              <a:off x="6211957" y="2842591"/>
              <a:ext cx="1093300" cy="461665"/>
            </a:xfrm>
            <a:prstGeom prst="rect">
              <a:avLst/>
            </a:prstGeom>
            <a:noFill/>
          </p:spPr>
          <p:txBody>
            <a:bodyPr wrap="square" rtlCol="0">
              <a:spAutoFit/>
            </a:bodyPr>
            <a:lstStyle/>
            <a:p>
              <a:r>
                <a:rPr lang="en-US" sz="2400" dirty="0"/>
                <a:t>-10.1%</a:t>
              </a:r>
            </a:p>
          </p:txBody>
        </p:sp>
      </p:grpSp>
      <p:grpSp>
        <p:nvGrpSpPr>
          <p:cNvPr id="21" name="Group 20">
            <a:extLst>
              <a:ext uri="{FF2B5EF4-FFF2-40B4-BE49-F238E27FC236}">
                <a16:creationId xmlns:a16="http://schemas.microsoft.com/office/drawing/2014/main" id="{6ABB79B6-1B70-4477-A207-8CE835489636}"/>
              </a:ext>
            </a:extLst>
          </p:cNvPr>
          <p:cNvGrpSpPr/>
          <p:nvPr/>
        </p:nvGrpSpPr>
        <p:grpSpPr>
          <a:xfrm>
            <a:off x="10332952" y="3783526"/>
            <a:ext cx="1146535" cy="392890"/>
            <a:chOff x="9166739" y="1446463"/>
            <a:chExt cx="1146535" cy="502920"/>
          </a:xfrm>
        </p:grpSpPr>
        <p:cxnSp>
          <p:nvCxnSpPr>
            <p:cNvPr id="16" name="Straight Arrow Connector 15">
              <a:extLst>
                <a:ext uri="{FF2B5EF4-FFF2-40B4-BE49-F238E27FC236}">
                  <a16:creationId xmlns:a16="http://schemas.microsoft.com/office/drawing/2014/main" id="{FF34843B-6F2E-477F-AED4-835E3FBBA857}"/>
                </a:ext>
              </a:extLst>
            </p:cNvPr>
            <p:cNvCxnSpPr>
              <a:cxnSpLocks/>
            </p:cNvCxnSpPr>
            <p:nvPr/>
          </p:nvCxnSpPr>
          <p:spPr>
            <a:xfrm>
              <a:off x="9166739" y="1446463"/>
              <a:ext cx="0" cy="502920"/>
            </a:xfrm>
            <a:prstGeom prst="straightConnector1">
              <a:avLst/>
            </a:prstGeom>
            <a:ln w="412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36706C7-025C-41C4-8CA8-ED36CD2CB913}"/>
                </a:ext>
              </a:extLst>
            </p:cNvPr>
            <p:cNvSpPr txBox="1"/>
            <p:nvPr/>
          </p:nvSpPr>
          <p:spPr>
            <a:xfrm>
              <a:off x="9219974" y="1483663"/>
              <a:ext cx="1093300" cy="461665"/>
            </a:xfrm>
            <a:prstGeom prst="rect">
              <a:avLst/>
            </a:prstGeom>
            <a:noFill/>
          </p:spPr>
          <p:txBody>
            <a:bodyPr wrap="square" rtlCol="0">
              <a:spAutoFit/>
            </a:bodyPr>
            <a:lstStyle/>
            <a:p>
              <a:r>
                <a:rPr lang="en-US" sz="2400" dirty="0"/>
                <a:t>-2.1%</a:t>
              </a:r>
            </a:p>
          </p:txBody>
        </p:sp>
      </p:grpSp>
      <p:sp>
        <p:nvSpPr>
          <p:cNvPr id="3" name="TextBox 2">
            <a:extLst>
              <a:ext uri="{FF2B5EF4-FFF2-40B4-BE49-F238E27FC236}">
                <a16:creationId xmlns:a16="http://schemas.microsoft.com/office/drawing/2014/main" id="{3FD3BAC2-30EB-44F1-9972-3E06A4C21449}"/>
              </a:ext>
            </a:extLst>
          </p:cNvPr>
          <p:cNvSpPr txBox="1"/>
          <p:nvPr/>
        </p:nvSpPr>
        <p:spPr>
          <a:xfrm>
            <a:off x="8933488" y="2978902"/>
            <a:ext cx="1972732" cy="707886"/>
          </a:xfrm>
          <a:prstGeom prst="rect">
            <a:avLst/>
          </a:prstGeom>
          <a:noFill/>
        </p:spPr>
        <p:txBody>
          <a:bodyPr wrap="square" rtlCol="0">
            <a:spAutoFit/>
          </a:bodyPr>
          <a:lstStyle/>
          <a:p>
            <a:r>
              <a:rPr lang="en-US" sz="2000" dirty="0"/>
              <a:t>The “output gap” is about $400b</a:t>
            </a:r>
          </a:p>
        </p:txBody>
      </p:sp>
    </p:spTree>
    <p:extLst>
      <p:ext uri="{BB962C8B-B14F-4D97-AF65-F5344CB8AC3E}">
        <p14:creationId xmlns:p14="http://schemas.microsoft.com/office/powerpoint/2010/main" val="391003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4D471-A418-4F7D-9ECF-A1737D0A1D05}"/>
              </a:ext>
            </a:extLst>
          </p:cNvPr>
          <p:cNvSpPr>
            <a:spLocks noGrp="1"/>
          </p:cNvSpPr>
          <p:nvPr>
            <p:ph type="title"/>
          </p:nvPr>
        </p:nvSpPr>
        <p:spPr/>
        <p:txBody>
          <a:bodyPr/>
          <a:lstStyle/>
          <a:p>
            <a:r>
              <a:rPr lang="en-US" dirty="0">
                <a:solidFill>
                  <a:schemeClr val="bg1"/>
                </a:solidFill>
              </a:rPr>
              <a:t>Ho</a:t>
            </a:r>
            <a:r>
              <a:rPr lang="en-US" dirty="0">
                <a:solidFill>
                  <a:schemeClr val="accent5">
                    <a:lumMod val="50000"/>
                  </a:schemeClr>
                </a:solidFill>
              </a:rPr>
              <a:t>w about the Labor Market?</a:t>
            </a:r>
            <a:endParaRPr lang="en-US" dirty="0"/>
          </a:p>
        </p:txBody>
      </p:sp>
      <p:sp>
        <p:nvSpPr>
          <p:cNvPr id="4" name="Slide Number Placeholder 3">
            <a:extLst>
              <a:ext uri="{FF2B5EF4-FFF2-40B4-BE49-F238E27FC236}">
                <a16:creationId xmlns:a16="http://schemas.microsoft.com/office/drawing/2014/main" id="{D79ED43C-CF72-4EF1-95FA-9C0F57CE2C76}"/>
              </a:ext>
            </a:extLst>
          </p:cNvPr>
          <p:cNvSpPr>
            <a:spLocks noGrp="1"/>
          </p:cNvSpPr>
          <p:nvPr>
            <p:ph type="sldNum" sz="quarter" idx="12"/>
          </p:nvPr>
        </p:nvSpPr>
        <p:spPr/>
        <p:txBody>
          <a:bodyPr/>
          <a:lstStyle/>
          <a:p>
            <a:fld id="{D9F085D5-EC86-4F6A-B501-C1359CB39116}" type="slidenum">
              <a:rPr lang="en-GB" smtClean="0"/>
              <a:t>7</a:t>
            </a:fld>
            <a:endParaRPr lang="en-GB" dirty="0"/>
          </a:p>
        </p:txBody>
      </p:sp>
      <p:pic>
        <p:nvPicPr>
          <p:cNvPr id="12" name="Content Placeholder 11" descr="Chart, line chart&#10;&#10;Description automatically generated">
            <a:extLst>
              <a:ext uri="{FF2B5EF4-FFF2-40B4-BE49-F238E27FC236}">
                <a16:creationId xmlns:a16="http://schemas.microsoft.com/office/drawing/2014/main" id="{8510A9F5-65DE-4784-9A25-05303D2887B2}"/>
              </a:ext>
            </a:extLst>
          </p:cNvPr>
          <p:cNvPicPr>
            <a:picLocks noGrp="1" noChangeAspect="1"/>
          </p:cNvPicPr>
          <p:nvPr>
            <p:ph idx="1"/>
          </p:nvPr>
        </p:nvPicPr>
        <p:blipFill>
          <a:blip r:embed="rId2"/>
          <a:stretch>
            <a:fillRect/>
          </a:stretch>
        </p:blipFill>
        <p:spPr>
          <a:xfrm>
            <a:off x="328475" y="1380178"/>
            <a:ext cx="5521910" cy="4200903"/>
          </a:xfrm>
        </p:spPr>
      </p:pic>
      <p:sp>
        <p:nvSpPr>
          <p:cNvPr id="7" name="TextBox 6">
            <a:extLst>
              <a:ext uri="{FF2B5EF4-FFF2-40B4-BE49-F238E27FC236}">
                <a16:creationId xmlns:a16="http://schemas.microsoft.com/office/drawing/2014/main" id="{7493BC9C-F5C7-48C0-8ED5-B418FEC29BEB}"/>
              </a:ext>
            </a:extLst>
          </p:cNvPr>
          <p:cNvSpPr txBox="1"/>
          <p:nvPr/>
        </p:nvSpPr>
        <p:spPr>
          <a:xfrm>
            <a:off x="5675693" y="5581081"/>
            <a:ext cx="5905455" cy="369332"/>
          </a:xfrm>
          <a:prstGeom prst="rect">
            <a:avLst/>
          </a:prstGeom>
          <a:noFill/>
        </p:spPr>
        <p:txBody>
          <a:bodyPr wrap="square" rtlCol="0">
            <a:spAutoFit/>
          </a:bodyPr>
          <a:lstStyle/>
          <a:p>
            <a:r>
              <a:rPr lang="en-US" dirty="0"/>
              <a:t>Initial Claims:  5/14, 444K.  PUA Initial Claims:  95K </a:t>
            </a:r>
          </a:p>
        </p:txBody>
      </p:sp>
      <p:grpSp>
        <p:nvGrpSpPr>
          <p:cNvPr id="15" name="Group 14">
            <a:extLst>
              <a:ext uri="{FF2B5EF4-FFF2-40B4-BE49-F238E27FC236}">
                <a16:creationId xmlns:a16="http://schemas.microsoft.com/office/drawing/2014/main" id="{218D4DDA-B29F-4C4C-B7AD-594BAE828C5F}"/>
              </a:ext>
            </a:extLst>
          </p:cNvPr>
          <p:cNvGrpSpPr/>
          <p:nvPr/>
        </p:nvGrpSpPr>
        <p:grpSpPr>
          <a:xfrm>
            <a:off x="4641387" y="2228295"/>
            <a:ext cx="1103244" cy="905522"/>
            <a:chOff x="4701208" y="2216426"/>
            <a:chExt cx="1103244" cy="1093304"/>
          </a:xfrm>
        </p:grpSpPr>
        <p:cxnSp>
          <p:nvCxnSpPr>
            <p:cNvPr id="13" name="Straight Arrow Connector 12">
              <a:extLst>
                <a:ext uri="{FF2B5EF4-FFF2-40B4-BE49-F238E27FC236}">
                  <a16:creationId xmlns:a16="http://schemas.microsoft.com/office/drawing/2014/main" id="{1D088052-C4FD-443C-8719-BADD412C939D}"/>
                </a:ext>
              </a:extLst>
            </p:cNvPr>
            <p:cNvCxnSpPr/>
            <p:nvPr/>
          </p:nvCxnSpPr>
          <p:spPr>
            <a:xfrm flipV="1">
              <a:off x="5804452" y="2216426"/>
              <a:ext cx="0" cy="1093304"/>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4020390-CD05-4381-9DD3-0768D46DD9B9}"/>
                </a:ext>
              </a:extLst>
            </p:cNvPr>
            <p:cNvSpPr txBox="1"/>
            <p:nvPr/>
          </p:nvSpPr>
          <p:spPr>
            <a:xfrm>
              <a:off x="4701208" y="2216426"/>
              <a:ext cx="974485" cy="510062"/>
            </a:xfrm>
            <a:prstGeom prst="rect">
              <a:avLst/>
            </a:prstGeom>
            <a:noFill/>
          </p:spPr>
          <p:txBody>
            <a:bodyPr wrap="square" rtlCol="0">
              <a:spAutoFit/>
            </a:bodyPr>
            <a:lstStyle/>
            <a:p>
              <a:r>
                <a:rPr lang="en-US" sz="2400" dirty="0"/>
                <a:t>-8m</a:t>
              </a:r>
            </a:p>
          </p:txBody>
        </p:sp>
      </p:grpSp>
      <p:pic>
        <p:nvPicPr>
          <p:cNvPr id="3" name="Picture 2">
            <a:extLst>
              <a:ext uri="{FF2B5EF4-FFF2-40B4-BE49-F238E27FC236}">
                <a16:creationId xmlns:a16="http://schemas.microsoft.com/office/drawing/2014/main" id="{DF1CA689-2F84-4843-BE46-D78CA6413E06}"/>
              </a:ext>
            </a:extLst>
          </p:cNvPr>
          <p:cNvPicPr>
            <a:picLocks noChangeAspect="1"/>
          </p:cNvPicPr>
          <p:nvPr/>
        </p:nvPicPr>
        <p:blipFill>
          <a:blip r:embed="rId3"/>
          <a:stretch>
            <a:fillRect/>
          </a:stretch>
        </p:blipFill>
        <p:spPr>
          <a:xfrm>
            <a:off x="5858522" y="1380178"/>
            <a:ext cx="6181880" cy="4166343"/>
          </a:xfrm>
          <a:prstGeom prst="rect">
            <a:avLst/>
          </a:prstGeom>
        </p:spPr>
      </p:pic>
    </p:spTree>
    <p:extLst>
      <p:ext uri="{BB962C8B-B14F-4D97-AF65-F5344CB8AC3E}">
        <p14:creationId xmlns:p14="http://schemas.microsoft.com/office/powerpoint/2010/main" val="171111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2A81-C183-4741-8499-16FE2845C756}"/>
              </a:ext>
            </a:extLst>
          </p:cNvPr>
          <p:cNvSpPr>
            <a:spLocks noGrp="1"/>
          </p:cNvSpPr>
          <p:nvPr>
            <p:ph type="title"/>
          </p:nvPr>
        </p:nvSpPr>
        <p:spPr/>
        <p:txBody>
          <a:bodyPr/>
          <a:lstStyle/>
          <a:p>
            <a:r>
              <a:rPr lang="en-US" dirty="0">
                <a:solidFill>
                  <a:schemeClr val="bg1"/>
                </a:solidFill>
              </a:rPr>
              <a:t>Agg</a:t>
            </a:r>
            <a:r>
              <a:rPr lang="en-US" dirty="0">
                <a:solidFill>
                  <a:schemeClr val="accent5">
                    <a:lumMod val="50000"/>
                  </a:schemeClr>
                </a:solidFill>
              </a:rPr>
              <a:t>regate Data Looks Encouraging</a:t>
            </a:r>
          </a:p>
        </p:txBody>
      </p:sp>
      <p:sp>
        <p:nvSpPr>
          <p:cNvPr id="3" name="Content Placeholder 2">
            <a:extLst>
              <a:ext uri="{FF2B5EF4-FFF2-40B4-BE49-F238E27FC236}">
                <a16:creationId xmlns:a16="http://schemas.microsoft.com/office/drawing/2014/main" id="{215CE235-2B31-46CE-9EAF-88DAD6F65696}"/>
              </a:ext>
            </a:extLst>
          </p:cNvPr>
          <p:cNvSpPr>
            <a:spLocks noGrp="1"/>
          </p:cNvSpPr>
          <p:nvPr>
            <p:ph idx="1"/>
          </p:nvPr>
        </p:nvSpPr>
        <p:spPr/>
        <p:txBody>
          <a:bodyPr/>
          <a:lstStyle/>
          <a:p>
            <a:r>
              <a:rPr lang="en-US" dirty="0"/>
              <a:t>Recovery has been </a:t>
            </a:r>
            <a:r>
              <a:rPr lang="en-US" i="1" dirty="0"/>
              <a:t>unexpectedly</a:t>
            </a:r>
            <a:r>
              <a:rPr lang="en-US" dirty="0"/>
              <a:t> rapid, albeit incomplete, but slowed starting in the second half of 2020.</a:t>
            </a:r>
          </a:p>
          <a:p>
            <a:r>
              <a:rPr lang="en-US" dirty="0"/>
              <a:t>Why so rapid:  There were no </a:t>
            </a:r>
            <a:r>
              <a:rPr lang="en-US" dirty="0">
                <a:solidFill>
                  <a:srgbClr val="FF0000"/>
                </a:solidFill>
              </a:rPr>
              <a:t>short-run</a:t>
            </a:r>
            <a:r>
              <a:rPr lang="en-US" dirty="0"/>
              <a:t> macro problems at the start of the crisis.</a:t>
            </a:r>
          </a:p>
          <a:p>
            <a:r>
              <a:rPr lang="en-US" dirty="0"/>
              <a:t>The only obstacle to a continued recovery:</a:t>
            </a:r>
          </a:p>
          <a:p>
            <a:pPr marL="971550" lvl="1" indent="-514350">
              <a:buFont typeface="+mj-lt"/>
              <a:buAutoNum type="arabicPeriod"/>
            </a:pPr>
            <a:r>
              <a:rPr lang="en-US" dirty="0"/>
              <a:t>Resurgence of the virus.</a:t>
            </a:r>
          </a:p>
          <a:p>
            <a:pPr marL="971550" lvl="1" indent="-514350">
              <a:buFont typeface="+mj-lt"/>
              <a:buAutoNum type="arabicPeriod"/>
            </a:pPr>
            <a:r>
              <a:rPr lang="en-US" dirty="0"/>
              <a:t>Economic damage due to prolonged job losses and business failures in specific sectors</a:t>
            </a:r>
          </a:p>
        </p:txBody>
      </p:sp>
      <p:sp>
        <p:nvSpPr>
          <p:cNvPr id="4" name="Slide Number Placeholder 3">
            <a:extLst>
              <a:ext uri="{FF2B5EF4-FFF2-40B4-BE49-F238E27FC236}">
                <a16:creationId xmlns:a16="http://schemas.microsoft.com/office/drawing/2014/main" id="{D1AF9D5F-C117-4C59-A748-4E196655BD25}"/>
              </a:ext>
            </a:extLst>
          </p:cNvPr>
          <p:cNvSpPr>
            <a:spLocks noGrp="1"/>
          </p:cNvSpPr>
          <p:nvPr>
            <p:ph type="sldNum" sz="quarter" idx="12"/>
          </p:nvPr>
        </p:nvSpPr>
        <p:spPr/>
        <p:txBody>
          <a:bodyPr/>
          <a:lstStyle/>
          <a:p>
            <a:fld id="{D9F085D5-EC86-4F6A-B501-C1359CB39116}" type="slidenum">
              <a:rPr lang="en-GB" smtClean="0"/>
              <a:t>8</a:t>
            </a:fld>
            <a:endParaRPr lang="en-GB" dirty="0"/>
          </a:p>
        </p:txBody>
      </p:sp>
    </p:spTree>
    <p:extLst>
      <p:ext uri="{BB962C8B-B14F-4D97-AF65-F5344CB8AC3E}">
        <p14:creationId xmlns:p14="http://schemas.microsoft.com/office/powerpoint/2010/main" val="264821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40E87-1715-47AC-ABB5-9A8675BEF9EA}"/>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Have Been Policy Effects</a:t>
            </a:r>
            <a:endParaRPr lang="en-US" dirty="0">
              <a:solidFill>
                <a:schemeClr val="bg1"/>
              </a:solidFill>
            </a:endParaRPr>
          </a:p>
        </p:txBody>
      </p:sp>
      <p:sp>
        <p:nvSpPr>
          <p:cNvPr id="3" name="Content Placeholder 2">
            <a:extLst>
              <a:ext uri="{FF2B5EF4-FFF2-40B4-BE49-F238E27FC236}">
                <a16:creationId xmlns:a16="http://schemas.microsoft.com/office/drawing/2014/main" id="{6E9C2ED4-1144-4418-9D74-DC13CF124BE6}"/>
              </a:ext>
            </a:extLst>
          </p:cNvPr>
          <p:cNvSpPr>
            <a:spLocks noGrp="1"/>
          </p:cNvSpPr>
          <p:nvPr>
            <p:ph idx="1"/>
          </p:nvPr>
        </p:nvSpPr>
        <p:spPr/>
        <p:txBody>
          <a:bodyPr/>
          <a:lstStyle/>
          <a:p>
            <a:r>
              <a:rPr lang="en-US" dirty="0"/>
              <a:t>Monetary Policy acted quickly and effectively to prevent a financial market meltdown and to keep credit flowing.  But the Fed lends and does not spend.</a:t>
            </a:r>
          </a:p>
          <a:p>
            <a:r>
              <a:rPr lang="en-US" dirty="0"/>
              <a:t>Fiscal policy acted quickly, but inevitably made some mistakes.</a:t>
            </a:r>
          </a:p>
          <a:p>
            <a:pPr lvl="1"/>
            <a:r>
              <a:rPr lang="en-US" dirty="0"/>
              <a:t>Stimulus Checks, $268b</a:t>
            </a:r>
          </a:p>
          <a:p>
            <a:pPr lvl="1"/>
            <a:r>
              <a:rPr lang="en-US" dirty="0"/>
              <a:t>Expanded Unemployment, $268b</a:t>
            </a:r>
          </a:p>
          <a:p>
            <a:pPr lvl="1"/>
            <a:r>
              <a:rPr lang="en-US" dirty="0"/>
              <a:t>Paycheck Protection Program,  $525b</a:t>
            </a:r>
          </a:p>
          <a:p>
            <a:pPr lvl="1"/>
            <a:endParaRPr lang="en-US" dirty="0"/>
          </a:p>
          <a:p>
            <a:pPr marL="0" indent="0">
              <a:buNone/>
            </a:pPr>
            <a:r>
              <a:rPr lang="en-US" dirty="0"/>
              <a:t>December and March Packages added another $2.7tr.</a:t>
            </a:r>
          </a:p>
          <a:p>
            <a:pPr marL="0" indent="0">
              <a:buNone/>
            </a:pPr>
            <a:endParaRPr lang="en-US" dirty="0"/>
          </a:p>
        </p:txBody>
      </p:sp>
      <p:sp>
        <p:nvSpPr>
          <p:cNvPr id="4" name="Slide Number Placeholder 3">
            <a:extLst>
              <a:ext uri="{FF2B5EF4-FFF2-40B4-BE49-F238E27FC236}">
                <a16:creationId xmlns:a16="http://schemas.microsoft.com/office/drawing/2014/main" id="{B5F82A4D-6C6C-4E98-B6A4-48597465BB7F}"/>
              </a:ext>
            </a:extLst>
          </p:cNvPr>
          <p:cNvSpPr>
            <a:spLocks noGrp="1"/>
          </p:cNvSpPr>
          <p:nvPr>
            <p:ph type="sldNum" sz="quarter" idx="12"/>
          </p:nvPr>
        </p:nvSpPr>
        <p:spPr/>
        <p:txBody>
          <a:bodyPr/>
          <a:lstStyle/>
          <a:p>
            <a:fld id="{D9F085D5-EC86-4F6A-B501-C1359CB39116}" type="slidenum">
              <a:rPr lang="en-GB" smtClean="0"/>
              <a:t>9</a:t>
            </a:fld>
            <a:endParaRPr lang="en-GB" dirty="0"/>
          </a:p>
        </p:txBody>
      </p:sp>
    </p:spTree>
    <p:extLst>
      <p:ext uri="{BB962C8B-B14F-4D97-AF65-F5344CB8AC3E}">
        <p14:creationId xmlns:p14="http://schemas.microsoft.com/office/powerpoint/2010/main" val="342236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14559</TotalTime>
  <Words>2065</Words>
  <Application>Microsoft Macintosh PowerPoint</Application>
  <PresentationFormat>Widescreen</PresentationFormat>
  <Paragraphs>264</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Courier New</vt:lpstr>
      <vt:lpstr>Exchange</vt:lpstr>
      <vt:lpstr>Garamond</vt:lpstr>
      <vt:lpstr>Retina</vt:lpstr>
      <vt:lpstr>var(--font-serif-display)</vt:lpstr>
      <vt:lpstr>Custom Design</vt:lpstr>
      <vt:lpstr>PowerPoint Presentation</vt:lpstr>
      <vt:lpstr>Who Are We?</vt:lpstr>
      <vt:lpstr> Available NEED Topics Include:</vt:lpstr>
      <vt:lpstr>Credits and Disclaimer</vt:lpstr>
      <vt:lpstr>Outline</vt:lpstr>
      <vt:lpstr>Real GDP and Potential during 2020</vt:lpstr>
      <vt:lpstr>How about the Labor Market?</vt:lpstr>
      <vt:lpstr>Aggregate Data Looks Encouraging</vt:lpstr>
      <vt:lpstr>What Have Been Policy Effects</vt:lpstr>
      <vt:lpstr>K-Shaped Recovery</vt:lpstr>
      <vt:lpstr>Key Questions Raised by Previous Slide</vt:lpstr>
      <vt:lpstr>Conditions Closer to Home</vt:lpstr>
      <vt:lpstr>Hard-Hit Sector:  Small Business</vt:lpstr>
      <vt:lpstr>Other Hard-Hit Sectors</vt:lpstr>
      <vt:lpstr>Explaining the Recovery so Far</vt:lpstr>
      <vt:lpstr>Many People Are Still Really Hurting</vt:lpstr>
      <vt:lpstr>Consequence of Fiscal Stimulus So Far</vt:lpstr>
      <vt:lpstr>Lessons from the Previous Slide</vt:lpstr>
      <vt:lpstr>But What about the Lousy Jobs Report?</vt:lpstr>
      <vt:lpstr>Explanations</vt:lpstr>
      <vt:lpstr>Expanded Unemployment Benefit</vt:lpstr>
      <vt:lpstr>What about Inflation:  Two Views</vt:lpstr>
      <vt:lpstr>How Does the Fed “Manage” Inflation?</vt:lpstr>
      <vt:lpstr>FOMC Policy Statement 4/28/2021</vt:lpstr>
      <vt:lpstr>But Hasn’t Inflation Already Been Too High?</vt:lpstr>
      <vt:lpstr>Yikes, Inflation Is Already Out of Control</vt:lpstr>
      <vt:lpstr>Don’t Panic Yet</vt:lpstr>
      <vt:lpstr>The Details of April’s CPI Report</vt:lpstr>
      <vt:lpstr>Fed’s View (FOMC Minutes released 5/19)</vt:lpstr>
      <vt:lpstr>An Aside: Fed Releases Move Markets! </vt:lpstr>
      <vt:lpstr>Here’s Why:</vt:lpstr>
      <vt:lpstr>What about Inflation in the Future? </vt:lpstr>
      <vt:lpstr>Are Inflationary Expectations Really “Anchored?” </vt:lpstr>
      <vt:lpstr>So, What’s the Problem?</vt:lpstr>
      <vt:lpstr> Thank you!</vt:lpstr>
      <vt:lpstr>The Problem with Stimulus Checks</vt:lpstr>
      <vt:lpstr>PPP, Not so Good: Didn’t Go to the Right Firms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Geoffrey Woglom</dc:creator>
  <cp:lastModifiedBy>haveman</cp:lastModifiedBy>
  <cp:revision>473</cp:revision>
  <dcterms:created xsi:type="dcterms:W3CDTF">2020-04-20T15:54:17Z</dcterms:created>
  <dcterms:modified xsi:type="dcterms:W3CDTF">2021-05-21T16:40:25Z</dcterms:modified>
</cp:coreProperties>
</file>