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3"/>
  </p:notesMasterIdLst>
  <p:sldIdLst>
    <p:sldId id="256" r:id="rId2"/>
    <p:sldId id="328" r:id="rId3"/>
    <p:sldId id="434" r:id="rId4"/>
    <p:sldId id="1088" r:id="rId5"/>
    <p:sldId id="327" r:id="rId6"/>
    <p:sldId id="1089" r:id="rId7"/>
    <p:sldId id="1093" r:id="rId8"/>
    <p:sldId id="1675" r:id="rId9"/>
    <p:sldId id="1670" r:id="rId10"/>
    <p:sldId id="1659" r:id="rId11"/>
    <p:sldId id="1661" r:id="rId12"/>
    <p:sldId id="1676" r:id="rId13"/>
    <p:sldId id="1098" r:id="rId14"/>
    <p:sldId id="1094" r:id="rId15"/>
    <p:sldId id="3962" r:id="rId16"/>
    <p:sldId id="1096" r:id="rId17"/>
    <p:sldId id="1097" r:id="rId18"/>
    <p:sldId id="1683" r:id="rId19"/>
    <p:sldId id="3963" r:id="rId20"/>
    <p:sldId id="3964" r:id="rId21"/>
    <p:sldId id="1112" r:id="rId22"/>
    <p:sldId id="1665" r:id="rId23"/>
    <p:sldId id="1115" r:id="rId24"/>
    <p:sldId id="1649" r:id="rId25"/>
    <p:sldId id="3965" r:id="rId26"/>
    <p:sldId id="1114" r:id="rId27"/>
    <p:sldId id="3966" r:id="rId28"/>
    <p:sldId id="1113" r:id="rId29"/>
    <p:sldId id="1668" r:id="rId30"/>
    <p:sldId id="1027" r:id="rId31"/>
    <p:sldId id="1666" r:id="rId32"/>
    <p:sldId id="1669" r:id="rId33"/>
    <p:sldId id="1643" r:id="rId34"/>
    <p:sldId id="1648" r:id="rId35"/>
    <p:sldId id="1644" r:id="rId36"/>
    <p:sldId id="1119" r:id="rId37"/>
    <p:sldId id="1101" r:id="rId38"/>
    <p:sldId id="1655" r:id="rId39"/>
    <p:sldId id="1109" r:id="rId40"/>
    <p:sldId id="1117" r:id="rId41"/>
    <p:sldId id="1106" r:id="rId42"/>
    <p:sldId id="1105" r:id="rId43"/>
    <p:sldId id="1671" r:id="rId44"/>
    <p:sldId id="1667" r:id="rId45"/>
    <p:sldId id="1646" r:id="rId46"/>
    <p:sldId id="1104" r:id="rId47"/>
    <p:sldId id="1656" r:id="rId48"/>
    <p:sldId id="1120" r:id="rId49"/>
    <p:sldId id="1657" r:id="rId50"/>
    <p:sldId id="1121" r:id="rId51"/>
    <p:sldId id="1663" r:id="rId52"/>
    <p:sldId id="1127" r:id="rId53"/>
    <p:sldId id="1650" r:id="rId54"/>
    <p:sldId id="1658" r:id="rId55"/>
    <p:sldId id="1662" r:id="rId56"/>
    <p:sldId id="1651" r:id="rId57"/>
    <p:sldId id="1652" r:id="rId58"/>
    <p:sldId id="1107" r:id="rId59"/>
    <p:sldId id="1673" r:id="rId60"/>
    <p:sldId id="1674" r:id="rId61"/>
    <p:sldId id="1672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31348" autoAdjust="0"/>
    <p:restoredTop sz="94674"/>
  </p:normalViewPr>
  <p:slideViewPr>
    <p:cSldViewPr snapToGrid="0" snapToObjects="1">
      <p:cViewPr varScale="1">
        <p:scale>
          <a:sx n="109" d="100"/>
          <a:sy n="109" d="100"/>
        </p:scale>
        <p:origin x="216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5/10/21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education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HomeOwnership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bsf.org/economic-research/publications/economic-letter/2017/september/disappointing-facts-about-black-white-wage-gap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Drivers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ller.brandeis.edu/iasp/pdfs/racial-wealth-equity/racial-wealth-gap/roots-widening-racial-wealth-gap.pdf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AssetSubsidies.jpe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USDist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wealthgap_mean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Charts/wealthgap_median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HomeOwn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Users/Jon/NEED%20Dropbox/Presentations/Racialdisparity/Charts/HomeOwn_bar.png" TargetMode="Externa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RacialWealth/Images/BlackWhiteDist.pn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rbsf.org/economic-research/publications/economic-letter/2017/september/disappointing-facts-about-black-white-wage-gap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Images/Income2Wealth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disparity/Charts/kids_hhtype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Distribution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Black-White Wealth Gap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611211"/>
            <a:ext cx="9144000" cy="1309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Kiwanis Club of San Jose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May 10,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Jon </a:t>
            </a:r>
            <a:r>
              <a:rPr lang="en-US" sz="3400" dirty="0" err="1">
                <a:solidFill>
                  <a:schemeClr val="tx2"/>
                </a:solidFill>
              </a:rPr>
              <a:t>Haveman</a:t>
            </a:r>
            <a:r>
              <a:rPr lang="en-US" sz="34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400" dirty="0">
                <a:solidFill>
                  <a:schemeClr val="tx2"/>
                </a:solidFill>
              </a:rPr>
              <a:t>National Economic Economic Delegation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19C5FA-E1C9-3D4A-A165-2182A28C0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2" y="3008"/>
            <a:ext cx="2943097" cy="28117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7E115B-CEF1-2842-8F21-455DEFA8B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351" y="3563226"/>
            <a:ext cx="3048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337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1B456-BC1E-CC4F-9484-10F6F3B0A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Wealth is Important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DB8EAD-8791-0149-BA89-AB7B4AA79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73D3B-876D-D544-8A67-22CF399C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293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CC65-709C-564E-9A4D-937B2659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7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usehold Level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2E8E-C288-7443-BF26-61D0D369548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Choices/Life Agency</a:t>
            </a:r>
          </a:p>
          <a:p>
            <a:pPr lvl="1"/>
            <a:r>
              <a:rPr lang="en-US" dirty="0"/>
              <a:t>Finance elite education</a:t>
            </a:r>
          </a:p>
          <a:p>
            <a:pPr lvl="1"/>
            <a:r>
              <a:rPr lang="en-US" dirty="0"/>
              <a:t>Living in good neighborhoods</a:t>
            </a:r>
          </a:p>
          <a:p>
            <a:pPr lvl="1"/>
            <a:r>
              <a:rPr lang="en-US" dirty="0"/>
              <a:t>Saving for retirement</a:t>
            </a:r>
          </a:p>
          <a:p>
            <a:pPr lvl="1"/>
            <a:r>
              <a:rPr lang="en-US" dirty="0"/>
              <a:t>Capital to start a business</a:t>
            </a:r>
          </a:p>
          <a:p>
            <a:pPr lvl="1"/>
            <a:r>
              <a:rPr lang="en-US" dirty="0"/>
              <a:t>w/stand financial hardship</a:t>
            </a:r>
          </a:p>
          <a:p>
            <a:pPr lvl="1"/>
            <a:r>
              <a:rPr lang="en-US" dirty="0"/>
              <a:t>Better legal counsel</a:t>
            </a:r>
          </a:p>
          <a:p>
            <a:pPr lvl="1"/>
            <a:r>
              <a:rPr lang="en-US" dirty="0"/>
              <a:t>Exert political influence</a:t>
            </a:r>
          </a:p>
          <a:p>
            <a:pPr lvl="1"/>
            <a:r>
              <a:rPr lang="en-US" dirty="0"/>
              <a:t>Finance costly medical procedure</a:t>
            </a:r>
          </a:p>
          <a:p>
            <a:pPr lvl="1"/>
            <a:r>
              <a:rPr lang="en-US" dirty="0"/>
              <a:t>Bequests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4549D5-0470-0946-8019-A78FD2CF42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Wealth is iterative</a:t>
            </a:r>
          </a:p>
          <a:p>
            <a:pPr lvl="1"/>
            <a:r>
              <a:rPr lang="en-US" dirty="0"/>
              <a:t>Wealth begets more wealth.</a:t>
            </a:r>
          </a:p>
          <a:p>
            <a:pPr lvl="2"/>
            <a:r>
              <a:rPr lang="en-US" dirty="0"/>
              <a:t>Access to higher return investments.</a:t>
            </a:r>
          </a:p>
          <a:p>
            <a:pPr lvl="1"/>
            <a:r>
              <a:rPr lang="en-US" dirty="0"/>
              <a:t>Wealth transfers across generations.</a:t>
            </a:r>
          </a:p>
          <a:p>
            <a:pPr lvl="2"/>
            <a:r>
              <a:rPr lang="en-US" dirty="0"/>
              <a:t>Wealth is sticky.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C9FDBE-2E2A-8344-BFAD-F4E8EEDD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357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91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8A8B-0E7A-EC43-942F-19394C463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Tan</a:t>
            </a:r>
            <a:r>
              <a:rPr lang="en-US" dirty="0"/>
              <a:t>gible Benefits for the Broader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60C8-CF64-184E-9566-436F424E3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69692" y="1448810"/>
            <a:ext cx="6452616" cy="4351338"/>
          </a:xfrm>
        </p:spPr>
        <p:txBody>
          <a:bodyPr/>
          <a:lstStyle/>
          <a:p>
            <a:r>
              <a:rPr lang="en-US" dirty="0"/>
              <a:t>More human capital development</a:t>
            </a:r>
          </a:p>
          <a:p>
            <a:r>
              <a:rPr lang="en-US" dirty="0"/>
              <a:t>Increased entrepreneurship</a:t>
            </a:r>
          </a:p>
          <a:p>
            <a:r>
              <a:rPr lang="en-US" dirty="0"/>
              <a:t>Healthier labor force</a:t>
            </a:r>
          </a:p>
          <a:p>
            <a:r>
              <a:rPr lang="en-US" dirty="0"/>
              <a:t>Less social unrest</a:t>
            </a:r>
          </a:p>
          <a:p>
            <a:r>
              <a:rPr lang="en-US" dirty="0"/>
              <a:t>Less reliance on social programs</a:t>
            </a:r>
          </a:p>
          <a:p>
            <a:r>
              <a:rPr lang="en-US" dirty="0"/>
              <a:t>Smaller stock of student loans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19DF3-CAC1-6147-9848-C1B2EE68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222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Disparities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875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B4401-F952-354D-9A3C-27D2EE5DE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154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Eve</a:t>
            </a:r>
            <a:r>
              <a:rPr lang="en-US" sz="3800" dirty="0"/>
              <a:t>nts/Policies with Direct Wealth Implications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1D2A5A-E84B-874D-BB2A-EB9D7C18C86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Slave trade</a:t>
            </a:r>
          </a:p>
          <a:p>
            <a:pPr lvl="1"/>
            <a:r>
              <a:rPr lang="en-US" dirty="0"/>
              <a:t>The first deprivation</a:t>
            </a:r>
          </a:p>
          <a:p>
            <a:r>
              <a:rPr lang="en-US" dirty="0"/>
              <a:t>Slavery</a:t>
            </a:r>
          </a:p>
          <a:p>
            <a:r>
              <a:rPr lang="en-US" dirty="0"/>
              <a:t>40 acres (and a mule)</a:t>
            </a:r>
          </a:p>
          <a:p>
            <a:pPr lvl="1"/>
            <a:r>
              <a:rPr lang="en-US" dirty="0"/>
              <a:t>The second deprivation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Freedmen’s Bank</a:t>
            </a:r>
          </a:p>
          <a:p>
            <a:pPr lvl="1"/>
            <a:r>
              <a:rPr lang="en-US" dirty="0"/>
              <a:t>Lax oversite and dissolution.</a:t>
            </a:r>
          </a:p>
          <a:p>
            <a:r>
              <a:rPr lang="en-US" dirty="0"/>
              <a:t>Jim Crow Laws &amp; Economic Policy</a:t>
            </a:r>
          </a:p>
          <a:p>
            <a:pPr lvl="1"/>
            <a:r>
              <a:rPr lang="en-US" dirty="0"/>
              <a:t>Convict leasing, debt peonage, chain-gang, sharecropping, and lynching.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5FF664-94A5-A647-822D-B132AD166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08220"/>
            <a:ext cx="5423170" cy="41891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Homestead Act</a:t>
            </a:r>
          </a:p>
          <a:p>
            <a:pPr lvl="1"/>
            <a:r>
              <a:rPr lang="en-US" dirty="0"/>
              <a:t>Discriminatory distribution of land.</a:t>
            </a:r>
          </a:p>
          <a:p>
            <a:r>
              <a:rPr lang="en-US" dirty="0"/>
              <a:t>Land theft and destruction</a:t>
            </a:r>
          </a:p>
          <a:p>
            <a:pPr lvl="1"/>
            <a:r>
              <a:rPr lang="en-US" dirty="0"/>
              <a:t>E.g., Black Wall Street – Tulsa, 1921</a:t>
            </a:r>
          </a:p>
          <a:p>
            <a:r>
              <a:rPr lang="en-US" dirty="0"/>
              <a:t>GI Bill</a:t>
            </a:r>
          </a:p>
          <a:p>
            <a:pPr lvl="1"/>
            <a:r>
              <a:rPr lang="en-US" dirty="0"/>
              <a:t>Discriminatory access – Levittown</a:t>
            </a:r>
          </a:p>
          <a:p>
            <a:r>
              <a:rPr lang="en-US" dirty="0"/>
              <a:t>Federal Housing Authority</a:t>
            </a:r>
          </a:p>
          <a:p>
            <a:pPr lvl="1"/>
            <a:r>
              <a:rPr lang="en-US" dirty="0"/>
              <a:t>Redlining</a:t>
            </a:r>
          </a:p>
          <a:p>
            <a:r>
              <a:rPr lang="en-US" dirty="0"/>
              <a:t>And many more.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D1519A-C259-1046-9F1C-3C3D5B654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071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06F-4640-FE47-A948-AD9EB844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4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ults for Black Families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48E3E-ED70-574B-98E9-AB5F5703B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Much lower accumulation of wealth than among White families.</a:t>
            </a:r>
          </a:p>
          <a:p>
            <a:r>
              <a:rPr lang="en-US" dirty="0"/>
              <a:t>Implications:</a:t>
            </a:r>
          </a:p>
          <a:p>
            <a:pPr lvl="1"/>
            <a:r>
              <a:rPr lang="en-US" dirty="0"/>
              <a:t>Less financial contribution from parents to children.</a:t>
            </a:r>
          </a:p>
          <a:p>
            <a:pPr lvl="2"/>
            <a:r>
              <a:rPr lang="en-US" dirty="0"/>
              <a:t>More difficult access to higher education.</a:t>
            </a:r>
          </a:p>
          <a:p>
            <a:pPr lvl="2"/>
            <a:r>
              <a:rPr lang="en-US" dirty="0"/>
              <a:t>Less access to capital for business formation.</a:t>
            </a:r>
          </a:p>
          <a:p>
            <a:pPr lvl="1"/>
            <a:r>
              <a:rPr lang="en-US" dirty="0"/>
              <a:t>More likely to live in disadvantaged neighborhoods</a:t>
            </a:r>
          </a:p>
          <a:p>
            <a:pPr lvl="2"/>
            <a:r>
              <a:rPr lang="en-US" dirty="0"/>
              <a:t>Fewer role models.</a:t>
            </a:r>
          </a:p>
          <a:p>
            <a:pPr lvl="2"/>
            <a:r>
              <a:rPr lang="en-US" dirty="0"/>
              <a:t>Less access to quality education.</a:t>
            </a:r>
          </a:p>
          <a:p>
            <a:pPr lvl="1"/>
            <a:r>
              <a:rPr lang="en-US" b="1" i="1" dirty="0"/>
              <a:t>Disparities in the capacity – availability of resources - to build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095DE1-22A0-0D4D-8D4C-9F3B85A05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679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4B3BC-712D-4F48-8CA2-BAEB454E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Pot</a:t>
            </a:r>
            <a:r>
              <a:rPr lang="en-US" dirty="0"/>
              <a:t>ential Explanations: Differences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A8302-D3E2-E14C-9D4E-C2E281088A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68553"/>
            <a:ext cx="5181600" cy="4189162"/>
          </a:xfrm>
        </p:spPr>
        <p:txBody>
          <a:bodyPr>
            <a:normAutofit/>
          </a:bodyPr>
          <a:lstStyle/>
          <a:p>
            <a:r>
              <a:rPr lang="en-US" dirty="0"/>
              <a:t>Educational attainment</a:t>
            </a:r>
          </a:p>
          <a:p>
            <a:r>
              <a:rPr lang="en-US" dirty="0"/>
              <a:t>Home ownership</a:t>
            </a:r>
          </a:p>
          <a:p>
            <a:r>
              <a:rPr lang="en-US" dirty="0"/>
              <a:t>Increased savings</a:t>
            </a:r>
          </a:p>
          <a:p>
            <a:r>
              <a:rPr lang="en-US" dirty="0"/>
              <a:t>Financial literacy</a:t>
            </a:r>
          </a:p>
          <a:p>
            <a:r>
              <a:rPr lang="en-US" dirty="0"/>
              <a:t>Entrepreneurship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295BF4-D677-734A-96E1-1F53A218F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3241" y="1468553"/>
            <a:ext cx="6053959" cy="4189162"/>
          </a:xfrm>
        </p:spPr>
        <p:txBody>
          <a:bodyPr>
            <a:normAutofit/>
          </a:bodyPr>
          <a:lstStyle/>
          <a:p>
            <a:r>
              <a:rPr lang="en-US" dirty="0"/>
              <a:t>Soft skills and personal responsibility</a:t>
            </a:r>
          </a:p>
          <a:p>
            <a:r>
              <a:rPr lang="en-US" dirty="0"/>
              <a:t>Wages</a:t>
            </a:r>
          </a:p>
          <a:p>
            <a:r>
              <a:rPr lang="en-US" dirty="0"/>
              <a:t>Family structure</a:t>
            </a:r>
          </a:p>
          <a:p>
            <a:r>
              <a:rPr lang="en-US" dirty="0"/>
              <a:t>Initial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374C9-4584-5C46-8971-CA990EE78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375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CF10B-CEE1-AD4A-840C-4ECECD9CF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BCB3255-86E2-A04F-8C49-20B5953B32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43500" y="1925052"/>
            <a:ext cx="11104999" cy="35948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5858E-19A3-544C-AA70-F0273225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1422B6-18A0-2948-9E33-C98703AFFEC4}"/>
              </a:ext>
            </a:extLst>
          </p:cNvPr>
          <p:cNvSpPr txBox="1"/>
          <p:nvPr/>
        </p:nvSpPr>
        <p:spPr>
          <a:xfrm>
            <a:off x="2612994" y="1394475"/>
            <a:ext cx="6966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Median Household Net Worth by Race and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49D9BE-9F17-1345-ABA5-DF0CB76C5A0D}"/>
              </a:ext>
            </a:extLst>
          </p:cNvPr>
          <p:cNvSpPr txBox="1"/>
          <p:nvPr/>
        </p:nvSpPr>
        <p:spPr>
          <a:xfrm>
            <a:off x="6400075" y="6456851"/>
            <a:ext cx="52484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Darity</a:t>
            </a:r>
            <a:r>
              <a:rPr lang="en-US" sz="1200" dirty="0"/>
              <a:t>, et al., “What We Get Wrong About Closing the Racial Wealth Gap”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FD43A-5D68-474F-ABBF-78DE53A3B15F}"/>
              </a:ext>
            </a:extLst>
          </p:cNvPr>
          <p:cNvSpPr/>
          <p:nvPr/>
        </p:nvSpPr>
        <p:spPr>
          <a:xfrm>
            <a:off x="5786204" y="4661941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BDB159-AD84-7A46-88E2-E2CB0FCA9C95}"/>
              </a:ext>
            </a:extLst>
          </p:cNvPr>
          <p:cNvSpPr/>
          <p:nvPr/>
        </p:nvSpPr>
        <p:spPr>
          <a:xfrm>
            <a:off x="9860899" y="3036888"/>
            <a:ext cx="974360" cy="434715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754AA2-1547-054E-AC19-0C619707263E}"/>
              </a:ext>
            </a:extLst>
          </p:cNvPr>
          <p:cNvCxnSpPr/>
          <p:nvPr/>
        </p:nvCxnSpPr>
        <p:spPr>
          <a:xfrm flipH="1">
            <a:off x="6760564" y="3429000"/>
            <a:ext cx="3087974" cy="1232941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15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DCA17-2E34-5943-91AE-18A3C5C6A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6AECD4-7033-E14F-9C29-8F8A4B3C7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-119468" y="3130633"/>
            <a:ext cx="12311468" cy="30995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4B97F-0C07-3E43-8985-9EBCB88A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6022B2-0FD0-FD40-B66D-D95513C128CC}"/>
              </a:ext>
            </a:extLst>
          </p:cNvPr>
          <p:cNvGraphicFramePr>
            <a:graphicFrameLocks/>
          </p:cNvGraphicFramePr>
          <p:nvPr/>
        </p:nvGraphicFramePr>
        <p:xfrm>
          <a:off x="3523740" y="1325563"/>
          <a:ext cx="4374821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Housing Status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Renters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$5,200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$91,100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$231,400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$1,034,200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555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0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52FC-E11F-A748-96B2-BC155301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ck-White Earnings Gap by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F0269-8608-9840-914C-1450B7A6F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FA9941-0E59-414D-8D2A-4732F6D39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46" y="935933"/>
            <a:ext cx="7946264" cy="52734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1FF2F6-5523-AB4D-B1F0-F310767DB286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90923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14C6-0B82-5248-A85B-634C605B9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Fundamentally Responsible?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F7547-7205-6A41-BEC5-A343E568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9004" y="1602225"/>
            <a:ext cx="6793992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Individual behaviors?</a:t>
            </a:r>
          </a:p>
          <a:p>
            <a:pPr>
              <a:spcAft>
                <a:spcPts val="1000"/>
              </a:spcAft>
            </a:pPr>
            <a:r>
              <a:rPr lang="en-US" dirty="0"/>
              <a:t>Structural characteristics of the economy?</a:t>
            </a:r>
          </a:p>
          <a:p>
            <a:pPr>
              <a:spcAft>
                <a:spcPts val="1000"/>
              </a:spcAft>
            </a:pPr>
            <a:r>
              <a:rPr lang="en-US" dirty="0"/>
              <a:t>History – policy and otherwise?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21B79-C3B1-CB43-9484-22DCA038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955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CDFA1F-3DEF-7545-B6B9-833180F97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2C7F62-0A95-3D45-95E8-1F9603729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64" y="0"/>
            <a:ext cx="4873101" cy="32274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E44E0E-9595-AA49-B254-7F8C39AB4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464" y="3428999"/>
            <a:ext cx="4908692" cy="26261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2515E1-D5E0-9147-A528-23D00D0417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8419" y="1763785"/>
            <a:ext cx="4908691" cy="33182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3364CE-00AC-0247-8459-62659A1C0BCC}"/>
              </a:ext>
            </a:extLst>
          </p:cNvPr>
          <p:cNvSpPr txBox="1"/>
          <p:nvPr/>
        </p:nvSpPr>
        <p:spPr>
          <a:xfrm>
            <a:off x="7376055" y="1399384"/>
            <a:ext cx="3031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2A2723"/>
                </a:solidFill>
              </a:rPr>
              <a:t>Studying hard is not enough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0A3FDAF-3B7D-E644-BFDE-8152599CF8D7}"/>
              </a:ext>
            </a:extLst>
          </p:cNvPr>
          <p:cNvCxnSpPr/>
          <p:nvPr/>
        </p:nvCxnSpPr>
        <p:spPr>
          <a:xfrm>
            <a:off x="7464056" y="1737936"/>
            <a:ext cx="2371060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8574B70-3EEE-F340-9F3F-471E121394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6016" y="5079287"/>
            <a:ext cx="1689100" cy="1193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6CFD107-7C3F-634D-B53A-410E0310F49A}"/>
              </a:ext>
            </a:extLst>
          </p:cNvPr>
          <p:cNvSpPr/>
          <p:nvPr/>
        </p:nvSpPr>
        <p:spPr>
          <a:xfrm>
            <a:off x="5014913" y="1613700"/>
            <a:ext cx="728662" cy="44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46ED33-EF0F-9241-B76B-067B6F6C28FB}"/>
              </a:ext>
            </a:extLst>
          </p:cNvPr>
          <p:cNvSpPr/>
          <p:nvPr/>
        </p:nvSpPr>
        <p:spPr>
          <a:xfrm>
            <a:off x="2352674" y="4326933"/>
            <a:ext cx="804863" cy="616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2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8F61D-AD3F-4D4C-AF44-22341DC17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Acc</a:t>
            </a:r>
            <a:r>
              <a:rPr lang="en-US" dirty="0"/>
              <a:t>ounting for the Wealth Gap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DD76D0-6241-2D4F-820C-F44911A447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75759" y="1197813"/>
            <a:ext cx="9144000" cy="503241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B1E84-2DBE-6242-A37B-ACE294F39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B428A3-EF8E-DF48-A22C-A10BDAD681BB}"/>
              </a:ext>
            </a:extLst>
          </p:cNvPr>
          <p:cNvSpPr txBox="1"/>
          <p:nvPr/>
        </p:nvSpPr>
        <p:spPr>
          <a:xfrm>
            <a:off x="3599511" y="6456851"/>
            <a:ext cx="78060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https://heller.brandeis.edu/iasp/pdfs/racial-wealth-equity/racial-wealth-gap/roots-widening-racial-wealth-gap.pdf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20A038-68EE-D94A-82A5-B6118DD2860A}"/>
              </a:ext>
            </a:extLst>
          </p:cNvPr>
          <p:cNvSpPr txBox="1"/>
          <p:nvPr/>
        </p:nvSpPr>
        <p:spPr>
          <a:xfrm>
            <a:off x="7420708" y="3429000"/>
            <a:ext cx="2794611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30%+ Left</a:t>
            </a:r>
          </a:p>
          <a:p>
            <a:r>
              <a:rPr lang="en-US" sz="4000" dirty="0"/>
              <a:t>Unexplained</a:t>
            </a:r>
          </a:p>
        </p:txBody>
      </p:sp>
    </p:spTree>
    <p:extLst>
      <p:ext uri="{BB962C8B-B14F-4D97-AF65-F5344CB8AC3E}">
        <p14:creationId xmlns:p14="http://schemas.microsoft.com/office/powerpoint/2010/main" val="1679088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90E0D-6F88-0D4D-BE18-A11EBBB2C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3F385-B9F5-B749-89BD-BEC5C7C1ED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E37BF-3D9E-694D-BB8E-C335E676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580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9409F-F0FD-AB41-8946-6DCE0FBDD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Cat</a:t>
            </a:r>
            <a:r>
              <a:rPr lang="en-US" dirty="0"/>
              <a:t>egories of Policy Areas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3DCA7-DFB8-344D-B360-08B82657DCD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  <a:p>
            <a:pPr lvl="1"/>
            <a:r>
              <a:rPr lang="en-US" dirty="0"/>
              <a:t>FHA and redlining</a:t>
            </a:r>
          </a:p>
          <a:p>
            <a:r>
              <a:rPr lang="en-US" dirty="0"/>
              <a:t>Health Care</a:t>
            </a:r>
          </a:p>
          <a:p>
            <a:r>
              <a:rPr lang="en-US" dirty="0"/>
              <a:t>Incarceration</a:t>
            </a:r>
          </a:p>
          <a:p>
            <a:pPr lvl="1"/>
            <a:r>
              <a:rPr lang="en-US"/>
              <a:t>Black incarceration rates are very high.</a:t>
            </a:r>
          </a:p>
          <a:p>
            <a:r>
              <a:rPr lang="en-US"/>
              <a:t>Transportation</a:t>
            </a:r>
            <a:endParaRPr lang="en-US" dirty="0"/>
          </a:p>
          <a:p>
            <a:pPr lvl="1"/>
            <a:r>
              <a:rPr lang="en-US" dirty="0"/>
              <a:t>Interstate system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01E40-0FE0-444F-B319-1D39BB018A8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Broadband</a:t>
            </a:r>
          </a:p>
          <a:p>
            <a:pPr lvl="1"/>
            <a:r>
              <a:rPr lang="en-US" dirty="0"/>
              <a:t>Access is inversely related to regional income</a:t>
            </a:r>
          </a:p>
          <a:p>
            <a:r>
              <a:rPr lang="en-US" dirty="0"/>
              <a:t>Education</a:t>
            </a:r>
          </a:p>
          <a:p>
            <a:r>
              <a:rPr lang="en-US" dirty="0"/>
              <a:t>Workforce</a:t>
            </a:r>
          </a:p>
          <a:p>
            <a:r>
              <a:rPr lang="en-US" dirty="0"/>
              <a:t>Income support and stability</a:t>
            </a:r>
          </a:p>
          <a:p>
            <a:r>
              <a:rPr lang="en-US" dirty="0"/>
              <a:t>Asset accumulation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7B6F52-CCA0-DA4D-90C2-4F34C3D77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FB85A-BAA2-EB49-A3ED-24017FE55B9A}"/>
              </a:ext>
            </a:extLst>
          </p:cNvPr>
          <p:cNvSpPr/>
          <p:nvPr/>
        </p:nvSpPr>
        <p:spPr>
          <a:xfrm>
            <a:off x="6019800" y="4343400"/>
            <a:ext cx="4890655" cy="10806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237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8D50-B374-CF4A-8C3A-1463D695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</a:t>
            </a:r>
            <a:r>
              <a:rPr lang="en-US" dirty="0"/>
              <a:t>v’t Asset Building Policies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2CFDB2-8A71-B34E-96CF-8E1854F37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564311" y="955992"/>
            <a:ext cx="9063378" cy="49460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5FB87-A6E5-9D42-AF03-2B80AE4F4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7247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CBB79-EF74-484F-9543-F47640E85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0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cific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C8086-F615-AE49-9C31-0B68180D3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694" y="1253330"/>
            <a:ext cx="10515600" cy="47460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Global solutions that affect all source areas</a:t>
            </a:r>
          </a:p>
          <a:p>
            <a:pPr lvl="1"/>
            <a:r>
              <a:rPr lang="en-US" dirty="0"/>
              <a:t>Child Trust Accounts - ”Baby Bonds”</a:t>
            </a:r>
          </a:p>
          <a:p>
            <a:pPr lvl="1"/>
            <a:r>
              <a:rPr lang="en-US" dirty="0"/>
              <a:t>Guaranteed minimum income</a:t>
            </a:r>
          </a:p>
          <a:p>
            <a:r>
              <a:rPr lang="en-US" dirty="0"/>
              <a:t>Addressing racial disparities directly</a:t>
            </a:r>
          </a:p>
          <a:p>
            <a:pPr lvl="1"/>
            <a:r>
              <a:rPr lang="en-US" dirty="0"/>
              <a:t>Reparations</a:t>
            </a:r>
          </a:p>
          <a:p>
            <a:pPr lvl="2"/>
            <a:r>
              <a:rPr lang="en-US" dirty="0"/>
              <a:t>Aggressive affirmative action.</a:t>
            </a:r>
          </a:p>
          <a:p>
            <a:pPr lvl="2"/>
            <a:r>
              <a:rPr lang="en-US" dirty="0"/>
              <a:t>A new Homestead Act.</a:t>
            </a:r>
          </a:p>
          <a:p>
            <a:pPr lvl="2"/>
            <a:r>
              <a:rPr lang="en-US" dirty="0"/>
              <a:t>Heavily investing in Black communities.</a:t>
            </a:r>
          </a:p>
          <a:p>
            <a:pPr lvl="1"/>
            <a:r>
              <a:rPr lang="en-US" dirty="0"/>
              <a:t>Labor and other laws that address discrimination</a:t>
            </a:r>
          </a:p>
          <a:p>
            <a:pPr lvl="2"/>
            <a:r>
              <a:rPr lang="en-US" dirty="0"/>
              <a:t>Enforce more aggressively and make adjustments where necessary to increase efficacy.</a:t>
            </a:r>
          </a:p>
          <a:p>
            <a:pPr lvl="1"/>
            <a:r>
              <a:rPr lang="en-US" dirty="0"/>
              <a:t>Fundamental reorientation of asset building agenda.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A9C35-62FE-734C-BF89-DB32E5917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9303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CEBFA-7C8B-F24E-B42D-F92526E60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Concrete Policy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933A-0EB4-0D46-BCF7-E9EDD7ECA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Limit the mortgage interest tax deduction and use the revenues to provide a credit for first-time homebuyers.</a:t>
            </a:r>
          </a:p>
          <a:p>
            <a:r>
              <a:rPr lang="en-US" b="0" dirty="0"/>
              <a:t>Establish automatic savings and retirement plans.</a:t>
            </a:r>
          </a:p>
          <a:p>
            <a:r>
              <a:rPr lang="en-US" b="0" dirty="0"/>
              <a:t>Reduce reliance on student loans while supporting success in postsecondary education.</a:t>
            </a:r>
          </a:p>
          <a:p>
            <a:r>
              <a:rPr lang="en-US" b="0" dirty="0"/>
              <a:t>Offer universal children's savings accounts.</a:t>
            </a:r>
          </a:p>
          <a:p>
            <a:r>
              <a:rPr lang="en-US" b="0" dirty="0"/>
              <a:t>Reform safety net program asset tests, which can act as barriers to saving among low-income families.</a:t>
            </a:r>
          </a:p>
          <a:p>
            <a:r>
              <a:rPr lang="en-US" b="0" dirty="0"/>
              <a:t>Provide subsidies to promote emergency savings, such as those linked to tax time.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4EB564-AB70-F943-B5BC-E6C30793E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C9581C-BE0E-054D-8102-9CD7A6D55727}"/>
              </a:ext>
            </a:extLst>
          </p:cNvPr>
          <p:cNvSpPr txBox="1"/>
          <p:nvPr/>
        </p:nvSpPr>
        <p:spPr>
          <a:xfrm>
            <a:off x="9828679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</p:spTree>
    <p:extLst>
      <p:ext uri="{BB962C8B-B14F-4D97-AF65-F5344CB8AC3E}">
        <p14:creationId xmlns:p14="http://schemas.microsoft.com/office/powerpoint/2010/main" val="34778294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EA02-093E-254C-ACA5-EFFFF3222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6B53F-65CB-2E4E-8E7E-DEC84BA85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4686"/>
            <a:ext cx="10515600" cy="48480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Black White wealth gap is enormous (2019)</a:t>
            </a:r>
          </a:p>
          <a:p>
            <a:pPr lvl="1"/>
            <a:r>
              <a:rPr lang="en-US" dirty="0"/>
              <a:t>Mean:  White wealth is 6.9x Black wealth.</a:t>
            </a:r>
          </a:p>
          <a:p>
            <a:pPr lvl="1"/>
            <a:r>
              <a:rPr lang="en-US" dirty="0"/>
              <a:t>Median: White wealth is 7.8x Black wealth.</a:t>
            </a:r>
          </a:p>
          <a:p>
            <a:r>
              <a:rPr lang="en-US" dirty="0"/>
              <a:t>There are many explanations in the common narrative.</a:t>
            </a:r>
          </a:p>
          <a:p>
            <a:pPr lvl="1"/>
            <a:r>
              <a:rPr lang="en-US" dirty="0"/>
              <a:t>Many do not stand up to scrutiny.</a:t>
            </a:r>
          </a:p>
          <a:p>
            <a:r>
              <a:rPr lang="en-US" dirty="0"/>
              <a:t>Government policies have contributed enormously this gap.</a:t>
            </a:r>
          </a:p>
          <a:p>
            <a:pPr lvl="1"/>
            <a:r>
              <a:rPr lang="en-US" dirty="0"/>
              <a:t>Racial dehumanizing permitted these policies.</a:t>
            </a:r>
          </a:p>
          <a:p>
            <a:r>
              <a:rPr lang="en-US" dirty="0"/>
              <a:t>Wealth endowments (parental wealth) are enormously important for determining own wealth in adulthood.</a:t>
            </a:r>
          </a:p>
          <a:p>
            <a:pPr lvl="1"/>
            <a:r>
              <a:rPr lang="en-US" dirty="0"/>
              <a:t>Policies that address this relationship are most likely to be effective.</a:t>
            </a:r>
          </a:p>
          <a:p>
            <a:r>
              <a:rPr lang="en-US" dirty="0"/>
              <a:t>Some form of policy intervention is likely necessary if the gap is to be closed.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BB44D1-BD15-F549-B5E3-5B012C4E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29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590+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45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439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4"/>
              </a:rPr>
              <a:t>www.NEEDelegation.org/testimonials.php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www.NEEDelegation.org</a:t>
            </a:r>
            <a:r>
              <a:rPr lang="en-US" dirty="0"/>
              <a:t>/</a:t>
            </a:r>
            <a:r>
              <a:rPr lang="en-US" dirty="0" err="1"/>
              <a:t>friend.php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927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88DC0-4332-5847-BA0F-F0530A0D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4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erall Wealth Distribution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85CDD01-4DCF-5848-9A2A-5FBF4306BC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84974" y="1150099"/>
            <a:ext cx="7622051" cy="508012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CE6FDA-336A-AC4C-986E-D0EEE10DE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C0CB1A-586B-2F45-BD73-AAFCD61FD444}"/>
              </a:ext>
            </a:extLst>
          </p:cNvPr>
          <p:cNvSpPr txBox="1"/>
          <p:nvPr/>
        </p:nvSpPr>
        <p:spPr>
          <a:xfrm>
            <a:off x="4784526" y="3059668"/>
            <a:ext cx="3184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2019 Overall Median:  $121,700</a:t>
            </a:r>
          </a:p>
        </p:txBody>
      </p:sp>
    </p:spTree>
    <p:extLst>
      <p:ext uri="{BB962C8B-B14F-4D97-AF65-F5344CB8AC3E}">
        <p14:creationId xmlns:p14="http://schemas.microsoft.com/office/powerpoint/2010/main" val="368303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A7D74-E5F2-E547-B501-CE398A102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Disparities, 2019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A12F023-5E5A-444A-B093-BBEF8678B4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3014" y="1820863"/>
          <a:ext cx="10765972" cy="341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0364">
                  <a:extLst>
                    <a:ext uri="{9D8B030D-6E8A-4147-A177-3AD203B41FA5}">
                      <a16:colId xmlns:a16="http://schemas.microsoft.com/office/drawing/2014/main" val="4226757801"/>
                    </a:ext>
                  </a:extLst>
                </a:gridCol>
                <a:gridCol w="1745697">
                  <a:extLst>
                    <a:ext uri="{9D8B030D-6E8A-4147-A177-3AD203B41FA5}">
                      <a16:colId xmlns:a16="http://schemas.microsoft.com/office/drawing/2014/main" val="1569996215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2424980826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3413306531"/>
                    </a:ext>
                  </a:extLst>
                </a:gridCol>
                <a:gridCol w="2076637">
                  <a:extLst>
                    <a:ext uri="{9D8B030D-6E8A-4147-A177-3AD203B41FA5}">
                      <a16:colId xmlns:a16="http://schemas.microsoft.com/office/drawing/2014/main" val="3533555308"/>
                    </a:ext>
                  </a:extLst>
                </a:gridCol>
              </a:tblGrid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Race/Ethnicity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Mean Wealth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Share of Families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Share of Wealth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Ratio of Shares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97815405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White, non-Hispanic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983.4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64.9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94.6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2577032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b="1" dirty="0"/>
                        <a:t>Black, non-Hispanic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142.5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14.2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13049617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Hispanic or Latino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165.5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991105"/>
                  </a:ext>
                </a:extLst>
              </a:tr>
              <a:tr h="683260">
                <a:tc>
                  <a:txBody>
                    <a:bodyPr/>
                    <a:lstStyle/>
                    <a:p>
                      <a:r>
                        <a:rPr lang="en-US" sz="2000" dirty="0"/>
                        <a:t>Other or Multiple Race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657.2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433373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3E280-01B9-664C-8416-A95632E29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1E7DAD3-81CC-564A-A16C-F6287607C9B4}"/>
              </a:ext>
            </a:extLst>
          </p:cNvPr>
          <p:cNvSpPr/>
          <p:nvPr/>
        </p:nvSpPr>
        <p:spPr>
          <a:xfrm>
            <a:off x="10080675" y="3286125"/>
            <a:ext cx="700088" cy="48577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C3B923-93E1-004F-A323-CC7727AAB0B0}"/>
              </a:ext>
            </a:extLst>
          </p:cNvPr>
          <p:cNvSpPr txBox="1"/>
          <p:nvPr/>
        </p:nvSpPr>
        <p:spPr>
          <a:xfrm>
            <a:off x="7894543" y="6456851"/>
            <a:ext cx="3584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Reserve, Survey of Consumer Finances</a:t>
            </a:r>
          </a:p>
        </p:txBody>
      </p:sp>
    </p:spTree>
    <p:extLst>
      <p:ext uri="{BB962C8B-B14F-4D97-AF65-F5344CB8AC3E}">
        <p14:creationId xmlns:p14="http://schemas.microsoft.com/office/powerpoint/2010/main" val="22039186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3"/>
            <a:ext cx="10182665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022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D95B7-750E-CF44-8157-8AEAF9FBE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6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Gap Over Time: Median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80A9D-F3C2-034C-8AD9-62BE610E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181D6D-4ED7-9144-83E0-5A67A734FE3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04667" y="1138894"/>
            <a:ext cx="10182664" cy="509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2174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CD024-BE71-8F47-9CFE-10ABA535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Net</a:t>
            </a:r>
            <a:r>
              <a:rPr lang="en-US" dirty="0"/>
              <a:t> Worth by Age and Race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1AB5D-C66B-8F43-847D-75F71DC6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78235C-70C5-F94D-93C6-60585D41B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680" y="1270876"/>
            <a:ext cx="10550639" cy="49593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23FA9F-49BB-A640-B0CB-CC1E16BC1E9E}"/>
              </a:ext>
            </a:extLst>
          </p:cNvPr>
          <p:cNvSpPr txBox="1"/>
          <p:nvPr/>
        </p:nvSpPr>
        <p:spPr>
          <a:xfrm>
            <a:off x="4721935" y="6456851"/>
            <a:ext cx="6649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www.brookings.edu</a:t>
            </a:r>
            <a:r>
              <a:rPr lang="en-US" sz="1200" dirty="0"/>
              <a:t>/blog/up-front/2020/02/27/examining-the-black-white-wealth-gap/</a:t>
            </a:r>
          </a:p>
        </p:txBody>
      </p:sp>
    </p:spTree>
    <p:extLst>
      <p:ext uri="{BB962C8B-B14F-4D97-AF65-F5344CB8AC3E}">
        <p14:creationId xmlns:p14="http://schemas.microsoft.com/office/powerpoint/2010/main" val="21874108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EEA77-244C-B24E-9EFC-38F7E293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by Educational Attainment</a:t>
            </a:r>
          </a:p>
        </p:txBody>
      </p:sp>
      <p:pic>
        <p:nvPicPr>
          <p:cNvPr id="6" name="Content Placeholder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CD70EB5-A788-AD40-913A-8623F8D24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2058" y="1591817"/>
            <a:ext cx="10058400" cy="367436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3A194-60F8-3548-85C0-E1A3125C6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2FCB7E-42EF-2C44-AE44-6CBC73CE43F2}"/>
              </a:ext>
            </a:extLst>
          </p:cNvPr>
          <p:cNvSpPr/>
          <p:nvPr/>
        </p:nvSpPr>
        <p:spPr>
          <a:xfrm>
            <a:off x="8034528" y="1591817"/>
            <a:ext cx="2365248" cy="2247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3B2C64-A055-2546-B42F-C0A9D0D14672}"/>
              </a:ext>
            </a:extLst>
          </p:cNvPr>
          <p:cNvSpPr/>
          <p:nvPr/>
        </p:nvSpPr>
        <p:spPr>
          <a:xfrm>
            <a:off x="7498080" y="1591817"/>
            <a:ext cx="536448" cy="84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32692-42BF-FB45-9803-C3710E29438D}"/>
              </a:ext>
            </a:extLst>
          </p:cNvPr>
          <p:cNvSpPr txBox="1"/>
          <p:nvPr/>
        </p:nvSpPr>
        <p:spPr>
          <a:xfrm>
            <a:off x="10974528" y="2787399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71.0%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2F1F85-C623-A445-927E-2D8852FEA68B}"/>
              </a:ext>
            </a:extLst>
          </p:cNvPr>
          <p:cNvSpPr txBox="1"/>
          <p:nvPr/>
        </p:nvSpPr>
        <p:spPr>
          <a:xfrm>
            <a:off x="10974529" y="402679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16.1%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E0FC1A-43D0-364E-83B4-63EAA5195699}"/>
              </a:ext>
            </a:extLst>
          </p:cNvPr>
          <p:cNvSpPr txBox="1"/>
          <p:nvPr/>
        </p:nvSpPr>
        <p:spPr>
          <a:xfrm>
            <a:off x="11030458" y="439612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8.6%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8BA29-AB35-3247-A119-312491C37E6F}"/>
              </a:ext>
            </a:extLst>
          </p:cNvPr>
          <p:cNvSpPr txBox="1"/>
          <p:nvPr/>
        </p:nvSpPr>
        <p:spPr>
          <a:xfrm>
            <a:off x="11030458" y="4662377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4.3%</a:t>
            </a: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E01E8C1C-D6DC-1049-ADBE-3B3F811F8AA8}"/>
              </a:ext>
            </a:extLst>
          </p:cNvPr>
          <p:cNvGraphicFramePr>
            <a:graphicFrameLocks/>
          </p:cNvGraphicFramePr>
          <p:nvPr/>
        </p:nvGraphicFramePr>
        <p:xfrm>
          <a:off x="2751843" y="2293003"/>
          <a:ext cx="4374821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103">
                  <a:extLst>
                    <a:ext uri="{9D8B030D-6E8A-4147-A177-3AD203B41FA5}">
                      <a16:colId xmlns:a16="http://schemas.microsoft.com/office/drawing/2014/main" val="4203741073"/>
                    </a:ext>
                  </a:extLst>
                </a:gridCol>
                <a:gridCol w="1396882">
                  <a:extLst>
                    <a:ext uri="{9D8B030D-6E8A-4147-A177-3AD203B41FA5}">
                      <a16:colId xmlns:a16="http://schemas.microsoft.com/office/drawing/2014/main" val="485426577"/>
                    </a:ext>
                  </a:extLst>
                </a:gridCol>
                <a:gridCol w="1278836">
                  <a:extLst>
                    <a:ext uri="{9D8B030D-6E8A-4147-A177-3AD203B41FA5}">
                      <a16:colId xmlns:a16="http://schemas.microsoft.com/office/drawing/2014/main" val="1596119801"/>
                    </a:ext>
                  </a:extLst>
                </a:gridCol>
              </a:tblGrid>
              <a:tr h="626423">
                <a:tc>
                  <a:txBody>
                    <a:bodyPr/>
                    <a:lstStyle/>
                    <a:p>
                      <a:r>
                        <a:rPr lang="en-US" dirty="0"/>
                        <a:t>Educational </a:t>
                      </a:r>
                    </a:p>
                    <a:p>
                      <a:r>
                        <a:rPr lang="en-US" dirty="0"/>
                        <a:t>Attainment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Net Worth</a:t>
                      </a:r>
                    </a:p>
                    <a:p>
                      <a:pPr algn="ctr"/>
                      <a:r>
                        <a:rPr lang="en-US" dirty="0"/>
                        <a:t>Mean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994440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No 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$22,800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$157,200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652582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High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$67,100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$249,600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1825707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Some 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$66,100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$340,600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628665"/>
                  </a:ext>
                </a:extLst>
              </a:tr>
              <a:tr h="362928">
                <a:tc>
                  <a:txBody>
                    <a:bodyPr/>
                    <a:lstStyle/>
                    <a:p>
                      <a:r>
                        <a:rPr lang="en-US" dirty="0"/>
                        <a:t>College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$292,100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$1,511,100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965411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75CB15-81CF-2A44-B113-CA150AD595C6}"/>
              </a:ext>
            </a:extLst>
          </p:cNvPr>
          <p:cNvSpPr txBox="1"/>
          <p:nvPr/>
        </p:nvSpPr>
        <p:spPr>
          <a:xfrm>
            <a:off x="8215008" y="6461765"/>
            <a:ext cx="3456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 Federal Reserve Board, Table data are 2016.</a:t>
            </a:r>
          </a:p>
        </p:txBody>
      </p:sp>
    </p:spTree>
    <p:extLst>
      <p:ext uri="{BB962C8B-B14F-4D97-AF65-F5344CB8AC3E}">
        <p14:creationId xmlns:p14="http://schemas.microsoft.com/office/powerpoint/2010/main" val="29478912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4E668-4F2C-2B41-907A-52DB9642D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Attainment: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B97EA-A2C3-C44C-BDB0-DE61B009C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increase educational attainment?</a:t>
            </a:r>
          </a:p>
          <a:p>
            <a:pPr lvl="1"/>
            <a:r>
              <a:rPr lang="en-US" dirty="0"/>
              <a:t>Increase universal quality of public schools.</a:t>
            </a:r>
          </a:p>
          <a:p>
            <a:pPr lvl="1"/>
            <a:r>
              <a:rPr lang="en-US" dirty="0"/>
              <a:t>Increased/improved counseling in high schools.</a:t>
            </a:r>
          </a:p>
          <a:p>
            <a:pPr lvl="1"/>
            <a:r>
              <a:rPr lang="en-US" dirty="0"/>
              <a:t>Reduce costs (including living) of attending college.</a:t>
            </a:r>
          </a:p>
          <a:p>
            <a:pPr lvl="1"/>
            <a:r>
              <a:rPr lang="en-US" dirty="0"/>
              <a:t>Increased access to funds for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CED40-D56D-9540-9EE6-52D5960E0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4374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A97C-8E4C-3244-BFC7-DF86D8C0A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7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me Ownership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2197F45-7EB9-B240-8310-9397CA7143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38200" y="1876351"/>
            <a:ext cx="5181599" cy="3767286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38CF8CD-0DB8-8D4C-8AFD-C43E760685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rcRect/>
          <a:stretch>
            <a:fillRect/>
          </a:stretch>
        </p:blipFill>
        <p:spPr>
          <a:xfrm>
            <a:off x="6172200" y="1876351"/>
            <a:ext cx="5181599" cy="376728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BB82B-7D31-E64D-9E28-5B023C9B9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6823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C555B-DA2F-084D-90A5-F6DD1037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Equality Through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1BEB-DB75-8449-95C4-AEE97F637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Well-documented evidence of historical and ongoing housing and lending discrimination.</a:t>
            </a:r>
          </a:p>
          <a:p>
            <a:r>
              <a:rPr lang="en-US" dirty="0"/>
              <a:t>What about home prices in minority neighborhoods?  Even if they buy, they won’t get the appreciation of White neighborhoods.</a:t>
            </a:r>
          </a:p>
          <a:p>
            <a:pPr lvl="1"/>
            <a:r>
              <a:rPr lang="en-US" dirty="0"/>
              <a:t>Home values are 50% lower in majority Black neighborhoods.</a:t>
            </a:r>
          </a:p>
          <a:p>
            <a:pPr lvl="2"/>
            <a:r>
              <a:rPr lang="en-US" dirty="0"/>
              <a:t>23% after adjusting for quality and amenities.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2325A-72A8-5642-A30C-C892947D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DFEED7-28FE-A245-87B6-422459DB7E05}"/>
              </a:ext>
            </a:extLst>
          </p:cNvPr>
          <p:cNvSpPr txBox="1"/>
          <p:nvPr/>
        </p:nvSpPr>
        <p:spPr>
          <a:xfrm>
            <a:off x="8173057" y="6488681"/>
            <a:ext cx="3180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Brookings, Home ownership while black</a:t>
            </a:r>
          </a:p>
        </p:txBody>
      </p:sp>
    </p:spTree>
    <p:extLst>
      <p:ext uri="{BB962C8B-B14F-4D97-AF65-F5344CB8AC3E}">
        <p14:creationId xmlns:p14="http://schemas.microsoft.com/office/powerpoint/2010/main" val="3751973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</a:t>
            </a:r>
            <a:r>
              <a:rPr lang="en-US" dirty="0"/>
              <a:t>ailable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U.S.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889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7CFE6-2753-4F40-8CAE-7EDB31F0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</a:t>
            </a:r>
            <a:r>
              <a:rPr lang="en-US" sz="3600" dirty="0"/>
              <a:t>at Determines Differences in Home Ownership?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5433-FE36-9E49-9B2B-10F9944E5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Wealth of parents</a:t>
            </a:r>
          </a:p>
          <a:p>
            <a:r>
              <a:rPr lang="en-US" dirty="0"/>
              <a:t>Ability to borrow – lending discrimination</a:t>
            </a:r>
          </a:p>
          <a:p>
            <a:pPr lvl="1"/>
            <a:r>
              <a:rPr lang="en-US" dirty="0"/>
              <a:t>At all</a:t>
            </a:r>
          </a:p>
          <a:p>
            <a:pPr lvl="1"/>
            <a:r>
              <a:rPr lang="en-US" dirty="0"/>
              <a:t>On equivalent terms to white borrowers</a:t>
            </a:r>
          </a:p>
          <a:p>
            <a:r>
              <a:rPr lang="en-US" dirty="0"/>
              <a:t>Local ordinances – housing discrimination</a:t>
            </a:r>
          </a:p>
          <a:p>
            <a:r>
              <a:rPr lang="en-US" dirty="0"/>
              <a:t>Lower appreciation rates of homes in majority Black communities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5E5260-7C7A-5448-9C42-AB463EAE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4305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EF8F5-6875-4D47-A4D3-EFADA82A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Inc</a:t>
            </a:r>
            <a:r>
              <a:rPr lang="en-US" dirty="0"/>
              <a:t>reased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088DC-D6B3-E949-BC47-DFB234996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Historical evidence generated by economists ranging from Milton Friedman (1957) to Marjorie </a:t>
            </a:r>
            <a:r>
              <a:rPr lang="en-US" dirty="0" err="1"/>
              <a:t>Galenson</a:t>
            </a:r>
            <a:r>
              <a:rPr lang="en-US" dirty="0"/>
              <a:t> (1972) to Marcus Alexis (1971) to </a:t>
            </a:r>
            <a:r>
              <a:rPr lang="en-US" dirty="0" err="1"/>
              <a:t>Gittelman</a:t>
            </a:r>
            <a:r>
              <a:rPr lang="en-US" dirty="0"/>
              <a:t> and Wolff (2004)…..</a:t>
            </a:r>
          </a:p>
          <a:p>
            <a:pPr lvl="1"/>
            <a:r>
              <a:rPr lang="en-US" dirty="0"/>
              <a:t>All find that after accounting for household income, Blacks have a slightly higher savings rate than Whites.</a:t>
            </a:r>
          </a:p>
          <a:p>
            <a:r>
              <a:rPr lang="en-US" dirty="0"/>
              <a:t>Risk and reward are higher for White investors</a:t>
            </a:r>
          </a:p>
          <a:p>
            <a:pPr lvl="1"/>
            <a:r>
              <a:rPr lang="en-US" dirty="0"/>
              <a:t>Controlling for income, this is not clear.</a:t>
            </a:r>
          </a:p>
          <a:p>
            <a:pPr lvl="1"/>
            <a:r>
              <a:rPr lang="en-US" dirty="0"/>
              <a:t>Access to and tolerance for higher risk investments is clearly correlated with income.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9DC8C-5BEC-4245-A687-574640147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5586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6C81-3C5E-114E-80ED-55C1D1EDA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1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Fin</a:t>
            </a:r>
            <a:r>
              <a:rPr lang="en-US" dirty="0"/>
              <a:t>ancial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411DD-EAFB-7E44-8C84-7D28DFC9F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literacy doesn’t matter that much when you don’t have any finances to manage.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Controlling for household income, there is no difference in rates of asset appreciation between Black and White households.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98D32-4DFF-C545-AEDC-F339DEAC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9388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F3C57-99B3-5241-8B34-2B851AB51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8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Use</a:t>
            </a:r>
            <a:r>
              <a:rPr lang="en-US" dirty="0"/>
              <a:t> of Payday Lenders</a:t>
            </a:r>
          </a:p>
        </p:txBody>
      </p:sp>
      <p:pic>
        <p:nvPicPr>
          <p:cNvPr id="6" name="Content Placeholder 5" descr="Chart, waterfall chart&#10;&#10;Description automatically generated">
            <a:extLst>
              <a:ext uri="{FF2B5EF4-FFF2-40B4-BE49-F238E27FC236}">
                <a16:creationId xmlns:a16="http://schemas.microsoft.com/office/drawing/2014/main" id="{FFB6DF4F-517C-5048-9129-6E7249775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0177" y="961758"/>
            <a:ext cx="7182646" cy="526846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49DAA3-40F7-6740-89D6-1AB40785A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B5E97B-7E23-E54F-AD65-C2BD8B9C1BF2}"/>
              </a:ext>
            </a:extLst>
          </p:cNvPr>
          <p:cNvSpPr txBox="1"/>
          <p:nvPr/>
        </p:nvSpPr>
        <p:spPr>
          <a:xfrm>
            <a:off x="6810153" y="6456851"/>
            <a:ext cx="4719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Federal Reserve Bank of New York; Survey of Consumer Finances</a:t>
            </a:r>
          </a:p>
        </p:txBody>
      </p:sp>
    </p:spTree>
    <p:extLst>
      <p:ext uri="{BB962C8B-B14F-4D97-AF65-F5344CB8AC3E}">
        <p14:creationId xmlns:p14="http://schemas.microsoft.com/office/powerpoint/2010/main" val="7516009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382E1-5F3B-154E-9DE3-6424E2C3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Bla</a:t>
            </a:r>
            <a:r>
              <a:rPr lang="en-US" dirty="0"/>
              <a:t>ck Household Incomes Relative to White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9D1ACB7-20CF-544C-B9ED-661C1BCE4C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17422" y="1004047"/>
            <a:ext cx="8101423" cy="522617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512BD-3F43-1B47-ABE6-4350B00BC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FCD95B-F249-DD44-AAA3-32D8D66B0E28}"/>
              </a:ext>
            </a:extLst>
          </p:cNvPr>
          <p:cNvSpPr txBox="1"/>
          <p:nvPr/>
        </p:nvSpPr>
        <p:spPr>
          <a:xfrm>
            <a:off x="9584030" y="6491356"/>
            <a:ext cx="1949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pewsocialtrends.org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418232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2CB6-2FFA-7D43-A41E-BD3F8A24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4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By</a:t>
            </a:r>
            <a:r>
              <a:rPr lang="en-US" dirty="0"/>
              <a:t> Household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E64A4-31C0-3644-855E-827C8D62E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pic>
        <p:nvPicPr>
          <p:cNvPr id="2050" name="Picture 2" descr="figure 3">
            <a:extLst>
              <a:ext uri="{FF2B5EF4-FFF2-40B4-BE49-F238E27FC236}">
                <a16:creationId xmlns:a16="http://schemas.microsoft.com/office/drawing/2014/main" id="{EC1F2764-7E7A-534A-9D07-173C0C8D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10944"/>
            <a:ext cx="97536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4832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BC3BA-E30F-0548-9740-C79575097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2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Ent</a:t>
            </a:r>
            <a:r>
              <a:rPr lang="en-US" dirty="0"/>
              <a:t>repreneurship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7E4C4-40C4-6A40-8616-05EAAB30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Disparities in access to capital</a:t>
            </a:r>
          </a:p>
          <a:p>
            <a:pPr lvl="1"/>
            <a:r>
              <a:rPr lang="en-US" dirty="0"/>
              <a:t>Wealth disparities</a:t>
            </a:r>
          </a:p>
          <a:p>
            <a:pPr lvl="2"/>
            <a:r>
              <a:rPr lang="en-US" dirty="0"/>
              <a:t>Specifically differences in home equity.</a:t>
            </a:r>
          </a:p>
          <a:p>
            <a:pPr lvl="2"/>
            <a:r>
              <a:rPr lang="en-US" dirty="0"/>
              <a:t>Differences in wealth levels of friends and family.</a:t>
            </a:r>
          </a:p>
          <a:p>
            <a:pPr lvl="1"/>
            <a:r>
              <a:rPr lang="en-US" dirty="0"/>
              <a:t>Less likely to rely on banks and more likely to rely on credit cards.</a:t>
            </a:r>
          </a:p>
          <a:p>
            <a:pPr lvl="1"/>
            <a:r>
              <a:rPr lang="en-US" dirty="0"/>
              <a:t>Loans have higher int rates and more likely to be declined.</a:t>
            </a:r>
          </a:p>
          <a:p>
            <a:pPr lvl="1"/>
            <a:r>
              <a:rPr lang="en-US" dirty="0"/>
              <a:t>Less access to venture funds.</a:t>
            </a:r>
          </a:p>
          <a:p>
            <a:r>
              <a:rPr lang="en-US" dirty="0"/>
              <a:t>Education levels</a:t>
            </a:r>
          </a:p>
          <a:p>
            <a:r>
              <a:rPr lang="en-US" dirty="0"/>
              <a:t>Previous business ownership by family</a:t>
            </a:r>
          </a:p>
          <a:p>
            <a:r>
              <a:rPr lang="en-US" dirty="0"/>
              <a:t>Social capital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A42486-121A-1A44-8A2E-B84C4EE0C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0856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5ACD-6843-8A45-B1A1-2DB347F7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Sof</a:t>
            </a:r>
            <a:r>
              <a:rPr lang="en-US" dirty="0"/>
              <a:t>t Skills and Personal Responsibility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B5305-2A2B-4A4D-8BB4-905A122749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Employability</a:t>
            </a:r>
          </a:p>
          <a:p>
            <a:pPr lvl="1"/>
            <a:r>
              <a:rPr lang="en-US" dirty="0"/>
              <a:t>Show up on time</a:t>
            </a:r>
          </a:p>
          <a:p>
            <a:pPr lvl="1"/>
            <a:r>
              <a:rPr lang="en-US" dirty="0"/>
              <a:t>Eye contact with customers</a:t>
            </a:r>
          </a:p>
          <a:p>
            <a:pPr lvl="1"/>
            <a:r>
              <a:rPr lang="en-US" dirty="0"/>
              <a:t>Dress well</a:t>
            </a:r>
          </a:p>
          <a:p>
            <a:pPr lvl="1"/>
            <a:r>
              <a:rPr lang="en-US" dirty="0"/>
              <a:t>Collaborative skills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AB62B9-BDF6-1B45-AD5D-047210577D6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Reality</a:t>
            </a:r>
          </a:p>
          <a:p>
            <a:pPr lvl="1"/>
            <a:r>
              <a:rPr lang="en-US" dirty="0"/>
              <a:t>Black workers are crowded into service sector jobs.</a:t>
            </a:r>
          </a:p>
          <a:p>
            <a:pPr lvl="1"/>
            <a:r>
              <a:rPr lang="en-US" dirty="0"/>
              <a:t>Well represented in service, sales and office, and production, transportation, and material moving</a:t>
            </a:r>
          </a:p>
          <a:p>
            <a:pPr lvl="1"/>
            <a:r>
              <a:rPr lang="en-US" dirty="0"/>
              <a:t>Relatively less well represented in construction, extraction, and maintenance.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34228D-C456-5342-823D-9E19FE6CD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0208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D89A5-2C4D-2440-9CCA-75E7F5D74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40A99-1088-0146-AF34-08644AF2D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741F88-7EBD-6743-BFF9-D4ED6941C6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55561"/>
            <a:ext cx="5334000" cy="381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159772-2A81-C54E-817E-3457D98F3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55561"/>
            <a:ext cx="5334000" cy="381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403D91-B2AD-C843-B3DC-1162C0AB26EB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61498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45EF-7672-F549-8427-1720EDE07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7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Ov</a:t>
            </a:r>
            <a:r>
              <a:rPr lang="en-US" dirty="0"/>
              <a:t>errepresented Where Wages are 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EE8A0E-0557-F644-BAA4-320445C89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ADE718-7E43-0349-9566-938689798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291" y="1091655"/>
            <a:ext cx="8245417" cy="5138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F18C6E-6DB5-0A45-AFE1-42C7BF0EB172}"/>
              </a:ext>
            </a:extLst>
          </p:cNvPr>
          <p:cNvSpPr txBox="1"/>
          <p:nvPr/>
        </p:nvSpPr>
        <p:spPr>
          <a:xfrm>
            <a:off x="4009293" y="6396335"/>
            <a:ext cx="7669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Hamilton Darrick, Algernon Austin, and William Darity, Jr. Whiter Jobs, Higher Wages :Occupational Segregation and the Lower Wages of Black Men Economic Policy Institute, Briefing Paper #288 2011. </a:t>
            </a:r>
          </a:p>
        </p:txBody>
      </p:sp>
    </p:spTree>
    <p:extLst>
      <p:ext uri="{BB962C8B-B14F-4D97-AF65-F5344CB8AC3E}">
        <p14:creationId xmlns:p14="http://schemas.microsoft.com/office/powerpoint/2010/main" val="4150445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Darrick Hamilton, Ph.D., The New School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Ph.D., NEED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6072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4F2D6-466C-C34D-BB78-74D07E2B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Gap Broken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5663-6DC3-5C4C-9D50-81054CAB06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F071E-2E5C-2F48-942A-53DBD361B4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51205E-02EB-1B44-B718-A5E6BB67A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A4C2AF-439B-2646-8C33-59DF9ADD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06" y="1665979"/>
            <a:ext cx="5907794" cy="4189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BE114-BFC0-5D43-829B-B6BA17AA5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65979"/>
            <a:ext cx="5991490" cy="42485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F145F6-5BC2-8448-B354-FEF8DD6FF2BD}"/>
              </a:ext>
            </a:extLst>
          </p:cNvPr>
          <p:cNvSpPr txBox="1"/>
          <p:nvPr/>
        </p:nvSpPr>
        <p:spPr>
          <a:xfrm>
            <a:off x="2618122" y="6581001"/>
            <a:ext cx="9397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https://www.frbsf.org/economic-research/publications/economic-letter/2017/september/disappointing-facts-about-black-white-wage-gap/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230510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499BB-C145-D04B-AF3A-EA12C88A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9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Equ</a:t>
            </a:r>
            <a:r>
              <a:rPr lang="en-US" dirty="0"/>
              <a:t>ality of Income = Equality of Wealth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7B49AE6-E4CA-B640-A68B-7A14F6A24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38400" y="1192280"/>
            <a:ext cx="7315200" cy="503794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D991B2-F7C6-EE45-A2F0-40025B85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C0D8DF-B0CA-DA4B-86AC-1FB8E07C39C9}"/>
              </a:ext>
            </a:extLst>
          </p:cNvPr>
          <p:cNvSpPr txBox="1"/>
          <p:nvPr/>
        </p:nvSpPr>
        <p:spPr>
          <a:xfrm>
            <a:off x="5466522" y="6436325"/>
            <a:ext cx="59686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http://</a:t>
            </a:r>
            <a:r>
              <a:rPr lang="en-US" sz="1200" dirty="0" err="1"/>
              <a:t>hartfordinfo.org</a:t>
            </a:r>
            <a:r>
              <a:rPr lang="en-US" sz="1200" dirty="0"/>
              <a:t>/issues/</a:t>
            </a:r>
            <a:r>
              <a:rPr lang="en-US" sz="1200" dirty="0" err="1"/>
              <a:t>wsd</a:t>
            </a:r>
            <a:r>
              <a:rPr lang="en-US" sz="1200" dirty="0"/>
              <a:t>/</a:t>
            </a:r>
            <a:r>
              <a:rPr lang="en-US" sz="1200" dirty="0" err="1"/>
              <a:t>FamiliesandChildren</a:t>
            </a:r>
            <a:r>
              <a:rPr lang="en-US" sz="1200" dirty="0"/>
              <a:t>/Racial-Wealth-Gap-</a:t>
            </a:r>
            <a:r>
              <a:rPr lang="en-US" sz="1200" dirty="0" err="1"/>
              <a:t>Brief.pdf</a:t>
            </a:r>
            <a:endParaRPr lang="en-US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18B427-2EAF-D748-911D-AF4019444C4B}"/>
              </a:ext>
            </a:extLst>
          </p:cNvPr>
          <p:cNvSpPr txBox="1"/>
          <p:nvPr/>
        </p:nvSpPr>
        <p:spPr>
          <a:xfrm>
            <a:off x="4890053" y="437763"/>
            <a:ext cx="317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08125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798F4-5985-B649-BDBB-527CAA9D8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2C293-AF6B-214E-A98D-4067CC77A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F8086F6-E24B-164A-A701-698819390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17152527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E5FBC-6FF2-2346-BBEF-A6F2409B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Fa</a:t>
            </a:r>
            <a:r>
              <a:rPr lang="en-US" dirty="0"/>
              <a:t>mily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C88F5-E736-184A-AE8C-1EBAB725B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0CDE9C-0300-A145-AA96-A10251F18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475D66-C6EC-1D4C-94BA-12EC29EA7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" y="1432560"/>
            <a:ext cx="121285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4741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2DFA-402E-FC4C-94F1-6B9846B0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Kid</a:t>
            </a:r>
            <a:r>
              <a:rPr lang="en-US" dirty="0"/>
              <a:t>s – Household Types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4FA88E-5F51-114E-8594-2798C29FF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17547" y="1151773"/>
            <a:ext cx="10156905" cy="50784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13A97-56AE-D44C-A8F6-100594368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1375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33B92-B7AA-BE4A-AB3C-66B93D846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Init</a:t>
            </a:r>
            <a:r>
              <a:rPr lang="en-US" dirty="0"/>
              <a:t>ial Endowment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009CA-F407-8A45-8DF3-E771F2115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7538305-7149-A344-B587-5477CE7F6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81" y="908701"/>
            <a:ext cx="8205568" cy="532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284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3E634-387F-7346-8890-D1731FD57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Nature of Wealth Holdings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92B84-A010-0840-B3E8-03C7877AF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Liquid assets</a:t>
            </a:r>
          </a:p>
          <a:p>
            <a:r>
              <a:rPr lang="en-US" dirty="0"/>
              <a:t>Interest bearing accounts</a:t>
            </a:r>
          </a:p>
          <a:p>
            <a:r>
              <a:rPr lang="en-US" dirty="0"/>
              <a:t>Financial accounts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CDF57-F3B3-884E-8915-74EFF8876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10662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4DAB0-8D54-B844-831F-75E94BB7E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Ass</a:t>
            </a:r>
            <a:r>
              <a:rPr lang="en-US" dirty="0"/>
              <a:t>et Ownership by Type, 2011 (SIPP)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52DA3-73FB-2D4D-9DF1-96FD0BAB8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FA49B8-4D9B-6B41-9EAE-3C2D040B3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29" y="2470394"/>
            <a:ext cx="10234741" cy="19172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2D4F06-2A68-2D49-9775-AD202CC1A45B}"/>
              </a:ext>
            </a:extLst>
          </p:cNvPr>
          <p:cNvSpPr txBox="1"/>
          <p:nvPr/>
        </p:nvSpPr>
        <p:spPr>
          <a:xfrm>
            <a:off x="8541299" y="6449077"/>
            <a:ext cx="2812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Beyond Broke, 2014</a:t>
            </a:r>
          </a:p>
        </p:txBody>
      </p:sp>
    </p:spTree>
    <p:extLst>
      <p:ext uri="{BB962C8B-B14F-4D97-AF65-F5344CB8AC3E}">
        <p14:creationId xmlns:p14="http://schemas.microsoft.com/office/powerpoint/2010/main" val="162706811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E6ADD-700C-8A47-A721-12D32FDC0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2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Buy</a:t>
            </a:r>
            <a:r>
              <a:rPr lang="en-US" dirty="0"/>
              <a:t>ing and Banking Black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44E-9AD2-5D46-AFB8-AD88DE5D7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Assertion: </a:t>
            </a:r>
            <a:r>
              <a:rPr lang="en-US" dirty="0"/>
              <a:t>Marshalling the enormous purchasing power of the Black community will drive progress.</a:t>
            </a:r>
          </a:p>
          <a:p>
            <a:pPr lvl="1"/>
            <a:r>
              <a:rPr lang="en-US" dirty="0"/>
              <a:t>More than $1.3 trillion in buying power.*</a:t>
            </a:r>
          </a:p>
          <a:p>
            <a:pPr lvl="1"/>
            <a:endParaRPr lang="en-US" dirty="0"/>
          </a:p>
          <a:p>
            <a:r>
              <a:rPr lang="en-US" i="1" dirty="0"/>
              <a:t>Assertion</a:t>
            </a:r>
            <a:r>
              <a:rPr lang="en-US" dirty="0"/>
              <a:t>: Banking is a source of wealth creation.</a:t>
            </a:r>
          </a:p>
          <a:p>
            <a:pPr lvl="1"/>
            <a:r>
              <a:rPr lang="en-US" dirty="0"/>
              <a:t>Combining the wealth of Black Americans in Black banks could be a source of wealth creation.</a:t>
            </a:r>
          </a:p>
          <a:p>
            <a:pPr lvl="1"/>
            <a:endParaRPr lang="en-US" dirty="0"/>
          </a:p>
          <a:p>
            <a:r>
              <a:rPr lang="en-US" dirty="0"/>
              <a:t>Problem: Multipliers are short circuited.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0715F6-F888-404C-B8B3-097AB2EE0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118F6C-AD25-774E-BE68-2B584CC2A53C}"/>
              </a:ext>
            </a:extLst>
          </p:cNvPr>
          <p:cNvSpPr txBox="1"/>
          <p:nvPr/>
        </p:nvSpPr>
        <p:spPr>
          <a:xfrm>
            <a:off x="5503653" y="6456851"/>
            <a:ext cx="6158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* Source: https://</a:t>
            </a:r>
            <a:r>
              <a:rPr lang="en-US" sz="1200" dirty="0" err="1"/>
              <a:t>www.newswise.com</a:t>
            </a:r>
            <a:r>
              <a:rPr lang="en-US" sz="1200" dirty="0"/>
              <a:t>/articles/minority-markets-have-3-9-trillion-buying-power</a:t>
            </a:r>
          </a:p>
        </p:txBody>
      </p:sp>
    </p:spTree>
    <p:extLst>
      <p:ext uri="{BB962C8B-B14F-4D97-AF65-F5344CB8AC3E}">
        <p14:creationId xmlns:p14="http://schemas.microsoft.com/office/powerpoint/2010/main" val="34575042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590B0-1306-3C41-8B3E-2CCEA303D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9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Intr</a:t>
            </a:r>
            <a:r>
              <a:rPr lang="en-US" dirty="0"/>
              <a:t>o to Fractional Reserve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941A1-6260-1541-85F3-7D27162BE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Money is deposited in an account in a bank.</a:t>
            </a:r>
          </a:p>
          <a:p>
            <a:r>
              <a:rPr lang="en-US" dirty="0"/>
              <a:t>Most of that money is lent out.</a:t>
            </a:r>
          </a:p>
          <a:p>
            <a:pPr lvl="1"/>
            <a:r>
              <a:rPr lang="en-US" dirty="0"/>
              <a:t>The rest is the “reserve”.</a:t>
            </a:r>
          </a:p>
          <a:p>
            <a:r>
              <a:rPr lang="en-US" dirty="0"/>
              <a:t>Suppose lent to purchase a house.</a:t>
            </a:r>
          </a:p>
          <a:p>
            <a:pPr lvl="1"/>
            <a:r>
              <a:rPr lang="en-US" dirty="0"/>
              <a:t>That money is then deposited into an account in a bank.</a:t>
            </a:r>
          </a:p>
          <a:p>
            <a:pPr lvl="2"/>
            <a:r>
              <a:rPr lang="en-US" dirty="0"/>
              <a:t>Most of that money is lent out.</a:t>
            </a:r>
          </a:p>
          <a:p>
            <a:pPr lvl="3"/>
            <a:r>
              <a:rPr lang="en-US" dirty="0"/>
              <a:t>The rest is the “reserve”.</a:t>
            </a:r>
          </a:p>
          <a:p>
            <a:pPr lvl="2"/>
            <a:r>
              <a:rPr lang="en-US" dirty="0"/>
              <a:t>Suppose lent to purchase a house.</a:t>
            </a:r>
          </a:p>
          <a:p>
            <a:pPr lvl="3"/>
            <a:r>
              <a:rPr lang="en-US" dirty="0"/>
              <a:t>That money is then deposited…..</a:t>
            </a:r>
          </a:p>
          <a:p>
            <a:r>
              <a:rPr lang="en-US" dirty="0"/>
              <a:t>This is how wealth is created in the banking system.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44A53-4FAE-CF42-9C42-15BE08E84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203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82905-78F6-A349-9E9D-A6022425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79336-85C0-004C-93EF-2BE4C3024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1961" y="1501156"/>
            <a:ext cx="4668078" cy="4351338"/>
          </a:xfrm>
        </p:spPr>
        <p:txBody>
          <a:bodyPr/>
          <a:lstStyle/>
          <a:p>
            <a:r>
              <a:rPr lang="en-US" dirty="0"/>
              <a:t>Evidence of disparities</a:t>
            </a:r>
          </a:p>
          <a:p>
            <a:r>
              <a:rPr lang="en-US" dirty="0"/>
              <a:t>Why wealth is important</a:t>
            </a:r>
          </a:p>
          <a:p>
            <a:r>
              <a:rPr lang="en-US" dirty="0"/>
              <a:t>Sources of disparities</a:t>
            </a:r>
          </a:p>
          <a:p>
            <a:r>
              <a:rPr lang="en-US" dirty="0"/>
              <a:t>Implications of disparities</a:t>
            </a:r>
          </a:p>
          <a:p>
            <a:r>
              <a:rPr lang="en-US" dirty="0"/>
              <a:t>Policy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26FA9-5C06-4A44-BE6F-445F3414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77288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74641-454E-4D4D-B1B6-5F440104D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4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This Doesn’t Work for Black Banks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2CDDC-1D21-AA49-956A-B130329C2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Money is deposited in an account in a Black bank.</a:t>
            </a:r>
          </a:p>
          <a:p>
            <a:r>
              <a:rPr lang="en-US" dirty="0"/>
              <a:t>Most is lent for the purchase of a house by a Black buyer.</a:t>
            </a:r>
          </a:p>
          <a:p>
            <a:r>
              <a:rPr lang="en-US" dirty="0"/>
              <a:t>If the seller is white, those funds then get deposited in a White bank.</a:t>
            </a:r>
          </a:p>
          <a:p>
            <a:pPr lvl="1"/>
            <a:r>
              <a:rPr lang="en-US" dirty="0"/>
              <a:t>All of the remaining fractional reserve benefits go now to White banks.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Because the money is not allowed to circulate ONLY within the Black community, Black banking will likely have limited capacity to generate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8266ED-C134-ED4E-BABC-EA70FE200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431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AB01A-9B27-784F-B43A-79E9EC086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</a:t>
            </a:r>
            <a:r>
              <a:rPr lang="en-US" sz="3600" dirty="0"/>
              <a:t> Multiplier Economy – Spanner in the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CB55F-F0D4-7E43-8E7E-BAFBCD4D8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Banking – money goes where money is.</a:t>
            </a:r>
          </a:p>
          <a:p>
            <a:r>
              <a:rPr lang="en-US" dirty="0"/>
              <a:t>Buying – money goes to buy intermediate inputs, into the White community.</a:t>
            </a:r>
          </a:p>
          <a:p>
            <a:pPr lvl="1"/>
            <a:r>
              <a:rPr lang="en-US" dirty="0"/>
              <a:t>There is a similar multiplier for consumer spending.</a:t>
            </a:r>
          </a:p>
          <a:p>
            <a:pPr lvl="1"/>
            <a:r>
              <a:rPr lang="en-US" dirty="0"/>
              <a:t>Money is spent – goes to a Black business</a:t>
            </a:r>
          </a:p>
          <a:p>
            <a:pPr lvl="2"/>
            <a:r>
              <a:rPr lang="en-US" dirty="0"/>
              <a:t>That Black business then keeps some of the money, but some leaves the Black community through the purchases of intermediate inputs.</a:t>
            </a:r>
          </a:p>
          <a:p>
            <a:pPr lvl="3"/>
            <a:r>
              <a:rPr lang="en-US" dirty="0"/>
              <a:t>The Black economy may simply not be big enough to prevent this </a:t>
            </a:r>
            <a:r>
              <a:rPr lang="en-US"/>
              <a:t>leakage.</a:t>
            </a:r>
          </a:p>
          <a:p>
            <a:pPr marL="1371600" lvl="3" indent="0">
              <a:buNone/>
            </a:pPr>
            <a:endParaRPr lang="en-US" dirty="0"/>
          </a:p>
          <a:p>
            <a:r>
              <a:rPr lang="en-US" dirty="0"/>
              <a:t>Both approaches to closing the wealth gap are severely limited unless the Black banking sector and economies are walled off from the rest of the country.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7A8162-FEF5-0A44-90D0-1DC2F47EA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610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647E7-4D9B-854D-8AB6-2EE8DCF78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24255-9816-4346-A787-942D028608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1F27E-119A-6543-B308-870D1034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377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64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Evi</a:t>
            </a:r>
            <a:r>
              <a:rPr lang="en-US" dirty="0"/>
              <a:t>dence of the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3829831" y="2235196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781564" y="2923598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183680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CB2E7-1316-D641-9999-AB865C23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7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is More and More Concentrated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A512E0EC-30A3-7F46-81C7-8BDF97B82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450735" y="929640"/>
            <a:ext cx="7290530" cy="53005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29B74-EDB3-9842-A9A2-357294E35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EA503-7CE9-E443-A4A0-2E8AB99353D8}"/>
              </a:ext>
            </a:extLst>
          </p:cNvPr>
          <p:cNvSpPr txBox="1"/>
          <p:nvPr/>
        </p:nvSpPr>
        <p:spPr>
          <a:xfrm>
            <a:off x="9722456" y="6456851"/>
            <a:ext cx="1631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Urban Institute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9BA1726-C856-B14F-8E1A-7E66E3F2092B}"/>
              </a:ext>
            </a:extLst>
          </p:cNvPr>
          <p:cNvCxnSpPr>
            <a:cxnSpLocks/>
          </p:cNvCxnSpPr>
          <p:nvPr/>
        </p:nvCxnSpPr>
        <p:spPr>
          <a:xfrm flipV="1">
            <a:off x="9272751" y="1759381"/>
            <a:ext cx="0" cy="1820552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52BC036-DCB4-524B-98BD-CD6801B64C11}"/>
              </a:ext>
            </a:extLst>
          </p:cNvPr>
          <p:cNvSpPr txBox="1"/>
          <p:nvPr/>
        </p:nvSpPr>
        <p:spPr>
          <a:xfrm>
            <a:off x="9847754" y="2392899"/>
            <a:ext cx="1611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</a:t>
            </a:r>
            <a:r>
              <a:rPr lang="en-US" baseline="30000" dirty="0"/>
              <a:t>th</a:t>
            </a:r>
            <a:r>
              <a:rPr lang="en-US" dirty="0"/>
              <a:t> Percentile </a:t>
            </a:r>
          </a:p>
          <a:p>
            <a:r>
              <a:rPr lang="en-US" dirty="0"/>
              <a:t>2016 = 7x 1963</a:t>
            </a:r>
          </a:p>
        </p:txBody>
      </p:sp>
    </p:spTree>
    <p:extLst>
      <p:ext uri="{BB962C8B-B14F-4D97-AF65-F5344CB8AC3E}">
        <p14:creationId xmlns:p14="http://schemas.microsoft.com/office/powerpoint/2010/main" val="401313189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26730</TotalTime>
  <Words>2289</Words>
  <Application>Microsoft Macintosh PowerPoint</Application>
  <PresentationFormat>Widescreen</PresentationFormat>
  <Paragraphs>453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 Available NEED Topics Include:</vt:lpstr>
      <vt:lpstr>Credits and Disclaimer</vt:lpstr>
      <vt:lpstr>Outline</vt:lpstr>
      <vt:lpstr>Evidence</vt:lpstr>
      <vt:lpstr>Evidence of the Gap</vt:lpstr>
      <vt:lpstr>Wealth is More and More Concentrated</vt:lpstr>
      <vt:lpstr>Why Wealth is Important</vt:lpstr>
      <vt:lpstr>Household Level Benefits</vt:lpstr>
      <vt:lpstr>Wealth Mobility</vt:lpstr>
      <vt:lpstr>Tangible Benefits for the Broader Economy</vt:lpstr>
      <vt:lpstr>Sources of Disparities</vt:lpstr>
      <vt:lpstr>Events/Policies with Direct Wealth Implications </vt:lpstr>
      <vt:lpstr>Results for Black Families</vt:lpstr>
      <vt:lpstr>Potential Explanations: Differences in…</vt:lpstr>
      <vt:lpstr>Educational Attainment</vt:lpstr>
      <vt:lpstr>Home Ownership</vt:lpstr>
      <vt:lpstr>Black-White Earnings Gap by Education</vt:lpstr>
      <vt:lpstr>What is Fundamentally Responsible?</vt:lpstr>
      <vt:lpstr>PowerPoint Presentation</vt:lpstr>
      <vt:lpstr>Accounting for the Wealth Gap</vt:lpstr>
      <vt:lpstr>Policy Options</vt:lpstr>
      <vt:lpstr>Categories of Policy Areas</vt:lpstr>
      <vt:lpstr>Gov’t Asset Building Policies</vt:lpstr>
      <vt:lpstr>Specific Policy Options</vt:lpstr>
      <vt:lpstr>Other Concrete Policy Options</vt:lpstr>
      <vt:lpstr>Summary</vt:lpstr>
      <vt:lpstr> Thank you!</vt:lpstr>
      <vt:lpstr>Overall Wealth Distribution</vt:lpstr>
      <vt:lpstr>Wealth Disparities, 2019</vt:lpstr>
      <vt:lpstr>Wealth Gap Over Time: Mean</vt:lpstr>
      <vt:lpstr>Wealth Gap Over Time: Median</vt:lpstr>
      <vt:lpstr>Net Worth by Age and Race</vt:lpstr>
      <vt:lpstr>Wealth by Educational Attainment</vt:lpstr>
      <vt:lpstr>Educational Attainment: Policy</vt:lpstr>
      <vt:lpstr>Home Ownership</vt:lpstr>
      <vt:lpstr>Wealth Equality Through Home Ownership?</vt:lpstr>
      <vt:lpstr>What Determines Differences in Home Ownership?</vt:lpstr>
      <vt:lpstr>Increased Savings</vt:lpstr>
      <vt:lpstr>Financial Literacy</vt:lpstr>
      <vt:lpstr>Use of Payday Lenders</vt:lpstr>
      <vt:lpstr>Black Household Incomes Relative to White</vt:lpstr>
      <vt:lpstr>By Household Income</vt:lpstr>
      <vt:lpstr>Entrepreneurship</vt:lpstr>
      <vt:lpstr>Soft Skills and Personal Responsibility</vt:lpstr>
      <vt:lpstr>Wage Gap</vt:lpstr>
      <vt:lpstr>Overrepresented Where Wages are Low</vt:lpstr>
      <vt:lpstr>Wage Gap Broken Down</vt:lpstr>
      <vt:lpstr>Equality of Income = Equality of Wealth</vt:lpstr>
      <vt:lpstr>Labor Force Participation</vt:lpstr>
      <vt:lpstr>Family Structure</vt:lpstr>
      <vt:lpstr>Kids – Household Types</vt:lpstr>
      <vt:lpstr>Initial Endowment</vt:lpstr>
      <vt:lpstr>The Nature of Wealth Holdings</vt:lpstr>
      <vt:lpstr>Asset Ownership by Type, 2011 (SIPP)</vt:lpstr>
      <vt:lpstr>Buying and Banking Black</vt:lpstr>
      <vt:lpstr>Intro to Fractional Reserve Banking</vt:lpstr>
      <vt:lpstr>Why This Doesn’t Work for Black Banks</vt:lpstr>
      <vt:lpstr>The Multiplier Economy – Spanner in the Works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281</cp:revision>
  <cp:lastPrinted>2020-12-01T18:37:01Z</cp:lastPrinted>
  <dcterms:created xsi:type="dcterms:W3CDTF">2017-05-03T22:30:38Z</dcterms:created>
  <dcterms:modified xsi:type="dcterms:W3CDTF">2021-05-10T20:09:39Z</dcterms:modified>
</cp:coreProperties>
</file>