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256" r:id="rId2"/>
    <p:sldId id="328" r:id="rId3"/>
    <p:sldId id="434" r:id="rId4"/>
    <p:sldId id="1088" r:id="rId5"/>
    <p:sldId id="3967" r:id="rId6"/>
    <p:sldId id="1089" r:id="rId7"/>
    <p:sldId id="1093" r:id="rId8"/>
    <p:sldId id="1675" r:id="rId9"/>
    <p:sldId id="1659" r:id="rId10"/>
    <p:sldId id="1661" r:id="rId11"/>
    <p:sldId id="1098" r:id="rId12"/>
    <p:sldId id="1094" r:id="rId13"/>
    <p:sldId id="3962" r:id="rId14"/>
    <p:sldId id="1096" r:id="rId15"/>
    <p:sldId id="1097" r:id="rId16"/>
    <p:sldId id="1683" r:id="rId17"/>
    <p:sldId id="3963" r:id="rId18"/>
    <p:sldId id="1112" r:id="rId19"/>
    <p:sldId id="1665" r:id="rId20"/>
    <p:sldId id="1649" r:id="rId21"/>
    <p:sldId id="3965" r:id="rId22"/>
    <p:sldId id="1114" r:id="rId23"/>
    <p:sldId id="3966" r:id="rId24"/>
    <p:sldId id="1668" r:id="rId25"/>
    <p:sldId id="1027" r:id="rId26"/>
    <p:sldId id="1670" r:id="rId27"/>
    <p:sldId id="1666" r:id="rId28"/>
    <p:sldId id="1669" r:id="rId29"/>
    <p:sldId id="1643" r:id="rId30"/>
    <p:sldId id="1648" r:id="rId31"/>
    <p:sldId id="1676" r:id="rId32"/>
    <p:sldId id="1644" r:id="rId33"/>
    <p:sldId id="1119" r:id="rId34"/>
    <p:sldId id="3964" r:id="rId35"/>
    <p:sldId id="1101" r:id="rId36"/>
    <p:sldId id="1655" r:id="rId37"/>
    <p:sldId id="1109" r:id="rId38"/>
    <p:sldId id="1117" r:id="rId39"/>
    <p:sldId id="1106" r:id="rId40"/>
    <p:sldId id="1105" r:id="rId41"/>
    <p:sldId id="1671" r:id="rId42"/>
    <p:sldId id="1667" r:id="rId43"/>
    <p:sldId id="1646" r:id="rId44"/>
    <p:sldId id="1104" r:id="rId45"/>
    <p:sldId id="1656" r:id="rId46"/>
    <p:sldId id="1120" r:id="rId47"/>
    <p:sldId id="1657" r:id="rId48"/>
    <p:sldId id="1121" r:id="rId49"/>
    <p:sldId id="1663" r:id="rId50"/>
    <p:sldId id="1127" r:id="rId51"/>
    <p:sldId id="1650" r:id="rId52"/>
    <p:sldId id="1658" r:id="rId53"/>
    <p:sldId id="1662" r:id="rId54"/>
    <p:sldId id="1651" r:id="rId55"/>
    <p:sldId id="1652" r:id="rId56"/>
    <p:sldId id="1107" r:id="rId57"/>
    <p:sldId id="1673" r:id="rId58"/>
    <p:sldId id="1674" r:id="rId59"/>
    <p:sldId id="1672" r:id="rId60"/>
    <p:sldId id="11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736" autoAdjust="0"/>
    <p:restoredTop sz="91516"/>
  </p:normalViewPr>
  <p:slideViewPr>
    <p:cSldViewPr snapToGrid="0" snapToObjects="1">
      <p:cViewPr varScale="1">
        <p:scale>
          <a:sx n="70" d="100"/>
          <a:sy n="70" d="100"/>
        </p:scale>
        <p:origin x="18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88" d="100"/>
        <a:sy n="18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30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SAMCEDA, Public </a:t>
            </a:r>
            <a:r>
              <a:rPr lang="en-US" sz="3200">
                <a:solidFill>
                  <a:schemeClr val="tx2"/>
                </a:solidFill>
              </a:rPr>
              <a:t>Policy Committee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September 14,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Economic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9C5FA-E1C9-3D4A-A165-2182A28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" y="3008"/>
            <a:ext cx="2943097" cy="28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E115B-CEF1-2842-8F21-455DEFA8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51" y="356322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elite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083876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830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94789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32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51973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0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5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38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77" y="961758"/>
            <a:ext cx="7182646" cy="5268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751600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83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5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20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149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4150445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051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1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6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7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37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3B92-B7AA-BE4A-AB3C-66B93D84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009CA-F407-8A45-8DF3-E771F21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8305-7149-A344-B587-5477CE7F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81" y="908701"/>
            <a:ext cx="8205568" cy="53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8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457504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27498</TotalTime>
  <Words>2275</Words>
  <Application>Microsoft Macintosh PowerPoint</Application>
  <PresentationFormat>Widescreen</PresentationFormat>
  <Paragraphs>450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Evidence</vt:lpstr>
      <vt:lpstr>Evidence of the Gap</vt:lpstr>
      <vt:lpstr>Why Wealth is Important</vt:lpstr>
      <vt:lpstr>Household Level Benefits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Educational Attainment</vt:lpstr>
      <vt:lpstr>Home Ownership</vt:lpstr>
      <vt:lpstr>What is Fundamentally Responsible?</vt:lpstr>
      <vt:lpstr>PowerPoint Presentation</vt:lpstr>
      <vt:lpstr>Policy Options</vt:lpstr>
      <vt:lpstr>Categories of Policy Areas</vt:lpstr>
      <vt:lpstr>Gov’t Asset Building Policies</vt:lpstr>
      <vt:lpstr>Specific Policy Options</vt:lpstr>
      <vt:lpstr>Summary</vt:lpstr>
      <vt:lpstr> Thank you!</vt:lpstr>
      <vt:lpstr>Wealth is More and More Concentrated</vt:lpstr>
      <vt:lpstr>Overall Wealth Distribution</vt:lpstr>
      <vt:lpstr>Wealth Disparities, 2019</vt:lpstr>
      <vt:lpstr>Wealth Gap Over Time: Mean</vt:lpstr>
      <vt:lpstr>Wealth Gap Over Time: Median</vt:lpstr>
      <vt:lpstr>Wealth Mobility</vt:lpstr>
      <vt:lpstr>Net Worth by Age and Race</vt:lpstr>
      <vt:lpstr>Wealth by Educational Attainment</vt:lpstr>
      <vt:lpstr>Black-White Earnings Gap by Education</vt:lpstr>
      <vt:lpstr>Educational Attainment: Policy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Black Household Incomes Relative to White</vt:lpstr>
      <vt:lpstr>By Household Income</vt:lpstr>
      <vt:lpstr>Entrepreneurship</vt:lpstr>
      <vt:lpstr>Soft Skills and Personal Responsibility</vt:lpstr>
      <vt:lpstr>Wage Gap</vt:lpstr>
      <vt:lpstr>Overrepresented Where Wages are Low</vt:lpstr>
      <vt:lpstr>Wage Gap Broken Down</vt:lpstr>
      <vt:lpstr>Equality of Income = Equality of Wealth</vt:lpstr>
      <vt:lpstr>Labor Force Participation</vt:lpstr>
      <vt:lpstr>Family Structure</vt:lpstr>
      <vt:lpstr>Kids – Household Types</vt:lpstr>
      <vt:lpstr>Initial Endowment</vt:lpstr>
      <vt:lpstr>The Nature of Wealth Holdings</vt:lpstr>
      <vt:lpstr>Asset Ownership by Type, 2011 (SIPP)</vt:lpstr>
      <vt:lpstr>Buying and Banking Black</vt:lpstr>
      <vt:lpstr>Intro to Fractional Reserve Banking</vt:lpstr>
      <vt:lpstr>Why This Doesn’t Work for Black Banks</vt:lpstr>
      <vt:lpstr>The Multiplier Economy – Spanner in the Works</vt:lpstr>
      <vt:lpstr>Other Concrete Policy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285</cp:revision>
  <cp:lastPrinted>2020-12-01T18:37:01Z</cp:lastPrinted>
  <dcterms:created xsi:type="dcterms:W3CDTF">2017-05-03T22:30:38Z</dcterms:created>
  <dcterms:modified xsi:type="dcterms:W3CDTF">2021-09-14T15:49:26Z</dcterms:modified>
</cp:coreProperties>
</file>