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6"/>
  </p:notesMasterIdLst>
  <p:sldIdLst>
    <p:sldId id="256" r:id="rId2"/>
    <p:sldId id="328" r:id="rId3"/>
    <p:sldId id="434" r:id="rId4"/>
    <p:sldId id="3965" r:id="rId5"/>
    <p:sldId id="1089" r:id="rId6"/>
    <p:sldId id="1678" r:id="rId7"/>
    <p:sldId id="1093" r:id="rId8"/>
    <p:sldId id="1675" r:id="rId9"/>
    <p:sldId id="1643" r:id="rId10"/>
    <p:sldId id="1670" r:id="rId11"/>
    <p:sldId id="3966" r:id="rId12"/>
    <p:sldId id="1646" r:id="rId13"/>
    <p:sldId id="1659" r:id="rId14"/>
    <p:sldId id="1660" r:id="rId15"/>
    <p:sldId id="1661" r:id="rId16"/>
    <p:sldId id="1664" r:id="rId17"/>
    <p:sldId id="1641" r:id="rId18"/>
    <p:sldId id="1098" r:id="rId19"/>
    <p:sldId id="1094" r:id="rId20"/>
    <p:sldId id="3962" r:id="rId21"/>
    <p:sldId id="1096" r:id="rId22"/>
    <p:sldId id="1097" r:id="rId23"/>
    <p:sldId id="1682" r:id="rId24"/>
    <p:sldId id="1683" r:id="rId25"/>
    <p:sldId id="1655" r:id="rId26"/>
    <p:sldId id="1108" r:id="rId27"/>
    <p:sldId id="1681" r:id="rId28"/>
    <p:sldId id="1117" r:id="rId29"/>
    <p:sldId id="1106" r:id="rId30"/>
    <p:sldId id="1105" r:id="rId31"/>
    <p:sldId id="1671" r:id="rId32"/>
    <p:sldId id="3963" r:id="rId33"/>
    <p:sldId id="3960" r:id="rId34"/>
    <p:sldId id="1104" r:id="rId35"/>
    <p:sldId id="1656" r:id="rId36"/>
    <p:sldId id="1657" r:id="rId37"/>
    <p:sldId id="1122" r:id="rId38"/>
    <p:sldId id="1663" r:id="rId39"/>
    <p:sldId id="3961" r:id="rId40"/>
    <p:sldId id="1658" r:id="rId41"/>
    <p:sldId id="1112" r:id="rId42"/>
    <p:sldId id="1665" r:id="rId43"/>
    <p:sldId id="1680" r:id="rId44"/>
    <p:sldId id="1649" r:id="rId45"/>
    <p:sldId id="1647" r:id="rId46"/>
    <p:sldId id="1114" r:id="rId47"/>
    <p:sldId id="1100" r:id="rId48"/>
    <p:sldId id="1113" r:id="rId49"/>
    <p:sldId id="1107" r:id="rId50"/>
    <p:sldId id="1676" r:id="rId51"/>
    <p:sldId id="1677" r:id="rId52"/>
    <p:sldId id="1668" r:id="rId53"/>
    <p:sldId id="1197" r:id="rId54"/>
    <p:sldId id="108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7160" autoAdjust="0"/>
    <p:restoredTop sz="94674"/>
  </p:normalViewPr>
  <p:slideViewPr>
    <p:cSldViewPr snapToGrid="0" snapToObjects="1">
      <p:cViewPr varScale="1">
        <p:scale>
          <a:sx n="31" d="100"/>
          <a:sy n="31" d="100"/>
        </p:scale>
        <p:origin x="192" y="3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0"/>
            <a:ext cx="9144000" cy="1287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Parallel Advisors, LLC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May 3,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Director, NEED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91169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09800" y="1046096"/>
            <a:ext cx="7772399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6" y="1325563"/>
            <a:ext cx="10551208" cy="49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8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</a:t>
            </a:r>
          </a:p>
          <a:p>
            <a:pPr lvl="1"/>
            <a:r>
              <a:rPr lang="en-US" dirty="0"/>
              <a:t>Influences the returns to education</a:t>
            </a:r>
          </a:p>
          <a:p>
            <a:pPr lvl="1"/>
            <a:r>
              <a:rPr lang="en-US" dirty="0"/>
              <a:t>Adult incomes of offspring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big roll.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9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3612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17912" y="911704"/>
            <a:ext cx="7315200" cy="53185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F7F61-91C2-CC4A-AF24-44BBBD6E052C}"/>
              </a:ext>
            </a:extLst>
          </p:cNvPr>
          <p:cNvSpPr txBox="1"/>
          <p:nvPr/>
        </p:nvSpPr>
        <p:spPr>
          <a:xfrm>
            <a:off x="9833112" y="1588957"/>
            <a:ext cx="944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1C7C0-2C97-C840-9405-ABB5F12D2A6F}"/>
              </a:ext>
            </a:extLst>
          </p:cNvPr>
          <p:cNvSpPr txBox="1"/>
          <p:nvPr/>
        </p:nvSpPr>
        <p:spPr>
          <a:xfrm>
            <a:off x="9833112" y="384963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parents.</a:t>
            </a:r>
          </a:p>
          <a:p>
            <a:r>
              <a:rPr lang="en-US" dirty="0"/>
              <a:t>Ability to borrow – lending discrimination.</a:t>
            </a:r>
          </a:p>
          <a:p>
            <a:pPr lvl="1"/>
            <a:r>
              <a:rPr lang="en-US" dirty="0"/>
              <a:t>At all.</a:t>
            </a:r>
          </a:p>
          <a:p>
            <a:pPr lvl="1"/>
            <a:r>
              <a:rPr lang="en-US" dirty="0"/>
              <a:t>On equivalent terms to white borrowers.</a:t>
            </a:r>
          </a:p>
          <a:p>
            <a:r>
              <a:rPr lang="en-US" dirty="0"/>
              <a:t>Local ordinances – housing discrimination.</a:t>
            </a:r>
          </a:p>
          <a:p>
            <a:r>
              <a:rPr lang="en-US" dirty="0"/>
              <a:t>Lower appreciation rates of homes in majority Black communities.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10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</a:t>
            </a:r>
            <a:r>
              <a:rPr lang="en-US"/>
              <a:t>White investors.</a:t>
            </a:r>
            <a:endParaRPr lang="en-US" dirty="0"/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585+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Financial </a:t>
            </a:r>
            <a:r>
              <a:rPr lang="en-US" dirty="0"/>
              <a:t>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177" y="961758"/>
            <a:ext cx="7182646" cy="5268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086350" y="2819400"/>
            <a:ext cx="4186401" cy="264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4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177" y="961758"/>
            <a:ext cx="7182646" cy="5268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1398527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91" y="952500"/>
            <a:ext cx="8816618" cy="5277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8952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6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95749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692647"/>
              </p:ext>
            </p:extLst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1580728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78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82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Trade Wars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8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38298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4406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44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36283</TotalTime>
  <Words>2199</Words>
  <Application>Microsoft Macintosh PowerPoint</Application>
  <PresentationFormat>Widescreen</PresentationFormat>
  <Paragraphs>441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Outline</vt:lpstr>
      <vt:lpstr>What is Wealth?</vt:lpstr>
      <vt:lpstr>Evidence</vt:lpstr>
      <vt:lpstr>Evidence of the Gap</vt:lpstr>
      <vt:lpstr>Wealth Gap Over Time: Mean</vt:lpstr>
      <vt:lpstr>Wealth is More and More Concentrated</vt:lpstr>
      <vt:lpstr>Black Household Incomes Relative to White</vt:lpstr>
      <vt:lpstr>By Household Income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Overrepresented Where Wages are Low</vt:lpstr>
      <vt:lpstr>Black-White Earnings Gap by Education</vt:lpstr>
      <vt:lpstr>Equality of Income = Equality of Wealth</vt:lpstr>
      <vt:lpstr>Family Structure</vt:lpstr>
      <vt:lpstr>Kids – Household Types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Gov’t Asset Building Policies</vt:lpstr>
      <vt:lpstr>Specific Policy Options</vt:lpstr>
      <vt:lpstr>Concrete Policy Options</vt:lpstr>
      <vt:lpstr>Buying and Banking Black</vt:lpstr>
      <vt:lpstr>Why the Short Circuiting of Black Banking?</vt:lpstr>
      <vt:lpstr>Can It Be Made To Work?</vt:lpstr>
      <vt:lpstr>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317</cp:revision>
  <dcterms:created xsi:type="dcterms:W3CDTF">2017-05-03T22:30:38Z</dcterms:created>
  <dcterms:modified xsi:type="dcterms:W3CDTF">2021-05-10T17:29:21Z</dcterms:modified>
</cp:coreProperties>
</file>