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1"/>
  </p:notesMasterIdLst>
  <p:sldIdLst>
    <p:sldId id="4761" r:id="rId2"/>
    <p:sldId id="4782" r:id="rId3"/>
    <p:sldId id="4182" r:id="rId4"/>
    <p:sldId id="4001" r:id="rId5"/>
    <p:sldId id="256" r:id="rId6"/>
    <p:sldId id="3965" r:id="rId7"/>
    <p:sldId id="1089" r:id="rId8"/>
    <p:sldId id="1678" r:id="rId9"/>
    <p:sldId id="284" r:id="rId10"/>
    <p:sldId id="4317" r:id="rId11"/>
    <p:sldId id="1670" r:id="rId12"/>
    <p:sldId id="4318" r:id="rId13"/>
    <p:sldId id="3967" r:id="rId14"/>
    <p:sldId id="1648" r:id="rId15"/>
    <p:sldId id="3966" r:id="rId16"/>
    <p:sldId id="3974" r:id="rId17"/>
    <p:sldId id="1644" r:id="rId18"/>
    <p:sldId id="1092" r:id="rId19"/>
    <p:sldId id="1659" r:id="rId20"/>
    <p:sldId id="1660" r:id="rId21"/>
    <p:sldId id="1661" r:id="rId22"/>
    <p:sldId id="1664" r:id="rId23"/>
    <p:sldId id="3985" r:id="rId24"/>
    <p:sldId id="1098" r:id="rId25"/>
    <p:sldId id="1094" r:id="rId26"/>
    <p:sldId id="3962" r:id="rId27"/>
    <p:sldId id="1096" r:id="rId28"/>
    <p:sldId id="1097" r:id="rId29"/>
    <p:sldId id="1682" r:id="rId30"/>
    <p:sldId id="3969" r:id="rId31"/>
    <p:sldId id="1683" r:id="rId32"/>
    <p:sldId id="3972" r:id="rId33"/>
    <p:sldId id="1108" r:id="rId34"/>
    <p:sldId id="1681" r:id="rId35"/>
    <p:sldId id="3952" r:id="rId36"/>
    <p:sldId id="1106" r:id="rId37"/>
    <p:sldId id="1105" r:id="rId38"/>
    <p:sldId id="3973" r:id="rId39"/>
    <p:sldId id="3960" r:id="rId40"/>
    <p:sldId id="1104" r:id="rId41"/>
    <p:sldId id="1656" r:id="rId42"/>
    <p:sldId id="3971" r:id="rId43"/>
    <p:sldId id="1663" r:id="rId44"/>
    <p:sldId id="3981" r:id="rId45"/>
    <p:sldId id="3961" r:id="rId46"/>
    <p:sldId id="1658" r:id="rId47"/>
    <p:sldId id="3964" r:id="rId48"/>
    <p:sldId id="1112" r:id="rId49"/>
    <p:sldId id="3968" r:id="rId50"/>
    <p:sldId id="1680" r:id="rId51"/>
    <p:sldId id="1649" r:id="rId52"/>
    <p:sldId id="1647" r:id="rId53"/>
    <p:sldId id="4086" r:id="rId54"/>
    <p:sldId id="1100" r:id="rId55"/>
    <p:sldId id="1114" r:id="rId56"/>
    <p:sldId id="1113" r:id="rId57"/>
    <p:sldId id="1668" r:id="rId58"/>
    <p:sldId id="1122" r:id="rId59"/>
    <p:sldId id="119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8" autoAdjust="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5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11/3/25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haveman/NEED%20Dropbox/Presentations/RacialWealth/Charts/mobility.p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dirty="0">
                <a:solidFill>
                  <a:schemeClr val="tx2"/>
                </a:solidFill>
              </a:rPr>
              <a:t>Fall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Inequality and Economics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Northwestern University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Geoffrey Woglom,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aph showing the growth of wealth&#10;&#10;Description automatically generated">
            <a:extLst>
              <a:ext uri="{FF2B5EF4-FFF2-40B4-BE49-F238E27FC236}">
                <a16:creationId xmlns:a16="http://schemas.microsoft.com/office/drawing/2014/main" id="{F9DF692C-2105-12EB-B407-EC1F50FD0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800" y="1055648"/>
            <a:ext cx="9185537" cy="517457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6B9B0D-1571-0224-AC5F-8A96A5D0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Tot</a:t>
            </a:r>
            <a:r>
              <a:rPr lang="en-US" dirty="0"/>
              <a:t>al Family Wealth, by Wealth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CB8DC-58EB-98B2-25BA-8036C941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F79A2-47F9-E6A7-BA5A-B5A718277690}"/>
              </a:ext>
            </a:extLst>
          </p:cNvPr>
          <p:cNvSpPr txBox="1"/>
          <p:nvPr/>
        </p:nvSpPr>
        <p:spPr>
          <a:xfrm>
            <a:off x="4808718" y="924833"/>
            <a:ext cx="5139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Notes:</a:t>
            </a:r>
          </a:p>
          <a:p>
            <a:pPr marL="342900" indent="-342900">
              <a:buAutoNum type="arabicParenR"/>
            </a:pPr>
            <a:r>
              <a:rPr lang="en-US" sz="1600" dirty="0"/>
              <a:t>Tremendous growth in wealth between 1989 and 2022.</a:t>
            </a:r>
          </a:p>
          <a:p>
            <a:pPr marL="342900" indent="-342900">
              <a:buAutoNum type="arabicParenR"/>
            </a:pPr>
            <a:r>
              <a:rPr lang="en-US" sz="1600" dirty="0"/>
              <a:t>Almost all went to the </a:t>
            </a:r>
            <a:r>
              <a:rPr lang="en-US" sz="1600" u="sng" dirty="0"/>
              <a:t>top half </a:t>
            </a:r>
            <a:r>
              <a:rPr lang="en-US" sz="1600" dirty="0"/>
              <a:t>of the wealth distribution and most of it went to the very top.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5035A5-DB00-E2D6-E8BE-C9228A12EB86}"/>
              </a:ext>
            </a:extLst>
          </p:cNvPr>
          <p:cNvSpPr txBox="1"/>
          <p:nvPr/>
        </p:nvSpPr>
        <p:spPr>
          <a:xfrm>
            <a:off x="6933585" y="6456851"/>
            <a:ext cx="4678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 - </a:t>
            </a:r>
            <a:r>
              <a:rPr lang="en-US" sz="1200" dirty="0">
                <a:effectLst/>
                <a:latin typeface="ProximaNova"/>
              </a:rPr>
              <a:t>Trends in the Distribution of Family Wealth, 1989 to 2022 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265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74604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Black-White Wealth Gap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8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6.5x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5" y="3131562"/>
            <a:ext cx="141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6.3x Greater</a:t>
            </a:r>
          </a:p>
        </p:txBody>
      </p:sp>
    </p:spTree>
    <p:extLst>
      <p:ext uri="{BB962C8B-B14F-4D97-AF65-F5344CB8AC3E}">
        <p14:creationId xmlns:p14="http://schemas.microsoft.com/office/powerpoint/2010/main" val="10684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4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537484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8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2231342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5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Inequality and Public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(10/14): The New Inequality,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(10/21): Economics of Immigration, Robert Gitter, Ohio Wesleyan University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(10/28): Trade and Inequality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(11/04): The Black-White Wealth Gap, Jon Haveman, Exec. Director, NEED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Week 5 (11/11): Climate Change Economics Sarah Jacobson, Williams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(11/18): AI and Inequality Geoffrey Woglom, Amherst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62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</a:t>
            </a:r>
            <a:r>
              <a:rPr lang="en-US"/>
              <a:t>big role.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93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630880" y="975861"/>
            <a:ext cx="8930239" cy="52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81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Freedman’s Savings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97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361273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Submit questions in the chat.  I will try to address questions after 10-minute intervals. We will do a verbal Q&amp;A once the material has been presented.</a:t>
            </a:r>
          </a:p>
          <a:p>
            <a:r>
              <a:rPr lang="en-US" dirty="0"/>
              <a:t>Slides will be available from the NEED website tonight or tomorrow https://needecon.org/delivered_presentations.php.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aph showing different colored squares&#10;&#10;AI-generated content may be incorrect.">
            <a:extLst>
              <a:ext uri="{FF2B5EF4-FFF2-40B4-BE49-F238E27FC236}">
                <a16:creationId xmlns:a16="http://schemas.microsoft.com/office/drawing/2014/main" id="{5A53F39F-C964-5C46-7F62-64B56C5E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005" y="1232807"/>
            <a:ext cx="1562100" cy="4914900"/>
          </a:xfrm>
          <a:prstGeom prst="rect">
            <a:avLst/>
          </a:prstGeom>
        </p:spPr>
      </p:pic>
      <p:pic>
        <p:nvPicPr>
          <p:cNvPr id="20" name="Picture 19" descr="A green yellow and blue rectangle&#10;&#10;AI-generated content may be incorrect.">
            <a:extLst>
              <a:ext uri="{FF2B5EF4-FFF2-40B4-BE49-F238E27FC236}">
                <a16:creationId xmlns:a16="http://schemas.microsoft.com/office/drawing/2014/main" id="{16CB17F1-4E97-C53C-35FE-F8D9B69FC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080" y="1345469"/>
            <a:ext cx="1562100" cy="4914900"/>
          </a:xfrm>
          <a:prstGeom prst="rect">
            <a:avLst/>
          </a:prstGeom>
        </p:spPr>
      </p:pic>
      <p:pic>
        <p:nvPicPr>
          <p:cNvPr id="22" name="Picture 21" descr="A blue and yellow rectangle&#10;&#10;AI-generated content may be incorrect.">
            <a:extLst>
              <a:ext uri="{FF2B5EF4-FFF2-40B4-BE49-F238E27FC236}">
                <a16:creationId xmlns:a16="http://schemas.microsoft.com/office/drawing/2014/main" id="{9E4A85F1-53F4-EBF1-7B37-C013C3D63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759" y="1310751"/>
            <a:ext cx="850900" cy="4152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F3374E-E6D7-F044-B072-456FFBB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erences in Educational Attainment,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DC71-BDD0-2143-A9C2-B26E429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E3912B-4463-D84D-89F7-E5B7CFC1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1" y="3815520"/>
            <a:ext cx="37846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6534-001A-B449-86DD-C9B54BB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39" y="2995771"/>
            <a:ext cx="3873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F1E2F-6BB8-0D45-86A7-9BF170A77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01" y="2053909"/>
            <a:ext cx="3111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10FE-35CC-0B49-AB93-DBF90CD20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62" y="1377310"/>
            <a:ext cx="3213100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5271D-EFC5-634D-B4D8-D7C66AE79EE7}"/>
              </a:ext>
            </a:extLst>
          </p:cNvPr>
          <p:cNvSpPr txBox="1"/>
          <p:nvPr/>
        </p:nvSpPr>
        <p:spPr>
          <a:xfrm>
            <a:off x="8794483" y="6456851"/>
            <a:ext cx="263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American Council on Education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D0961-F5CA-9B42-BC9D-BCB0E3ECEB32}"/>
              </a:ext>
            </a:extLst>
          </p:cNvPr>
          <p:cNvSpPr txBox="1"/>
          <p:nvPr/>
        </p:nvSpPr>
        <p:spPr>
          <a:xfrm>
            <a:off x="1477820" y="956231"/>
            <a:ext cx="561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Bachelor’s Degree+:         33%             27%             40%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C1B11C-460C-698B-2EB4-D5F56FAB7EBC}"/>
              </a:ext>
            </a:extLst>
          </p:cNvPr>
          <p:cNvSpPr/>
          <p:nvPr/>
        </p:nvSpPr>
        <p:spPr>
          <a:xfrm>
            <a:off x="5349952" y="1327070"/>
            <a:ext cx="649399" cy="11146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36D1D6-7259-225B-7F44-FEF618560448}"/>
              </a:ext>
            </a:extLst>
          </p:cNvPr>
          <p:cNvSpPr/>
          <p:nvPr/>
        </p:nvSpPr>
        <p:spPr>
          <a:xfrm>
            <a:off x="6468359" y="1310751"/>
            <a:ext cx="649399" cy="15530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1ED1E2-8291-91DC-3968-9D9ACE556F35}"/>
              </a:ext>
            </a:extLst>
          </p:cNvPr>
          <p:cNvSpPr/>
          <p:nvPr/>
        </p:nvSpPr>
        <p:spPr>
          <a:xfrm>
            <a:off x="4662435" y="5727560"/>
            <a:ext cx="276645" cy="502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2880E0-0347-8B72-6178-16FDD4538FB4}"/>
              </a:ext>
            </a:extLst>
          </p:cNvPr>
          <p:cNvSpPr/>
          <p:nvPr/>
        </p:nvSpPr>
        <p:spPr>
          <a:xfrm>
            <a:off x="5819355" y="5463651"/>
            <a:ext cx="681825" cy="703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08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255D9-02B2-02CC-A2CF-7E83BDB137C9}"/>
              </a:ext>
            </a:extLst>
          </p:cNvPr>
          <p:cNvSpPr txBox="1"/>
          <p:nvPr/>
        </p:nvSpPr>
        <p:spPr>
          <a:xfrm>
            <a:off x="8999483" y="1708220"/>
            <a:ext cx="202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White, </a:t>
            </a:r>
            <a:r>
              <a:rPr lang="en-US" dirty="0" err="1"/>
              <a:t>Nonhispanic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2E930-BAC1-16B0-FA42-4EC67F72AFF5}"/>
              </a:ext>
            </a:extLst>
          </p:cNvPr>
          <p:cNvSpPr txBox="1"/>
          <p:nvPr/>
        </p:nvSpPr>
        <p:spPr>
          <a:xfrm>
            <a:off x="9043516" y="3697793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974876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2016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821930"/>
              </p:ext>
            </p:extLst>
          </p:nvPr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lower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159946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communities.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90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White investors (?).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higher-risk investments are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56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literary helps explain individual wealth differences within racial groups, but none of the wealth differences between racial groups.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0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B400C-99C8-B8D6-B553-B2E8E9F3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0A41-3BC0-8040-AB78-FBFE4EB7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9E67-D549-3197-843F-21B585BC3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B332D-3414-9135-650E-DF8F48BC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Social Security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FB328-1699-F9F3-FACE-86DB0EFA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133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  <a:p>
            <a:r>
              <a:rPr lang="en-US" dirty="0"/>
              <a:t>Different stocks of relevant social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27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36878-95EB-D94E-8EF6-5F9B87656AEF}"/>
              </a:ext>
            </a:extLst>
          </p:cNvPr>
          <p:cNvSpPr/>
          <p:nvPr/>
        </p:nvSpPr>
        <p:spPr>
          <a:xfrm>
            <a:off x="4249271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BF792-F2DC-BC41-BA09-0A95BB6F1AF9}"/>
              </a:ext>
            </a:extLst>
          </p:cNvPr>
          <p:cNvSpPr/>
          <p:nvPr/>
        </p:nvSpPr>
        <p:spPr>
          <a:xfrm>
            <a:off x="5922408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FFA5FC-9079-2844-AB00-56369AE143D5}"/>
              </a:ext>
            </a:extLst>
          </p:cNvPr>
          <p:cNvSpPr/>
          <p:nvPr/>
        </p:nvSpPr>
        <p:spPr>
          <a:xfrm>
            <a:off x="8048811" y="3194049"/>
            <a:ext cx="1846729" cy="2252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D1F5A-786F-FB47-B365-81F05B8C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29362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75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807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9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041231"/>
            <a:ext cx="9144000" cy="1444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accent1"/>
                </a:solidFill>
              </a:rPr>
              <a:t>OLLI – Northwestern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November 4,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Executive Director, NEED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3006799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753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2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</a:p>
          <a:p>
            <a:pPr lvl="1"/>
            <a:r>
              <a:rPr lang="en-AU" sz="9600" dirty="0"/>
              <a:t>And many more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732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41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4778294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(2022)</a:t>
            </a:r>
          </a:p>
          <a:p>
            <a:pPr lvl="1"/>
            <a:r>
              <a:rPr lang="en-US" dirty="0"/>
              <a:t>Mean:  White wealth is 6.5x Black wealth.</a:t>
            </a:r>
          </a:p>
          <a:p>
            <a:pPr lvl="1"/>
            <a:r>
              <a:rPr lang="en-US" dirty="0"/>
              <a:t>Median: White wealth is 6.3x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758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85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xt Week: Emissions </a:t>
            </a:r>
            <a:r>
              <a:rPr lang="en-GB" dirty="0"/>
              <a:t>Trajectories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</a:t>
            </a:r>
            <a:r>
              <a:rPr lang="en-US" err="1"/>
              <a:t>@</a:t>
            </a:r>
            <a:r>
              <a:rPr lang="en-US"/>
              <a:t>NEEDEcon</a:t>
            </a:r>
            <a:r>
              <a:rPr lang="en-US" dirty="0" err="1"/>
              <a:t>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Support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0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2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</a:t>
            </a:r>
            <a:r>
              <a:rPr lang="en-US"/>
              <a:t>a household </a:t>
            </a:r>
            <a:r>
              <a:rPr lang="en-US" dirty="0"/>
              <a:t>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4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6498615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40763</TotalTime>
  <Words>2283</Words>
  <Application>Microsoft Macintosh PowerPoint</Application>
  <PresentationFormat>Widescreen</PresentationFormat>
  <Paragraphs>444</Paragraphs>
  <Slides>59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Courier New</vt:lpstr>
      <vt:lpstr>ProximaNova</vt:lpstr>
      <vt:lpstr>Custom Design</vt:lpstr>
      <vt:lpstr>PowerPoint Presentation</vt:lpstr>
      <vt:lpstr> Course Schedule</vt:lpstr>
      <vt:lpstr>Submitting Questions</vt:lpstr>
      <vt:lpstr> Available NEED Topics Include:</vt:lpstr>
      <vt:lpstr>PowerPoint Presentation</vt:lpstr>
      <vt:lpstr>Credits and Disclaimer</vt:lpstr>
      <vt:lpstr>Outline</vt:lpstr>
      <vt:lpstr>What is Wealth?</vt:lpstr>
      <vt:lpstr>Wealth inequality in America</vt:lpstr>
      <vt:lpstr>Total Family Wealth, by Wealth Group</vt:lpstr>
      <vt:lpstr>Wealth is More and More Concentrated</vt:lpstr>
      <vt:lpstr>Black-White Wealth Gap</vt:lpstr>
      <vt:lpstr>Evidence of the Gap</vt:lpstr>
      <vt:lpstr>Wealth Gap Over Time: Median</vt:lpstr>
      <vt:lpstr>Black Household Incomes Relative to White</vt:lpstr>
      <vt:lpstr>By Household Income</vt:lpstr>
      <vt:lpstr>Net Worth by Age and Race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Differences in Educational Attainment, 2022</vt:lpstr>
      <vt:lpstr>Educational Attainment</vt:lpstr>
      <vt:lpstr>Home Ownership</vt:lpstr>
      <vt:lpstr>Home Ownership: 2016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Entrepreneurship: Rate of New Entrepreneurs</vt:lpstr>
      <vt:lpstr>Explaining Differences in Entrepreneurship</vt:lpstr>
      <vt:lpstr>Soft Skills and Personal Responsibility</vt:lpstr>
      <vt:lpstr>Black-White Earnings Gap by Education</vt:lpstr>
      <vt:lpstr>Equality of Income = Equality of Wealth</vt:lpstr>
      <vt:lpstr>Incarceration Likely Plays A Role</vt:lpstr>
      <vt:lpstr>Family Structure</vt:lpstr>
      <vt:lpstr>Kids – Household Types</vt:lpstr>
      <vt:lpstr>Wealth Mobility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Reform Criminal Justice System</vt:lpstr>
      <vt:lpstr>Specific Policy Options</vt:lpstr>
      <vt:lpstr>Gov’t Asset Building Policies</vt:lpstr>
      <vt:lpstr>Other Concrete Policy Options</vt:lpstr>
      <vt:lpstr>Summary</vt:lpstr>
      <vt:lpstr>Next Week: Emissions Trajectories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357</cp:revision>
  <cp:lastPrinted>2025-11-05T02:18:18Z</cp:lastPrinted>
  <dcterms:created xsi:type="dcterms:W3CDTF">2017-05-03T22:30:38Z</dcterms:created>
  <dcterms:modified xsi:type="dcterms:W3CDTF">2025-11-05T02:18:21Z</dcterms:modified>
</cp:coreProperties>
</file>