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5"/>
  </p:notesMasterIdLst>
  <p:sldIdLst>
    <p:sldId id="256" r:id="rId2"/>
    <p:sldId id="328" r:id="rId3"/>
    <p:sldId id="434" r:id="rId4"/>
    <p:sldId id="1088" r:id="rId5"/>
    <p:sldId id="3967" r:id="rId6"/>
    <p:sldId id="1089" r:id="rId7"/>
    <p:sldId id="1093" r:id="rId8"/>
    <p:sldId id="1675" r:id="rId9"/>
    <p:sldId id="1670" r:id="rId10"/>
    <p:sldId id="284" r:id="rId11"/>
    <p:sldId id="1646" r:id="rId12"/>
    <p:sldId id="1659" r:id="rId13"/>
    <p:sldId id="1661" r:id="rId14"/>
    <p:sldId id="1098" r:id="rId15"/>
    <p:sldId id="1094" r:id="rId16"/>
    <p:sldId id="3962" r:id="rId17"/>
    <p:sldId id="1096" r:id="rId18"/>
    <p:sldId id="1097" r:id="rId19"/>
    <p:sldId id="1683" r:id="rId20"/>
    <p:sldId id="3976" r:id="rId21"/>
    <p:sldId id="3963" r:id="rId22"/>
    <p:sldId id="3977" r:id="rId23"/>
    <p:sldId id="3978" r:id="rId24"/>
    <p:sldId id="3974" r:id="rId25"/>
    <p:sldId id="3975" r:id="rId26"/>
    <p:sldId id="1650" r:id="rId27"/>
    <p:sldId id="1658" r:id="rId28"/>
    <p:sldId id="3981" r:id="rId29"/>
    <p:sldId id="3982" r:id="rId30"/>
    <p:sldId id="1112" r:id="rId31"/>
    <p:sldId id="1665" r:id="rId32"/>
    <p:sldId id="3979" r:id="rId33"/>
    <p:sldId id="1649" r:id="rId34"/>
    <p:sldId id="3965" r:id="rId35"/>
    <p:sldId id="1114" r:id="rId36"/>
    <p:sldId id="3966" r:id="rId37"/>
    <p:sldId id="1668" r:id="rId38"/>
    <p:sldId id="1027" r:id="rId39"/>
    <p:sldId id="1666" r:id="rId40"/>
    <p:sldId id="1669" r:id="rId41"/>
    <p:sldId id="1643" r:id="rId42"/>
    <p:sldId id="1648" r:id="rId43"/>
    <p:sldId id="1676" r:id="rId44"/>
    <p:sldId id="1644" r:id="rId45"/>
    <p:sldId id="1119" r:id="rId46"/>
    <p:sldId id="1101" r:id="rId47"/>
    <p:sldId id="1105" r:id="rId48"/>
    <p:sldId id="1667" r:id="rId49"/>
    <p:sldId id="1104" r:id="rId50"/>
    <p:sldId id="1656" r:id="rId51"/>
    <p:sldId id="1120" r:id="rId52"/>
    <p:sldId id="1657" r:id="rId53"/>
    <p:sldId id="1121" r:id="rId54"/>
    <p:sldId id="1663" r:id="rId55"/>
    <p:sldId id="1127" r:id="rId56"/>
    <p:sldId id="1662" r:id="rId57"/>
    <p:sldId id="1651" r:id="rId58"/>
    <p:sldId id="1652" r:id="rId59"/>
    <p:sldId id="1107" r:id="rId60"/>
    <p:sldId id="1673" r:id="rId61"/>
    <p:sldId id="1674" r:id="rId62"/>
    <p:sldId id="1672" r:id="rId63"/>
    <p:sldId id="1113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565"/>
  </p:normalViewPr>
  <p:slideViewPr>
    <p:cSldViewPr snapToGrid="0" snapToObjects="1">
      <p:cViewPr varScale="1">
        <p:scale>
          <a:sx n="109" d="100"/>
          <a:sy n="109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8" d="100"/>
        <a:sy n="108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dian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1309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– University of Massachusetts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October 24,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Economic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9C5FA-E1C9-3D4A-A165-2182A28C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2" y="3008"/>
            <a:ext cx="2943097" cy="281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E115B-CEF1-2842-8F21-455DEFA8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51" y="356322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210782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0944"/>
            <a:ext cx="9753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2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elite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7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7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  <a:p>
            <a:r>
              <a:rPr lang="en-US" dirty="0"/>
              <a:t>Incarceration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1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41265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77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88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41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4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4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r>
              <a:rPr lang="en-US" dirty="0"/>
              <a:t>, Bernanke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DFA1F-3DEF-7545-B6B9-833180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7F62-0A95-3D45-95E8-1F960372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4" y="0"/>
            <a:ext cx="4873101" cy="322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44E0E-9595-AA49-B254-7F8C39A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64" y="3428999"/>
            <a:ext cx="4908692" cy="2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515E1-D5E0-9147-A528-23D00D0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9" y="1763785"/>
            <a:ext cx="4908691" cy="33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364CE-00AC-0247-8459-62659A1C0BCC}"/>
              </a:ext>
            </a:extLst>
          </p:cNvPr>
          <p:cNvSpPr txBox="1"/>
          <p:nvPr/>
        </p:nvSpPr>
        <p:spPr>
          <a:xfrm>
            <a:off x="7376055" y="1399384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A2723"/>
                </a:solidFill>
              </a:rPr>
              <a:t>Studying hard is not enough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3FDAF-3B7D-E644-BFDE-8152599CF8D7}"/>
              </a:ext>
            </a:extLst>
          </p:cNvPr>
          <p:cNvCxnSpPr/>
          <p:nvPr/>
        </p:nvCxnSpPr>
        <p:spPr>
          <a:xfrm>
            <a:off x="7464056" y="1737936"/>
            <a:ext cx="23710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574B70-3EEE-F340-9F3F-471E1213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016" y="5079287"/>
            <a:ext cx="16891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FD107-7C3F-634D-B53A-410E0310F49A}"/>
              </a:ext>
            </a:extLst>
          </p:cNvPr>
          <p:cNvSpPr/>
          <p:nvPr/>
        </p:nvSpPr>
        <p:spPr>
          <a:xfrm>
            <a:off x="5014913" y="1613700"/>
            <a:ext cx="728662" cy="4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ED33-EF0F-9241-B76B-067B6F6C28FB}"/>
              </a:ext>
            </a:extLst>
          </p:cNvPr>
          <p:cNvSpPr/>
          <p:nvPr/>
        </p:nvSpPr>
        <p:spPr>
          <a:xfrm>
            <a:off x="2352674" y="4326933"/>
            <a:ext cx="804863" cy="61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5630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7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4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30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0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6830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88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2203918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2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7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187410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947891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37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38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1823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Education levels</a:t>
            </a:r>
          </a:p>
          <a:p>
            <a:r>
              <a:rPr lang="en-US" dirty="0"/>
              <a:t>Previous business ownership by family</a:t>
            </a:r>
          </a:p>
          <a:p>
            <a:r>
              <a:rPr lang="en-US" dirty="0"/>
              <a:t>Social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8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16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20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6149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4150445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30510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38400" y="1192280"/>
            <a:ext cx="7315200" cy="5037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812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086F6-E24B-164A-A701-698819390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15252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3B92-B7AA-BE4A-AB3C-66B93D84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009CA-F407-8A45-8DF3-E771F21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38305-7149-A344-B587-5477CE7F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81" y="908701"/>
            <a:ext cx="8205568" cy="53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8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E634-387F-7346-8890-D1731FD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Nature of Wealth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2B84-A010-0840-B3E8-03C7877A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assets</a:t>
            </a:r>
          </a:p>
          <a:p>
            <a:r>
              <a:rPr lang="en-US" dirty="0"/>
              <a:t>Interest bearing accounts</a:t>
            </a:r>
          </a:p>
          <a:p>
            <a:r>
              <a:rPr lang="en-US" dirty="0"/>
              <a:t>Financial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F57-F3B3-884E-8915-74EFF88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662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DAB0-8D54-B844-831F-75E94BB7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et Ownership by Type, 2011 (SIPP)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2DA3-73FB-2D4D-9DF1-96FD0BAB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A49B8-4D9B-6B41-9EAE-3C2D040B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29" y="2470394"/>
            <a:ext cx="10234741" cy="191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D4F06-2A68-2D49-9775-AD202CC1A45B}"/>
              </a:ext>
            </a:extLst>
          </p:cNvPr>
          <p:cNvSpPr txBox="1"/>
          <p:nvPr/>
        </p:nvSpPr>
        <p:spPr>
          <a:xfrm>
            <a:off x="8541299" y="6449077"/>
            <a:ext cx="28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Beyond Broke, 2014</a:t>
            </a:r>
          </a:p>
        </p:txBody>
      </p:sp>
    </p:spTree>
    <p:extLst>
      <p:ext uri="{BB962C8B-B14F-4D97-AF65-F5344CB8AC3E}">
        <p14:creationId xmlns:p14="http://schemas.microsoft.com/office/powerpoint/2010/main" val="1627068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  <a:p>
            <a:pPr lvl="1"/>
            <a:endParaRPr lang="en-US" dirty="0"/>
          </a:p>
          <a:p>
            <a:r>
              <a:rPr lang="en-US" dirty="0"/>
              <a:t>Problem: Multipliers are short circuited.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45750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into an account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030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go now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</a:t>
            </a:r>
            <a:r>
              <a:rPr lang="en-US"/>
              <a:t>leakage.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100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836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20838764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27661</TotalTime>
  <Words>2243</Words>
  <Application>Microsoft Macintosh PowerPoint</Application>
  <PresentationFormat>Widescreen</PresentationFormat>
  <Paragraphs>453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Evidence</vt:lpstr>
      <vt:lpstr>Evidence of the Gap</vt:lpstr>
      <vt:lpstr>Wealth is More and More Concentrated</vt:lpstr>
      <vt:lpstr>Wealth inequality in America</vt:lpstr>
      <vt:lpstr>By Household Income</vt:lpstr>
      <vt:lpstr>Why Wealth is Important</vt:lpstr>
      <vt:lpstr>Household Level Benefits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Educational Attainment</vt:lpstr>
      <vt:lpstr>Home Ownership</vt:lpstr>
      <vt:lpstr>Home Ownership</vt:lpstr>
      <vt:lpstr>Wealth Equality Through Home Ownership?</vt:lpstr>
      <vt:lpstr>What Determines Differences in Home Ownership?</vt:lpstr>
      <vt:lpstr>Financial Literacy</vt:lpstr>
      <vt:lpstr>Use of Payday Lenders</vt:lpstr>
      <vt:lpstr>Family Structure</vt:lpstr>
      <vt:lpstr>Kids – Household Types</vt:lpstr>
      <vt:lpstr>Incarceration Likely Plays A Role</vt:lpstr>
      <vt:lpstr>PowerPoint Presentation</vt:lpstr>
      <vt:lpstr>What is Fundamentally Responsible?</vt:lpstr>
      <vt:lpstr>PowerPoint Presentation</vt:lpstr>
      <vt:lpstr>Black-White Earnings Gap by Education</vt:lpstr>
      <vt:lpstr>Policy Options</vt:lpstr>
      <vt:lpstr>Categories of Policy Areas</vt:lpstr>
      <vt:lpstr>Gov’t Asset Building Policies</vt:lpstr>
      <vt:lpstr>Specific Policy Options</vt:lpstr>
      <vt:lpstr>Summary</vt:lpstr>
      <vt:lpstr> Thank you!</vt:lpstr>
      <vt:lpstr>Overall Wealth Distribution</vt:lpstr>
      <vt:lpstr>Wealth Disparities, 2019</vt:lpstr>
      <vt:lpstr>Wealth Gap Over Time: Mean</vt:lpstr>
      <vt:lpstr>Wealth Gap Over Time: Median</vt:lpstr>
      <vt:lpstr>Wealth Mobility</vt:lpstr>
      <vt:lpstr>Net Worth by Age and Race</vt:lpstr>
      <vt:lpstr>Wealth by Educational Attainment</vt:lpstr>
      <vt:lpstr>Educational Attainment: Policy</vt:lpstr>
      <vt:lpstr>Financial Literacy</vt:lpstr>
      <vt:lpstr>Black Household Incomes Relative to White</vt:lpstr>
      <vt:lpstr>Entrepreneurship</vt:lpstr>
      <vt:lpstr>Soft Skills and Personal Responsibility</vt:lpstr>
      <vt:lpstr>Wage Gap</vt:lpstr>
      <vt:lpstr>Overrepresented Where Wages are Low</vt:lpstr>
      <vt:lpstr>Wage Gap Broken Down</vt:lpstr>
      <vt:lpstr>Equality of Income = Equality of Wealth</vt:lpstr>
      <vt:lpstr>Labor Force Participation</vt:lpstr>
      <vt:lpstr>Initial Endowment</vt:lpstr>
      <vt:lpstr>The Nature of Wealth Holdings</vt:lpstr>
      <vt:lpstr>Asset Ownership by Type, 2011 (SIPP)</vt:lpstr>
      <vt:lpstr>Buying and Banking Black</vt:lpstr>
      <vt:lpstr>Intro to Fractional Reserve Banking</vt:lpstr>
      <vt:lpstr>Why This Doesn’t Work for Black Banks</vt:lpstr>
      <vt:lpstr>The Multiplier Economy – Spanner in the Works</vt:lpstr>
      <vt:lpstr>Other Concrete Policy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295</cp:revision>
  <cp:lastPrinted>2020-12-01T18:37:01Z</cp:lastPrinted>
  <dcterms:created xsi:type="dcterms:W3CDTF">2017-05-03T22:30:38Z</dcterms:created>
  <dcterms:modified xsi:type="dcterms:W3CDTF">2022-10-24T17:00:27Z</dcterms:modified>
</cp:coreProperties>
</file>