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0"/>
  </p:notesMasterIdLst>
  <p:sldIdLst>
    <p:sldId id="4306" r:id="rId2"/>
    <p:sldId id="4001" r:id="rId3"/>
    <p:sldId id="4311" r:id="rId4"/>
    <p:sldId id="256" r:id="rId5"/>
    <p:sldId id="3967" r:id="rId6"/>
    <p:sldId id="1089" r:id="rId7"/>
    <p:sldId id="1678" r:id="rId8"/>
    <p:sldId id="1093" r:id="rId9"/>
    <p:sldId id="1675" r:id="rId10"/>
    <p:sldId id="284" r:id="rId11"/>
    <p:sldId id="1670" r:id="rId12"/>
    <p:sldId id="1643" r:id="rId13"/>
    <p:sldId id="4211" r:id="rId14"/>
    <p:sldId id="4212" r:id="rId15"/>
    <p:sldId id="1092" r:id="rId16"/>
    <p:sldId id="1659" r:id="rId17"/>
    <p:sldId id="1660" r:id="rId18"/>
    <p:sldId id="1661" r:id="rId19"/>
    <p:sldId id="4213" r:id="rId20"/>
    <p:sldId id="4214" r:id="rId21"/>
    <p:sldId id="1098" r:id="rId22"/>
    <p:sldId id="1094" r:id="rId23"/>
    <p:sldId id="3962" r:id="rId24"/>
    <p:sldId id="1096" r:id="rId25"/>
    <p:sldId id="1097" r:id="rId26"/>
    <p:sldId id="1119" r:id="rId27"/>
    <p:sldId id="1683" r:id="rId28"/>
    <p:sldId id="3976" r:id="rId29"/>
    <p:sldId id="3963" r:id="rId30"/>
    <p:sldId id="3977" r:id="rId31"/>
    <p:sldId id="3978" r:id="rId32"/>
    <p:sldId id="1106" r:id="rId33"/>
    <p:sldId id="3974" r:id="rId34"/>
    <p:sldId id="3975" r:id="rId35"/>
    <p:sldId id="1104" r:id="rId36"/>
    <p:sldId id="1656" r:id="rId37"/>
    <p:sldId id="1657" r:id="rId38"/>
    <p:sldId id="1120" r:id="rId39"/>
    <p:sldId id="1121" r:id="rId40"/>
    <p:sldId id="1663" r:id="rId41"/>
    <p:sldId id="1650" r:id="rId42"/>
    <p:sldId id="1658" r:id="rId43"/>
    <p:sldId id="3981" r:id="rId44"/>
    <p:sldId id="277" r:id="rId45"/>
    <p:sldId id="3982" r:id="rId46"/>
    <p:sldId id="1112" r:id="rId47"/>
    <p:sldId id="3968" r:id="rId48"/>
    <p:sldId id="1680" r:id="rId49"/>
    <p:sldId id="1649" r:id="rId50"/>
    <p:sldId id="3965" r:id="rId51"/>
    <p:sldId id="1114" r:id="rId52"/>
    <p:sldId id="3966" r:id="rId53"/>
    <p:sldId id="1113" r:id="rId54"/>
    <p:sldId id="1668" r:id="rId55"/>
    <p:sldId id="1027" r:id="rId56"/>
    <p:sldId id="1666" r:id="rId57"/>
    <p:sldId id="1669" r:id="rId58"/>
    <p:sldId id="1648" r:id="rId59"/>
    <p:sldId id="1644" r:id="rId60"/>
    <p:sldId id="1101" r:id="rId61"/>
    <p:sldId id="1667" r:id="rId62"/>
    <p:sldId id="1127" r:id="rId63"/>
    <p:sldId id="1651" r:id="rId64"/>
    <p:sldId id="1652" r:id="rId65"/>
    <p:sldId id="1107" r:id="rId66"/>
    <p:sldId id="1673" r:id="rId67"/>
    <p:sldId id="1674" r:id="rId68"/>
    <p:sldId id="167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91549"/>
  </p:normalViewPr>
  <p:slideViewPr>
    <p:cSldViewPr snapToGrid="0" snapToObjects="1">
      <p:cViewPr varScale="1">
        <p:scale>
          <a:sx n="98" d="100"/>
          <a:sy n="98" d="100"/>
        </p:scale>
        <p:origin x="208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dian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Eckerd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10782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208387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343749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6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5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3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75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7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Initial endowment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Incarceration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77715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 by Race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91154" y="1171664"/>
            <a:ext cx="6957646" cy="505856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18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398" y="1325563"/>
            <a:ext cx="6635364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(10/4): 	U.S. Economic Update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(10/11):	Economic Inequality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(11/15): The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17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412650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77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</a:t>
            </a:r>
            <a:r>
              <a:rPr lang="en-US"/>
              <a:t>White investors.</a:t>
            </a:r>
            <a:endParaRPr lang="en-US" dirty="0"/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23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8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Previous business ownership by family</a:t>
            </a:r>
          </a:p>
          <a:p>
            <a:r>
              <a:rPr lang="en-US" dirty="0"/>
              <a:t>Social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46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05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1043980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5970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142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30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– Eckerd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November,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Economic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9C5FA-E1C9-3D4A-A165-2182A28C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2" y="3008"/>
            <a:ext cx="2943097" cy="281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E115B-CEF1-2842-8F21-455DEFA8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51" y="356322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42885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41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45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6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D0BC2-97DF-8A40-9D2F-3DE1D2673075}"/>
              </a:ext>
            </a:extLst>
          </p:cNvPr>
          <p:cNvSpPr txBox="1"/>
          <p:nvPr/>
        </p:nvSpPr>
        <p:spPr>
          <a:xfrm>
            <a:off x="5395549" y="2828835"/>
            <a:ext cx="6620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According to the ABA: </a:t>
            </a:r>
          </a:p>
          <a:p>
            <a:endParaRPr lang="en-US" dirty="0"/>
          </a:p>
          <a:p>
            <a:r>
              <a:rPr lang="en-US" dirty="0"/>
              <a:t>There are over 45,000 federal and state statutes and regulations</a:t>
            </a:r>
          </a:p>
          <a:p>
            <a:r>
              <a:rPr lang="en-US" dirty="0"/>
              <a:t>that impose collateral consequences on persons convicted of crimes.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BC0AB-28DB-F34D-8F37-999EF5C7FA3A}"/>
              </a:ext>
            </a:extLst>
          </p:cNvPr>
          <p:cNvSpPr txBox="1"/>
          <p:nvPr/>
        </p:nvSpPr>
        <p:spPr>
          <a:xfrm>
            <a:off x="4572000" y="6456851"/>
            <a:ext cx="696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web.archive.org</a:t>
            </a:r>
            <a:r>
              <a:rPr lang="en-US" sz="1200" dirty="0"/>
              <a:t>/web/20210118150232/https://</a:t>
            </a:r>
            <a:r>
              <a:rPr lang="en-US" sz="1200" dirty="0" err="1"/>
              <a:t>www.americanbar.org</a:t>
            </a:r>
            <a:r>
              <a:rPr lang="en-US" sz="1200" dirty="0"/>
              <a:t>/groups/</a:t>
            </a:r>
            <a:r>
              <a:rPr lang="en-US" sz="1200" dirty="0" err="1"/>
              <a:t>criminal_justice</a:t>
            </a:r>
            <a:r>
              <a:rPr lang="en-US" sz="1200" dirty="0"/>
              <a:t>/</a:t>
            </a:r>
            <a:r>
              <a:rPr lang="en-US" sz="1200" dirty="0" err="1"/>
              <a:t>niccc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59234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739310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7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6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7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30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1527206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0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68303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22039186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74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18741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37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18232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086F6-E24B-164A-A701-698819390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152527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E634-387F-7346-8890-D1731FD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Nature of Wealth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2B84-A010-0840-B3E8-03C7877A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assets</a:t>
            </a:r>
          </a:p>
          <a:p>
            <a:r>
              <a:rPr lang="en-US" dirty="0"/>
              <a:t>Interest bearing accounts</a:t>
            </a:r>
          </a:p>
          <a:p>
            <a:r>
              <a:rPr lang="en-US" dirty="0"/>
              <a:t>Financial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F57-F3B3-884E-8915-74EFF88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662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DAB0-8D54-B844-831F-75E94BB7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et Ownership by Type, 2011 (SIPP)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2DA3-73FB-2D4D-9DF1-96FD0BA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A49B8-4D9B-6B41-9EAE-3C2D040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29" y="2470394"/>
            <a:ext cx="10234741" cy="191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4F06-2A68-2D49-9775-AD202CC1A45B}"/>
              </a:ext>
            </a:extLst>
          </p:cNvPr>
          <p:cNvSpPr txBox="1"/>
          <p:nvPr/>
        </p:nvSpPr>
        <p:spPr>
          <a:xfrm>
            <a:off x="8541299" y="6449077"/>
            <a:ext cx="28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Beyond Broke, 2014</a:t>
            </a:r>
          </a:p>
        </p:txBody>
      </p:sp>
    </p:spTree>
    <p:extLst>
      <p:ext uri="{BB962C8B-B14F-4D97-AF65-F5344CB8AC3E}">
        <p14:creationId xmlns:p14="http://schemas.microsoft.com/office/powerpoint/2010/main" val="16270681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  <a:p>
            <a:pPr lvl="1"/>
            <a:endParaRPr lang="en-US" dirty="0"/>
          </a:p>
          <a:p>
            <a:r>
              <a:rPr lang="en-US" dirty="0"/>
              <a:t>Problem: Multipliers are short circuited.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4575042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into an account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030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go now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</a:t>
            </a:r>
            <a:r>
              <a:rPr lang="en-US"/>
              <a:t>leakage.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1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8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836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27897</TotalTime>
  <Words>2414</Words>
  <Application>Microsoft Macintosh PowerPoint</Application>
  <PresentationFormat>Widescreen</PresentationFormat>
  <Paragraphs>482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What is Wealth?</vt:lpstr>
      <vt:lpstr>Evidence</vt:lpstr>
      <vt:lpstr>Evidence of the Gap</vt:lpstr>
      <vt:lpstr>Wealth inequality in America</vt:lpstr>
      <vt:lpstr>Wealth is More and More Concentrated</vt:lpstr>
      <vt:lpstr>Wealth Gap Over Time: Mean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Home Ownership by Race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</vt:lpstr>
      <vt:lpstr>Soft Skills and Personal Responsibility</vt:lpstr>
      <vt:lpstr>Overrepresented Where Wages are Low</vt:lpstr>
      <vt:lpstr>Wage Gap</vt:lpstr>
      <vt:lpstr>Wage Gap Broken Down</vt:lpstr>
      <vt:lpstr>Equality of Income = Equality of Wealth</vt:lpstr>
      <vt:lpstr>Family Structure</vt:lpstr>
      <vt:lpstr>Kids – Household Types</vt:lpstr>
      <vt:lpstr>Incarceration Likely Plays A Role</vt:lpstr>
      <vt:lpstr>PowerPoint Presentation</vt:lpstr>
      <vt:lpstr>PowerPoint Presentation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Gov’t Asset Building Policies</vt:lpstr>
      <vt:lpstr>Specific Policy Options</vt:lpstr>
      <vt:lpstr>Other Concrete Policy Options</vt:lpstr>
      <vt:lpstr>Summary</vt:lpstr>
      <vt:lpstr> Thank you!</vt:lpstr>
      <vt:lpstr>Overall Wealth Distribution</vt:lpstr>
      <vt:lpstr>Wealth Disparities, 2019</vt:lpstr>
      <vt:lpstr>Wealth Gap Over Time: Median</vt:lpstr>
      <vt:lpstr>Net Worth by Age and Race</vt:lpstr>
      <vt:lpstr>Educational Attainment: Policy</vt:lpstr>
      <vt:lpstr>Black Household Incomes Relative to White</vt:lpstr>
      <vt:lpstr>Labor Force Participation</vt:lpstr>
      <vt:lpstr>The Nature of Wealth Holdings</vt:lpstr>
      <vt:lpstr>Asset Ownership by Type, 2011 (SIPP)</vt:lpstr>
      <vt:lpstr>Buying and Banking Black</vt:lpstr>
      <vt:lpstr>Intro to Fractional Reserve Banking</vt:lpstr>
      <vt:lpstr>Why This Doesn’t Work for Black Banks</vt:lpstr>
      <vt:lpstr>The Multiplier Economy – Spanner in the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303</cp:revision>
  <cp:lastPrinted>2020-12-01T18:37:01Z</cp:lastPrinted>
  <dcterms:created xsi:type="dcterms:W3CDTF">2017-05-03T22:30:38Z</dcterms:created>
  <dcterms:modified xsi:type="dcterms:W3CDTF">2022-11-15T19:51:05Z</dcterms:modified>
</cp:coreProperties>
</file>