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4"/>
  </p:notesMasterIdLst>
  <p:sldIdLst>
    <p:sldId id="4205" r:id="rId2"/>
    <p:sldId id="4209" r:id="rId3"/>
    <p:sldId id="4210" r:id="rId4"/>
    <p:sldId id="256" r:id="rId5"/>
    <p:sldId id="328" r:id="rId6"/>
    <p:sldId id="434" r:id="rId7"/>
    <p:sldId id="1088" r:id="rId8"/>
    <p:sldId id="3967" r:id="rId9"/>
    <p:sldId id="1089" r:id="rId10"/>
    <p:sldId id="1678" r:id="rId11"/>
    <p:sldId id="1093" r:id="rId12"/>
    <p:sldId id="1675" r:id="rId13"/>
    <p:sldId id="284" r:id="rId14"/>
    <p:sldId id="1670" r:id="rId15"/>
    <p:sldId id="1643" r:id="rId16"/>
    <p:sldId id="4211" r:id="rId17"/>
    <p:sldId id="4212" r:id="rId18"/>
    <p:sldId id="1092" r:id="rId19"/>
    <p:sldId id="1659" r:id="rId20"/>
    <p:sldId id="1660" r:id="rId21"/>
    <p:sldId id="1661" r:id="rId22"/>
    <p:sldId id="4213" r:id="rId23"/>
    <p:sldId id="4214" r:id="rId24"/>
    <p:sldId id="1098" r:id="rId25"/>
    <p:sldId id="1094" r:id="rId26"/>
    <p:sldId id="3962" r:id="rId27"/>
    <p:sldId id="1096" r:id="rId28"/>
    <p:sldId id="1097" r:id="rId29"/>
    <p:sldId id="1119" r:id="rId30"/>
    <p:sldId id="1683" r:id="rId31"/>
    <p:sldId id="3976" r:id="rId32"/>
    <p:sldId id="3963" r:id="rId33"/>
    <p:sldId id="3977" r:id="rId34"/>
    <p:sldId id="3978" r:id="rId35"/>
    <p:sldId id="1106" r:id="rId36"/>
    <p:sldId id="3974" r:id="rId37"/>
    <p:sldId id="3975" r:id="rId38"/>
    <p:sldId id="1104" r:id="rId39"/>
    <p:sldId id="1656" r:id="rId40"/>
    <p:sldId id="1657" r:id="rId41"/>
    <p:sldId id="1120" r:id="rId42"/>
    <p:sldId id="1121" r:id="rId43"/>
    <p:sldId id="1663" r:id="rId44"/>
    <p:sldId id="1650" r:id="rId45"/>
    <p:sldId id="1658" r:id="rId46"/>
    <p:sldId id="3981" r:id="rId47"/>
    <p:sldId id="277" r:id="rId48"/>
    <p:sldId id="3982" r:id="rId49"/>
    <p:sldId id="1112" r:id="rId50"/>
    <p:sldId id="3968" r:id="rId51"/>
    <p:sldId id="1680" r:id="rId52"/>
    <p:sldId id="1649" r:id="rId53"/>
    <p:sldId id="3965" r:id="rId54"/>
    <p:sldId id="1114" r:id="rId55"/>
    <p:sldId id="3966" r:id="rId56"/>
    <p:sldId id="1113" r:id="rId57"/>
    <p:sldId id="1668" r:id="rId58"/>
    <p:sldId id="1117" r:id="rId59"/>
    <p:sldId id="1027" r:id="rId60"/>
    <p:sldId id="1666" r:id="rId61"/>
    <p:sldId id="1669" r:id="rId62"/>
    <p:sldId id="1648" r:id="rId63"/>
    <p:sldId id="1644" r:id="rId64"/>
    <p:sldId id="1101" r:id="rId65"/>
    <p:sldId id="1667" r:id="rId66"/>
    <p:sldId id="1127" r:id="rId67"/>
    <p:sldId id="1651" r:id="rId68"/>
    <p:sldId id="1652" r:id="rId69"/>
    <p:sldId id="1107" r:id="rId70"/>
    <p:sldId id="1673" r:id="rId71"/>
    <p:sldId id="1674" r:id="rId72"/>
    <p:sldId id="1672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91565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Dominican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91540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8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10782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08387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34374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6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5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elite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3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Initial endowment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Incarceration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77715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(10/13):	Economic Inequality (Jennifer Alix-Garcia, Oregon St.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(10/20):	Economic Mobility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(10/27):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(11/3):	The Gender Wage Gap (Mallika </a:t>
            </a:r>
            <a:r>
              <a:rPr lang="en-US" dirty="0" err="1"/>
              <a:t>Pung</a:t>
            </a:r>
            <a:r>
              <a:rPr lang="en-US" dirty="0"/>
              <a:t>, University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4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1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412650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77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23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88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46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0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30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Dominican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October 27,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Economic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9C5FA-E1C9-3D4A-A165-2182A28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" y="3008"/>
            <a:ext cx="2943097" cy="28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E115B-CEF1-2842-8F21-455DEFA8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51" y="356322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1043980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970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1422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42885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41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4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6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D0BC2-97DF-8A40-9D2F-3DE1D2673075}"/>
              </a:ext>
            </a:extLst>
          </p:cNvPr>
          <p:cNvSpPr txBox="1"/>
          <p:nvPr/>
        </p:nvSpPr>
        <p:spPr>
          <a:xfrm>
            <a:off x="5395549" y="2828835"/>
            <a:ext cx="6620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According to the ABA: </a:t>
            </a:r>
          </a:p>
          <a:p>
            <a:endParaRPr lang="en-US" dirty="0"/>
          </a:p>
          <a:p>
            <a:r>
              <a:rPr lang="en-US" dirty="0"/>
              <a:t>There are over 45,000 federal and state statutes and regulations</a:t>
            </a:r>
          </a:p>
          <a:p>
            <a:r>
              <a:rPr lang="en-US" dirty="0"/>
              <a:t>that impose collateral consequences on persons convicted of crimes.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BC0AB-28DB-F34D-8F37-999EF5C7FA3A}"/>
              </a:ext>
            </a:extLst>
          </p:cNvPr>
          <p:cNvSpPr txBox="1"/>
          <p:nvPr/>
        </p:nvSpPr>
        <p:spPr>
          <a:xfrm>
            <a:off x="4572000" y="6456851"/>
            <a:ext cx="696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web.archive.org</a:t>
            </a:r>
            <a:r>
              <a:rPr lang="en-US" sz="1200" dirty="0"/>
              <a:t>/web/20210118150232/https://</a:t>
            </a:r>
            <a:r>
              <a:rPr lang="en-US" sz="1200" dirty="0" err="1"/>
              <a:t>www.americanbar.org</a:t>
            </a:r>
            <a:r>
              <a:rPr lang="en-US" sz="1200" dirty="0"/>
              <a:t>/groups/</a:t>
            </a:r>
            <a:r>
              <a:rPr lang="en-US" sz="1200" dirty="0" err="1"/>
              <a:t>criminal_justice</a:t>
            </a:r>
            <a:r>
              <a:rPr lang="en-US" sz="1200" dirty="0"/>
              <a:t>/</a:t>
            </a:r>
            <a:r>
              <a:rPr lang="en-US" sz="1200" dirty="0" err="1"/>
              <a:t>niccc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59234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739310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79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527206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7219"/>
            <a:ext cx="10515600" cy="986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der Wage Gap: Mallika </a:t>
            </a:r>
            <a:r>
              <a:rPr lang="en-US" dirty="0" err="1"/>
              <a:t>Pung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03300D-9921-4E25-BCDE-82899063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1" y="1115794"/>
            <a:ext cx="10627895" cy="57557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B749BB-FDFF-48B8-A814-0F5B75DE347C}"/>
              </a:ext>
            </a:extLst>
          </p:cNvPr>
          <p:cNvCxnSpPr/>
          <p:nvPr/>
        </p:nvCxnSpPr>
        <p:spPr>
          <a:xfrm>
            <a:off x="10467975" y="2581275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80B51-9A4B-4F22-A6AA-52BBF470FF6A}"/>
              </a:ext>
            </a:extLst>
          </p:cNvPr>
          <p:cNvCxnSpPr/>
          <p:nvPr/>
        </p:nvCxnSpPr>
        <p:spPr>
          <a:xfrm>
            <a:off x="6705600" y="1752600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EA100B-D863-49E9-91B2-C2B165D22882}"/>
              </a:ext>
            </a:extLst>
          </p:cNvPr>
          <p:cNvSpPr txBox="1"/>
          <p:nvPr/>
        </p:nvSpPr>
        <p:spPr>
          <a:xfrm>
            <a:off x="6210300" y="1105751"/>
            <a:ext cx="99059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</a:t>
            </a:r>
          </a:p>
          <a:p>
            <a:pPr algn="ctr"/>
            <a:r>
              <a:rPr lang="en-US" dirty="0"/>
              <a:t>OECD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99F8B-8C90-4F4D-8C4B-87AD83ED9D1A}"/>
              </a:ext>
            </a:extLst>
          </p:cNvPr>
          <p:cNvSpPr txBox="1"/>
          <p:nvPr/>
        </p:nvSpPr>
        <p:spPr>
          <a:xfrm>
            <a:off x="9690590" y="1607527"/>
            <a:ext cx="1529860" cy="861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</a:t>
            </a:r>
          </a:p>
          <a:p>
            <a:pPr algn="ctr"/>
            <a:r>
              <a:rPr lang="en-US" dirty="0"/>
              <a:t>States</a:t>
            </a:r>
          </a:p>
          <a:p>
            <a:pPr algn="ctr"/>
            <a:r>
              <a:rPr lang="en-US" sz="1400" dirty="0"/>
              <a:t>(not good)</a:t>
            </a:r>
          </a:p>
        </p:txBody>
      </p:sp>
    </p:spTree>
    <p:extLst>
      <p:ext uri="{BB962C8B-B14F-4D97-AF65-F5344CB8AC3E}">
        <p14:creationId xmlns:p14="http://schemas.microsoft.com/office/powerpoint/2010/main" val="1469002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83036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45750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89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27791</TotalTime>
  <Words>2678</Words>
  <Application>Microsoft Macintosh PowerPoint</Application>
  <PresentationFormat>Widescreen</PresentationFormat>
  <Paragraphs>530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What is Wealth?</vt:lpstr>
      <vt:lpstr>Evidence</vt:lpstr>
      <vt:lpstr>Evidence of the Gap</vt:lpstr>
      <vt:lpstr>Wealth inequality in America</vt:lpstr>
      <vt:lpstr>Wealth is More and More Concentrated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</vt:lpstr>
      <vt:lpstr>Soft Skills and Personal Responsibility</vt:lpstr>
      <vt:lpstr>Overrepresented Where Wages are Low</vt:lpstr>
      <vt:lpstr>Wage Gap</vt:lpstr>
      <vt:lpstr>Wage Gap Broken Down</vt:lpstr>
      <vt:lpstr>Equality of Income = Equality of Wealth</vt:lpstr>
      <vt:lpstr>Family Structure</vt:lpstr>
      <vt:lpstr>Kids – Household Types</vt:lpstr>
      <vt:lpstr>Incarceration Likely Plays A Role</vt:lpstr>
      <vt:lpstr>PowerPoint Presentation</vt:lpstr>
      <vt:lpstr>PowerPoint Presentation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Other Concrete Policy Options</vt:lpstr>
      <vt:lpstr>Summary</vt:lpstr>
      <vt:lpstr>Gender Wage Gap: Mallika Pung</vt:lpstr>
      <vt:lpstr> Thank you!</vt:lpstr>
      <vt:lpstr>Overall Wealth Distribution</vt:lpstr>
      <vt:lpstr>Wealth Disparities, 2019</vt:lpstr>
      <vt:lpstr>Wealth Gap Over Time: Median</vt:lpstr>
      <vt:lpstr>Net Worth by Age and Race</vt:lpstr>
      <vt:lpstr>Educational Attainment: Policy</vt:lpstr>
      <vt:lpstr>Black Household Incomes Relative to White</vt:lpstr>
      <vt:lpstr>Labor Force Participation</vt:lpstr>
      <vt:lpstr>The Nature of Wealth Holdings</vt:lpstr>
      <vt:lpstr>Asset Ownership by Type, 2011 (SIPP)</vt:lpstr>
      <vt:lpstr>Buying and Banking Black</vt:lpstr>
      <vt:lpstr>Intro to Fractional Reserve Banking</vt:lpstr>
      <vt:lpstr>Why This Doesn’t Work for Black Banks</vt:lpstr>
      <vt:lpstr>The Multiplier Economy – Spanner in the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301</cp:revision>
  <cp:lastPrinted>2020-12-01T18:37:01Z</cp:lastPrinted>
  <dcterms:created xsi:type="dcterms:W3CDTF">2017-05-03T22:30:38Z</dcterms:created>
  <dcterms:modified xsi:type="dcterms:W3CDTF">2022-10-27T18:34:48Z</dcterms:modified>
</cp:coreProperties>
</file>