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256" r:id="rId2"/>
    <p:sldId id="328" r:id="rId3"/>
    <p:sldId id="434" r:id="rId4"/>
    <p:sldId id="4001" r:id="rId5"/>
    <p:sldId id="3965" r:id="rId6"/>
    <p:sldId id="1089" r:id="rId7"/>
    <p:sldId id="1678" r:id="rId8"/>
    <p:sldId id="4317" r:id="rId9"/>
    <p:sldId id="284" r:id="rId10"/>
    <p:sldId id="4318" r:id="rId11"/>
    <p:sldId id="3967" r:id="rId12"/>
    <p:sldId id="1648" r:id="rId13"/>
    <p:sldId id="3966" r:id="rId14"/>
    <p:sldId id="3974" r:id="rId15"/>
    <p:sldId id="1644" r:id="rId16"/>
    <p:sldId id="1659" r:id="rId17"/>
    <p:sldId id="1660" r:id="rId18"/>
    <p:sldId id="1661" r:id="rId19"/>
    <p:sldId id="1664" r:id="rId20"/>
    <p:sldId id="3985" r:id="rId21"/>
    <p:sldId id="1098" r:id="rId22"/>
    <p:sldId id="1094" r:id="rId23"/>
    <p:sldId id="3962" r:id="rId24"/>
    <p:sldId id="1096" r:id="rId25"/>
    <p:sldId id="1097" r:id="rId26"/>
    <p:sldId id="3969" r:id="rId27"/>
    <p:sldId id="1683" r:id="rId28"/>
    <p:sldId id="3972" r:id="rId29"/>
    <p:sldId id="1108" r:id="rId30"/>
    <p:sldId id="1681" r:id="rId31"/>
    <p:sldId id="3952" r:id="rId32"/>
    <p:sldId id="1106" r:id="rId33"/>
    <p:sldId id="1105" r:id="rId34"/>
    <p:sldId id="3973" r:id="rId35"/>
    <p:sldId id="3960" r:id="rId36"/>
    <p:sldId id="1104" r:id="rId37"/>
    <p:sldId id="1656" r:id="rId38"/>
    <p:sldId id="3971" r:id="rId39"/>
    <p:sldId id="1663" r:id="rId40"/>
    <p:sldId id="3981" r:id="rId41"/>
    <p:sldId id="3982" r:id="rId42"/>
    <p:sldId id="3961" r:id="rId43"/>
    <p:sldId id="1658" r:id="rId44"/>
    <p:sldId id="3964" r:id="rId45"/>
    <p:sldId id="1112" r:id="rId46"/>
    <p:sldId id="3968" r:id="rId47"/>
    <p:sldId id="1680" r:id="rId48"/>
    <p:sldId id="1649" r:id="rId49"/>
    <p:sldId id="4320" r:id="rId50"/>
    <p:sldId id="1100" r:id="rId51"/>
    <p:sldId id="1114" r:id="rId52"/>
    <p:sldId id="1113" r:id="rId53"/>
    <p:sldId id="1668" r:id="rId54"/>
    <p:sldId id="119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19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41231"/>
            <a:ext cx="9144000" cy="144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</a:rPr>
              <a:t>OLLI – University of California, Berkeley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April 12,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23134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/>
              <a:t>, Bernanke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lower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639145"/>
            <a:ext cx="4114800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5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9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96000" y="3750622"/>
            <a:ext cx="4814455" cy="1071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(2022)</a:t>
            </a:r>
          </a:p>
          <a:p>
            <a:pPr lvl="1"/>
            <a:r>
              <a:rPr lang="en-US" dirty="0"/>
              <a:t>Mean:  White wealth is 6.5x Black wealth.</a:t>
            </a:r>
          </a:p>
          <a:p>
            <a:pPr lvl="1"/>
            <a:r>
              <a:rPr lang="en-US" dirty="0"/>
              <a:t>Median: White wealth is 6.3x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</a:t>
            </a:r>
            <a:r>
              <a:rPr lang="en-US" err="1"/>
              <a:t>@</a:t>
            </a:r>
            <a:r>
              <a:rPr lang="en-US"/>
              <a:t>NEEDEcon</a:t>
            </a:r>
            <a:r>
              <a:rPr lang="en-US" dirty="0" err="1"/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</a:t>
            </a:r>
            <a:r>
              <a:rPr lang="en-US"/>
              <a:t>a household </a:t>
            </a:r>
            <a:r>
              <a:rPr lang="en-US" dirty="0"/>
              <a:t>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38407</TotalTime>
  <Words>1934</Words>
  <Application>Microsoft Macintosh PowerPoint</Application>
  <PresentationFormat>Widescreen</PresentationFormat>
  <Paragraphs>372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What is Wealth?</vt:lpstr>
      <vt:lpstr>Total Family Wealth, by Wealth Group</vt:lpstr>
      <vt:lpstr>Wealth inequality in America</vt:lpstr>
      <vt:lpstr>Black-White Wealth Gap</vt:lpstr>
      <vt:lpstr>Evidence of the Gap</vt:lpstr>
      <vt:lpstr>Wealth Gap Over Time: Median</vt:lpstr>
      <vt:lpstr>Black Household Incomes Relative to White</vt:lpstr>
      <vt:lpstr>By Household Income</vt:lpstr>
      <vt:lpstr>Net Worth by Age and Race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Educational Attainment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Black-White Earnings Gap by Education</vt:lpstr>
      <vt:lpstr>Equality of Income = Equality of Wealth</vt:lpstr>
      <vt:lpstr>Incarceration Likely Plays A Role</vt:lpstr>
      <vt:lpstr>PowerPoint Presentation</vt:lpstr>
      <vt:lpstr>Family Structure</vt:lpstr>
      <vt:lpstr>Kids – Household Types</vt:lpstr>
      <vt:lpstr>Wealth Mobility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350</cp:revision>
  <cp:lastPrinted>2023-11-15T16:07:09Z</cp:lastPrinted>
  <dcterms:created xsi:type="dcterms:W3CDTF">2017-05-03T22:30:38Z</dcterms:created>
  <dcterms:modified xsi:type="dcterms:W3CDTF">2024-04-12T17:08:32Z</dcterms:modified>
</cp:coreProperties>
</file>