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6"/>
  </p:notesMasterIdLst>
  <p:sldIdLst>
    <p:sldId id="256" r:id="rId2"/>
    <p:sldId id="1089" r:id="rId3"/>
    <p:sldId id="1678" r:id="rId4"/>
    <p:sldId id="284" r:id="rId5"/>
    <p:sldId id="4318" r:id="rId6"/>
    <p:sldId id="3967" r:id="rId7"/>
    <p:sldId id="3966" r:id="rId8"/>
    <p:sldId id="3974" r:id="rId9"/>
    <p:sldId id="1659" r:id="rId10"/>
    <p:sldId id="1660" r:id="rId11"/>
    <p:sldId id="1661" r:id="rId12"/>
    <p:sldId id="1098" r:id="rId13"/>
    <p:sldId id="1094" r:id="rId14"/>
    <p:sldId id="3962" r:id="rId15"/>
    <p:sldId id="1096" r:id="rId16"/>
    <p:sldId id="4319" r:id="rId17"/>
    <p:sldId id="1097" r:id="rId18"/>
    <p:sldId id="1683" r:id="rId19"/>
    <p:sldId id="3972" r:id="rId20"/>
    <p:sldId id="1108" r:id="rId21"/>
    <p:sldId id="1105" r:id="rId22"/>
    <p:sldId id="3973" r:id="rId23"/>
    <p:sldId id="1656" r:id="rId24"/>
    <p:sldId id="3971" r:id="rId25"/>
    <p:sldId id="4320" r:id="rId26"/>
    <p:sldId id="3981" r:id="rId27"/>
    <p:sldId id="1112" r:id="rId28"/>
    <p:sldId id="1680" r:id="rId29"/>
    <p:sldId id="1649" r:id="rId30"/>
    <p:sldId id="1647" r:id="rId31"/>
    <p:sldId id="1100" r:id="rId32"/>
    <p:sldId id="1114" r:id="rId33"/>
    <p:sldId id="1668" r:id="rId34"/>
    <p:sldId id="11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2" autoAdjust="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0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fred.stlouisfed.org/graph/?g=1ULQB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041231"/>
            <a:ext cx="9144000" cy="1444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accent1"/>
                </a:solidFill>
              </a:rPr>
              <a:t>Marin Academy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April 20,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Executive Director, NEED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9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w/stand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6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81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Freedman’s Savings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9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C399D-B56E-611B-C357-7797687AA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gible: Effect on Patenting/Innovation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FB77C7-CA10-3A51-6C10-01D2C64C1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028" y="940973"/>
            <a:ext cx="7273944" cy="52892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F2CD1-C2EF-67BA-402F-801D9E3A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9223E-5AB6-1438-1B61-9DDA59A4E628}"/>
              </a:ext>
            </a:extLst>
          </p:cNvPr>
          <p:cNvSpPr txBox="1"/>
          <p:nvPr/>
        </p:nvSpPr>
        <p:spPr>
          <a:xfrm>
            <a:off x="6493267" y="3673399"/>
            <a:ext cx="2159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Effects of:</a:t>
            </a:r>
          </a:p>
          <a:p>
            <a:r>
              <a:rPr lang="en-US" b="1" dirty="0" err="1"/>
              <a:t>Lynchings</a:t>
            </a:r>
            <a:r>
              <a:rPr lang="en-US" b="1" dirty="0"/>
              <a:t> and Riots?</a:t>
            </a:r>
          </a:p>
        </p:txBody>
      </p:sp>
    </p:spTree>
    <p:extLst>
      <p:ext uri="{BB962C8B-B14F-4D97-AF65-F5344CB8AC3E}">
        <p14:creationId xmlns:p14="http://schemas.microsoft.com/office/powerpoint/2010/main" val="38432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255D9-02B2-02CC-A2CF-7E83BDB137C9}"/>
              </a:ext>
            </a:extLst>
          </p:cNvPr>
          <p:cNvSpPr txBox="1"/>
          <p:nvPr/>
        </p:nvSpPr>
        <p:spPr>
          <a:xfrm>
            <a:off x="8999483" y="1708220"/>
            <a:ext cx="202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White, </a:t>
            </a:r>
            <a:r>
              <a:rPr lang="en-US" dirty="0" err="1"/>
              <a:t>Nonhispanic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2E930-BAC1-16B0-FA42-4EC67F72AFF5}"/>
              </a:ext>
            </a:extLst>
          </p:cNvPr>
          <p:cNvSpPr txBox="1"/>
          <p:nvPr/>
        </p:nvSpPr>
        <p:spPr>
          <a:xfrm>
            <a:off x="9043516" y="3697793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97487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2016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821930"/>
              </p:ext>
            </p:extLst>
          </p:nvPr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literary helps explain individual wealth differences within racial groups, but none of the wealth differences between racial groups.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36878-95EB-D94E-8EF6-5F9B87656AEF}"/>
              </a:ext>
            </a:extLst>
          </p:cNvPr>
          <p:cNvSpPr/>
          <p:nvPr/>
        </p:nvSpPr>
        <p:spPr>
          <a:xfrm>
            <a:off x="4249271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BF792-F2DC-BC41-BA09-0A95BB6F1AF9}"/>
              </a:ext>
            </a:extLst>
          </p:cNvPr>
          <p:cNvSpPr/>
          <p:nvPr/>
        </p:nvSpPr>
        <p:spPr>
          <a:xfrm>
            <a:off x="5922408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FFA5FC-9079-2844-AB00-56369AE143D5}"/>
              </a:ext>
            </a:extLst>
          </p:cNvPr>
          <p:cNvSpPr/>
          <p:nvPr/>
        </p:nvSpPr>
        <p:spPr>
          <a:xfrm>
            <a:off x="8048811" y="3194049"/>
            <a:ext cx="1846729" cy="2252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D1F5A-786F-FB47-B365-81F05B8C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74B9-0210-AF96-C8A6-19F8B1667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Participation Rates by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251CD-4C1E-7B16-8680-F415EFBE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62BAF4BA-3008-0480-3111-4B0F95D43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486" y="1027416"/>
            <a:ext cx="9077284" cy="5171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2C2BEB-575B-946E-8845-9B18AC8A7A47}"/>
              </a:ext>
            </a:extLst>
          </p:cNvPr>
          <p:cNvSpPr txBox="1"/>
          <p:nvPr/>
        </p:nvSpPr>
        <p:spPr>
          <a:xfrm>
            <a:off x="9061807" y="2352979"/>
            <a:ext cx="21505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Post COVID Reversal!</a:t>
            </a:r>
          </a:p>
        </p:txBody>
      </p:sp>
    </p:spTree>
    <p:extLst>
      <p:ext uri="{BB962C8B-B14F-4D97-AF65-F5344CB8AC3E}">
        <p14:creationId xmlns:p14="http://schemas.microsoft.com/office/powerpoint/2010/main" val="2378075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75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9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3006799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</a:t>
            </a:r>
            <a:r>
              <a:rPr lang="en-US"/>
              <a:t>a household </a:t>
            </a:r>
            <a:r>
              <a:rPr lang="en-US" dirty="0"/>
              <a:t>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47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96000" y="3750622"/>
            <a:ext cx="4814455" cy="1067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75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9065416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73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4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138"/>
            <a:ext cx="10278438" cy="48480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Black White wealth gap is enormous (2022)</a:t>
            </a:r>
          </a:p>
          <a:p>
            <a:pPr lvl="1"/>
            <a:r>
              <a:rPr lang="en-US" dirty="0"/>
              <a:t>Mean:  White wealth is 6.5x Black wealth.</a:t>
            </a:r>
          </a:p>
          <a:p>
            <a:pPr lvl="1"/>
            <a:r>
              <a:rPr lang="en-US" dirty="0"/>
              <a:t>Median: White wealth is 6.3x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75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30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64986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Black-White Wealth Gap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8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6.5x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5" y="3131562"/>
            <a:ext cx="141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6.3x Greater</a:t>
            </a:r>
          </a:p>
        </p:txBody>
      </p:sp>
    </p:spTree>
    <p:extLst>
      <p:ext uri="{BB962C8B-B14F-4D97-AF65-F5344CB8AC3E}">
        <p14:creationId xmlns:p14="http://schemas.microsoft.com/office/powerpoint/2010/main" val="10684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22F097-DCB1-9F39-8936-626524F203A3}"/>
              </a:ext>
            </a:extLst>
          </p:cNvPr>
          <p:cNvSpPr txBox="1"/>
          <p:nvPr/>
        </p:nvSpPr>
        <p:spPr>
          <a:xfrm>
            <a:off x="8749251" y="1909994"/>
            <a:ext cx="278383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Median Income:</a:t>
            </a:r>
          </a:p>
          <a:p>
            <a:r>
              <a:rPr lang="en-US" dirty="0"/>
              <a:t>White Households: $88,000</a:t>
            </a:r>
          </a:p>
          <a:p>
            <a:r>
              <a:rPr lang="en-US" dirty="0"/>
              <a:t>Black Households:  $55,000</a:t>
            </a:r>
          </a:p>
        </p:txBody>
      </p:sp>
    </p:spTree>
    <p:extLst>
      <p:ext uri="{BB962C8B-B14F-4D97-AF65-F5344CB8AC3E}">
        <p14:creationId xmlns:p14="http://schemas.microsoft.com/office/powerpoint/2010/main" val="153748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6E3B04-0472-E356-5984-70514E590890}"/>
              </a:ext>
            </a:extLst>
          </p:cNvPr>
          <p:cNvSpPr txBox="1"/>
          <p:nvPr/>
        </p:nvSpPr>
        <p:spPr>
          <a:xfrm>
            <a:off x="4150760" y="2486344"/>
            <a:ext cx="2999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Income equality does not</a:t>
            </a:r>
          </a:p>
          <a:p>
            <a:r>
              <a:rPr lang="en-US" dirty="0"/>
              <a:t>Translate into wealth equality.</a:t>
            </a:r>
          </a:p>
        </p:txBody>
      </p:sp>
    </p:spTree>
    <p:extLst>
      <p:ext uri="{BB962C8B-B14F-4D97-AF65-F5344CB8AC3E}">
        <p14:creationId xmlns:p14="http://schemas.microsoft.com/office/powerpoint/2010/main" val="268908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45510</TotalTime>
  <Words>1035</Words>
  <Application>Microsoft Macintosh PowerPoint</Application>
  <PresentationFormat>Widescreen</PresentationFormat>
  <Paragraphs>235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Courier New</vt:lpstr>
      <vt:lpstr>Custom Design</vt:lpstr>
      <vt:lpstr>PowerPoint Presentation</vt:lpstr>
      <vt:lpstr>Outline</vt:lpstr>
      <vt:lpstr>What is Wealth?</vt:lpstr>
      <vt:lpstr>Wealth inequality in America</vt:lpstr>
      <vt:lpstr>Black-White Wealth Gap</vt:lpstr>
      <vt:lpstr>Evidence of the Gap</vt:lpstr>
      <vt:lpstr>Black Household Incomes Relative to White</vt:lpstr>
      <vt:lpstr>By Household Income</vt:lpstr>
      <vt:lpstr>Why Wealth is Important</vt:lpstr>
      <vt:lpstr>Widespread Household Wealth Pays Dividends</vt:lpstr>
      <vt:lpstr>Household Level Benefits</vt:lpstr>
      <vt:lpstr>Tangible Benefits for the Broader Economy</vt:lpstr>
      <vt:lpstr>Sources of Disparities</vt:lpstr>
      <vt:lpstr>Events/Policies with Direct Wealth Implications </vt:lpstr>
      <vt:lpstr>Results for Black Families</vt:lpstr>
      <vt:lpstr>Tangible: Effect on Patenting/Innovation</vt:lpstr>
      <vt:lpstr>Potential Explanations: Differences in…</vt:lpstr>
      <vt:lpstr>Educational Attainment</vt:lpstr>
      <vt:lpstr>Home Ownership</vt:lpstr>
      <vt:lpstr>Home Ownership: 2016</vt:lpstr>
      <vt:lpstr>Financial Literacy</vt:lpstr>
      <vt:lpstr>Use of Payday Lenders</vt:lpstr>
      <vt:lpstr>Soft Skills and Personal Responsibility</vt:lpstr>
      <vt:lpstr>Black-White Earnings Gap by Education</vt:lpstr>
      <vt:lpstr>Labor Force Participation Rates by Race</vt:lpstr>
      <vt:lpstr>Incarceration Likely Plays A Role</vt:lpstr>
      <vt:lpstr>What is Fundamentally Responsible?</vt:lpstr>
      <vt:lpstr>Accounting for the Wealth Gap</vt:lpstr>
      <vt:lpstr>Policy Options</vt:lpstr>
      <vt:lpstr>Categories of Policy Areas</vt:lpstr>
      <vt:lpstr>Specific Policy Options</vt:lpstr>
      <vt:lpstr>Gov’t Asset Building Policies</vt:lpstr>
      <vt:lpstr>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363</cp:revision>
  <cp:lastPrinted>2025-11-05T02:18:18Z</cp:lastPrinted>
  <dcterms:created xsi:type="dcterms:W3CDTF">2017-05-03T22:30:38Z</dcterms:created>
  <dcterms:modified xsi:type="dcterms:W3CDTF">2026-04-18T21:42:41Z</dcterms:modified>
</cp:coreProperties>
</file>