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6"/>
  </p:notesMasterIdLst>
  <p:sldIdLst>
    <p:sldId id="256" r:id="rId2"/>
    <p:sldId id="328" r:id="rId3"/>
    <p:sldId id="434" r:id="rId4"/>
    <p:sldId id="435" r:id="rId5"/>
    <p:sldId id="3965" r:id="rId6"/>
    <p:sldId id="1089" r:id="rId7"/>
    <p:sldId id="1678" r:id="rId8"/>
    <p:sldId id="1093" r:id="rId9"/>
    <p:sldId id="3967" r:id="rId10"/>
    <p:sldId id="1643" r:id="rId11"/>
    <p:sldId id="1670" r:id="rId12"/>
    <p:sldId id="3966" r:id="rId13"/>
    <p:sldId id="1646" r:id="rId14"/>
    <p:sldId id="1659" r:id="rId15"/>
    <p:sldId id="1660" r:id="rId16"/>
    <p:sldId id="1661" r:id="rId17"/>
    <p:sldId id="1664" r:id="rId18"/>
    <p:sldId id="1641" r:id="rId19"/>
    <p:sldId id="1098" r:id="rId20"/>
    <p:sldId id="1094" r:id="rId21"/>
    <p:sldId id="3962" r:id="rId22"/>
    <p:sldId id="1096" r:id="rId23"/>
    <p:sldId id="1097" r:id="rId24"/>
    <p:sldId id="1682" r:id="rId25"/>
    <p:sldId id="1683" r:id="rId26"/>
    <p:sldId id="3969" r:id="rId27"/>
    <p:sldId id="1108" r:id="rId28"/>
    <p:sldId id="1681" r:id="rId29"/>
    <p:sldId id="1117" r:id="rId30"/>
    <p:sldId id="1106" r:id="rId31"/>
    <p:sldId id="1105" r:id="rId32"/>
    <p:sldId id="1671" r:id="rId33"/>
    <p:sldId id="3963" r:id="rId34"/>
    <p:sldId id="3960" r:id="rId35"/>
    <p:sldId id="1104" r:id="rId36"/>
    <p:sldId id="1656" r:id="rId37"/>
    <p:sldId id="1122" r:id="rId38"/>
    <p:sldId id="1663" r:id="rId39"/>
    <p:sldId id="3961" r:id="rId40"/>
    <p:sldId id="1658" r:id="rId41"/>
    <p:sldId id="1112" r:id="rId42"/>
    <p:sldId id="3968" r:id="rId43"/>
    <p:sldId id="1680" r:id="rId44"/>
    <p:sldId id="1649" r:id="rId45"/>
    <p:sldId id="1647" r:id="rId46"/>
    <p:sldId id="1114" r:id="rId47"/>
    <p:sldId id="1100" r:id="rId48"/>
    <p:sldId id="1113" r:id="rId49"/>
    <p:sldId id="1107" r:id="rId50"/>
    <p:sldId id="1676" r:id="rId51"/>
    <p:sldId id="1668" r:id="rId52"/>
    <p:sldId id="3970" r:id="rId53"/>
    <p:sldId id="1197" r:id="rId54"/>
    <p:sldId id="108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3" autoAdjust="0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184" y="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Fidelity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June 18,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Executive Director, NEED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51399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424216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8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</a:t>
            </a:r>
          </a:p>
          <a:p>
            <a:pPr lvl="1"/>
            <a:r>
              <a:rPr lang="en-US" dirty="0"/>
              <a:t>Influences the returns to education</a:t>
            </a:r>
          </a:p>
          <a:p>
            <a:pPr lvl="1"/>
            <a:r>
              <a:rPr lang="en-US" dirty="0"/>
              <a:t>Adult incomes of offspring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big roll.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3612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17912" y="911704"/>
            <a:ext cx="7315200" cy="53185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F7F61-91C2-CC4A-AF24-44BBBD6E052C}"/>
              </a:ext>
            </a:extLst>
          </p:cNvPr>
          <p:cNvSpPr txBox="1"/>
          <p:nvPr/>
        </p:nvSpPr>
        <p:spPr>
          <a:xfrm>
            <a:off x="9833112" y="1588957"/>
            <a:ext cx="944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1C7C0-2C97-C840-9405-ABB5F12D2A6F}"/>
              </a:ext>
            </a:extLst>
          </p:cNvPr>
          <p:cNvSpPr txBox="1"/>
          <p:nvPr/>
        </p:nvSpPr>
        <p:spPr>
          <a:xfrm>
            <a:off x="9833112" y="384963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919407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2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parents.</a:t>
            </a:r>
          </a:p>
          <a:p>
            <a:r>
              <a:rPr lang="en-US" dirty="0"/>
              <a:t>Ability to borrow – lending discrimination.</a:t>
            </a:r>
          </a:p>
          <a:p>
            <a:pPr lvl="1"/>
            <a:r>
              <a:rPr lang="en-US" dirty="0"/>
              <a:t>At all.</a:t>
            </a:r>
          </a:p>
          <a:p>
            <a:pPr lvl="1"/>
            <a:r>
              <a:rPr lang="en-US" dirty="0"/>
              <a:t>On equivalent terms to white borrowers.</a:t>
            </a:r>
          </a:p>
          <a:p>
            <a:r>
              <a:rPr lang="en-US" dirty="0"/>
              <a:t>Local ordinances – housing discrimination (often by income).</a:t>
            </a:r>
          </a:p>
          <a:p>
            <a:r>
              <a:rPr lang="en-US" dirty="0"/>
              <a:t>Lower appreciation rates of homes in majority Black communities.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1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590+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Do White investors have a greater tolerance for risk?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4742" y="963169"/>
            <a:ext cx="7902516" cy="52670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1398527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8952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6807847" y="4512623"/>
            <a:ext cx="2464904" cy="32304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6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– “Baby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Specific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95749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692647"/>
              </p:ext>
            </p:extLst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1580728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to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very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Policy intervention is likely necessary to close the gap.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1FC3-5454-154C-B3F6-439985C0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DAEF-FD0B-F44F-A75B-7D9DDE34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dirty="0"/>
              <a:t>Evidence suggests:</a:t>
            </a:r>
          </a:p>
          <a:p>
            <a:pPr lvl="1">
              <a:spcAft>
                <a:spcPts val="700"/>
              </a:spcAft>
            </a:pPr>
            <a:r>
              <a:rPr lang="en-US" sz="2800" b="1" dirty="0"/>
              <a:t>CULTURE</a:t>
            </a:r>
            <a:r>
              <a:rPr lang="en-US" sz="2800" dirty="0"/>
              <a:t> has little to do with it.</a:t>
            </a:r>
          </a:p>
          <a:p>
            <a:pPr lvl="1">
              <a:spcAft>
                <a:spcPts val="700"/>
              </a:spcAft>
            </a:pPr>
            <a:r>
              <a:rPr lang="en-US" sz="2800" b="1" dirty="0"/>
              <a:t>ACCESS</a:t>
            </a:r>
            <a:r>
              <a:rPr lang="en-US" sz="2800" dirty="0"/>
              <a:t> to wealth building resources explains a lot.</a:t>
            </a:r>
          </a:p>
          <a:p>
            <a:pPr lvl="2">
              <a:spcAft>
                <a:spcPts val="700"/>
              </a:spcAft>
            </a:pPr>
            <a:r>
              <a:rPr lang="en-US" sz="2800" dirty="0"/>
              <a:t>Birth endowment.</a:t>
            </a:r>
          </a:p>
          <a:p>
            <a:pPr lvl="2">
              <a:spcAft>
                <a:spcPts val="700"/>
              </a:spcAft>
            </a:pPr>
            <a:r>
              <a:rPr lang="en-US" sz="2800" dirty="0"/>
              <a:t>Other resources (e.g., education and social capital).</a:t>
            </a:r>
          </a:p>
          <a:p>
            <a:pPr lvl="2">
              <a:spcAft>
                <a:spcPts val="700"/>
              </a:spcAft>
            </a:pPr>
            <a:r>
              <a:rPr lang="en-US" sz="2800" b="1" dirty="0"/>
              <a:t>History</a:t>
            </a:r>
            <a:r>
              <a:rPr lang="en-US" sz="2800" dirty="0"/>
              <a:t>, policy and otherwise, and current structural issues influence access.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ED00-B657-E146-A29C-D8F1361C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46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75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The 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8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36460</TotalTime>
  <Words>2140</Words>
  <Application>Microsoft Macintosh PowerPoint</Application>
  <PresentationFormat>Widescreen</PresentationFormat>
  <Paragraphs>441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Credits and Disclaimer</vt:lpstr>
      <vt:lpstr>Outline</vt:lpstr>
      <vt:lpstr>What is Wealth?</vt:lpstr>
      <vt:lpstr>Evidence</vt:lpstr>
      <vt:lpstr>Evidence of the Gap</vt:lpstr>
      <vt:lpstr>Wealth Gap Over Time: Mean</vt:lpstr>
      <vt:lpstr>Wealth is More and More Concentrated</vt:lpstr>
      <vt:lpstr>Black Household Incomes Relative to White</vt:lpstr>
      <vt:lpstr>By Household Income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Black-White Earnings Gap by Education</vt:lpstr>
      <vt:lpstr>Equality of Income = Equality of Wealth</vt:lpstr>
      <vt:lpstr>Family Structure</vt:lpstr>
      <vt:lpstr>Kids – Household Types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Gov’t Asset Building Policies</vt:lpstr>
      <vt:lpstr>Policy Options</vt:lpstr>
      <vt:lpstr>More Specific Policy Options</vt:lpstr>
      <vt:lpstr>Buying and Banking Black</vt:lpstr>
      <vt:lpstr>Why the Short Circuiting of Black Banking?</vt:lpstr>
      <vt:lpstr>Summary</vt:lpstr>
      <vt:lpstr>Bottom Line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326</cp:revision>
  <cp:lastPrinted>2021-06-18T16:00:34Z</cp:lastPrinted>
  <dcterms:created xsi:type="dcterms:W3CDTF">2017-05-03T22:30:38Z</dcterms:created>
  <dcterms:modified xsi:type="dcterms:W3CDTF">2021-06-18T16:01:58Z</dcterms:modified>
</cp:coreProperties>
</file>