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70"/>
  </p:notesMasterIdLst>
  <p:sldIdLst>
    <p:sldId id="3968" r:id="rId2"/>
    <p:sldId id="328" r:id="rId3"/>
    <p:sldId id="434" r:id="rId4"/>
    <p:sldId id="1088" r:id="rId5"/>
    <p:sldId id="3967" r:id="rId6"/>
    <p:sldId id="1089" r:id="rId7"/>
    <p:sldId id="1093" r:id="rId8"/>
    <p:sldId id="1675" r:id="rId9"/>
    <p:sldId id="3970" r:id="rId10"/>
    <p:sldId id="1670" r:id="rId11"/>
    <p:sldId id="1666" r:id="rId12"/>
    <p:sldId id="1646" r:id="rId13"/>
    <p:sldId id="1659" r:id="rId14"/>
    <p:sldId id="1661" r:id="rId15"/>
    <p:sldId id="1676" r:id="rId16"/>
    <p:sldId id="1098" r:id="rId17"/>
    <p:sldId id="1094" r:id="rId18"/>
    <p:sldId id="3962" r:id="rId19"/>
    <p:sldId id="1096" r:id="rId20"/>
    <p:sldId id="1097" r:id="rId21"/>
    <p:sldId id="3969" r:id="rId22"/>
    <p:sldId id="1119" r:id="rId23"/>
    <p:sldId id="1683" r:id="rId24"/>
    <p:sldId id="3971" r:id="rId25"/>
    <p:sldId id="3972" r:id="rId26"/>
    <p:sldId id="3963" r:id="rId27"/>
    <p:sldId id="1109" r:id="rId28"/>
    <p:sldId id="1117" r:id="rId29"/>
    <p:sldId id="1106" r:id="rId30"/>
    <p:sldId id="1105" r:id="rId31"/>
    <p:sldId id="3973" r:id="rId32"/>
    <p:sldId id="3974" r:id="rId33"/>
    <p:sldId id="3981" r:id="rId34"/>
    <p:sldId id="3982" r:id="rId35"/>
    <p:sldId id="3983" r:id="rId36"/>
    <p:sldId id="3984" r:id="rId37"/>
    <p:sldId id="3964" r:id="rId38"/>
    <p:sldId id="1112" r:id="rId39"/>
    <p:sldId id="1665" r:id="rId40"/>
    <p:sldId id="1680" r:id="rId41"/>
    <p:sldId id="1649" r:id="rId42"/>
    <p:sldId id="3965" r:id="rId43"/>
    <p:sldId id="1114" r:id="rId44"/>
    <p:sldId id="3966" r:id="rId45"/>
    <p:sldId id="1113" r:id="rId46"/>
    <p:sldId id="1107" r:id="rId47"/>
    <p:sldId id="1668" r:id="rId48"/>
    <p:sldId id="1027" r:id="rId49"/>
    <p:sldId id="1669" r:id="rId50"/>
    <p:sldId id="1643" r:id="rId51"/>
    <p:sldId id="1648" r:id="rId52"/>
    <p:sldId id="1644" r:id="rId53"/>
    <p:sldId id="1101" r:id="rId54"/>
    <p:sldId id="1667" r:id="rId55"/>
    <p:sldId id="1104" r:id="rId56"/>
    <p:sldId id="1656" r:id="rId57"/>
    <p:sldId id="1120" r:id="rId58"/>
    <p:sldId id="1657" r:id="rId59"/>
    <p:sldId id="1121" r:id="rId60"/>
    <p:sldId id="1663" r:id="rId61"/>
    <p:sldId id="1127" r:id="rId62"/>
    <p:sldId id="1650" r:id="rId63"/>
    <p:sldId id="1658" r:id="rId64"/>
    <p:sldId id="1651" r:id="rId65"/>
    <p:sldId id="1652" r:id="rId66"/>
    <p:sldId id="1673" r:id="rId67"/>
    <p:sldId id="1674" r:id="rId68"/>
    <p:sldId id="1672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619" autoAdjust="0"/>
    <p:restoredTop sz="91568"/>
  </p:normalViewPr>
  <p:slideViewPr>
    <p:cSldViewPr snapToGrid="0" snapToObjects="1">
      <p:cViewPr varScale="1">
        <p:scale>
          <a:sx n="135" d="100"/>
          <a:sy n="135" d="100"/>
        </p:scale>
        <p:origin x="93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3/25/22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USDist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RacialWealth/Charts/mobility.pn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HomeOwn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kids_hhtype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Drivers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ler.brandeis.edu/iasp/pdfs/racial-wealth-equity/racial-wealth-gap/roots-widening-racial-wealth-gap.pdf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an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dian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Images/BlackWhiteDist.pn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Income2Wealth.pn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kids_hhtype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an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339771"/>
            <a:ext cx="9144000" cy="114641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American Association of University Women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March 25,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</a:t>
            </a:r>
            <a:r>
              <a:rPr lang="en-US" sz="3400" dirty="0" err="1">
                <a:solidFill>
                  <a:schemeClr val="tx2"/>
                </a:solidFill>
              </a:rPr>
              <a:t>Haveman</a:t>
            </a:r>
            <a:r>
              <a:rPr lang="en-US" sz="34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Executive Director, NEED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DB2311-87D6-C047-B20B-6647E648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7" y="376963"/>
            <a:ext cx="3162300" cy="210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6FCC2-40ED-2E46-A156-72C7E56BE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51" y="4289591"/>
            <a:ext cx="215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60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</p:spTree>
    <p:extLst>
      <p:ext uri="{BB962C8B-B14F-4D97-AF65-F5344CB8AC3E}">
        <p14:creationId xmlns:p14="http://schemas.microsoft.com/office/powerpoint/2010/main" val="2083876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erall Wealth Distribution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85CDD01-4DCF-5848-9A2A-5FBF4306B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84974" y="1150099"/>
            <a:ext cx="7622051" cy="508012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</p:spTree>
    <p:extLst>
      <p:ext uri="{BB962C8B-B14F-4D97-AF65-F5344CB8AC3E}">
        <p14:creationId xmlns:p14="http://schemas.microsoft.com/office/powerpoint/2010/main" val="1959655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</a:t>
            </a:r>
            <a:r>
              <a:rPr lang="en-US" dirty="0"/>
              <a:t>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2050" name="Picture 2" descr="figure 3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10944"/>
            <a:ext cx="97536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721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8EAD-8791-0149-BA89-AB7B4AA79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293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high quality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Withstand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357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1132182-F75F-EA48-8E34-DF13B2AF5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41" y="961568"/>
            <a:ext cx="8936078" cy="5257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7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social unrest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22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875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071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679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0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Increased savings</a:t>
            </a:r>
          </a:p>
          <a:p>
            <a:r>
              <a:rPr lang="en-US" dirty="0"/>
              <a:t>Financial literacy</a:t>
            </a:r>
          </a:p>
          <a:p>
            <a:r>
              <a:rPr lang="en-US" dirty="0"/>
              <a:t>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Soft skills and personal responsibility</a:t>
            </a:r>
          </a:p>
          <a:p>
            <a:r>
              <a:rPr lang="en-US" dirty="0"/>
              <a:t>Wages</a:t>
            </a:r>
          </a:p>
          <a:p>
            <a:r>
              <a:rPr lang="en-US" dirty="0"/>
              <a:t>Labor force participation</a:t>
            </a:r>
          </a:p>
          <a:p>
            <a:r>
              <a:rPr lang="en-US" dirty="0"/>
              <a:t>Family structure</a:t>
            </a:r>
          </a:p>
          <a:p>
            <a:r>
              <a:rPr lang="en-US" dirty="0"/>
              <a:t>Initial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375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3374E-E6D7-F044-B072-456FFBB19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erences in Educational Attainment, 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8DC71-BDD0-2143-A9C2-B26E429C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D868827-C023-434D-81E6-4668A288A0FA}"/>
              </a:ext>
            </a:extLst>
          </p:cNvPr>
          <p:cNvGrpSpPr>
            <a:grpSpLocks noChangeAspect="1"/>
          </p:cNvGrpSpPr>
          <p:nvPr/>
        </p:nvGrpSpPr>
        <p:grpSpPr>
          <a:xfrm>
            <a:off x="3185278" y="1275298"/>
            <a:ext cx="4111069" cy="5281872"/>
            <a:chOff x="5391150" y="1485900"/>
            <a:chExt cx="3144693" cy="40402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001061-70A5-4F4F-9EEB-ADB1A38FF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1150" y="1485900"/>
              <a:ext cx="1409700" cy="38862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653A0F-4D6D-AB49-B853-518C7D640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0850" y="1512979"/>
              <a:ext cx="990600" cy="40132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5A03C6-F4FD-A448-9C71-DF19FA34F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3043" y="1487602"/>
              <a:ext cx="812800" cy="3302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962D5F-209A-3045-9884-1689764EFF05}"/>
                </a:ext>
              </a:extLst>
            </p:cNvPr>
            <p:cNvSpPr/>
            <p:nvPr/>
          </p:nvSpPr>
          <p:spPr>
            <a:xfrm rot="18674347">
              <a:off x="6368680" y="4774921"/>
              <a:ext cx="704444" cy="546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5E3912B-4463-D84D-89F7-E5B7CFC15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001" y="3815520"/>
            <a:ext cx="3784600" cy="30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B46534-001A-B449-86DD-C9B54BBE00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6739" y="2995771"/>
            <a:ext cx="3873500" cy="317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1F1E2F-6BB8-0D45-86A7-9BF170A77F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6001" y="2053909"/>
            <a:ext cx="3111500" cy="317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6310FE-35CC-0B49-AB93-DBF90CD202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5262" y="1377310"/>
            <a:ext cx="3213100" cy="342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05271D-EFC5-634D-B4D8-D7C66AE79EE7}"/>
              </a:ext>
            </a:extLst>
          </p:cNvPr>
          <p:cNvSpPr txBox="1"/>
          <p:nvPr/>
        </p:nvSpPr>
        <p:spPr>
          <a:xfrm>
            <a:off x="8794483" y="6456851"/>
            <a:ext cx="2630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American Council on Education</a:t>
            </a:r>
          </a:p>
        </p:txBody>
      </p:sp>
    </p:spTree>
    <p:extLst>
      <p:ext uri="{BB962C8B-B14F-4D97-AF65-F5344CB8AC3E}">
        <p14:creationId xmlns:p14="http://schemas.microsoft.com/office/powerpoint/2010/main" val="3604048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EA77-244C-B24E-9EFC-38F7E29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by Educational Attainment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CD70EB5-A788-AD40-913A-8623F8D24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58" y="1591817"/>
            <a:ext cx="10058400" cy="36743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3A194-60F8-3548-85C0-E1A3125C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CB7E-42EF-2C44-AE44-6CBC73CE43F2}"/>
              </a:ext>
            </a:extLst>
          </p:cNvPr>
          <p:cNvSpPr/>
          <p:nvPr/>
        </p:nvSpPr>
        <p:spPr>
          <a:xfrm>
            <a:off x="8034528" y="1591817"/>
            <a:ext cx="2365248" cy="22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B2C64-A055-2546-B42F-C0A9D0D14672}"/>
              </a:ext>
            </a:extLst>
          </p:cNvPr>
          <p:cNvSpPr/>
          <p:nvPr/>
        </p:nvSpPr>
        <p:spPr>
          <a:xfrm>
            <a:off x="7498080" y="1591817"/>
            <a:ext cx="536448" cy="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32692-42BF-FB45-9803-C3710E29438D}"/>
              </a:ext>
            </a:extLst>
          </p:cNvPr>
          <p:cNvSpPr txBox="1"/>
          <p:nvPr/>
        </p:nvSpPr>
        <p:spPr>
          <a:xfrm>
            <a:off x="10974528" y="278739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71.0%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F1F85-C623-A445-927E-2D8852FEA68B}"/>
              </a:ext>
            </a:extLst>
          </p:cNvPr>
          <p:cNvSpPr txBox="1"/>
          <p:nvPr/>
        </p:nvSpPr>
        <p:spPr>
          <a:xfrm>
            <a:off x="10974529" y="402679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16.1%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0FC1A-43D0-364E-83B4-63EAA5195699}"/>
              </a:ext>
            </a:extLst>
          </p:cNvPr>
          <p:cNvSpPr txBox="1"/>
          <p:nvPr/>
        </p:nvSpPr>
        <p:spPr>
          <a:xfrm>
            <a:off x="11030458" y="439612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8BA29-AB35-3247-A119-312491C37E6F}"/>
              </a:ext>
            </a:extLst>
          </p:cNvPr>
          <p:cNvSpPr txBox="1"/>
          <p:nvPr/>
        </p:nvSpPr>
        <p:spPr>
          <a:xfrm>
            <a:off x="11030458" y="466237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4.3%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E01E8C1C-D6DC-1049-ADBE-3B3F811F8AA8}"/>
              </a:ext>
            </a:extLst>
          </p:cNvPr>
          <p:cNvGraphicFramePr>
            <a:graphicFrameLocks/>
          </p:cNvGraphicFramePr>
          <p:nvPr/>
        </p:nvGraphicFramePr>
        <p:xfrm>
          <a:off x="2751843" y="2293003"/>
          <a:ext cx="437482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Educational </a:t>
                      </a:r>
                    </a:p>
                    <a:p>
                      <a:r>
                        <a:rPr lang="en-US" dirty="0"/>
                        <a:t>Attainment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No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$157,200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$67,100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$249,600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Some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$66,100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$340,600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28665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$292,100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$1,511,100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6541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75CB15-81CF-2A44-B113-CA150AD595C6}"/>
              </a:ext>
            </a:extLst>
          </p:cNvPr>
          <p:cNvSpPr txBox="1"/>
          <p:nvPr/>
        </p:nvSpPr>
        <p:spPr>
          <a:xfrm>
            <a:off x="8215008" y="6461765"/>
            <a:ext cx="345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Federal Reserve Board, Table data are 2016.</a:t>
            </a:r>
          </a:p>
        </p:txBody>
      </p:sp>
    </p:spTree>
    <p:extLst>
      <p:ext uri="{BB962C8B-B14F-4D97-AF65-F5344CB8AC3E}">
        <p14:creationId xmlns:p14="http://schemas.microsoft.com/office/powerpoint/2010/main" val="683835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Darity</a:t>
            </a:r>
            <a:r>
              <a:rPr lang="en-US" sz="1200" dirty="0"/>
              <a:t>, et al., “What We Get Wrong About Closing the Racial Wealth Gap”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15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46" y="935933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25934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97C-8E4C-3244-BFC7-DF86D8C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197F45-7EB9-B240-8310-9397CA714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404242" y="1146887"/>
            <a:ext cx="6595241" cy="479507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B82B-7D31-E64D-9E28-5B023C9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231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/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55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555B-DA2F-084D-90A5-F6DD103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Equality Through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1BEB-DB75-8449-95C4-AEE97F63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Well-documented evidence of historical and ongoing housing and lending discrimination.</a:t>
            </a:r>
          </a:p>
          <a:p>
            <a:r>
              <a:rPr lang="en-US" dirty="0"/>
              <a:t>What about home prices in minority neighborhoods?  Even if they buy, they won’t get the appreciation of White neighborhoods.</a:t>
            </a:r>
          </a:p>
          <a:p>
            <a:pPr lvl="1"/>
            <a:r>
              <a:rPr lang="en-US" dirty="0"/>
              <a:t>Home values are 50% lower in majority Black neighborhoods.</a:t>
            </a:r>
          </a:p>
          <a:p>
            <a:pPr lvl="2"/>
            <a:r>
              <a:rPr lang="en-US" dirty="0"/>
              <a:t>23% after adjusting for quality and amenities.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325A-72A8-5642-A30C-C892947D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FEED7-28FE-A245-87B6-422459DB7E05}"/>
              </a:ext>
            </a:extLst>
          </p:cNvPr>
          <p:cNvSpPr txBox="1"/>
          <p:nvPr/>
        </p:nvSpPr>
        <p:spPr>
          <a:xfrm>
            <a:off x="8173057" y="6488681"/>
            <a:ext cx="318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Brookings, Home ownership while black</a:t>
            </a:r>
          </a:p>
        </p:txBody>
      </p:sp>
    </p:spTree>
    <p:extLst>
      <p:ext uri="{BB962C8B-B14F-4D97-AF65-F5344CB8AC3E}">
        <p14:creationId xmlns:p14="http://schemas.microsoft.com/office/powerpoint/2010/main" val="3183206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FE6-2753-4F40-8CAE-7EDB31F0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</a:t>
            </a:r>
            <a:r>
              <a:rPr lang="en-US" sz="3600" dirty="0"/>
              <a:t>at Determines Differences in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5433-FE36-9E49-9B2B-10F9944E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parents</a:t>
            </a:r>
          </a:p>
          <a:p>
            <a:r>
              <a:rPr lang="en-US" dirty="0"/>
              <a:t>Ability to borrow – lending discrimination</a:t>
            </a:r>
          </a:p>
          <a:p>
            <a:pPr lvl="1"/>
            <a:r>
              <a:rPr lang="en-US" dirty="0"/>
              <a:t>At all</a:t>
            </a:r>
          </a:p>
          <a:p>
            <a:pPr lvl="1"/>
            <a:r>
              <a:rPr lang="en-US" dirty="0"/>
              <a:t>On equivalent terms to white borrowers</a:t>
            </a:r>
          </a:p>
          <a:p>
            <a:r>
              <a:rPr lang="en-US" dirty="0"/>
              <a:t>Local ordinances – housing discrimination</a:t>
            </a:r>
          </a:p>
          <a:p>
            <a:r>
              <a:rPr lang="en-US" dirty="0"/>
              <a:t>Lower appreciation rates of homes in majority Black communities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5260-7C7A-5448-9C42-AB463EA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346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F8F5-6875-4D47-A4D3-EFADA82A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reased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88DC-D6B3-E949-BC47-DFB23499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evidence generated by economists ranging from Milton Friedman (1957) to Marjorie </a:t>
            </a:r>
            <a:r>
              <a:rPr lang="en-US" dirty="0" err="1"/>
              <a:t>Galenson</a:t>
            </a:r>
            <a:r>
              <a:rPr lang="en-US" dirty="0"/>
              <a:t> (1972) to Marcus Alexis (1971) to </a:t>
            </a:r>
            <a:r>
              <a:rPr lang="en-US" dirty="0" err="1"/>
              <a:t>Gittelman</a:t>
            </a:r>
            <a:r>
              <a:rPr lang="en-US" dirty="0"/>
              <a:t> and Wolff (2004)…..</a:t>
            </a:r>
          </a:p>
          <a:p>
            <a:pPr lvl="1"/>
            <a:r>
              <a:rPr lang="en-US" dirty="0"/>
              <a:t>All find that after accounting for household income, Blacks have a slightly higher savings rate than Whites.</a:t>
            </a:r>
          </a:p>
          <a:p>
            <a:r>
              <a:rPr lang="en-US" dirty="0"/>
              <a:t>Risk and reward are higher for White investors</a:t>
            </a:r>
          </a:p>
          <a:p>
            <a:pPr lvl="1"/>
            <a:r>
              <a:rPr lang="en-US" dirty="0"/>
              <a:t>Controlling for income, this is not clear.</a:t>
            </a:r>
          </a:p>
          <a:p>
            <a:pPr lvl="1"/>
            <a:r>
              <a:rPr lang="en-US" dirty="0"/>
              <a:t>Access to and tolerance for higher risk investments is clearly correlated with income.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9DC8C-5BEC-4245-A687-57464014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52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649+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</a:t>
            </a:r>
            <a:r>
              <a:rPr lang="en-US"/>
              <a:t>: 48 </a:t>
            </a:r>
            <a:r>
              <a:rPr lang="en-US" dirty="0"/>
              <a:t>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39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6C81-3C5E-114E-80ED-55C1D1E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1DD-EAFB-7E44-8C84-7D28DFC9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literacy doesn’t matter that much when you don’t have any finances to manage.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Controlling for household income, there is no difference in rates of asset appreciation between Black and White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8D32-4DFF-C545-AEDC-F339DEAC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820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061E5-20AE-434F-A9DA-5B21A93CBF15}"/>
              </a:ext>
            </a:extLst>
          </p:cNvPr>
          <p:cNvSpPr/>
          <p:nvPr/>
        </p:nvSpPr>
        <p:spPr>
          <a:xfrm>
            <a:off x="5403342" y="2877312"/>
            <a:ext cx="4186401" cy="246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74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90D176CD-7D33-0C49-998A-91205F6FA862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81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4A02-C5BB-DA48-B3A3-1D590F29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Likely Plays A Role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A29E7-B4CF-164D-A195-FDC904B5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1026" name="Picture 2" descr="Graph of racial disparities in U.S. incarceration rates as of the 2010 Census.">
            <a:extLst>
              <a:ext uri="{FF2B5EF4-FFF2-40B4-BE49-F238E27FC236}">
                <a16:creationId xmlns:a16="http://schemas.microsoft.com/office/drawing/2014/main" id="{71C576B2-1F87-B848-8118-977D0A7D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914083"/>
            <a:ext cx="7178040" cy="53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2461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9C5C7F-B943-5C46-97AD-EFD54D19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8052F-D9ED-E242-98EA-CF37F6D4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321310"/>
            <a:ext cx="101600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716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F4C6E7-E45A-EF49-A136-24B0C795D677}"/>
              </a:ext>
            </a:extLst>
          </p:cNvPr>
          <p:cNvSpPr/>
          <p:nvPr/>
        </p:nvSpPr>
        <p:spPr>
          <a:xfrm>
            <a:off x="1457739" y="2955235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CFC47-8BE0-1A44-9BD9-6DD7836E706F}"/>
              </a:ext>
            </a:extLst>
          </p:cNvPr>
          <p:cNvSpPr/>
          <p:nvPr/>
        </p:nvSpPr>
        <p:spPr>
          <a:xfrm>
            <a:off x="6823822" y="2963257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78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2DFA-402E-FC4C-94F1-6B9846B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</a:t>
            </a:r>
            <a:r>
              <a:rPr lang="en-US" dirty="0"/>
              <a:t>s – Household Types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FA88E-5F51-114E-8594-2798C29F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17547" y="1151773"/>
            <a:ext cx="10156905" cy="50784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3A97-56AE-D44C-A8F6-1005943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0923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Init</a:t>
            </a:r>
            <a:r>
              <a:rPr lang="en-US" dirty="0"/>
              <a:t>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412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004" y="1602225"/>
            <a:ext cx="6793992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Individual behaviors?</a:t>
            </a:r>
          </a:p>
          <a:p>
            <a:pPr>
              <a:spcAft>
                <a:spcPts val="1000"/>
              </a:spcAft>
            </a:pPr>
            <a:r>
              <a:rPr lang="en-US" dirty="0"/>
              <a:t>Structural characteristics of the economy?</a:t>
            </a:r>
          </a:p>
          <a:p>
            <a:pPr>
              <a:spcAft>
                <a:spcPts val="1000"/>
              </a:spcAft>
            </a:pPr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554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CDFA1F-3DEF-7545-B6B9-833180F97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2C7F62-0A95-3D45-95E8-1F9603729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64" y="0"/>
            <a:ext cx="4873101" cy="32274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E44E0E-9595-AA49-B254-7F8C39AB4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464" y="3428999"/>
            <a:ext cx="4908692" cy="26261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2515E1-D5E0-9147-A528-23D00D041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419" y="1763785"/>
            <a:ext cx="4908691" cy="33182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3364CE-00AC-0247-8459-62659A1C0BCC}"/>
              </a:ext>
            </a:extLst>
          </p:cNvPr>
          <p:cNvSpPr txBox="1"/>
          <p:nvPr/>
        </p:nvSpPr>
        <p:spPr>
          <a:xfrm>
            <a:off x="7376055" y="1399384"/>
            <a:ext cx="3031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A2723"/>
                </a:solidFill>
              </a:rPr>
              <a:t>Studying hard is not enough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A3FDAF-3B7D-E644-BFDE-8152599CF8D7}"/>
              </a:ext>
            </a:extLst>
          </p:cNvPr>
          <p:cNvCxnSpPr/>
          <p:nvPr/>
        </p:nvCxnSpPr>
        <p:spPr>
          <a:xfrm>
            <a:off x="7464056" y="1737936"/>
            <a:ext cx="237106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8574B70-3EEE-F340-9F3F-471E12139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6016" y="5079287"/>
            <a:ext cx="1689100" cy="1193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6CFD107-7C3F-634D-B53A-410E0310F49A}"/>
              </a:ext>
            </a:extLst>
          </p:cNvPr>
          <p:cNvSpPr/>
          <p:nvPr/>
        </p:nvSpPr>
        <p:spPr>
          <a:xfrm>
            <a:off x="5014913" y="1613700"/>
            <a:ext cx="728662" cy="44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46ED33-EF0F-9241-B76B-067B6F6C28FB}"/>
              </a:ext>
            </a:extLst>
          </p:cNvPr>
          <p:cNvSpPr/>
          <p:nvPr/>
        </p:nvSpPr>
        <p:spPr>
          <a:xfrm>
            <a:off x="2352674" y="4326933"/>
            <a:ext cx="804863" cy="616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2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U.S.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889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F61D-AD3F-4D4C-AF44-22341DC1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</a:t>
            </a:r>
            <a:r>
              <a:rPr lang="en-US" dirty="0"/>
              <a:t>ounting for the Wealth Gap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D76D0-6241-2D4F-820C-F44911A4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75759" y="1197813"/>
            <a:ext cx="9144000" cy="50324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B1E84-2DBE-6242-A37B-ACE294F3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428A3-EF8E-DF48-A22C-A10BDAD681BB}"/>
              </a:ext>
            </a:extLst>
          </p:cNvPr>
          <p:cNvSpPr txBox="1"/>
          <p:nvPr/>
        </p:nvSpPr>
        <p:spPr>
          <a:xfrm>
            <a:off x="3599511" y="6456851"/>
            <a:ext cx="780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https://heller.brandeis.edu/iasp/pdfs/racial-wealth-equity/racial-wealth-gap/roots-widening-racial-wealth-gap.pdf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0A038-68EE-D94A-82A5-B6118DD2860A}"/>
              </a:ext>
            </a:extLst>
          </p:cNvPr>
          <p:cNvSpPr txBox="1"/>
          <p:nvPr/>
        </p:nvSpPr>
        <p:spPr>
          <a:xfrm>
            <a:off x="6806346" y="3986213"/>
            <a:ext cx="366356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30%+ Left</a:t>
            </a:r>
          </a:p>
          <a:p>
            <a:r>
              <a:rPr lang="en-US" sz="4000" dirty="0"/>
              <a:t>Unaccounted for</a:t>
            </a:r>
          </a:p>
        </p:txBody>
      </p:sp>
    </p:spTree>
    <p:extLst>
      <p:ext uri="{BB962C8B-B14F-4D97-AF65-F5344CB8AC3E}">
        <p14:creationId xmlns:p14="http://schemas.microsoft.com/office/powerpoint/2010/main" val="5661586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3F385-B9F5-B749-89BD-BEC5C7C1E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5805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/>
              <a:t>Black incarceration rates are very high.</a:t>
            </a:r>
          </a:p>
          <a:p>
            <a:r>
              <a:rPr lang="en-US"/>
              <a:t>Transportation</a:t>
            </a:r>
            <a:endParaRPr lang="en-US" dirty="0"/>
          </a:p>
          <a:p>
            <a:pPr lvl="1"/>
            <a:r>
              <a:rPr lang="en-US" dirty="0"/>
              <a:t>Interstate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Broadband</a:t>
            </a:r>
          </a:p>
          <a:p>
            <a:pPr lvl="1"/>
            <a:r>
              <a:rPr lang="en-US" dirty="0"/>
              <a:t>Access is inversely related to regional income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6019800" y="4343400"/>
            <a:ext cx="4890655" cy="10806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2374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4311" y="955992"/>
            <a:ext cx="9063378" cy="49460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7247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10515600" cy="47460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- ”Baby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1"/>
            <a:r>
              <a:rPr lang="en-US" dirty="0"/>
              <a:t>Labor and other laws that address discrimination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9303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EBFA-7C8B-F24E-B42D-F92526E6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Concrete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33A-0EB4-0D46-BCF7-E9EDD7E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Limit the mortgage interest tax deduction and use the revenues to provide a credit for first-time homebuyers.</a:t>
            </a:r>
          </a:p>
          <a:p>
            <a:r>
              <a:rPr lang="en-US" b="0" dirty="0"/>
              <a:t>Establish automatic savings and retirement plans.</a:t>
            </a:r>
          </a:p>
          <a:p>
            <a:r>
              <a:rPr lang="en-US" b="0" dirty="0"/>
              <a:t>Reduce reliance on student loans while supporting success in postsecondary education.</a:t>
            </a:r>
          </a:p>
          <a:p>
            <a:r>
              <a:rPr lang="en-US" b="0" dirty="0"/>
              <a:t>Offer universal children's savings accounts.</a:t>
            </a:r>
          </a:p>
          <a:p>
            <a:r>
              <a:rPr lang="en-US" b="0" dirty="0"/>
              <a:t>Reform safety net program asset tests, which can act as barriers to saving among low-income families.</a:t>
            </a:r>
          </a:p>
          <a:p>
            <a:r>
              <a:rPr lang="en-US" b="0" dirty="0"/>
              <a:t>Provide subsidies to promote emergency savings, such as those linked to tax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B564-AB70-F943-B5BC-E6C307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581C-BE0E-054D-8102-9CD7A6D55727}"/>
              </a:ext>
            </a:extLst>
          </p:cNvPr>
          <p:cNvSpPr txBox="1"/>
          <p:nvPr/>
        </p:nvSpPr>
        <p:spPr>
          <a:xfrm>
            <a:off x="9828679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</p:spTree>
    <p:extLst>
      <p:ext uri="{BB962C8B-B14F-4D97-AF65-F5344CB8AC3E}">
        <p14:creationId xmlns:p14="http://schemas.microsoft.com/office/powerpoint/2010/main" val="25346842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6ADD-700C-8A47-A721-12D32FDC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Buy</a:t>
            </a:r>
            <a:r>
              <a:rPr lang="en-US" dirty="0"/>
              <a:t>ing and Banking Black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44E-9AD2-5D46-AFB8-AD88DE5D7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Assertion: </a:t>
            </a:r>
            <a:r>
              <a:rPr lang="en-US" dirty="0"/>
              <a:t>Marshalling the enormous purchasing power of the Black community will drive progress.</a:t>
            </a:r>
          </a:p>
          <a:p>
            <a:pPr lvl="1"/>
            <a:r>
              <a:rPr lang="en-US" dirty="0"/>
              <a:t>More than $1.3 trillion in buying power.*</a:t>
            </a:r>
          </a:p>
          <a:p>
            <a:pPr lvl="1"/>
            <a:endParaRPr lang="en-US" dirty="0"/>
          </a:p>
          <a:p>
            <a:r>
              <a:rPr lang="en-US" i="1" dirty="0"/>
              <a:t>Assertion</a:t>
            </a:r>
            <a:r>
              <a:rPr lang="en-US" dirty="0"/>
              <a:t>: Banking is a source of wealth creation.</a:t>
            </a:r>
          </a:p>
          <a:p>
            <a:pPr lvl="1"/>
            <a:r>
              <a:rPr lang="en-US" dirty="0"/>
              <a:t>Combining the wealth of Black Americans in Black banks could be a source of wealth creation.</a:t>
            </a:r>
          </a:p>
          <a:p>
            <a:pPr lvl="1"/>
            <a:endParaRPr lang="en-US" dirty="0"/>
          </a:p>
          <a:p>
            <a:r>
              <a:rPr lang="en-US" dirty="0"/>
              <a:t>Problem: Multipliers are short circuited.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15F6-F888-404C-B8B3-097AB2EE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18F6C-AD25-774E-BE68-2B584CC2A53C}"/>
              </a:ext>
            </a:extLst>
          </p:cNvPr>
          <p:cNvSpPr txBox="1"/>
          <p:nvPr/>
        </p:nvSpPr>
        <p:spPr>
          <a:xfrm>
            <a:off x="5503653" y="6456851"/>
            <a:ext cx="6158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Source: https://</a:t>
            </a:r>
            <a:r>
              <a:rPr lang="en-US" sz="1200" dirty="0" err="1"/>
              <a:t>www.newswise.com</a:t>
            </a:r>
            <a:r>
              <a:rPr lang="en-US" sz="1200" dirty="0"/>
              <a:t>/articles/minority-markets-have-3-9-trillion-buying-power</a:t>
            </a:r>
          </a:p>
        </p:txBody>
      </p:sp>
    </p:spTree>
    <p:extLst>
      <p:ext uri="{BB962C8B-B14F-4D97-AF65-F5344CB8AC3E}">
        <p14:creationId xmlns:p14="http://schemas.microsoft.com/office/powerpoint/2010/main" val="25821672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848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Black White wealth gap is enormous (2019)</a:t>
            </a:r>
          </a:p>
          <a:p>
            <a:pPr lvl="1"/>
            <a:r>
              <a:rPr lang="en-US" dirty="0"/>
              <a:t>Mean:  White wealth is 6.9x Black wealth.</a:t>
            </a:r>
          </a:p>
          <a:p>
            <a:pPr lvl="1"/>
            <a:r>
              <a:rPr lang="en-US" dirty="0"/>
              <a:t>Median: White wealth is 7.8x Black wealth.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Many do not stand up to scrutiny.</a:t>
            </a:r>
          </a:p>
          <a:p>
            <a:r>
              <a:rPr lang="en-US" dirty="0"/>
              <a:t>Government policies have contributed enormously this gap.</a:t>
            </a:r>
          </a:p>
          <a:p>
            <a:pPr lvl="1"/>
            <a:r>
              <a:rPr lang="en-US" dirty="0"/>
              <a:t>Racial dehumanizing permitted these policies.</a:t>
            </a:r>
          </a:p>
          <a:p>
            <a:r>
              <a:rPr lang="en-US" dirty="0"/>
              <a:t>Wealth endowments (parental wealth) are enormously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Some form of policy intervention is likely necessary if the gap is to be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2902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275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7D74-E5F2-E547-B501-CE398A10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Disparities, 2019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A12F023-5E5A-444A-B093-BBEF8678B4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3014" y="1820863"/>
          <a:ext cx="10765972" cy="341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364">
                  <a:extLst>
                    <a:ext uri="{9D8B030D-6E8A-4147-A177-3AD203B41FA5}">
                      <a16:colId xmlns:a16="http://schemas.microsoft.com/office/drawing/2014/main" val="4226757801"/>
                    </a:ext>
                  </a:extLst>
                </a:gridCol>
                <a:gridCol w="1745697">
                  <a:extLst>
                    <a:ext uri="{9D8B030D-6E8A-4147-A177-3AD203B41FA5}">
                      <a16:colId xmlns:a16="http://schemas.microsoft.com/office/drawing/2014/main" val="1569996215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2424980826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3413306531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3533555308"/>
                    </a:ext>
                  </a:extLst>
                </a:gridCol>
              </a:tblGrid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Race/Ethnicity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Mean Wealth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Families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Wealth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Ratio of Shares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781540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White, non-Hispanic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983.4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94.6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2577032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b="1" dirty="0"/>
                        <a:t>Black, non-Hispanic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142.5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3049617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Hispanic or Latino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165.5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99110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Other or Multiple Race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657.2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433373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3E280-01B9-664C-8416-A95632E2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E7DAD3-81CC-564A-A16C-F6287607C9B4}"/>
              </a:ext>
            </a:extLst>
          </p:cNvPr>
          <p:cNvSpPr/>
          <p:nvPr/>
        </p:nvSpPr>
        <p:spPr>
          <a:xfrm>
            <a:off x="10080675" y="3286125"/>
            <a:ext cx="700088" cy="4857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3B923-93E1-004F-A323-CC7727AAB0B0}"/>
              </a:ext>
            </a:extLst>
          </p:cNvPr>
          <p:cNvSpPr txBox="1"/>
          <p:nvPr/>
        </p:nvSpPr>
        <p:spPr>
          <a:xfrm>
            <a:off x="7894543" y="6456851"/>
            <a:ext cx="3584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Reserve, Survey of Consumer Finances</a:t>
            </a:r>
          </a:p>
        </p:txBody>
      </p:sp>
    </p:spTree>
    <p:extLst>
      <p:ext uri="{BB962C8B-B14F-4D97-AF65-F5344CB8AC3E}">
        <p14:creationId xmlns:p14="http://schemas.microsoft.com/office/powerpoint/2010/main" val="2203918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Darrick Hamilton, Ph.D., The New School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Ph.D.,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Patrick Mason, Florida State University</a:t>
            </a:r>
          </a:p>
          <a:p>
            <a:pPr lvl="1"/>
            <a:r>
              <a:rPr lang="en-US" dirty="0"/>
              <a:t>Steven Craig, University of Houston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8167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3"/>
            <a:ext cx="10182665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022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Median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4"/>
            <a:ext cx="10182664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174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D024-BE71-8F47-9CFE-10ABA535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Net</a:t>
            </a:r>
            <a:r>
              <a:rPr lang="en-US" dirty="0"/>
              <a:t> Worth by Age and Race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1AB5D-C66B-8F43-847D-75F71DC6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8235C-70C5-F94D-93C6-60585D41B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80" y="1270876"/>
            <a:ext cx="10550639" cy="4959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23FA9F-49BB-A640-B0CB-CC1E16BC1E9E}"/>
              </a:ext>
            </a:extLst>
          </p:cNvPr>
          <p:cNvSpPr txBox="1"/>
          <p:nvPr/>
        </p:nvSpPr>
        <p:spPr>
          <a:xfrm>
            <a:off x="4721935" y="6456851"/>
            <a:ext cx="6649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www.brookings.edu</a:t>
            </a:r>
            <a:r>
              <a:rPr lang="en-US" sz="1200" dirty="0"/>
              <a:t>/blog/up-front/2020/02/27/examining-the-black-white-wealth-gap/</a:t>
            </a:r>
          </a:p>
        </p:txBody>
      </p:sp>
    </p:spTree>
    <p:extLst>
      <p:ext uri="{BB962C8B-B14F-4D97-AF65-F5344CB8AC3E}">
        <p14:creationId xmlns:p14="http://schemas.microsoft.com/office/powerpoint/2010/main" val="21874108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E668-4F2C-2B41-907A-52DB9642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Attainment: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B97EA-A2C3-C44C-BDB0-DE61B009C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increase educational attainment?</a:t>
            </a:r>
          </a:p>
          <a:p>
            <a:pPr lvl="1"/>
            <a:r>
              <a:rPr lang="en-US" dirty="0"/>
              <a:t>Increase universal quality of public schools.</a:t>
            </a:r>
          </a:p>
          <a:p>
            <a:pPr lvl="1"/>
            <a:r>
              <a:rPr lang="en-US" dirty="0"/>
              <a:t>Increased/improved counseling in high schools.</a:t>
            </a:r>
          </a:p>
          <a:p>
            <a:pPr lvl="1"/>
            <a:r>
              <a:rPr lang="en-US" dirty="0"/>
              <a:t>Reduce costs (including living) of attending college.</a:t>
            </a:r>
          </a:p>
          <a:p>
            <a:pPr lvl="1"/>
            <a:r>
              <a:rPr lang="en-US" dirty="0"/>
              <a:t>Increased access to funds for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CED40-D56D-9540-9EE6-52D5960E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4374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9D1ACB7-20CF-544C-B9ED-661C1BCE4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17422" y="1004047"/>
            <a:ext cx="8101423" cy="522617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418232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C3BA-E30F-0548-9740-C7957509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</a:t>
            </a:r>
            <a:r>
              <a:rPr lang="en-US" dirty="0"/>
              <a:t>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E4C4-40C4-6A40-8616-05EAAB30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Disparities in access to capital</a:t>
            </a:r>
          </a:p>
          <a:p>
            <a:pPr lvl="1"/>
            <a:r>
              <a:rPr lang="en-US" dirty="0"/>
              <a:t>Wealth disparities</a:t>
            </a:r>
          </a:p>
          <a:p>
            <a:pPr lvl="2"/>
            <a:r>
              <a:rPr lang="en-US" dirty="0"/>
              <a:t>Specifically differences in home equity.</a:t>
            </a:r>
          </a:p>
          <a:p>
            <a:pPr lvl="2"/>
            <a:r>
              <a:rPr lang="en-US" dirty="0"/>
              <a:t>Differences in wealth levels of friends and family.</a:t>
            </a:r>
          </a:p>
          <a:p>
            <a:pPr lvl="1"/>
            <a:r>
              <a:rPr lang="en-US" dirty="0"/>
              <a:t>Less likely to rely on banks and more likely to rely on credit cards.</a:t>
            </a:r>
          </a:p>
          <a:p>
            <a:pPr lvl="1"/>
            <a:r>
              <a:rPr lang="en-US" dirty="0"/>
              <a:t>Loans have higher int rates and more likely to be declined.</a:t>
            </a:r>
          </a:p>
          <a:p>
            <a:pPr lvl="1"/>
            <a:r>
              <a:rPr lang="en-US" dirty="0"/>
              <a:t>Less access to venture funds.</a:t>
            </a:r>
          </a:p>
          <a:p>
            <a:r>
              <a:rPr lang="en-US" dirty="0"/>
              <a:t>Education levels</a:t>
            </a:r>
          </a:p>
          <a:p>
            <a:r>
              <a:rPr lang="en-US" dirty="0"/>
              <a:t>Previous business ownership by family</a:t>
            </a:r>
          </a:p>
          <a:p>
            <a:r>
              <a:rPr lang="en-US" dirty="0"/>
              <a:t>Social capital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42486-121A-1A44-8A2E-B84C4EE0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0856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5ACD-6843-8A45-B1A1-2DB347F7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</a:t>
            </a:r>
            <a:r>
              <a:rPr lang="en-US" dirty="0"/>
              <a:t>t Skills and Personal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5305-2A2B-4A4D-8BB4-905A12274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Employability</a:t>
            </a:r>
          </a:p>
          <a:p>
            <a:pPr lvl="1"/>
            <a:r>
              <a:rPr lang="en-US" dirty="0"/>
              <a:t>Show up on time</a:t>
            </a:r>
          </a:p>
          <a:p>
            <a:pPr lvl="1"/>
            <a:r>
              <a:rPr lang="en-US" dirty="0"/>
              <a:t>Eye contact with customers</a:t>
            </a:r>
          </a:p>
          <a:p>
            <a:pPr lvl="1"/>
            <a:r>
              <a:rPr lang="en-US" dirty="0"/>
              <a:t>Dress well</a:t>
            </a:r>
          </a:p>
          <a:p>
            <a:pPr lvl="1"/>
            <a:r>
              <a:rPr lang="en-US" dirty="0"/>
              <a:t>Collaborative skills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B62B9-BDF6-1B45-AD5D-047210577D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  <a:p>
            <a:pPr lvl="1"/>
            <a:r>
              <a:rPr lang="en-US" dirty="0"/>
              <a:t>Black workers are crowded into service sector jobs.</a:t>
            </a:r>
          </a:p>
          <a:p>
            <a:pPr lvl="1"/>
            <a:r>
              <a:rPr lang="en-US" dirty="0"/>
              <a:t>Well represented in service, sales and office, and production, transportation, and material moving</a:t>
            </a:r>
          </a:p>
          <a:p>
            <a:pPr lvl="1"/>
            <a:r>
              <a:rPr lang="en-US" dirty="0"/>
              <a:t>Relatively less well represented in construction, extraction, and maintenance.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4228D-C456-5342-823D-9E19FE6C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0208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89A5-2C4D-2440-9CCA-75E7F5D74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40A99-1088-0146-AF34-08644AF2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41F88-7EBD-6743-BFF9-D4ED6941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55561"/>
            <a:ext cx="5334000" cy="381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159772-2A81-C54E-817E-3457D98F3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55561"/>
            <a:ext cx="5334000" cy="381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403D91-B2AD-C843-B3DC-1162C0AB26EB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61498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45EF-7672-F549-8427-1720EDE0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errepresented Where Wages are 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E8A0E-0557-F644-BAA4-320445C8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DE718-7E43-0349-9566-938689798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91" y="1091655"/>
            <a:ext cx="8245417" cy="5138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F18C6E-6DB5-0A45-AFE1-42C7BF0EB172}"/>
              </a:ext>
            </a:extLst>
          </p:cNvPr>
          <p:cNvSpPr txBox="1"/>
          <p:nvPr/>
        </p:nvSpPr>
        <p:spPr>
          <a:xfrm>
            <a:off x="4009293" y="6396335"/>
            <a:ext cx="766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Hamilton Darrick, Algernon Austin, and William Darity, Jr. Whiter Jobs, Higher Wages :Occupational Segregation and the Lower Wages of Black Men Economic Policy Institute, Briefing Paper #288 2011. </a:t>
            </a:r>
          </a:p>
        </p:txBody>
      </p:sp>
    </p:spTree>
    <p:extLst>
      <p:ext uri="{BB962C8B-B14F-4D97-AF65-F5344CB8AC3E}">
        <p14:creationId xmlns:p14="http://schemas.microsoft.com/office/powerpoint/2010/main" val="41504459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F2D6-466C-C34D-BB78-74D07E2B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 Broken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5663-6DC3-5C4C-9D50-81054CAB06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F071E-2E5C-2F48-942A-53DBD361B4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1205E-02EB-1B44-B718-A5E6BB67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4C2AF-439B-2646-8C33-59DF9ADD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6" y="1665979"/>
            <a:ext cx="5907794" cy="418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BE114-BFC0-5D43-829B-B6BA17AA5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5979"/>
            <a:ext cx="5991490" cy="4248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F145F6-5BC2-8448-B354-FEF8DD6FF2BD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23051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7728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99BB-C145-D04B-AF3A-EA12C88A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/>
              <a:t>ality of Income = Equality of Wealth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B49AE6-E4CA-B640-A68B-7A14F6A24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38400" y="1192280"/>
            <a:ext cx="7315200" cy="503794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91B2-F7C6-EE45-A2F0-40025B85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0D8DF-B0CA-DA4B-86AC-1FB8E07C39C9}"/>
              </a:ext>
            </a:extLst>
          </p:cNvPr>
          <p:cNvSpPr txBox="1"/>
          <p:nvPr/>
        </p:nvSpPr>
        <p:spPr>
          <a:xfrm>
            <a:off x="5466522" y="6436325"/>
            <a:ext cx="5968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err="1"/>
              <a:t>hartfordinfo.org</a:t>
            </a:r>
            <a:r>
              <a:rPr lang="en-US" sz="1200" dirty="0"/>
              <a:t>/issues/</a:t>
            </a:r>
            <a:r>
              <a:rPr lang="en-US" sz="1200" dirty="0" err="1"/>
              <a:t>wsd</a:t>
            </a:r>
            <a:r>
              <a:rPr lang="en-US" sz="1200" dirty="0"/>
              <a:t>/</a:t>
            </a:r>
            <a:r>
              <a:rPr lang="en-US" sz="1200" dirty="0" err="1"/>
              <a:t>FamiliesandChildren</a:t>
            </a:r>
            <a:r>
              <a:rPr lang="en-US" sz="1200" dirty="0"/>
              <a:t>/Racial-Wealth-Gap-</a:t>
            </a:r>
            <a:r>
              <a:rPr lang="en-US" sz="1200" dirty="0" err="1"/>
              <a:t>Brief.pdf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8B427-2EAF-D748-911D-AF4019444C4B}"/>
              </a:ext>
            </a:extLst>
          </p:cNvPr>
          <p:cNvSpPr txBox="1"/>
          <p:nvPr/>
        </p:nvSpPr>
        <p:spPr>
          <a:xfrm>
            <a:off x="4890053" y="437763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08125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98F4-5985-B649-BDBB-527CAA9D8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2C293-AF6B-214E-A98D-4067CC77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8086F6-E24B-164A-A701-698819390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17152527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474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2DFA-402E-FC4C-94F1-6B9846B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</a:t>
            </a:r>
            <a:r>
              <a:rPr lang="en-US" dirty="0"/>
              <a:t>s – Household Types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FA88E-5F51-114E-8594-2798C29F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17547" y="1151773"/>
            <a:ext cx="10156905" cy="50784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3A97-56AE-D44C-A8F6-1005943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1375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3E634-387F-7346-8890-D1731FD57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Nature of Wealth Holdings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92B84-A010-0840-B3E8-03C7877AF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Liquid assets</a:t>
            </a:r>
          </a:p>
          <a:p>
            <a:r>
              <a:rPr lang="en-US" dirty="0"/>
              <a:t>Interest bearing accounts</a:t>
            </a:r>
          </a:p>
          <a:p>
            <a:r>
              <a:rPr lang="en-US" dirty="0"/>
              <a:t>Financial accounts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CDF57-F3B3-884E-8915-74EFF887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0662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4DAB0-8D54-B844-831F-75E94BB7E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Ass</a:t>
            </a:r>
            <a:r>
              <a:rPr lang="en-US" dirty="0"/>
              <a:t>et Ownership by Type, 2011 (SIPP)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52DA3-73FB-2D4D-9DF1-96FD0BAB8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FA49B8-4D9B-6B41-9EAE-3C2D040B3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29" y="2470394"/>
            <a:ext cx="10234741" cy="19172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2D4F06-2A68-2D49-9775-AD202CC1A45B}"/>
              </a:ext>
            </a:extLst>
          </p:cNvPr>
          <p:cNvSpPr txBox="1"/>
          <p:nvPr/>
        </p:nvSpPr>
        <p:spPr>
          <a:xfrm>
            <a:off x="8541299" y="6449077"/>
            <a:ext cx="2812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Beyond Broke, 2014</a:t>
            </a:r>
          </a:p>
        </p:txBody>
      </p:sp>
    </p:spTree>
    <p:extLst>
      <p:ext uri="{BB962C8B-B14F-4D97-AF65-F5344CB8AC3E}">
        <p14:creationId xmlns:p14="http://schemas.microsoft.com/office/powerpoint/2010/main" val="16270681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90B0-1306-3C41-8B3E-2CCEA303D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</a:t>
            </a:r>
            <a:r>
              <a:rPr lang="en-US" dirty="0"/>
              <a:t>o to Fractional Reserve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941A1-6260-1541-85F3-7D27162BE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 is deposited in an account in a bank.</a:t>
            </a:r>
          </a:p>
          <a:p>
            <a:r>
              <a:rPr lang="en-US" dirty="0"/>
              <a:t>Most of that money is lent out.</a:t>
            </a:r>
          </a:p>
          <a:p>
            <a:pPr lvl="1"/>
            <a:r>
              <a:rPr lang="en-US" dirty="0"/>
              <a:t>The rest is the “reserve”.</a:t>
            </a:r>
          </a:p>
          <a:p>
            <a:r>
              <a:rPr lang="en-US" dirty="0"/>
              <a:t>Suppose lent to purchase a house.</a:t>
            </a:r>
          </a:p>
          <a:p>
            <a:pPr lvl="1"/>
            <a:r>
              <a:rPr lang="en-US" dirty="0"/>
              <a:t>That money is then deposited into an account in a bank.</a:t>
            </a:r>
          </a:p>
          <a:p>
            <a:pPr lvl="2"/>
            <a:r>
              <a:rPr lang="en-US" dirty="0"/>
              <a:t>Most of that money is lent out.</a:t>
            </a:r>
          </a:p>
          <a:p>
            <a:pPr lvl="3"/>
            <a:r>
              <a:rPr lang="en-US" dirty="0"/>
              <a:t>The rest is the “reserve”.</a:t>
            </a:r>
          </a:p>
          <a:p>
            <a:pPr lvl="2"/>
            <a:r>
              <a:rPr lang="en-US" dirty="0"/>
              <a:t>Suppose lent to purchase a house.</a:t>
            </a:r>
          </a:p>
          <a:p>
            <a:pPr lvl="3"/>
            <a:r>
              <a:rPr lang="en-US" dirty="0"/>
              <a:t>That money is then deposited…..</a:t>
            </a:r>
          </a:p>
          <a:p>
            <a:r>
              <a:rPr lang="en-US" dirty="0"/>
              <a:t>This is how wealth is created in the banking system.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44A53-4FAE-CF42-9C42-15BE08E8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2030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4641-454E-4D4D-B1B6-5F440104D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4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This Doesn’t Work for Black Banks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2CDDC-1D21-AA49-956A-B130329C2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 is deposited in an account in a Black bank.</a:t>
            </a:r>
          </a:p>
          <a:p>
            <a:r>
              <a:rPr lang="en-US" dirty="0"/>
              <a:t>Most is lent for the purchase of a house by a Black buyer.</a:t>
            </a:r>
          </a:p>
          <a:p>
            <a:r>
              <a:rPr lang="en-US" dirty="0"/>
              <a:t>If the seller is white, those funds then get deposited in a White bank.</a:t>
            </a:r>
          </a:p>
          <a:p>
            <a:pPr lvl="1"/>
            <a:r>
              <a:rPr lang="en-US" dirty="0"/>
              <a:t>All of the remaining fractional reserve benefits go now to White banks.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Because the money is not allowed to circulate ONLY within the Black community, Black banking will likely have limited capacity to generate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266ED-C134-ED4E-BABC-EA70FE20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431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AB01A-9B27-784F-B43A-79E9EC086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</a:t>
            </a:r>
            <a:r>
              <a:rPr lang="en-US" sz="3600" dirty="0"/>
              <a:t> Multiplier Economy – Spanner in the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CB55F-F0D4-7E43-8E7E-BAFBCD4D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Banking – money goes where money is.</a:t>
            </a:r>
          </a:p>
          <a:p>
            <a:r>
              <a:rPr lang="en-US" dirty="0"/>
              <a:t>Buying – money goes to buy intermediate inputs, into the White community.</a:t>
            </a:r>
          </a:p>
          <a:p>
            <a:pPr lvl="1"/>
            <a:r>
              <a:rPr lang="en-US" dirty="0"/>
              <a:t>There is a similar multiplier for consumer spending.</a:t>
            </a:r>
          </a:p>
          <a:p>
            <a:pPr lvl="1"/>
            <a:r>
              <a:rPr lang="en-US" dirty="0"/>
              <a:t>Money is spent – goes to a Black business</a:t>
            </a:r>
          </a:p>
          <a:p>
            <a:pPr lvl="2"/>
            <a:r>
              <a:rPr lang="en-US" dirty="0"/>
              <a:t>That Black business then keeps some of the money, but some leaves the Black community through the purchases of intermediate inputs.</a:t>
            </a:r>
          </a:p>
          <a:p>
            <a:pPr lvl="3"/>
            <a:r>
              <a:rPr lang="en-US" dirty="0"/>
              <a:t>The Black economy may simply not be big enough to prevent this </a:t>
            </a:r>
            <a:r>
              <a:rPr lang="en-US"/>
              <a:t>leakage.</a:t>
            </a:r>
          </a:p>
          <a:p>
            <a:pPr marL="1371600" lvl="3" indent="0">
              <a:buNone/>
            </a:pPr>
            <a:endParaRPr lang="en-US" dirty="0"/>
          </a:p>
          <a:p>
            <a:r>
              <a:rPr lang="en-US" dirty="0"/>
              <a:t>Both approaches to closing the wealth gap are severely limited unless the Black banking sector and economies are walled off from the rest of the country.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A8162-FEF5-0A44-90D0-1DC2F47E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610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77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201431" y="2235196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781564" y="2923598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183680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3"/>
            <a:ext cx="10182665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922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28246</TotalTime>
  <Words>2361</Words>
  <Application>Microsoft Macintosh PowerPoint</Application>
  <PresentationFormat>Widescreen</PresentationFormat>
  <Paragraphs>470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2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 Available NEED Topics Include:</vt:lpstr>
      <vt:lpstr>Credits and Disclaimer</vt:lpstr>
      <vt:lpstr>Outline</vt:lpstr>
      <vt:lpstr>Evidence</vt:lpstr>
      <vt:lpstr>Evidence of the Gap</vt:lpstr>
      <vt:lpstr>Wealth Gap Over Time: Mean</vt:lpstr>
      <vt:lpstr>Wealth is More and More Concentrated</vt:lpstr>
      <vt:lpstr>Overall Wealth Distribution</vt:lpstr>
      <vt:lpstr>By Household Income</vt:lpstr>
      <vt:lpstr>Why Wealth is Important</vt:lpstr>
      <vt:lpstr>Household Level Benefits</vt:lpstr>
      <vt:lpstr>Wealth Mobility</vt:lpstr>
      <vt:lpstr>Tangible Benefits for the Broader Economy</vt:lpstr>
      <vt:lpstr>Sources of Disparities</vt:lpstr>
      <vt:lpstr>Events/Policies with Direct Wealth Implications </vt:lpstr>
      <vt:lpstr>Results for Black Families</vt:lpstr>
      <vt:lpstr>Potential Explanations: Differences in…</vt:lpstr>
      <vt:lpstr>Differences in Educational Attainment, 2017</vt:lpstr>
      <vt:lpstr>Wealth by Educational Attainment</vt:lpstr>
      <vt:lpstr>Educational Attainment</vt:lpstr>
      <vt:lpstr>Black-White Earnings Gap by Education</vt:lpstr>
      <vt:lpstr>Home Ownership</vt:lpstr>
      <vt:lpstr>Home Ownership</vt:lpstr>
      <vt:lpstr>Wealth Equality Through Home Ownership?</vt:lpstr>
      <vt:lpstr>What Determines Differences in Home Ownership?</vt:lpstr>
      <vt:lpstr>Increased Savings</vt:lpstr>
      <vt:lpstr>Financial Literacy</vt:lpstr>
      <vt:lpstr>Use of Payday Lenders</vt:lpstr>
      <vt:lpstr>Use of Payday Lenders</vt:lpstr>
      <vt:lpstr>Incarceration Likely Plays A Role</vt:lpstr>
      <vt:lpstr>PowerPoint Presentation</vt:lpstr>
      <vt:lpstr>Family Structure</vt:lpstr>
      <vt:lpstr>Kids – Household Types</vt:lpstr>
      <vt:lpstr>Initial Endowment</vt:lpstr>
      <vt:lpstr>What is Fundamentally Responsible?</vt:lpstr>
      <vt:lpstr>PowerPoint Presentation</vt:lpstr>
      <vt:lpstr>Accounting for the Wealth Gap</vt:lpstr>
      <vt:lpstr>Policy Options</vt:lpstr>
      <vt:lpstr>Categories of Policy Areas</vt:lpstr>
      <vt:lpstr>Gov’t Asset Building Policies</vt:lpstr>
      <vt:lpstr>Specific Policy Options</vt:lpstr>
      <vt:lpstr>Other Concrete Policy Options</vt:lpstr>
      <vt:lpstr>Buying and Banking Black</vt:lpstr>
      <vt:lpstr>Summary</vt:lpstr>
      <vt:lpstr> Thank you!</vt:lpstr>
      <vt:lpstr>Wealth Disparities, 2019</vt:lpstr>
      <vt:lpstr>Wealth Gap Over Time: Mean</vt:lpstr>
      <vt:lpstr>Wealth Gap Over Time: Median</vt:lpstr>
      <vt:lpstr>Net Worth by Age and Race</vt:lpstr>
      <vt:lpstr>Educational Attainment: Policy</vt:lpstr>
      <vt:lpstr>Black Household Incomes Relative to White</vt:lpstr>
      <vt:lpstr>Entrepreneurship</vt:lpstr>
      <vt:lpstr>Soft Skills and Personal Responsibility</vt:lpstr>
      <vt:lpstr>Wage Gap</vt:lpstr>
      <vt:lpstr>Overrepresented Where Wages are Low</vt:lpstr>
      <vt:lpstr>Wage Gap Broken Down</vt:lpstr>
      <vt:lpstr>Equality of Income = Equality of Wealth</vt:lpstr>
      <vt:lpstr>Labor Force Participation</vt:lpstr>
      <vt:lpstr>Family Structure</vt:lpstr>
      <vt:lpstr>Kids – Household Types</vt:lpstr>
      <vt:lpstr>The Nature of Wealth Holdings</vt:lpstr>
      <vt:lpstr>Asset Ownership by Type, 2011 (SIPP)</vt:lpstr>
      <vt:lpstr>Intro to Fractional Reserve Banking</vt:lpstr>
      <vt:lpstr>Why This Doesn’t Work for Black Banks</vt:lpstr>
      <vt:lpstr>The Multiplier Economy – Spanner in the Works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293</cp:revision>
  <cp:lastPrinted>2022-02-16T19:45:57Z</cp:lastPrinted>
  <dcterms:created xsi:type="dcterms:W3CDTF">2017-05-03T22:30:38Z</dcterms:created>
  <dcterms:modified xsi:type="dcterms:W3CDTF">2022-03-25T16:57:54Z</dcterms:modified>
</cp:coreProperties>
</file>