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4"/>
  </p:notesMasterIdLst>
  <p:sldIdLst>
    <p:sldId id="1026" r:id="rId2"/>
    <p:sldId id="4001" r:id="rId3"/>
    <p:sldId id="4165" r:id="rId4"/>
    <p:sldId id="4094" r:id="rId5"/>
    <p:sldId id="1089" r:id="rId6"/>
    <p:sldId id="1093" r:id="rId7"/>
    <p:sldId id="3967" r:id="rId8"/>
    <p:sldId id="3949" r:id="rId9"/>
    <p:sldId id="1670" r:id="rId10"/>
    <p:sldId id="4095" r:id="rId11"/>
    <p:sldId id="1643" r:id="rId12"/>
    <p:sldId id="1648" r:id="rId13"/>
    <p:sldId id="1644" r:id="rId14"/>
    <p:sldId id="3966" r:id="rId15"/>
    <p:sldId id="3974" r:id="rId16"/>
    <p:sldId id="3975" r:id="rId17"/>
    <p:sldId id="1659" r:id="rId18"/>
    <p:sldId id="1660" r:id="rId19"/>
    <p:sldId id="1661" r:id="rId20"/>
    <p:sldId id="3951" r:id="rId21"/>
    <p:sldId id="3976" r:id="rId22"/>
    <p:sldId id="3504" r:id="rId23"/>
    <p:sldId id="1098" r:id="rId24"/>
    <p:sldId id="1094" r:id="rId25"/>
    <p:sldId id="3962" r:id="rId26"/>
    <p:sldId id="3536" r:id="rId27"/>
    <p:sldId id="1096" r:id="rId28"/>
    <p:sldId id="1097" r:id="rId29"/>
    <p:sldId id="1119" r:id="rId30"/>
    <p:sldId id="1099" r:id="rId31"/>
    <p:sldId id="4173" r:id="rId32"/>
    <p:sldId id="3977" r:id="rId33"/>
    <p:sldId id="1655" r:id="rId34"/>
    <p:sldId id="1108" r:id="rId35"/>
    <p:sldId id="1109" r:id="rId36"/>
    <p:sldId id="3952" r:id="rId37"/>
    <p:sldId id="3953" r:id="rId38"/>
    <p:sldId id="3954" r:id="rId39"/>
    <p:sldId id="3973" r:id="rId40"/>
    <p:sldId id="3978" r:id="rId41"/>
    <p:sldId id="3979" r:id="rId42"/>
    <p:sldId id="1656" r:id="rId43"/>
    <p:sldId id="1120" r:id="rId44"/>
    <p:sldId id="4170" r:id="rId45"/>
    <p:sldId id="1657" r:id="rId46"/>
    <p:sldId id="3971" r:id="rId47"/>
    <p:sldId id="1121" r:id="rId48"/>
    <p:sldId id="1663" r:id="rId49"/>
    <p:sldId id="3981" r:id="rId50"/>
    <p:sldId id="4169" r:id="rId51"/>
    <p:sldId id="3982" r:id="rId52"/>
    <p:sldId id="1650" r:id="rId53"/>
    <p:sldId id="4172" r:id="rId54"/>
    <p:sldId id="1658" r:id="rId55"/>
    <p:sldId id="3964" r:id="rId56"/>
    <p:sldId id="1112" r:id="rId57"/>
    <p:sldId id="3968" r:id="rId58"/>
    <p:sldId id="1680" r:id="rId59"/>
    <p:sldId id="1649" r:id="rId60"/>
    <p:sldId id="3957" r:id="rId61"/>
    <p:sldId id="3980" r:id="rId62"/>
    <p:sldId id="1114" r:id="rId63"/>
    <p:sldId id="1113" r:id="rId64"/>
    <p:sldId id="1107" r:id="rId65"/>
    <p:sldId id="3958" r:id="rId66"/>
    <p:sldId id="1674" r:id="rId67"/>
    <p:sldId id="1676" r:id="rId68"/>
    <p:sldId id="1672" r:id="rId69"/>
    <p:sldId id="1677" r:id="rId70"/>
    <p:sldId id="1668" r:id="rId71"/>
    <p:sldId id="4168" r:id="rId72"/>
    <p:sldId id="102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66" autoAdjust="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18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0478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65712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26840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08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9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9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big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6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81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0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</a:t>
            </a:r>
            <a:r>
              <a:rPr lang="en-US" b="1" i="1" dirty="0"/>
              <a:t>spatial distribution of the black population</a:t>
            </a:r>
            <a:r>
              <a:rPr lang="en-US" b="0" dirty="0"/>
              <a:t>. </a:t>
            </a:r>
          </a:p>
          <a:p>
            <a:pPr lvl="2"/>
            <a:r>
              <a:rPr lang="en-US" dirty="0"/>
              <a:t>Restrictive covenants, redlining, and general housing and lending discrimination.</a:t>
            </a:r>
            <a:endParaRPr lang="en-US" b="0" dirty="0"/>
          </a:p>
          <a:p>
            <a:pPr lvl="1"/>
            <a:r>
              <a:rPr lang="en-US" b="0" dirty="0"/>
              <a:t>Policies that have a </a:t>
            </a:r>
            <a:r>
              <a:rPr lang="en-US" b="1" i="1" dirty="0"/>
              <a:t>disparate impact on black individuals because of their locations</a:t>
            </a:r>
            <a:r>
              <a:rPr lang="en-US" b="0" dirty="0"/>
              <a:t>.</a:t>
            </a:r>
          </a:p>
          <a:p>
            <a:pPr lvl="2"/>
            <a:r>
              <a:rPr lang="en-US" dirty="0"/>
              <a:t>The original version of Michigan Senate Bill 897 exempted individuals from a Medicaid work requirement conditional on residing in a county with an unemployment rate above 8.5 percent. </a:t>
            </a:r>
          </a:p>
          <a:p>
            <a:pPr lvl="3"/>
            <a:r>
              <a:rPr lang="en-US" dirty="0"/>
              <a:t>The higher unemployment rates in rural counties would disproportionately </a:t>
            </a:r>
            <a:r>
              <a:rPr lang="en-US" i="1" dirty="0"/>
              <a:t>exempt white recipients from the work requirement within the bill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Savings rates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23631"/>
              </p:ext>
            </p:extLst>
          </p:nvPr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6232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(6/15): 	Trade and Globalization (Alan Deardorff, University of Michigan)</a:t>
            </a:r>
          </a:p>
          <a:p>
            <a:pPr lvl="1"/>
            <a:r>
              <a:rPr lang="en-US" dirty="0"/>
              <a:t>Week 2 (6/22): 	Climate Change (Sarah Jacobson, Williams College)</a:t>
            </a:r>
          </a:p>
          <a:p>
            <a:pPr lvl="1"/>
            <a:r>
              <a:rPr lang="en-US" dirty="0"/>
              <a:t>Week 3 (6/29): 	The Federal Debt (</a:t>
            </a:r>
            <a:r>
              <a:rPr lang="en-US" dirty="0" err="1"/>
              <a:t>Goeffrey</a:t>
            </a:r>
            <a:r>
              <a:rPr lang="en-US" dirty="0"/>
              <a:t>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(7/6): 	Economic Inequality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5 (7/13):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6 (7/20):	Trade Deficits and Exchange Rates (Alan Deardorff, University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72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029E-EB99-4A49-B013-663BE1A8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Whe</a:t>
            </a:r>
            <a:r>
              <a:rPr lang="en-US" sz="3200" dirty="0"/>
              <a:t>re Today’s 25-Year-Olds Went to College, by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A9C9A-9223-3B40-A580-56B82980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B47B0-8D4D-9648-BD08-7D1DB927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8571"/>
            <a:ext cx="10896462" cy="5031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A0785-6BB3-6E45-9B1A-1A9D9086988A}"/>
              </a:ext>
            </a:extLst>
          </p:cNvPr>
          <p:cNvSpPr txBox="1"/>
          <p:nvPr/>
        </p:nvSpPr>
        <p:spPr>
          <a:xfrm>
            <a:off x="2366335" y="6566585"/>
            <a:ext cx="9743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/interactive/2017/01/18/upshot/some-colleges-have-more-students-from-the-top-1-percent-than-the-bottom-60.html</a:t>
            </a:r>
          </a:p>
        </p:txBody>
      </p:sp>
    </p:spTree>
    <p:extLst>
      <p:ext uri="{BB962C8B-B14F-4D97-AF65-F5344CB8AC3E}">
        <p14:creationId xmlns:p14="http://schemas.microsoft.com/office/powerpoint/2010/main" val="2869275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7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63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21930"/>
              </p:ext>
            </p:extLst>
          </p:nvPr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8135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108956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parents.</a:t>
            </a:r>
          </a:p>
          <a:p>
            <a:r>
              <a:rPr lang="en-US" dirty="0"/>
              <a:t>Ability to borrow – lending discrimination.</a:t>
            </a:r>
          </a:p>
          <a:p>
            <a:pPr lvl="1"/>
            <a:r>
              <a:rPr lang="en-US" dirty="0"/>
              <a:t>At all.</a:t>
            </a:r>
          </a:p>
          <a:p>
            <a:pPr lvl="1"/>
            <a:r>
              <a:rPr lang="en-US" dirty="0"/>
              <a:t>On equivalent terms to white borrowers.</a:t>
            </a:r>
          </a:p>
          <a:p>
            <a:r>
              <a:rPr lang="en-US" dirty="0"/>
              <a:t>Local ordinances – housing discrimination.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69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</a:t>
            </a:r>
            <a:r>
              <a:rPr lang="en-US" b="1" i="1" dirty="0"/>
              <a:t>Blacks have a slightly higher savings rate than Whites</a:t>
            </a:r>
            <a:r>
              <a:rPr lang="en-US" dirty="0"/>
              <a:t>.</a:t>
            </a:r>
          </a:p>
          <a:p>
            <a:r>
              <a:rPr lang="en-US" dirty="0"/>
              <a:t>Assertion: risk and reward are higher for White investors.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13224"/>
            <a:ext cx="9144000" cy="1746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OLLI – University of Kentucky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July 13,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12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67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C5A4-B71B-B548-A107-138B6265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solidFill>
                  <a:schemeClr val="bg1"/>
                </a:solidFill>
              </a:rPr>
              <a:t>Larg</a:t>
            </a:r>
            <a:r>
              <a:rPr lang="en-US" sz="3200" b="0" dirty="0"/>
              <a:t>e income gaps persist between men — but not women.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8E5C3-DE98-F54E-9556-ABF4ECBC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51088-9CDE-0C42-817D-A7609146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34" y="1263549"/>
            <a:ext cx="7912100" cy="496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6F19B-DEDE-0445-9438-A04020C42718}"/>
              </a:ext>
            </a:extLst>
          </p:cNvPr>
          <p:cNvSpPr txBox="1"/>
          <p:nvPr/>
        </p:nvSpPr>
        <p:spPr>
          <a:xfrm>
            <a:off x="4816549" y="6456851"/>
            <a:ext cx="671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/interactive/2018/03/19/upshot/race-class-white-and-black-</a:t>
            </a:r>
            <a:r>
              <a:rPr lang="en-US" sz="1200" dirty="0" err="1"/>
              <a:t>men.html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5209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369290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95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72936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6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A6E-6F93-3744-A397-3B0A5660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Rate Gap Varies by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0D23-DF60-BC41-BED0-4CEE8DC9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9F7D43-641D-F344-B074-1D6E0881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97" y="1111433"/>
            <a:ext cx="6693806" cy="5118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971B32-F791-4947-BE4D-B15675AA6678}"/>
              </a:ext>
            </a:extLst>
          </p:cNvPr>
          <p:cNvSpPr txBox="1"/>
          <p:nvPr/>
        </p:nvSpPr>
        <p:spPr>
          <a:xfrm>
            <a:off x="4816549" y="6456851"/>
            <a:ext cx="671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/interactive/2018/03/19/upshot/race-class-white-and-black-</a:t>
            </a:r>
            <a:r>
              <a:rPr lang="en-US" sz="1200" dirty="0" err="1"/>
              <a:t>men.html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9201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435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86061B-1A49-5049-B169-B92AB684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5EAA7-F8CF-874D-B911-262C3421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843" y="61202"/>
            <a:ext cx="7050314" cy="6169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9FE67-D626-ED47-9CA5-F72A6D078F40}"/>
              </a:ext>
            </a:extLst>
          </p:cNvPr>
          <p:cNvSpPr txBox="1"/>
          <p:nvPr/>
        </p:nvSpPr>
        <p:spPr>
          <a:xfrm>
            <a:off x="4816549" y="6456851"/>
            <a:ext cx="671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/interactive/2018/03/19/upshot/race-class-white-and-black-</a:t>
            </a:r>
            <a:r>
              <a:rPr lang="en-US" sz="1200" dirty="0" err="1"/>
              <a:t>men.html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4431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19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4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4143922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income.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91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Reparations: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discrimination.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703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56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10237173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 – Less Concrete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1790489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396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4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011197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066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9610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Trad</a:t>
            </a:r>
            <a:r>
              <a:rPr lang="en-US" sz="3600" dirty="0"/>
              <a:t>e Deficits &amp; Exchange Rates: Alan Deardorff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1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1342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697567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27517</TotalTime>
  <Words>2780</Words>
  <Application>Microsoft Macintosh PowerPoint</Application>
  <PresentationFormat>Widescreen</PresentationFormat>
  <Paragraphs>525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Outline</vt:lpstr>
      <vt:lpstr>Evidence</vt:lpstr>
      <vt:lpstr>Evidence of the Gap</vt:lpstr>
      <vt:lpstr>Wealth Disparities, 2019</vt:lpstr>
      <vt:lpstr>Wealth is More and More Concentrated</vt:lpstr>
      <vt:lpstr>Wealth Concentration Has Been Rising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U.S. – Racial Differences</vt:lpstr>
      <vt:lpstr>Tangible Benefits for the Broader Economy</vt:lpstr>
      <vt:lpstr>Sources of Disparities</vt:lpstr>
      <vt:lpstr>Events/Policies with Direct Wealth Implications </vt:lpstr>
      <vt:lpstr> Government Policy and Racial Inequality</vt:lpstr>
      <vt:lpstr>Results for Black Families</vt:lpstr>
      <vt:lpstr>Potential Explanations: Differences in…</vt:lpstr>
      <vt:lpstr>Wealth by Educational Attainment</vt:lpstr>
      <vt:lpstr>Educational Attainment</vt:lpstr>
      <vt:lpstr>Where Today’s 25-Year-Olds Went to College, by Income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Large income gaps persist between men — but not women.</vt:lpstr>
      <vt:lpstr>Overrepresented Where Wages are Low</vt:lpstr>
      <vt:lpstr>Black-White Earnings Gap by Education</vt:lpstr>
      <vt:lpstr>Wage Gap Broken Down</vt:lpstr>
      <vt:lpstr>Equality of Income = Equality of Wealth</vt:lpstr>
      <vt:lpstr>Incarceration Likely Plays A Role</vt:lpstr>
      <vt:lpstr>Incarceration Rate Gap Varies by Income</vt:lpstr>
      <vt:lpstr>PowerPoint Presentation</vt:lpstr>
      <vt:lpstr>Family Structure</vt:lpstr>
      <vt:lpstr>PowerPoint Presentation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Buying and Banking Black – Less Concrete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Trade Deficits &amp; Exchange Rates: Alan Deardorff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283</cp:revision>
  <cp:lastPrinted>2021-07-06T16:31:47Z</cp:lastPrinted>
  <dcterms:created xsi:type="dcterms:W3CDTF">2017-05-03T22:30:38Z</dcterms:created>
  <dcterms:modified xsi:type="dcterms:W3CDTF">2022-07-13T19:08:50Z</dcterms:modified>
</cp:coreProperties>
</file>