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6"/>
  </p:notesMasterIdLst>
  <p:sldIdLst>
    <p:sldId id="4194" r:id="rId2"/>
    <p:sldId id="1197" r:id="rId3"/>
    <p:sldId id="436" r:id="rId4"/>
    <p:sldId id="1199" r:id="rId5"/>
    <p:sldId id="4094" r:id="rId6"/>
    <p:sldId id="3965" r:id="rId7"/>
    <p:sldId id="1089" r:id="rId8"/>
    <p:sldId id="1678" r:id="rId9"/>
    <p:sldId id="1093" r:id="rId10"/>
    <p:sldId id="284" r:id="rId11"/>
    <p:sldId id="1670" r:id="rId12"/>
    <p:sldId id="3967" r:id="rId13"/>
    <p:sldId id="1643" r:id="rId14"/>
    <p:sldId id="1648" r:id="rId15"/>
    <p:sldId id="1644" r:id="rId16"/>
    <p:sldId id="3966" r:id="rId17"/>
    <p:sldId id="3974" r:id="rId18"/>
    <p:sldId id="3975" r:id="rId19"/>
    <p:sldId id="1659" r:id="rId20"/>
    <p:sldId id="1660" r:id="rId21"/>
    <p:sldId id="1661" r:id="rId22"/>
    <p:sldId id="3951" r:id="rId23"/>
    <p:sldId id="3976" r:id="rId24"/>
    <p:sldId id="1098" r:id="rId25"/>
    <p:sldId id="1094" r:id="rId26"/>
    <p:sldId id="3962" r:id="rId27"/>
    <p:sldId id="1096" r:id="rId28"/>
    <p:sldId id="1097" r:id="rId29"/>
    <p:sldId id="1119" r:id="rId30"/>
    <p:sldId id="1099" r:id="rId31"/>
    <p:sldId id="3977" r:id="rId32"/>
    <p:sldId id="1655" r:id="rId33"/>
    <p:sldId id="1108" r:id="rId34"/>
    <p:sldId id="1109" r:id="rId35"/>
    <p:sldId id="3952" r:id="rId36"/>
    <p:sldId id="3953" r:id="rId37"/>
    <p:sldId id="3954" r:id="rId38"/>
    <p:sldId id="3973" r:id="rId39"/>
    <p:sldId id="3978" r:id="rId40"/>
    <p:sldId id="3979" r:id="rId41"/>
    <p:sldId id="1656" r:id="rId42"/>
    <p:sldId id="1120" r:id="rId43"/>
    <p:sldId id="1657" r:id="rId44"/>
    <p:sldId id="3971" r:id="rId45"/>
    <p:sldId id="1121" r:id="rId46"/>
    <p:sldId id="1663" r:id="rId47"/>
    <p:sldId id="3981" r:id="rId48"/>
    <p:sldId id="277" r:id="rId49"/>
    <p:sldId id="3982" r:id="rId50"/>
    <p:sldId id="1650" r:id="rId51"/>
    <p:sldId id="1658" r:id="rId52"/>
    <p:sldId id="3964" r:id="rId53"/>
    <p:sldId id="1112" r:id="rId54"/>
    <p:sldId id="3968" r:id="rId55"/>
    <p:sldId id="1680" r:id="rId56"/>
    <p:sldId id="1649" r:id="rId57"/>
    <p:sldId id="1647" r:id="rId58"/>
    <p:sldId id="4086" r:id="rId59"/>
    <p:sldId id="3980" r:id="rId60"/>
    <p:sldId id="1114" r:id="rId61"/>
    <p:sldId id="1113" r:id="rId62"/>
    <p:sldId id="1668" r:id="rId63"/>
    <p:sldId id="1169" r:id="rId64"/>
    <p:sldId id="1027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5272" autoAdjust="0"/>
    <p:restoredTop sz="94674"/>
  </p:normalViewPr>
  <p:slideViewPr>
    <p:cSldViewPr snapToGrid="0" snapToObjects="1">
      <p:cViewPr varScale="1">
        <p:scale>
          <a:sx n="88" d="100"/>
          <a:sy n="88" d="100"/>
        </p:scale>
        <p:origin x="208" y="10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7/15/22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Bitcoin today was trading at $56,850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4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61FBDF8-9CAD-5445-AFEF-5D51195BF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4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_media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Summe</a:t>
            </a:r>
            <a:r>
              <a:rPr lang="en-US" sz="3600" b="1" i="1" dirty="0"/>
              <a:t>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Hawaii, Manoa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July-Aug,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55486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195409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369756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96103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06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4"/>
            <a:ext cx="10182664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14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3657126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1268407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56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708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9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155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90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higher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Withstand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57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  <a:p>
            <a:r>
              <a:rPr lang="en-US" dirty="0"/>
              <a:t>Evidence suggests that nurture plays a big role.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69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50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22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81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deprivation.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deprivation.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1921.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03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neighborhoods.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79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Incarceration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75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823631"/>
              </p:ext>
            </p:extLst>
          </p:nvPr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162322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(7/8): 	Economic Update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/>
            <a:r>
              <a:rPr lang="en-US" b="1" dirty="0"/>
              <a:t>Week 2 (7/15): 	The Black-White Wealth Gap (Jon </a:t>
            </a:r>
            <a:r>
              <a:rPr lang="en-US" b="1" dirty="0" err="1"/>
              <a:t>Haveman</a:t>
            </a:r>
            <a:r>
              <a:rPr lang="en-US" b="1" dirty="0"/>
              <a:t>, NEED)</a:t>
            </a:r>
          </a:p>
          <a:p>
            <a:pPr lvl="1"/>
            <a:r>
              <a:rPr lang="en-US" dirty="0"/>
              <a:t>Week 3 (7/22): 	Cryptocurrencies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/>
            <a:r>
              <a:rPr lang="en-US" dirty="0"/>
              <a:t>Week 4 (7/29): 	Gender Pay Gap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/>
            <a:r>
              <a:rPr lang="en-US" dirty="0"/>
              <a:t>Week 5 (8/5):	Federal Debt (Joseph Carolan, Oakland University)</a:t>
            </a:r>
          </a:p>
          <a:p>
            <a:pPr lvl="1"/>
            <a:r>
              <a:rPr lang="en-US" dirty="0"/>
              <a:t>Week 6 (8/12):	Autonomous Vehicles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833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5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E668-4F2C-2B41-907A-52DB9642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Attainment: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B97EA-A2C3-C44C-BDB0-DE61B009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increase educational attainment?</a:t>
            </a:r>
          </a:p>
          <a:p>
            <a:pPr lvl="1"/>
            <a:r>
              <a:rPr lang="en-US" dirty="0"/>
              <a:t>Increase universal quality of public schools.</a:t>
            </a:r>
          </a:p>
          <a:p>
            <a:pPr lvl="1"/>
            <a:r>
              <a:rPr lang="en-US" dirty="0"/>
              <a:t>Increased/improved counseling in high schools.</a:t>
            </a:r>
          </a:p>
          <a:p>
            <a:pPr lvl="1"/>
            <a:r>
              <a:rPr lang="en-US" dirty="0"/>
              <a:t>Reduce costs (including living) of attending college.</a:t>
            </a:r>
          </a:p>
          <a:p>
            <a:pPr lvl="1"/>
            <a:r>
              <a:rPr lang="en-US" dirty="0"/>
              <a:t>Increased access to funds for education.</a:t>
            </a:r>
          </a:p>
          <a:p>
            <a:pPr lvl="1"/>
            <a:r>
              <a:rPr lang="en-US" dirty="0"/>
              <a:t>Make publicly available pre-k education.</a:t>
            </a:r>
          </a:p>
          <a:p>
            <a:pPr lvl="1"/>
            <a:r>
              <a:rPr lang="en-US" dirty="0"/>
              <a:t>Mandate kindergarten by age 5.</a:t>
            </a:r>
          </a:p>
          <a:p>
            <a:pPr lvl="1"/>
            <a:r>
              <a:rPr lang="en-US" dirty="0"/>
              <a:t>No one able to drop out before age 18 or at least 11 completed years of education.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CED40-D56D-9540-9EE6-52D5960E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977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04242" y="1146887"/>
            <a:ext cx="6595241" cy="479507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63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Ownership: 2016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821930"/>
              </p:ext>
            </p:extLst>
          </p:nvPr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325468-DB44-604E-96DD-53D16DFD9FD7}"/>
              </a:ext>
            </a:extLst>
          </p:cNvPr>
          <p:cNvSpPr txBox="1"/>
          <p:nvPr/>
        </p:nvSpPr>
        <p:spPr>
          <a:xfrm>
            <a:off x="1090864" y="3027950"/>
            <a:ext cx="3063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Median Net Worth by Race</a:t>
            </a:r>
          </a:p>
        </p:txBody>
      </p:sp>
    </p:spTree>
    <p:extLst>
      <p:ext uri="{BB962C8B-B14F-4D97-AF65-F5344CB8AC3E}">
        <p14:creationId xmlns:p14="http://schemas.microsoft.com/office/powerpoint/2010/main" val="8135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pPr lvl="1"/>
            <a:r>
              <a:rPr lang="en-US" dirty="0"/>
              <a:t>Appraisals, buyers, lenders, local laws, covenants…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1089562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communities.</a:t>
            </a:r>
          </a:p>
          <a:p>
            <a:pPr lvl="1"/>
            <a:r>
              <a:rPr lang="en-US" dirty="0"/>
              <a:t>This makes it a less attractive investment.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269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  <a:p>
            <a:r>
              <a:rPr lang="en-US" dirty="0"/>
              <a:t>Assertion: risk and reward are higher for White investors</a:t>
            </a:r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0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literacy doesn’t matter that much when you don’t have any finances to manage.</a:t>
            </a:r>
          </a:p>
          <a:p>
            <a:pPr lvl="1"/>
            <a:r>
              <a:rPr lang="en-US" dirty="0"/>
              <a:t>The insufficient financial literacy argument is often leveled specifically at Black households.</a:t>
            </a:r>
          </a:p>
          <a:p>
            <a:pPr lvl="2"/>
            <a:r>
              <a:rPr lang="en-US" dirty="0"/>
              <a:t>The argument holds equally with regard to all households of comparable incomes.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57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F53272D-0710-D642-88BD-FE9FA867882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1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up, but may take them in a bunch as time permits.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  <a:p>
            <a:r>
              <a:rPr lang="en-US" dirty="0"/>
              <a:t>OLLI allowing, we can stay beyond the end of class to have further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2746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 -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interest rates if they can get them.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 members.</a:t>
            </a:r>
          </a:p>
          <a:p>
            <a:r>
              <a:rPr lang="en-US" dirty="0"/>
              <a:t>Different stocks of relevant social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80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time.</a:t>
            </a:r>
          </a:p>
          <a:p>
            <a:pPr lvl="1"/>
            <a:r>
              <a:rPr lang="en-US" dirty="0"/>
              <a:t>Eye contact with customers.</a:t>
            </a:r>
          </a:p>
          <a:p>
            <a:pPr lvl="1"/>
            <a:r>
              <a:rPr lang="en-US" dirty="0"/>
              <a:t>Dress well.</a:t>
            </a:r>
          </a:p>
          <a:p>
            <a:pPr lvl="1"/>
            <a:r>
              <a:rPr lang="en-US" dirty="0"/>
              <a:t>Collaborative skills.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moving.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676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23692909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736878-95EB-D94E-8EF6-5F9B87656AEF}"/>
              </a:ext>
            </a:extLst>
          </p:cNvPr>
          <p:cNvSpPr/>
          <p:nvPr/>
        </p:nvSpPr>
        <p:spPr>
          <a:xfrm>
            <a:off x="4249271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BF792-F2DC-BC41-BA09-0A95BB6F1AF9}"/>
              </a:ext>
            </a:extLst>
          </p:cNvPr>
          <p:cNvSpPr/>
          <p:nvPr/>
        </p:nvSpPr>
        <p:spPr>
          <a:xfrm>
            <a:off x="5922408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FFA5FC-9079-2844-AB00-56369AE143D5}"/>
              </a:ext>
            </a:extLst>
          </p:cNvPr>
          <p:cNvSpPr/>
          <p:nvPr/>
        </p:nvSpPr>
        <p:spPr>
          <a:xfrm>
            <a:off x="8048811" y="3194049"/>
            <a:ext cx="1846729" cy="2252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CD1F5A-786F-FB47-B365-81F05B8C3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0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3952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7941" y="1033564"/>
            <a:ext cx="7545659" cy="51966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90053" y="43776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729362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5653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-14226" r="-14226"/>
          <a:stretch>
            <a:fillRect/>
          </a:stretch>
        </p:blipFill>
        <p:spPr>
          <a:xfrm>
            <a:off x="1546593" y="1221381"/>
            <a:ext cx="9393920" cy="5009547"/>
          </a:xfrm>
          <a:ln w="1270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46593" y="607372"/>
            <a:ext cx="964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 Drug Arrest Rates per 100,000 by Race</a:t>
            </a:r>
          </a:p>
        </p:txBody>
      </p:sp>
    </p:spTree>
    <p:extLst>
      <p:ext uri="{BB962C8B-B14F-4D97-AF65-F5344CB8AC3E}">
        <p14:creationId xmlns:p14="http://schemas.microsoft.com/office/powerpoint/2010/main" val="4246505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C5C7F-B943-5C46-97AD-EFD54D19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8052F-D9ED-E242-98EA-CF37F6D4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1310"/>
            <a:ext cx="10160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4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013224"/>
            <a:ext cx="9144000" cy="1746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National Economic Education Delegation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OLLI – Hawaii, Manoa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July 15,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204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0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196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</a:t>
            </a:r>
            <a:r>
              <a:rPr lang="en-US" dirty="0"/>
              <a:t>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44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behaviors?</a:t>
            </a:r>
          </a:p>
          <a:p>
            <a:r>
              <a:rPr lang="en-US" dirty="0"/>
              <a:t>Structural characteristics of the economy?</a:t>
            </a:r>
          </a:p>
          <a:p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554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41439229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805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 dirty="0"/>
              <a:t>Black incarceration rates are very high.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838200" y="3750622"/>
            <a:ext cx="10072255" cy="14413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7410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FBA5-6A8E-F743-8DD7-3E6276C3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</a:t>
            </a:r>
            <a:r>
              <a:rPr lang="en-US" dirty="0"/>
              <a:t>orm Criminal Justice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D25FC-EE83-F541-902E-30DA6D6E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63692-EFD0-DC4E-A3E1-F6369A054780}"/>
              </a:ext>
            </a:extLst>
          </p:cNvPr>
          <p:cNvSpPr/>
          <p:nvPr/>
        </p:nvSpPr>
        <p:spPr>
          <a:xfrm>
            <a:off x="3048000" y="-35027681"/>
            <a:ext cx="6096000" cy="218213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600" dirty="0"/>
              <a:t>Legal restrictions on the rights of people who have had  contact with the criminal justice system, particularly </a:t>
            </a:r>
            <a:r>
              <a:rPr lang="en-AU" sz="2000" dirty="0"/>
              <a:t>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0EAB8-1C86-7A49-9FD0-7FE2314E150E}"/>
              </a:ext>
            </a:extLst>
          </p:cNvPr>
          <p:cNvSpPr/>
          <p:nvPr/>
        </p:nvSpPr>
        <p:spPr>
          <a:xfrm>
            <a:off x="3048000" y="-35027681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5411A1-6FF0-2842-B907-6ED3277D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08" y="1495169"/>
            <a:ext cx="10317892" cy="4384424"/>
          </a:xfrm>
        </p:spPr>
        <p:txBody>
          <a:bodyPr>
            <a:normAutofit fontScale="25000" lnSpcReduction="20000"/>
          </a:bodyPr>
          <a:lstStyle/>
          <a:p>
            <a:r>
              <a:rPr lang="en-AU" sz="96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9600" dirty="0"/>
          </a:p>
          <a:p>
            <a:r>
              <a:rPr lang="en-AU" sz="9600" dirty="0"/>
              <a:t>Usually placed in civil and regulatory codes, collateral consequences may limit a person’s: </a:t>
            </a:r>
            <a:endParaRPr lang="en-US" sz="9600" dirty="0"/>
          </a:p>
          <a:p>
            <a:pPr lvl="1"/>
            <a:r>
              <a:rPr lang="en-AU" sz="9600" dirty="0"/>
              <a:t>ability to vote</a:t>
            </a:r>
            <a:endParaRPr lang="en-US" sz="9600" dirty="0"/>
          </a:p>
          <a:p>
            <a:pPr lvl="1"/>
            <a:r>
              <a:rPr lang="en-AU" sz="9600" dirty="0"/>
              <a:t>live in public housing</a:t>
            </a:r>
            <a:endParaRPr lang="en-US" sz="9600" dirty="0"/>
          </a:p>
          <a:p>
            <a:pPr lvl="1"/>
            <a:r>
              <a:rPr lang="en-AU" sz="9600" dirty="0"/>
              <a:t>qualify for an occupational license</a:t>
            </a:r>
            <a:endParaRPr lang="en-US" sz="9600" dirty="0"/>
          </a:p>
          <a:p>
            <a:pPr lvl="1"/>
            <a:r>
              <a:rPr lang="en-AU" sz="9600" dirty="0"/>
              <a:t>serve in the military</a:t>
            </a:r>
            <a:endParaRPr lang="en-US" sz="9600" dirty="0"/>
          </a:p>
          <a:p>
            <a:pPr lvl="1"/>
            <a:r>
              <a:rPr lang="en-AU" sz="9600" dirty="0"/>
              <a:t>receive public benefits (Food Stamps, housing vouchers)</a:t>
            </a:r>
            <a:endParaRPr lang="en-US" sz="9600" dirty="0"/>
          </a:p>
          <a:p>
            <a:pPr lvl="1"/>
            <a:r>
              <a:rPr lang="en-AU" sz="9600" dirty="0"/>
              <a:t>sit on a jury</a:t>
            </a:r>
            <a:endParaRPr lang="en-US" sz="9600" dirty="0"/>
          </a:p>
          <a:p>
            <a:pPr lvl="1"/>
            <a:r>
              <a:rPr lang="en-AU" sz="9600" dirty="0"/>
              <a:t>borrow money for college</a:t>
            </a:r>
            <a:endParaRPr lang="en-US" sz="9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18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2"/>
            <a:r>
              <a:rPr lang="en-US" dirty="0"/>
              <a:t>Differential tax treatment.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17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230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7566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10237173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</a:t>
            </a:r>
          </a:p>
          <a:p>
            <a:pPr lvl="1"/>
            <a:r>
              <a:rPr lang="en-US" dirty="0"/>
              <a:t>Median: White wealth is 7.8x Black wealth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987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31FED-3158-4041-B49F-33E88EC3B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3" y="940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ptocurrencies: Geoffrey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Woglom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17AE0-0462-4108-A9DF-D6DB663A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pic>
        <p:nvPicPr>
          <p:cNvPr id="12" name="Content Placeholder 11" descr="Graphical user interface, chart, application, line chart&#10;&#10;Description automatically generated">
            <a:extLst>
              <a:ext uri="{FF2B5EF4-FFF2-40B4-BE49-F238E27FC236}">
                <a16:creationId xmlns:a16="http://schemas.microsoft.com/office/drawing/2014/main" id="{9ACBCEA4-E927-4096-8DAA-42D41D380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151" y="1403496"/>
            <a:ext cx="11455697" cy="457731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6F7EA4-CE5B-459D-B713-F636F350EDA4}"/>
              </a:ext>
            </a:extLst>
          </p:cNvPr>
          <p:cNvSpPr txBox="1"/>
          <p:nvPr/>
        </p:nvSpPr>
        <p:spPr>
          <a:xfrm>
            <a:off x="1179390" y="2489827"/>
            <a:ext cx="4086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Blue Line </a:t>
            </a:r>
            <a:r>
              <a:rPr lang="en-US" sz="2800" dirty="0"/>
              <a:t>Price of Bitcoin</a:t>
            </a:r>
          </a:p>
          <a:p>
            <a:r>
              <a:rPr lang="en-US" sz="2800" dirty="0">
                <a:solidFill>
                  <a:srgbClr val="C00000"/>
                </a:solidFill>
              </a:rPr>
              <a:t>Red Line:  </a:t>
            </a:r>
            <a:r>
              <a:rPr lang="en-US" sz="2800" dirty="0"/>
              <a:t>Price of Gold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D9BA70-B58F-43D9-A48A-C6E3DD1DB05D}"/>
              </a:ext>
            </a:extLst>
          </p:cNvPr>
          <p:cNvGrpSpPr/>
          <p:nvPr/>
        </p:nvGrpSpPr>
        <p:grpSpPr>
          <a:xfrm>
            <a:off x="5057775" y="1845643"/>
            <a:ext cx="5879648" cy="2831132"/>
            <a:chOff x="5762624" y="1811925"/>
            <a:chExt cx="5238752" cy="260291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D8CF569-62E3-4D0F-AE4E-975FCB31663C}"/>
                </a:ext>
              </a:extLst>
            </p:cNvPr>
            <p:cNvSpPr txBox="1"/>
            <p:nvPr/>
          </p:nvSpPr>
          <p:spPr>
            <a:xfrm>
              <a:off x="5762624" y="1811925"/>
              <a:ext cx="5238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Almost 500% increase in 6 months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6794D6A-ED8B-472B-8B6D-1F9112E8D3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8940" y="2523286"/>
              <a:ext cx="510948" cy="189155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141E6DC-582F-43BC-9973-7BAE5621A70E}"/>
              </a:ext>
            </a:extLst>
          </p:cNvPr>
          <p:cNvSpPr txBox="1"/>
          <p:nvPr/>
        </p:nvSpPr>
        <p:spPr>
          <a:xfrm>
            <a:off x="1892599" y="3565679"/>
            <a:ext cx="2248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On, 12/9, 1PM</a:t>
            </a:r>
            <a:br>
              <a:rPr lang="en-US" sz="2400" dirty="0"/>
            </a:br>
            <a:r>
              <a:rPr lang="en-US" sz="2400" dirty="0"/>
              <a:t>1 bitcoin = $48k</a:t>
            </a:r>
          </a:p>
        </p:txBody>
      </p:sp>
    </p:spTree>
    <p:extLst>
      <p:ext uri="{BB962C8B-B14F-4D97-AF65-F5344CB8AC3E}">
        <p14:creationId xmlns:p14="http://schemas.microsoft.com/office/powerpoint/2010/main" val="14038350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2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7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a households 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lvl="2"/>
            <a:r>
              <a:rPr lang="en-US" dirty="0"/>
              <a:t>Assets can be financial and physical.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02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7779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26183</TotalTime>
  <Words>2437</Words>
  <Application>Microsoft Macintosh PowerPoint</Application>
  <PresentationFormat>Widescreen</PresentationFormat>
  <Paragraphs>461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PowerPoint Presentation</vt:lpstr>
      <vt:lpstr>Credits and Disclaimer</vt:lpstr>
      <vt:lpstr>Outline</vt:lpstr>
      <vt:lpstr>What is Wealth?</vt:lpstr>
      <vt:lpstr>Evidence</vt:lpstr>
      <vt:lpstr>Wealth inequality in America</vt:lpstr>
      <vt:lpstr>Wealth is More and More Concentrated</vt:lpstr>
      <vt:lpstr>Evidence of the Gap</vt:lpstr>
      <vt:lpstr>Wealth Gap Over Time: Mean</vt:lpstr>
      <vt:lpstr>Wealth Gap Over Time: Median</vt:lpstr>
      <vt:lpstr>Net Worth by Age and Race</vt:lpstr>
      <vt:lpstr>Black Household Incomes Relative to White</vt:lpstr>
      <vt:lpstr>By Household Income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Wealth by Educational Attainment</vt:lpstr>
      <vt:lpstr>Educational Attainment</vt:lpstr>
      <vt:lpstr>Educational Attainment: Policy</vt:lpstr>
      <vt:lpstr>Home Ownership</vt:lpstr>
      <vt:lpstr>Home Ownership: 2016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Entrepreneurship: Rate of New Entrepreneurs</vt:lpstr>
      <vt:lpstr>Explaining Differences in Entrepreneurship</vt:lpstr>
      <vt:lpstr>Soft Skills and Personal Responsibility</vt:lpstr>
      <vt:lpstr>Wage Gap</vt:lpstr>
      <vt:lpstr>Overrepresented Where Wages are Low</vt:lpstr>
      <vt:lpstr>Black-White Earnings Gap by Education</vt:lpstr>
      <vt:lpstr>Wage Gap Broken Down</vt:lpstr>
      <vt:lpstr>Equality of Income = Equality of Wealth</vt:lpstr>
      <vt:lpstr>Incarceration Likely Plays A Role</vt:lpstr>
      <vt:lpstr>PowerPoint Presentation</vt:lpstr>
      <vt:lpstr>PowerPoint Presentation</vt:lpstr>
      <vt:lpstr>Family Structure</vt:lpstr>
      <vt:lpstr>Kids – Household Types</vt:lpstr>
      <vt:lpstr>Initial Endowment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Reform Criminal Justice System</vt:lpstr>
      <vt:lpstr>Specific Policy Options</vt:lpstr>
      <vt:lpstr>Gov’t Asset Building Policies</vt:lpstr>
      <vt:lpstr>Other Concrete Policy Options</vt:lpstr>
      <vt:lpstr>Summary</vt:lpstr>
      <vt:lpstr>Cryptocurrencies: Geoffrey Woglom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284</cp:revision>
  <cp:lastPrinted>2021-07-06T16:31:47Z</cp:lastPrinted>
  <dcterms:created xsi:type="dcterms:W3CDTF">2017-05-03T22:30:38Z</dcterms:created>
  <dcterms:modified xsi:type="dcterms:W3CDTF">2022-07-15T18:55:53Z</dcterms:modified>
</cp:coreProperties>
</file>