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6"/>
  </p:notesMasterIdLst>
  <p:sldIdLst>
    <p:sldId id="4097" r:id="rId2"/>
    <p:sldId id="4001" r:id="rId3"/>
    <p:sldId id="4098" r:id="rId4"/>
    <p:sldId id="1027" r:id="rId5"/>
    <p:sldId id="4094" r:id="rId6"/>
    <p:sldId id="3965" r:id="rId7"/>
    <p:sldId id="1089" r:id="rId8"/>
    <p:sldId id="1678" r:id="rId9"/>
    <p:sldId id="1093" r:id="rId10"/>
    <p:sldId id="284" r:id="rId11"/>
    <p:sldId id="3967" r:id="rId12"/>
    <p:sldId id="1670" r:id="rId13"/>
    <p:sldId id="1643" r:id="rId14"/>
    <p:sldId id="1644" r:id="rId15"/>
    <p:sldId id="3974" r:id="rId16"/>
    <p:sldId id="3975" r:id="rId17"/>
    <p:sldId id="1659" r:id="rId18"/>
    <p:sldId id="1660" r:id="rId19"/>
    <p:sldId id="1661" r:id="rId20"/>
    <p:sldId id="3951" r:id="rId21"/>
    <p:sldId id="3976" r:id="rId22"/>
    <p:sldId id="1098" r:id="rId23"/>
    <p:sldId id="1094" r:id="rId24"/>
    <p:sldId id="3962" r:id="rId25"/>
    <p:sldId id="1096" r:id="rId26"/>
    <p:sldId id="1097" r:id="rId27"/>
    <p:sldId id="1119" r:id="rId28"/>
    <p:sldId id="1099" r:id="rId29"/>
    <p:sldId id="1655" r:id="rId30"/>
    <p:sldId id="1108" r:id="rId31"/>
    <p:sldId id="1109" r:id="rId32"/>
    <p:sldId id="3952" r:id="rId33"/>
    <p:sldId id="3953" r:id="rId34"/>
    <p:sldId id="3954" r:id="rId35"/>
    <p:sldId id="3973" r:id="rId36"/>
    <p:sldId id="3978" r:id="rId37"/>
    <p:sldId id="3979" r:id="rId38"/>
    <p:sldId id="1656" r:id="rId39"/>
    <p:sldId id="1120" r:id="rId40"/>
    <p:sldId id="1121" r:id="rId41"/>
    <p:sldId id="1657" r:id="rId42"/>
    <p:sldId id="3971" r:id="rId43"/>
    <p:sldId id="1663" r:id="rId44"/>
    <p:sldId id="3981" r:id="rId45"/>
    <p:sldId id="3982" r:id="rId46"/>
    <p:sldId id="1650" r:id="rId47"/>
    <p:sldId id="1658" r:id="rId48"/>
    <p:sldId id="3964" r:id="rId49"/>
    <p:sldId id="1112" r:id="rId50"/>
    <p:sldId id="3968" r:id="rId51"/>
    <p:sldId id="1680" r:id="rId52"/>
    <p:sldId id="1649" r:id="rId53"/>
    <p:sldId id="1647" r:id="rId54"/>
    <p:sldId id="3980" r:id="rId55"/>
    <p:sldId id="1114" r:id="rId56"/>
    <p:sldId id="1113" r:id="rId57"/>
    <p:sldId id="1668" r:id="rId58"/>
    <p:sldId id="4258" r:id="rId59"/>
    <p:sldId id="4095" r:id="rId60"/>
    <p:sldId id="1648" r:id="rId61"/>
    <p:sldId id="3966" r:id="rId62"/>
    <p:sldId id="3977" r:id="rId63"/>
    <p:sldId id="277" r:id="rId64"/>
    <p:sldId id="408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7" autoAdjust="0"/>
    <p:restoredTop sz="93741"/>
  </p:normalViewPr>
  <p:slideViewPr>
    <p:cSldViewPr snapToGrid="0" snapToObjects="1">
      <p:cViewPr varScale="1">
        <p:scale>
          <a:sx n="101" d="100"/>
          <a:sy n="101" d="100"/>
        </p:scale>
        <p:origin x="200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3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  <p:sldLayoutId id="214748373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Alaska, Anchorage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September-October,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93108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199783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8527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86597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6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339205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1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7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5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63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75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Evidence suggests that nurture plays a big role.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5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05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322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074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58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66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Incarceration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48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14922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3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5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(9/15): 	US Economy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(9/22): 	Economic Inequality (Christopher Herrington, VCU)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(9/29): 	The Black-White Wealth Gap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(10/6): 	Federal Debt (Joseph Carolan, Oakland University)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74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325468-DB44-604E-96DD-53D16DFD9FD7}"/>
              </a:ext>
            </a:extLst>
          </p:cNvPr>
          <p:cNvSpPr txBox="1"/>
          <p:nvPr/>
        </p:nvSpPr>
        <p:spPr>
          <a:xfrm>
            <a:off x="1090864" y="3027950"/>
            <a:ext cx="3063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Median Net Worth by Race</a:t>
            </a:r>
          </a:p>
        </p:txBody>
      </p:sp>
    </p:spTree>
    <p:extLst>
      <p:ext uri="{BB962C8B-B14F-4D97-AF65-F5344CB8AC3E}">
        <p14:creationId xmlns:p14="http://schemas.microsoft.com/office/powerpoint/2010/main" val="9359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531339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5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Assertion: 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3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-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interest rates if they can get them.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 members.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7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time.</a:t>
            </a:r>
          </a:p>
          <a:p>
            <a:pPr lvl="1"/>
            <a:r>
              <a:rPr lang="en-US" dirty="0"/>
              <a:t>Eye contact with customers.</a:t>
            </a:r>
          </a:p>
          <a:p>
            <a:pPr lvl="1"/>
            <a:r>
              <a:rPr lang="en-US" dirty="0"/>
              <a:t>Dress well.</a:t>
            </a:r>
          </a:p>
          <a:p>
            <a:pPr lvl="1"/>
            <a:r>
              <a:rPr lang="en-US" dirty="0"/>
              <a:t>Collaborative skills.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moving.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46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on Need’s website( </a:t>
            </a:r>
            <a:r>
              <a:rPr lang="en-US" sz="2800" dirty="0">
                <a:hlinkClick r:id="rId2"/>
              </a:rPr>
              <a:t>www.NEEDelegation.org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18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88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3064143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3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7941" y="1033564"/>
            <a:ext cx="7545659" cy="5196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36035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8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43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87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2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behaviors?</a:t>
            </a:r>
          </a:p>
          <a:p>
            <a:r>
              <a:rPr lang="en-US" dirty="0"/>
              <a:t>Structural characteristics of the economy?</a:t>
            </a:r>
          </a:p>
          <a:p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4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13224"/>
            <a:ext cx="9144000" cy="1746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OLLI – University of Alaska, Anchorage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September 29,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21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230335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220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  <a:p>
            <a:r>
              <a:rPr lang="en-US" dirty="0"/>
              <a:t>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Workforce</a:t>
            </a:r>
          </a:p>
          <a:p>
            <a:r>
              <a:rPr lang="en-US" dirty="0"/>
              <a:t>Unintentional discrimination in policies</a:t>
            </a:r>
          </a:p>
          <a:p>
            <a:pPr lvl="1"/>
            <a:r>
              <a:rPr lang="en-US" dirty="0"/>
              <a:t>Tax policy</a:t>
            </a:r>
          </a:p>
          <a:p>
            <a:pPr lvl="1"/>
            <a:r>
              <a:rPr lang="en-US" dirty="0"/>
              <a:t>Student loans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172200" y="4341499"/>
            <a:ext cx="4738255" cy="10446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85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560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733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22846357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</a:t>
            </a:r>
          </a:p>
          <a:p>
            <a:pPr lvl="1"/>
            <a:r>
              <a:rPr lang="en-US" dirty="0"/>
              <a:t>Median: White wealth is 7.8x Black wealth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561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Debt: Joe </a:t>
            </a:r>
            <a:r>
              <a:rPr lang="en-US" dirty="0" err="1"/>
              <a:t>Caralon</a:t>
            </a:r>
            <a:endParaRPr lang="en-US" dirty="0"/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2631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392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879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32023143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758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</p:spTree>
    <p:extLst>
      <p:ext uri="{BB962C8B-B14F-4D97-AF65-F5344CB8AC3E}">
        <p14:creationId xmlns:p14="http://schemas.microsoft.com/office/powerpoint/2010/main" val="1540433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4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3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548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70424</TotalTime>
  <Words>2355</Words>
  <Application>Microsoft Macintosh PowerPoint</Application>
  <PresentationFormat>Widescreen</PresentationFormat>
  <Paragraphs>456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Credits and Disclaimer</vt:lpstr>
      <vt:lpstr>Outline</vt:lpstr>
      <vt:lpstr>What is Wealth?</vt:lpstr>
      <vt:lpstr>Evidence</vt:lpstr>
      <vt:lpstr>Wealth inequality in America</vt:lpstr>
      <vt:lpstr>Evidence of the Gap</vt:lpstr>
      <vt:lpstr>Wealth is More and More Concentrated</vt:lpstr>
      <vt:lpstr>Wealth Gap Over Time: Mean</vt:lpstr>
      <vt:lpstr>Net Worth by Age and Race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Home Ownership</vt:lpstr>
      <vt:lpstr>Home Ownership: 2016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Wage Gap</vt:lpstr>
      <vt:lpstr>Wage Gap Broken Down</vt:lpstr>
      <vt:lpstr>Overrepresented Where Wages are Low</vt:lpstr>
      <vt:lpstr>Black-White Earnings Gap by Education</vt:lpstr>
      <vt:lpstr>Equality of Income = Equality of Wealth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Other Concrete Policy Options</vt:lpstr>
      <vt:lpstr>Summary</vt:lpstr>
      <vt:lpstr>The Federal Debt: Joe Caralon</vt:lpstr>
      <vt:lpstr> Thank you!</vt:lpstr>
      <vt:lpstr>Wealth Gap Over Time: Median</vt:lpstr>
      <vt:lpstr>Black Household Incomes Relative to White</vt:lpstr>
      <vt:lpstr>Educational Attainment: Policy</vt:lpstr>
      <vt:lpstr>PowerPoint Presentation</vt:lpstr>
      <vt:lpstr>Reform Criminal Justice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390</cp:revision>
  <cp:lastPrinted>2022-09-29T19:56:37Z</cp:lastPrinted>
  <dcterms:created xsi:type="dcterms:W3CDTF">2017-05-03T22:30:38Z</dcterms:created>
  <dcterms:modified xsi:type="dcterms:W3CDTF">2022-09-29T19:56:39Z</dcterms:modified>
</cp:coreProperties>
</file>