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0"/>
  </p:notesMasterIdLst>
  <p:sldIdLst>
    <p:sldId id="3973" r:id="rId2"/>
    <p:sldId id="3972" r:id="rId3"/>
    <p:sldId id="256" r:id="rId4"/>
    <p:sldId id="327" r:id="rId5"/>
    <p:sldId id="1089" r:id="rId6"/>
    <p:sldId id="1093" r:id="rId7"/>
    <p:sldId id="3949" r:id="rId8"/>
    <p:sldId id="3967" r:id="rId9"/>
    <p:sldId id="1666" r:id="rId10"/>
    <p:sldId id="1670" r:id="rId11"/>
    <p:sldId id="1643" r:id="rId12"/>
    <p:sldId id="1648" r:id="rId13"/>
    <p:sldId id="1644" r:id="rId14"/>
    <p:sldId id="3966" r:id="rId15"/>
    <p:sldId id="3974" r:id="rId16"/>
    <p:sldId id="3975" r:id="rId17"/>
    <p:sldId id="1659" r:id="rId18"/>
    <p:sldId id="1660" r:id="rId19"/>
    <p:sldId id="1661" r:id="rId20"/>
    <p:sldId id="3951" r:id="rId21"/>
    <p:sldId id="3976" r:id="rId22"/>
    <p:sldId id="1098" r:id="rId23"/>
    <p:sldId id="1094" r:id="rId24"/>
    <p:sldId id="3962" r:id="rId25"/>
    <p:sldId id="1096" r:id="rId26"/>
    <p:sldId id="1097" r:id="rId27"/>
    <p:sldId id="1119" r:id="rId28"/>
    <p:sldId id="1099" r:id="rId29"/>
    <p:sldId id="3977" r:id="rId30"/>
    <p:sldId id="1655" r:id="rId31"/>
    <p:sldId id="1108" r:id="rId32"/>
    <p:sldId id="1109" r:id="rId33"/>
    <p:sldId id="3952" r:id="rId34"/>
    <p:sldId id="3953" r:id="rId35"/>
    <p:sldId id="3954" r:id="rId36"/>
    <p:sldId id="1671" r:id="rId37"/>
    <p:sldId id="3963" r:id="rId38"/>
    <p:sldId id="3978" r:id="rId39"/>
    <p:sldId id="3979" r:id="rId40"/>
    <p:sldId id="1656" r:id="rId41"/>
    <p:sldId id="1120" r:id="rId42"/>
    <p:sldId id="1657" r:id="rId43"/>
    <p:sldId id="1122" r:id="rId44"/>
    <p:sldId id="1121" r:id="rId45"/>
    <p:sldId id="1663" r:id="rId46"/>
    <p:sldId id="3956" r:id="rId47"/>
    <p:sldId id="3981" r:id="rId48"/>
    <p:sldId id="3982" r:id="rId49"/>
    <p:sldId id="1650" r:id="rId50"/>
    <p:sldId id="1658" r:id="rId51"/>
    <p:sldId id="3964" r:id="rId52"/>
    <p:sldId id="1112" r:id="rId53"/>
    <p:sldId id="3968" r:id="rId54"/>
    <p:sldId id="1680" r:id="rId55"/>
    <p:sldId id="1649" r:id="rId56"/>
    <p:sldId id="3957" r:id="rId57"/>
    <p:sldId id="3980" r:id="rId58"/>
    <p:sldId id="1114" r:id="rId59"/>
    <p:sldId id="1113" r:id="rId60"/>
    <p:sldId id="1107" r:id="rId61"/>
    <p:sldId id="3958" r:id="rId62"/>
    <p:sldId id="1674" r:id="rId63"/>
    <p:sldId id="1676" r:id="rId64"/>
    <p:sldId id="1672" r:id="rId65"/>
    <p:sldId id="1677" r:id="rId66"/>
    <p:sldId id="1668" r:id="rId67"/>
    <p:sldId id="1027" r:id="rId68"/>
    <p:sldId id="3983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31" autoAdjust="0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200" y="1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7/6/21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Summer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Summer, 2021, San Francisco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82683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69756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65712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26840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5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0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(6/8): 	US Economy &amp; Coronavirus Economics</a:t>
            </a:r>
          </a:p>
          <a:p>
            <a:pPr lvl="1"/>
            <a:r>
              <a:rPr lang="en-US" dirty="0"/>
              <a:t>Week 2 (6/15): 	Climate Change Economics (Jennifer Alix-Garcia, Oregon St.)</a:t>
            </a:r>
          </a:p>
          <a:p>
            <a:pPr lvl="1"/>
            <a:r>
              <a:rPr lang="en-US" dirty="0"/>
              <a:t>Week 3 (6/22): 	Health Economics (Veronika </a:t>
            </a:r>
            <a:r>
              <a:rPr lang="en-US" dirty="0" err="1"/>
              <a:t>Dolar</a:t>
            </a:r>
            <a:r>
              <a:rPr lang="en-US" dirty="0"/>
              <a:t>, SUNY)</a:t>
            </a:r>
          </a:p>
          <a:p>
            <a:pPr lvl="1"/>
            <a:r>
              <a:rPr lang="en-US" dirty="0"/>
              <a:t>Week 4 (6/29): 	Economic Inequality</a:t>
            </a:r>
          </a:p>
          <a:p>
            <a:pPr lvl="1"/>
            <a:r>
              <a:rPr lang="en-US" b="1" dirty="0"/>
              <a:t>Week 5 (7/6):	The Black-White Wealth Gap</a:t>
            </a:r>
          </a:p>
          <a:p>
            <a:pPr lvl="1"/>
            <a:r>
              <a:rPr lang="en-US" dirty="0"/>
              <a:t>Week 6 (</a:t>
            </a:r>
            <a:r>
              <a:rPr lang="en-US" dirty="0">
                <a:solidFill>
                  <a:srgbClr val="FF0000"/>
                </a:solidFill>
              </a:rPr>
              <a:t>7/22</a:t>
            </a:r>
            <a:r>
              <a:rPr lang="en-US" dirty="0"/>
              <a:t>):	Autonomous Vehicles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54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big roll.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6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5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03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disorganization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23631"/>
              </p:ext>
            </p:extLst>
          </p:nvPr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16232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7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58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63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325468-DB44-604E-96DD-53D16DFD9FD7}"/>
              </a:ext>
            </a:extLst>
          </p:cNvPr>
          <p:cNvSpPr txBox="1"/>
          <p:nvPr/>
        </p:nvSpPr>
        <p:spPr>
          <a:xfrm>
            <a:off x="1090864" y="3027950"/>
            <a:ext cx="3063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Median Net Worth by Race</a:t>
            </a:r>
          </a:p>
        </p:txBody>
      </p:sp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089562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69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Assertion: 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87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83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12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-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interest rates if they can get them.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 members.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endParaRPr lang="en-US"/>
          </a:p>
          <a:p>
            <a:r>
              <a:rPr lang="en-US"/>
              <a:t>Disclaimer</a:t>
            </a:r>
            <a:endParaRPr lang="en-US" dirty="0"/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time.</a:t>
            </a:r>
          </a:p>
          <a:p>
            <a:pPr lvl="1"/>
            <a:r>
              <a:rPr lang="en-US" dirty="0"/>
              <a:t>Eye contact with customers.</a:t>
            </a:r>
          </a:p>
          <a:p>
            <a:pPr lvl="1"/>
            <a:r>
              <a:rPr lang="en-US" dirty="0"/>
              <a:t>Dress well.</a:t>
            </a:r>
          </a:p>
          <a:p>
            <a:pPr lvl="1"/>
            <a:r>
              <a:rPr lang="en-US" dirty="0"/>
              <a:t>Collaborative skills.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moving.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65508-133F-A845-BF12-602990DBE06E}"/>
              </a:ext>
            </a:extLst>
          </p:cNvPr>
          <p:cNvSpPr/>
          <p:nvPr/>
        </p:nvSpPr>
        <p:spPr>
          <a:xfrm>
            <a:off x="6019799" y="1606632"/>
            <a:ext cx="5991489" cy="430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2369290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0E5DB-0898-9B42-80BB-8874EED40337}"/>
              </a:ext>
            </a:extLst>
          </p:cNvPr>
          <p:cNvSpPr/>
          <p:nvPr/>
        </p:nvSpPr>
        <p:spPr>
          <a:xfrm>
            <a:off x="4200526" y="1471613"/>
            <a:ext cx="1785938" cy="3952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7AED07-836C-A245-9ED4-898505C6BE0F}"/>
              </a:ext>
            </a:extLst>
          </p:cNvPr>
          <p:cNvSpPr/>
          <p:nvPr/>
        </p:nvSpPr>
        <p:spPr>
          <a:xfrm>
            <a:off x="6096000" y="2971799"/>
            <a:ext cx="1785938" cy="246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C40E4-65FD-024B-B739-2CF6857973D2}"/>
              </a:ext>
            </a:extLst>
          </p:cNvPr>
          <p:cNvSpPr/>
          <p:nvPr/>
        </p:nvSpPr>
        <p:spPr>
          <a:xfrm>
            <a:off x="8014305" y="2971798"/>
            <a:ext cx="1785938" cy="246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7A667-B64C-6845-A6C2-D00FBBB1B6F9}"/>
              </a:ext>
            </a:extLst>
          </p:cNvPr>
          <p:cNvSpPr/>
          <p:nvPr/>
        </p:nvSpPr>
        <p:spPr>
          <a:xfrm>
            <a:off x="6019799" y="1606632"/>
            <a:ext cx="5991489" cy="430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7941" y="1033564"/>
            <a:ext cx="7545659" cy="5196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732A2-2770-FF42-BA76-468420F7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43268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65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43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4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behaviors?</a:t>
            </a:r>
          </a:p>
          <a:p>
            <a:r>
              <a:rPr lang="en-US" dirty="0"/>
              <a:t>Structural characteristics of the economy?</a:t>
            </a:r>
          </a:p>
          <a:p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41439229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income.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919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70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566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102371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 – Less Concrete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17904896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39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743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0111973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066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960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</a:t>
            </a:r>
          </a:p>
          <a:p>
            <a:pPr lvl="1"/>
            <a:r>
              <a:rPr lang="en-US" dirty="0"/>
              <a:t>Median: White wealth is 7.8x Black wealth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987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The 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2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41342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9610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4114927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25044</TotalTime>
  <Words>2570</Words>
  <Application>Microsoft Macintosh PowerPoint</Application>
  <PresentationFormat>Widescreen</PresentationFormat>
  <Paragraphs>508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Courier New</vt:lpstr>
      <vt:lpstr>Custom Design</vt:lpstr>
      <vt:lpstr>PowerPoint Presentation</vt:lpstr>
      <vt:lpstr> Course Outline</vt:lpstr>
      <vt:lpstr>PowerPoint Presentation</vt:lpstr>
      <vt:lpstr>Credits and Disclaimer</vt:lpstr>
      <vt:lpstr>Outline</vt:lpstr>
      <vt:lpstr>Evidence</vt:lpstr>
      <vt:lpstr>Wealth Disparities, 2019</vt:lpstr>
      <vt:lpstr>Evidence of the Gap</vt:lpstr>
      <vt:lpstr>Overall Wealth Distribution</vt:lpstr>
      <vt:lpstr>Wealth is More and More Concentrated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Educational Attainment: Policy</vt:lpstr>
      <vt:lpstr>Home Ownership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Wage Gap</vt:lpstr>
      <vt:lpstr>Overrepresented Where Wages are Low</vt:lpstr>
      <vt:lpstr>Black-White Earnings Gap by Education</vt:lpstr>
      <vt:lpstr>Wage Gap Broken Down</vt:lpstr>
      <vt:lpstr>Equality of Income = Equality of Wealth</vt:lpstr>
      <vt:lpstr>Labor Force Participation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Other Concrete Policy Options</vt:lpstr>
      <vt:lpstr>Buying and Banking Black – Less Concrete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268</cp:revision>
  <cp:lastPrinted>2021-07-06T16:31:47Z</cp:lastPrinted>
  <dcterms:created xsi:type="dcterms:W3CDTF">2017-05-03T22:30:38Z</dcterms:created>
  <dcterms:modified xsi:type="dcterms:W3CDTF">2021-07-06T16:33:10Z</dcterms:modified>
</cp:coreProperties>
</file>