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9"/>
  </p:notesMasterIdLst>
  <p:sldIdLst>
    <p:sldId id="4306" r:id="rId2"/>
    <p:sldId id="4001" r:id="rId3"/>
    <p:sldId id="436" r:id="rId4"/>
    <p:sldId id="256" r:id="rId5"/>
    <p:sldId id="3967" r:id="rId6"/>
    <p:sldId id="1095" r:id="rId7"/>
    <p:sldId id="1089" r:id="rId8"/>
    <p:sldId id="4099" r:id="rId9"/>
    <p:sldId id="1146" r:id="rId10"/>
    <p:sldId id="1135" r:id="rId11"/>
    <p:sldId id="1172" r:id="rId12"/>
    <p:sldId id="1681" r:id="rId13"/>
    <p:sldId id="3960" r:id="rId14"/>
    <p:sldId id="1147" r:id="rId15"/>
    <p:sldId id="1137" r:id="rId16"/>
    <p:sldId id="1173" r:id="rId17"/>
    <p:sldId id="1174" r:id="rId18"/>
    <p:sldId id="1175" r:id="rId19"/>
    <p:sldId id="1176" r:id="rId20"/>
    <p:sldId id="1177" r:id="rId21"/>
    <p:sldId id="1178" r:id="rId22"/>
    <p:sldId id="1179" r:id="rId23"/>
    <p:sldId id="3961" r:id="rId24"/>
    <p:sldId id="1189" r:id="rId25"/>
    <p:sldId id="1673" r:id="rId26"/>
    <p:sldId id="1682" r:id="rId27"/>
    <p:sldId id="1674" r:id="rId28"/>
    <p:sldId id="3973" r:id="rId29"/>
    <p:sldId id="3962" r:id="rId30"/>
    <p:sldId id="1184" r:id="rId31"/>
    <p:sldId id="3969" r:id="rId32"/>
    <p:sldId id="1191" r:id="rId33"/>
    <p:sldId id="1675" r:id="rId34"/>
    <p:sldId id="1691" r:id="rId35"/>
    <p:sldId id="1120" r:id="rId36"/>
    <p:sldId id="1676" r:id="rId37"/>
    <p:sldId id="1196" r:id="rId38"/>
    <p:sldId id="1197" r:id="rId39"/>
    <p:sldId id="1683" r:id="rId40"/>
    <p:sldId id="1112" r:id="rId41"/>
    <p:sldId id="1143" r:id="rId42"/>
    <p:sldId id="1185" r:id="rId43"/>
    <p:sldId id="1106" r:id="rId44"/>
    <p:sldId id="1685" r:id="rId45"/>
    <p:sldId id="1141" r:id="rId46"/>
    <p:sldId id="4100" r:id="rId47"/>
    <p:sldId id="1129" r:id="rId48"/>
    <p:sldId id="1131" r:id="rId49"/>
    <p:sldId id="1187" r:id="rId50"/>
    <p:sldId id="1686" r:id="rId51"/>
    <p:sldId id="1679" r:id="rId52"/>
    <p:sldId id="1692" r:id="rId53"/>
    <p:sldId id="3971" r:id="rId54"/>
    <p:sldId id="4307" r:id="rId55"/>
    <p:sldId id="1687" r:id="rId56"/>
    <p:sldId id="3964" r:id="rId57"/>
    <p:sldId id="1645" r:id="rId58"/>
    <p:sldId id="1671" r:id="rId59"/>
    <p:sldId id="1669" r:id="rId60"/>
    <p:sldId id="1090" r:id="rId61"/>
    <p:sldId id="4094" r:id="rId62"/>
    <p:sldId id="1027" r:id="rId63"/>
    <p:sldId id="1194" r:id="rId64"/>
    <p:sldId id="1677" r:id="rId65"/>
    <p:sldId id="1117" r:id="rId66"/>
    <p:sldId id="384" r:id="rId67"/>
    <p:sldId id="1115" r:id="rId68"/>
    <p:sldId id="1182" r:id="rId69"/>
    <p:sldId id="1183" r:id="rId70"/>
    <p:sldId id="1201" r:id="rId71"/>
    <p:sldId id="1651" r:id="rId72"/>
    <p:sldId id="1648" r:id="rId73"/>
    <p:sldId id="3965" r:id="rId74"/>
    <p:sldId id="3504" r:id="rId75"/>
    <p:sldId id="1684" r:id="rId76"/>
    <p:sldId id="1198" r:id="rId77"/>
    <p:sldId id="396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88" autoAdjust="0"/>
    <p:restoredTop sz="94837"/>
  </p:normalViewPr>
  <p:slideViewPr>
    <p:cSldViewPr snapToGrid="0" snapToObjects="1">
      <p:cViewPr varScale="1">
        <p:scale>
          <a:sx n="116" d="100"/>
          <a:sy n="116" d="100"/>
        </p:scale>
        <p:origin x="208" y="30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50377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6710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6121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01671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2753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Spring</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California, Santa Cruz</a:t>
            </a:r>
          </a:p>
          <a:p>
            <a:pPr>
              <a:lnSpc>
                <a:spcPct val="100000"/>
              </a:lnSpc>
              <a:spcBef>
                <a:spcPts val="0"/>
              </a:spcBef>
            </a:pPr>
            <a:r>
              <a:rPr lang="en-US" sz="3100" dirty="0">
                <a:solidFill>
                  <a:schemeClr val="tx2"/>
                </a:solidFill>
              </a:rPr>
              <a:t>May,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381120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4427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a:bodyPr>
          <a:lstStyle/>
          <a:p>
            <a:r>
              <a:rPr lang="en-US" dirty="0"/>
              <a:t>Opportunity and familiarity.</a:t>
            </a:r>
          </a:p>
          <a:p>
            <a:pPr lvl="2"/>
            <a:r>
              <a:rPr lang="en-US" dirty="0"/>
              <a:t>Slavery had been practiced by Europeans for 1000 years by the time it came to the Colonies.</a:t>
            </a:r>
          </a:p>
          <a:p>
            <a:pPr lvl="2"/>
            <a:r>
              <a:rPr lang="en-US" dirty="0"/>
              <a:t>Enslavement of indigenous peoples in European colonies was standard practice. Disease and extermination often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 * 4 years = 3 pounds per year.</a:t>
            </a:r>
          </a:p>
          <a:p>
            <a:pPr lvl="2">
              <a:spcAft>
                <a:spcPts val="1000"/>
              </a:spcAft>
            </a:pPr>
            <a:r>
              <a:rPr lang="en-US" dirty="0"/>
              <a:t>Slaves:		16 £ * 20 years &lt; 1 pound per year.</a:t>
            </a:r>
          </a:p>
          <a:p>
            <a:pPr lvl="2">
              <a:spcAft>
                <a:spcPts val="1000"/>
              </a:spcAft>
            </a:pPr>
            <a:r>
              <a:rPr lang="en-US" dirty="0"/>
              <a:t>Higher productivity of free/indentured did not make up for the difference.</a:t>
            </a:r>
          </a:p>
          <a:p>
            <a:pPr lvl="3">
              <a:spcAft>
                <a:spcPts val="1000"/>
              </a:spcAft>
            </a:pPr>
            <a:r>
              <a:rPr lang="en-US" dirty="0"/>
              <a:t>Slaves were driven/incentivized to be extremely productive.</a:t>
            </a:r>
          </a:p>
          <a:p>
            <a:pPr lvl="2">
              <a:spcAft>
                <a:spcPts val="1000"/>
              </a:spcAft>
            </a:pPr>
            <a:r>
              <a:rPr lang="en-US" dirty="0"/>
              <a:t>Availability -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291425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8786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11280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
        <p:nvSpPr>
          <p:cNvPr id="3" name="Rectangle 2">
            <a:extLst>
              <a:ext uri="{FF2B5EF4-FFF2-40B4-BE49-F238E27FC236}">
                <a16:creationId xmlns:a16="http://schemas.microsoft.com/office/drawing/2014/main" id="{22BA7D67-6C05-C64A-B9DB-1082377810DB}"/>
              </a:ext>
            </a:extLst>
          </p:cNvPr>
          <p:cNvSpPr/>
          <p:nvPr/>
        </p:nvSpPr>
        <p:spPr>
          <a:xfrm>
            <a:off x="963748" y="2522682"/>
            <a:ext cx="6829434"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527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47520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pPr lvl="1"/>
            <a:r>
              <a:rPr lang="en-US" dirty="0"/>
              <a:t>Bank</a:t>
            </a:r>
          </a:p>
          <a:p>
            <a:r>
              <a:rPr lang="en-US" dirty="0"/>
              <a:t>Free public education in the South.</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39306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 Established Black settlements to be governed entirely by Black people themselves.</a:t>
            </a:r>
          </a:p>
          <a:p>
            <a:r>
              <a:rPr lang="en-US" dirty="0"/>
              <a:t>Sherman later ordered that the army could lend mules to new settlers.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pPr lvl="2"/>
            <a:r>
              <a:rPr lang="en-US" dirty="0"/>
              <a:t>By some estimates $6.4 trillion in today’s dollars.</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83866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Blacks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 (peonage).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67015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998660"/>
          </a:xfrm>
        </p:spPr>
        <p:txBody>
          <a:bodyPr>
            <a:normAutofit fontScale="92500" lnSpcReduction="10000"/>
          </a:bodyPr>
          <a:lstStyle/>
          <a:p>
            <a:r>
              <a:rPr lang="en-US" dirty="0"/>
              <a:t>Gap in 13</a:t>
            </a:r>
            <a:r>
              <a:rPr lang="en-US" baseline="30000" dirty="0"/>
              <a:t>th</a:t>
            </a:r>
            <a:r>
              <a:rPr lang="en-US" dirty="0"/>
              <a:t> Amendment.</a:t>
            </a:r>
          </a:p>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 – e.g., Tulsa</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9390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91546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2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 families.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a:p>
            <a:pPr lvl="1"/>
            <a:r>
              <a:rPr lang="en-US" dirty="0"/>
              <a:t>Actually, incorrect. Studies suggest that it was the expression of these fears that caused property values to be affected by Black occupancy.</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2636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283850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2275843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a:p>
            <a:pPr lvl="1"/>
            <a:r>
              <a:rPr lang="en-US" dirty="0"/>
              <a:t>But the lines of segregation still remain.</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42450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85000" lnSpcReduction="20000"/>
          </a:bodyPr>
          <a:lstStyle/>
          <a:p>
            <a:pPr>
              <a:spcAft>
                <a:spcPts val="1000"/>
              </a:spcAft>
            </a:pPr>
            <a:r>
              <a:rPr lang="en-US" dirty="0"/>
              <a:t>74% of neighborhoods that HOLC graded as “hazardous” more than 80 years ago are low-to-moderate income (LMI) today.</a:t>
            </a:r>
          </a:p>
          <a:p>
            <a:pPr>
              <a:spcAft>
                <a:spcPts val="1000"/>
              </a:spcAft>
            </a:pPr>
            <a:r>
              <a:rPr lang="en-US" dirty="0"/>
              <a:t>64% of the hazardous-graded areas are racial and ethnic minority neighborhoods.</a:t>
            </a:r>
          </a:p>
          <a:p>
            <a:r>
              <a:rPr lang="en-US" dirty="0"/>
              <a:t>91% of areas deemed “best” in the 1930s remain middle-to-upper income (MUI) in 2022, and 85% are still predominantly White.</a:t>
            </a:r>
          </a:p>
          <a:p>
            <a:pPr marL="0" indent="0">
              <a:buNone/>
            </a:pPr>
            <a:endParaRPr lang="en-US" b="0" dirty="0"/>
          </a:p>
          <a:p>
            <a:pPr marL="0" indent="0">
              <a:lnSpc>
                <a:spcPct val="100000"/>
              </a:lnSpc>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01205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spcAft>
                <a:spcPts val="1500"/>
              </a:spcAft>
            </a:pPr>
            <a:r>
              <a:rPr lang="en-US" dirty="0"/>
              <a:t>Single family vs multifamily zoning was an effort to segregate housing.</a:t>
            </a:r>
          </a:p>
          <a:p>
            <a:pPr>
              <a:spcAft>
                <a:spcPts val="1500"/>
              </a:spcAft>
            </a:pPr>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67800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419830" y="1325563"/>
            <a:ext cx="8224521" cy="4351338"/>
          </a:xfrm>
        </p:spPr>
        <p:txBody>
          <a:bodyPr/>
          <a:lstStyle/>
          <a:p>
            <a:pPr>
              <a:spcAft>
                <a:spcPts val="1000"/>
              </a:spcAft>
            </a:pPr>
            <a:r>
              <a:rPr lang="en-US" dirty="0"/>
              <a:t>Contemporary Economic Policy</a:t>
            </a:r>
          </a:p>
          <a:p>
            <a:pPr lvl="1">
              <a:spcAft>
                <a:spcPts val="1000"/>
              </a:spcAft>
            </a:pPr>
            <a:r>
              <a:rPr lang="en-US" dirty="0"/>
              <a:t>Week 1 (5/2):	Economic Inequality </a:t>
            </a:r>
          </a:p>
          <a:p>
            <a:pPr lvl="1">
              <a:spcAft>
                <a:spcPts val="1000"/>
              </a:spcAft>
            </a:pPr>
            <a:r>
              <a:rPr lang="en-US" dirty="0"/>
              <a:t>Week 2 (5/9): 	Economic Mobility</a:t>
            </a:r>
          </a:p>
          <a:p>
            <a:pPr lvl="1">
              <a:spcAft>
                <a:spcPts val="1000"/>
              </a:spcAft>
            </a:pPr>
            <a:r>
              <a:rPr lang="en-US" b="1" dirty="0"/>
              <a:t>Week 3 (5/16): 	Discriminatory Policies in U.S. History</a:t>
            </a:r>
          </a:p>
          <a:p>
            <a:pPr lvl="1">
              <a:spcAft>
                <a:spcPts val="1000"/>
              </a:spcAft>
            </a:pPr>
            <a:r>
              <a:rPr lang="en-US" dirty="0"/>
              <a:t>Week 4 (5/23): 	The Black-White Wealth Gap</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750007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52821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929070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normAutofit lnSpcReduction="10000"/>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19239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9533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31173"/>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Black GIs were explicitly banned</a:t>
            </a:r>
          </a:p>
          <a:p>
            <a:pPr lvl="1"/>
            <a:r>
              <a:rPr lang="en-US" dirty="0"/>
              <a:t>Couldn’t get loans regardless of guaranty - covenants</a:t>
            </a:r>
          </a:p>
          <a:p>
            <a:r>
              <a:rPr lang="en-US" dirty="0"/>
              <a:t>Education for Black GIs</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30596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759671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0418" y="31173"/>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200" b="1" dirty="0"/>
              <a:t>2 of 3,200 VA loans in Mississippi went to Black veterans.</a:t>
            </a:r>
          </a:p>
          <a:p>
            <a:pPr marL="457200" lvl="1" indent="0">
              <a:buNone/>
            </a:pPr>
            <a:endParaRPr lang="en-US" sz="3200" dirty="0"/>
          </a:p>
          <a:p>
            <a:pPr lvl="1"/>
            <a:r>
              <a:rPr lang="en-US" sz="32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7552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340772"/>
            <a:ext cx="9144000" cy="160625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OLLI – UC, Santa Cruz</a:t>
            </a: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dirty="0">
                <a:solidFill>
                  <a:schemeClr val="tx2"/>
                </a:solidFill>
              </a:rPr>
              <a:t>May 16, 2023</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632786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83088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pPr>
              <a:spcAft>
                <a:spcPts val="1000"/>
              </a:spcAft>
            </a:pPr>
            <a:r>
              <a:rPr lang="en-US" dirty="0"/>
              <a:t>Designed to reflect the concentration of power in the hands of wealthier White residents.</a:t>
            </a:r>
          </a:p>
          <a:p>
            <a:pPr lvl="1">
              <a:spcAft>
                <a:spcPts val="1000"/>
              </a:spcAft>
            </a:pPr>
            <a:r>
              <a:rPr lang="en-US" dirty="0"/>
              <a:t>Less in the way of services to minority and low-income communities.</a:t>
            </a:r>
          </a:p>
          <a:p>
            <a:pPr>
              <a:spcAft>
                <a:spcPts val="1000"/>
              </a:spcAft>
            </a:pPr>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15060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10196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lnSpcReduction="10000"/>
          </a:bodyPr>
          <a:lstStyle/>
          <a:p>
            <a:r>
              <a:rPr lang="en-US" dirty="0"/>
              <a:t>1896: Plessy v. Ferguson</a:t>
            </a:r>
          </a:p>
          <a:p>
            <a:pPr lvl="1"/>
            <a:r>
              <a:rPr lang="en-US" dirty="0"/>
              <a:t>Ruled that segregated public facilities were legal, so long as of equal quality.</a:t>
            </a:r>
          </a:p>
          <a:p>
            <a:pPr lvl="2"/>
            <a:r>
              <a:rPr lang="en-US" dirty="0"/>
              <a:t>“Separate but equal”</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a:t>
            </a:r>
            <a:r>
              <a:rPr lang="en-US" u="sng" dirty="0"/>
              <a:t>not equal at all</a:t>
            </a:r>
            <a:r>
              <a:rPr lang="en-US" dirty="0"/>
              <a:t>.</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doctrine.</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92246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899814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24733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6E6-C7ED-4946-8541-1F9ADE92683A}"/>
              </a:ext>
            </a:extLst>
          </p:cNvPr>
          <p:cNvSpPr>
            <a:spLocks noGrp="1"/>
          </p:cNvSpPr>
          <p:nvPr>
            <p:ph type="title"/>
          </p:nvPr>
        </p:nvSpPr>
        <p:spPr/>
        <p:txBody>
          <a:bodyPr/>
          <a:lstStyle/>
          <a:p>
            <a:r>
              <a:rPr lang="en-US" dirty="0">
                <a:solidFill>
                  <a:schemeClr val="bg1"/>
                </a:solidFill>
              </a:rPr>
              <a:t>Pro</a:t>
            </a:r>
            <a:r>
              <a:rPr lang="en-US" dirty="0"/>
              <a:t>gress in Black Wages Has Stalled Out</a:t>
            </a:r>
          </a:p>
        </p:txBody>
      </p:sp>
      <p:sp>
        <p:nvSpPr>
          <p:cNvPr id="4" name="Slide Number Placeholder 3">
            <a:extLst>
              <a:ext uri="{FF2B5EF4-FFF2-40B4-BE49-F238E27FC236}">
                <a16:creationId xmlns:a16="http://schemas.microsoft.com/office/drawing/2014/main" id="{F13C674F-9AD1-FC40-8CDC-16B2D1A79DD5}"/>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5" name="Picture 4">
            <a:extLst>
              <a:ext uri="{FF2B5EF4-FFF2-40B4-BE49-F238E27FC236}">
                <a16:creationId xmlns:a16="http://schemas.microsoft.com/office/drawing/2014/main" id="{2DEA5670-73AF-E747-AC5A-CEBD107B5187}"/>
              </a:ext>
            </a:extLst>
          </p:cNvPr>
          <p:cNvPicPr>
            <a:picLocks noChangeAspect="1"/>
          </p:cNvPicPr>
          <p:nvPr/>
        </p:nvPicPr>
        <p:blipFill>
          <a:blip r:embed="rId2"/>
          <a:stretch>
            <a:fillRect/>
          </a:stretch>
        </p:blipFill>
        <p:spPr>
          <a:xfrm>
            <a:off x="1828800" y="1023983"/>
            <a:ext cx="8115300" cy="5206244"/>
          </a:xfrm>
          <a:prstGeom prst="rect">
            <a:avLst/>
          </a:prstGeom>
        </p:spPr>
      </p:pic>
    </p:spTree>
    <p:extLst>
      <p:ext uri="{BB962C8B-B14F-4D97-AF65-F5344CB8AC3E}">
        <p14:creationId xmlns:p14="http://schemas.microsoft.com/office/powerpoint/2010/main" val="3831878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090140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Benefits: </a:t>
            </a:r>
          </a:p>
          <a:p>
            <a:pPr lvl="1"/>
            <a:r>
              <a:rPr lang="en-US" dirty="0"/>
              <a:t>Education: potential to lift Black and Latino students in terms of post-secondary education.</a:t>
            </a:r>
          </a:p>
          <a:p>
            <a:endParaRPr lang="en-US" dirty="0"/>
          </a:p>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97993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 in California (1996):</a:t>
            </a:r>
          </a:p>
          <a:p>
            <a:pPr lvl="1"/>
            <a:r>
              <a:rPr lang="en-US" dirty="0"/>
              <a:t>Benefits:  </a:t>
            </a:r>
          </a:p>
          <a:p>
            <a:pPr lvl="2"/>
            <a:r>
              <a:rPr lang="en-US" dirty="0"/>
              <a:t>Cost of government contracts fell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3"/>
            <a:r>
              <a:rPr lang="en-US" dirty="0"/>
              <a:t>No measurable impact on White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61943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184229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pPr lvl="1"/>
            <a:r>
              <a:rPr lang="en-US" dirty="0"/>
              <a:t>Many laws have discriminatory intent, but are not </a:t>
            </a:r>
            <a:r>
              <a:rPr lang="en-US"/>
              <a:t>overtly discriminatory</a:t>
            </a:r>
            <a:r>
              <a:rPr lang="en-US" dirty="0"/>
              <a:t>.</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53012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8040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698373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3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1155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457048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3776290" cy="276999"/>
          </a:xfrm>
          <a:prstGeom prst="rect">
            <a:avLst/>
          </a:prstGeom>
          <a:noFill/>
        </p:spPr>
        <p:txBody>
          <a:bodyPr wrap="none" rtlCol="0">
            <a:spAutoFit/>
          </a:bodyPr>
          <a:lstStyle/>
          <a:p>
            <a:r>
              <a:rPr lang="en-US" sz="1200" dirty="0"/>
              <a:t>Source: </a:t>
            </a:r>
            <a:r>
              <a:rPr lang="en-US" sz="1200" u="sng" dirty="0">
                <a:hlinkClick r:id="rId2"/>
              </a:rPr>
              <a:t>https://needecon.org/Library/53/ECTA11427.pdf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68800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847248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937128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44099" y="16448"/>
            <a:ext cx="10515600" cy="1325563"/>
          </a:xfrm>
        </p:spPr>
        <p:txBody>
          <a:bodyPr>
            <a:normAutofit/>
          </a:bodyPr>
          <a:lstStyle/>
          <a:p>
            <a:r>
              <a:rPr lang="en-US" sz="3600" dirty="0">
                <a:solidFill>
                  <a:schemeClr val="bg1"/>
                </a:solidFill>
              </a:rPr>
              <a:t>B-W</a:t>
            </a:r>
            <a:r>
              <a:rPr lang="en-US" sz="3600" dirty="0"/>
              <a:t> Wealth Gap: Next Week</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1375811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957927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2299326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2049626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13.94)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48% (13.94 to 7.25)</a:t>
            </a:r>
          </a:p>
          <a:p>
            <a:pPr lvl="1"/>
            <a:r>
              <a:rPr lang="en-US" sz="2800" dirty="0"/>
              <a:t>Or in 1968, was 92%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547270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1315323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651898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833133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243916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671593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3962726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313068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3694756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1630445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(may be)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a:p>
            <a:pPr lvl="2"/>
            <a:r>
              <a:rPr lang="en-US" dirty="0"/>
              <a:t>What is discrimination is simply a preference?</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3004359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2000382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16873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21585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7998668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31208</TotalTime>
  <Words>4445</Words>
  <Application>Microsoft Macintosh PowerPoint</Application>
  <PresentationFormat>Widescreen</PresentationFormat>
  <Paragraphs>656</Paragraphs>
  <Slides>77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Courier New</vt:lpstr>
      <vt:lpstr>Custom Design</vt:lpstr>
      <vt:lpstr>PowerPoint Presentation</vt:lpstr>
      <vt:lpstr> Available NEED Topics Include:</vt:lpstr>
      <vt:lpstr> Course Outline</vt:lpstr>
      <vt:lpstr>PowerPoint Presentation</vt:lpstr>
      <vt:lpstr>Credits and Disclaimer</vt:lpstr>
      <vt:lpstr>Outline</vt:lpstr>
      <vt:lpstr>Race in Policy</vt:lpstr>
      <vt:lpstr>Events/Policies with Direct Implications </vt:lpstr>
      <vt:lpstr>Policies: Discriminatory Intent</vt:lpstr>
      <vt:lpstr>Slave Trade – by the Numbers</vt:lpstr>
      <vt:lpstr>Slavery</vt:lpstr>
      <vt:lpstr>Why Slavery?</vt:lpstr>
      <vt:lpstr>Slave Trade – Some Economics</vt:lpstr>
      <vt:lpstr>Slavery Economics</vt:lpstr>
      <vt:lpstr>Value of Slaves</vt:lpstr>
      <vt:lpstr>Slavery’s Contribution to Southern Income: 1860</vt:lpstr>
      <vt:lpstr>Amendments Ending Slavery</vt:lpstr>
      <vt:lpstr>Reconstruction &amp; 40 Acres: 1865-1877</vt:lpstr>
      <vt:lpstr>40 Acres (but no Mule)</vt:lpstr>
      <vt:lpstr>Black Codes: 1865-1877</vt:lpstr>
      <vt:lpstr>Jim Crow (1877-1964)</vt:lpstr>
      <vt:lpstr>The Second Slavery?</vt:lpstr>
      <vt:lpstr>The New Deal</vt:lpstr>
      <vt:lpstr>FHA Discrimination</vt:lpstr>
      <vt:lpstr>HOLC Appraisal Manual Grading System</vt:lpstr>
      <vt:lpstr> Misguided Past Policies: Redlining </vt:lpstr>
      <vt:lpstr>Clear Impact on Not Only D, but Also C Areas</vt:lpstr>
      <vt:lpstr>Redlining’s Impact Persists</vt:lpstr>
      <vt:lpstr>Housing Post-WWII</vt:lpstr>
      <vt:lpstr>Policies w/Discriminatory EFFECT</vt:lpstr>
      <vt:lpstr>Example: Discriminatory, but Not Intended</vt:lpstr>
      <vt:lpstr>Homestead Acts</vt:lpstr>
      <vt:lpstr>Homestead Acts – Effects on Relative Wealth</vt:lpstr>
      <vt:lpstr>Effect: Often Intended, But Not Overt</vt:lpstr>
      <vt:lpstr>Policies: Discriminatory Effect</vt:lpstr>
      <vt:lpstr>The New Deal</vt:lpstr>
      <vt:lpstr>GI Bill</vt:lpstr>
      <vt:lpstr>GI Bill: by the Numbers</vt:lpstr>
      <vt:lpstr>GI Bill: Housing</vt:lpstr>
      <vt:lpstr>Housing</vt:lpstr>
      <vt:lpstr>Local Zoning</vt:lpstr>
      <vt:lpstr>Anti-Discrimination</vt:lpstr>
      <vt:lpstr>1954 Brown v. Board of Education</vt:lpstr>
      <vt:lpstr>Anti-Discrimination Legislation of the 1960s</vt:lpstr>
      <vt:lpstr>Civil Rights Movement and Legislation</vt:lpstr>
      <vt:lpstr>Progress in Black Wages Has Stalled Out</vt:lpstr>
      <vt:lpstr>Affirmative Action</vt:lpstr>
      <vt:lpstr>Affirmative Action – Costs and Benefits</vt:lpstr>
      <vt:lpstr>Affirmative Action – Economic Consequences</vt:lpstr>
      <vt:lpstr>Summary</vt:lpstr>
      <vt:lpstr>Economic Consequences</vt:lpstr>
      <vt:lpstr>Life Expectancy</vt:lpstr>
      <vt:lpstr>Black Household Incomes Relative to White</vt:lpstr>
      <vt:lpstr>U.S. – Racial Differences in Mobility</vt:lpstr>
      <vt:lpstr>Enormous Disparity of Outcomes</vt:lpstr>
      <vt:lpstr>Black Male Labor Force Participation is Low</vt:lpstr>
      <vt:lpstr>Maternal Mortality Rates, 2018</vt:lpstr>
      <vt:lpstr>Implications for GDP of Talent Allocation</vt:lpstr>
      <vt:lpstr>Policy Solutions</vt:lpstr>
      <vt:lpstr>Categories of Policy Areas</vt:lpstr>
      <vt:lpstr>B-W Wealth Gap: Next Week</vt:lpstr>
      <vt:lpstr> Thank you!</vt:lpstr>
      <vt:lpstr>History of the Minimum Wage</vt:lpstr>
      <vt:lpstr>What Is The Minimum Wage?</vt:lpstr>
      <vt:lpstr>Minimum Wages</vt:lpstr>
      <vt:lpstr> Misguided Past Policies: Redlining </vt:lpstr>
      <vt:lpstr>Other New Deal Programs</vt:lpstr>
      <vt:lpstr>Brown Impact</vt:lpstr>
      <vt:lpstr>Economic Impact of Equalization</vt:lpstr>
      <vt:lpstr>Civil Rights Act of 1964</vt:lpstr>
      <vt:lpstr>Disparities in Lifetime Earnings</vt:lpstr>
      <vt:lpstr>Median Income</vt:lpstr>
      <vt:lpstr>Poverty</vt:lpstr>
      <vt:lpstr>U.S. – Racial Differences in Mobility</vt:lpstr>
      <vt:lpstr>Note About Legislation and Other Efforts</vt:lpstr>
      <vt:lpstr>GI Bill: Education</vt:lpstr>
      <vt:lpstr>Maybe Education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300</cp:revision>
  <cp:lastPrinted>2023-05-16T18:47:41Z</cp:lastPrinted>
  <dcterms:created xsi:type="dcterms:W3CDTF">2017-05-03T22:30:38Z</dcterms:created>
  <dcterms:modified xsi:type="dcterms:W3CDTF">2023-05-16T18:47:43Z</dcterms:modified>
</cp:coreProperties>
</file>