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6"/>
  </p:notesMasterIdLst>
  <p:sldIdLst>
    <p:sldId id="256" r:id="rId2"/>
    <p:sldId id="328" r:id="rId3"/>
    <p:sldId id="434" r:id="rId4"/>
    <p:sldId id="4537" r:id="rId5"/>
    <p:sldId id="4539" r:id="rId6"/>
    <p:sldId id="3967" r:id="rId7"/>
    <p:sldId id="1089" r:id="rId8"/>
    <p:sldId id="4099" r:id="rId9"/>
    <p:sldId id="1146" r:id="rId10"/>
    <p:sldId id="1135" r:id="rId11"/>
    <p:sldId id="1172" r:id="rId12"/>
    <p:sldId id="1681" r:id="rId13"/>
    <p:sldId id="1147" r:id="rId14"/>
    <p:sldId id="1174" r:id="rId15"/>
    <p:sldId id="1175" r:id="rId16"/>
    <p:sldId id="1176" r:id="rId17"/>
    <p:sldId id="1177" r:id="rId18"/>
    <p:sldId id="1178" r:id="rId19"/>
    <p:sldId id="1179" r:id="rId20"/>
    <p:sldId id="3961" r:id="rId21"/>
    <p:sldId id="1189" r:id="rId22"/>
    <p:sldId id="1673" r:id="rId23"/>
    <p:sldId id="1682" r:id="rId24"/>
    <p:sldId id="1674" r:id="rId25"/>
    <p:sldId id="3973" r:id="rId26"/>
    <p:sldId id="3962" r:id="rId27"/>
    <p:sldId id="1184" r:id="rId28"/>
    <p:sldId id="3969" r:id="rId29"/>
    <p:sldId id="4540" r:id="rId30"/>
    <p:sldId id="1675" r:id="rId31"/>
    <p:sldId id="1691" r:id="rId32"/>
    <p:sldId id="1120" r:id="rId33"/>
    <p:sldId id="1676" r:id="rId34"/>
    <p:sldId id="1115" r:id="rId35"/>
    <p:sldId id="1196" r:id="rId36"/>
    <p:sldId id="1197" r:id="rId37"/>
    <p:sldId id="1683" r:id="rId38"/>
    <p:sldId id="1112" r:id="rId39"/>
    <p:sldId id="1143" r:id="rId40"/>
    <p:sldId id="1185" r:id="rId41"/>
    <p:sldId id="1106" r:id="rId42"/>
    <p:sldId id="1182" r:id="rId43"/>
    <p:sldId id="1685" r:id="rId44"/>
    <p:sldId id="1141" r:id="rId45"/>
    <p:sldId id="4100" r:id="rId46"/>
    <p:sldId id="1129" r:id="rId47"/>
    <p:sldId id="1131" r:id="rId48"/>
    <p:sldId id="1187" r:id="rId49"/>
    <p:sldId id="1686" r:id="rId50"/>
    <p:sldId id="1679" r:id="rId51"/>
    <p:sldId id="1692" r:id="rId52"/>
    <p:sldId id="3971" r:id="rId53"/>
    <p:sldId id="4307" r:id="rId54"/>
    <p:sldId id="1645" r:id="rId55"/>
    <p:sldId id="1671" r:id="rId56"/>
    <p:sldId id="4541" r:id="rId57"/>
    <p:sldId id="1669" r:id="rId58"/>
    <p:sldId id="4094" r:id="rId59"/>
    <p:sldId id="1027" r:id="rId60"/>
    <p:sldId id="1173" r:id="rId61"/>
    <p:sldId id="1137" r:id="rId62"/>
    <p:sldId id="1194" r:id="rId63"/>
    <p:sldId id="1677" r:id="rId64"/>
    <p:sldId id="1117" r:id="rId65"/>
    <p:sldId id="384" r:id="rId66"/>
    <p:sldId id="1183" r:id="rId67"/>
    <p:sldId id="1201" r:id="rId68"/>
    <p:sldId id="1648" r:id="rId69"/>
    <p:sldId id="3965" r:id="rId70"/>
    <p:sldId id="1684" r:id="rId71"/>
    <p:sldId id="1198" r:id="rId72"/>
    <p:sldId id="3966" r:id="rId73"/>
    <p:sldId id="1651" r:id="rId74"/>
    <p:sldId id="396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09" autoAdjust="0"/>
    <p:restoredTop sz="94859"/>
  </p:normalViewPr>
  <p:slideViewPr>
    <p:cSldViewPr snapToGrid="0" snapToObjects="1">
      <p:cViewPr varScale="1">
        <p:scale>
          <a:sx n="103" d="100"/>
          <a:sy n="103" d="100"/>
        </p:scale>
        <p:origin x="192" y="47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50377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6710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6121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01671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111528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p>
          <a:p>
            <a:pPr>
              <a:lnSpc>
                <a:spcPct val="100000"/>
              </a:lnSpc>
              <a:spcBef>
                <a:spcPts val="0"/>
              </a:spcBef>
            </a:pPr>
            <a:r>
              <a:rPr lang="en-US" sz="4800" b="1" dirty="0"/>
              <a:t>OLLI - ASU</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340772"/>
            <a:ext cx="9144000" cy="160625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4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April 18, 2024</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195943" y="119294"/>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63278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4427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often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8786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7520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for freed slaves.</a:t>
            </a:r>
          </a:p>
          <a:p>
            <a:pPr lvl="2"/>
            <a:r>
              <a:rPr lang="en-US" dirty="0"/>
              <a:t>Fair wages and free choice of employers.</a:t>
            </a:r>
          </a:p>
          <a:p>
            <a:pPr lvl="1"/>
            <a:r>
              <a:rPr lang="en-US" dirty="0"/>
              <a:t>Bank</a:t>
            </a:r>
          </a:p>
          <a:p>
            <a:r>
              <a:rPr lang="en-US" dirty="0"/>
              <a:t>Free public education in the South.</a:t>
            </a:r>
          </a:p>
          <a:p>
            <a:r>
              <a:rPr lang="en-US" strike="sngStrike"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39306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36550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8386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Blacks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701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998660"/>
          </a:xfrm>
        </p:spPr>
        <p:txBody>
          <a:bodyPr>
            <a:normAutofit fontScale="92500" lnSpcReduction="10000"/>
          </a:bodyPr>
          <a:lstStyle/>
          <a:p>
            <a:r>
              <a:rPr lang="en-US" dirty="0"/>
              <a:t>Gap in 13</a:t>
            </a:r>
            <a:r>
              <a:rPr lang="en-US" baseline="30000" dirty="0"/>
              <a:t>th</a:t>
            </a:r>
            <a:r>
              <a:rPr lang="en-US" dirty="0"/>
              <a:t> Amendment.</a:t>
            </a:r>
          </a:p>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9390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91546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85000" lnSpcReduction="2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 families. </a:t>
            </a:r>
          </a:p>
          <a:p>
            <a:pPr lvl="1"/>
            <a:r>
              <a:rPr lang="en-US" dirty="0"/>
              <a:t>Of the 350,000 new homes built with federal support in northern California between 1946 and 1960, fewer than 100 went to Black families.</a:t>
            </a:r>
          </a:p>
          <a:p>
            <a:pPr marL="0" indent="0">
              <a:buNone/>
            </a:pPr>
            <a:endParaRPr lang="en-US" sz="2100" dirty="0"/>
          </a:p>
          <a:p>
            <a:r>
              <a:rPr lang="en-US" dirty="0"/>
              <a:t>Government officials argued that Black occupancy of homes in White neighborhoods would reduce property values.</a:t>
            </a:r>
          </a:p>
          <a:p>
            <a:pPr lvl="1"/>
            <a:r>
              <a:rPr lang="en-US" dirty="0"/>
              <a:t>This would put their loans at risk.</a:t>
            </a:r>
          </a:p>
          <a:p>
            <a:pPr lvl="1"/>
            <a:r>
              <a:rPr lang="en-US" dirty="0"/>
              <a:t>Actually, incorrect. Studies suggest that it was the expression of these fears that caused property values to be affected by Black occupancy.</a:t>
            </a:r>
          </a:p>
          <a:p>
            <a:pPr lvl="2"/>
            <a:r>
              <a:rPr lang="en-US" dirty="0"/>
              <a:t>Not black occupancy itself.</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2636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28385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416320"/>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a:p>
            <a:endParaRPr lang="en-US" sz="2400" dirty="0"/>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rcRect/>
          <a:stretch/>
        </p:blipFill>
        <p:spPr>
          <a:xfrm>
            <a:off x="5775126" y="1040787"/>
            <a:ext cx="4987610" cy="5817213"/>
          </a:xfrm>
          <a:prstGeom prst="rect">
            <a:avLst/>
          </a:prstGeom>
        </p:spPr>
      </p:pic>
      <p:cxnSp>
        <p:nvCxnSpPr>
          <p:cNvPr id="5" name="Straight Connector 4">
            <a:extLst>
              <a:ext uri="{FF2B5EF4-FFF2-40B4-BE49-F238E27FC236}">
                <a16:creationId xmlns:a16="http://schemas.microsoft.com/office/drawing/2014/main" id="{85A7BB52-5E14-A35F-9E66-A2D6D43E0F8C}"/>
              </a:ext>
            </a:extLst>
          </p:cNvPr>
          <p:cNvCxnSpPr/>
          <p:nvPr/>
        </p:nvCxnSpPr>
        <p:spPr>
          <a:xfrm>
            <a:off x="5313405" y="4013284"/>
            <a:ext cx="61536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21F904-723A-899B-6829-3C39710EBE5A}"/>
              </a:ext>
            </a:extLst>
          </p:cNvPr>
          <p:cNvSpPr txBox="1"/>
          <p:nvPr/>
        </p:nvSpPr>
        <p:spPr>
          <a:xfrm>
            <a:off x="10829036" y="2872942"/>
            <a:ext cx="1390124" cy="1200329"/>
          </a:xfrm>
          <a:prstGeom prst="rect">
            <a:avLst/>
          </a:prstGeom>
          <a:noFill/>
        </p:spPr>
        <p:txBody>
          <a:bodyPr wrap="none" rtlCol="0">
            <a:spAutoFit/>
          </a:bodyPr>
          <a:lstStyle/>
          <a:p>
            <a:r>
              <a:rPr lang="en-US" dirty="0"/>
              <a:t>PHOENIX, AZ</a:t>
            </a:r>
          </a:p>
          <a:p>
            <a:endParaRPr lang="en-US" dirty="0"/>
          </a:p>
          <a:p>
            <a:r>
              <a:rPr lang="en-US" dirty="0"/>
              <a:t>Roosevelt</a:t>
            </a:r>
          </a:p>
          <a:p>
            <a:r>
              <a:rPr lang="en-US" dirty="0"/>
              <a:t>Street</a:t>
            </a:r>
          </a:p>
        </p:txBody>
      </p:sp>
    </p:spTree>
    <p:extLst>
      <p:ext uri="{BB962C8B-B14F-4D97-AF65-F5344CB8AC3E}">
        <p14:creationId xmlns:p14="http://schemas.microsoft.com/office/powerpoint/2010/main" val="227584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a:p>
            <a:pPr lvl="1"/>
            <a:r>
              <a:rPr lang="en-US" dirty="0"/>
              <a:t>But the lines of segregation still remain.</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2450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(red)” more than 80 years ago are low-to-moderate income today.</a:t>
            </a:r>
          </a:p>
          <a:p>
            <a:pPr>
              <a:spcAft>
                <a:spcPts val="1000"/>
              </a:spcAft>
            </a:pPr>
            <a:r>
              <a:rPr lang="en-US" dirty="0"/>
              <a:t>64% of the hazardous-graded areas are racial and ethnic minority neighborhoods.</a:t>
            </a:r>
          </a:p>
          <a:p>
            <a:r>
              <a:rPr lang="en-US" dirty="0"/>
              <a:t>91% of areas deemed “best (green)” in the 1930s remain middle-to-upper income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01205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spcAft>
                <a:spcPts val="1500"/>
              </a:spcAft>
            </a:pPr>
            <a:r>
              <a:rPr lang="en-US" dirty="0"/>
              <a:t>Single family vs multifamily zoning was an effort to segregate housing.</a:t>
            </a:r>
          </a:p>
          <a:p>
            <a:pPr>
              <a:spcAft>
                <a:spcPts val="1500"/>
              </a:spcAft>
            </a:pPr>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67800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52821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67939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4 Nobel Prize Winners</a:t>
            </a:r>
          </a:p>
          <a:p>
            <a:pPr lvl="2"/>
            <a:r>
              <a:rPr lang="en-US" dirty="0" err="1"/>
              <a:t>Akerlof</a:t>
            </a:r>
            <a:r>
              <a:rPr lang="en-US" dirty="0"/>
              <a:t>, Smith, </a:t>
            </a:r>
            <a:r>
              <a:rPr lang="en-US" dirty="0" err="1"/>
              <a:t>Maskin</a:t>
            </a:r>
            <a:r>
              <a:rPr lang="en-US"/>
              <a:t>, Bernanke</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92907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019239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9533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78200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305961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75967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0418" y="31173"/>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200" b="1" dirty="0"/>
              <a:t>2 of 3,200 VA loans in Mississippi went to Black veterans.</a:t>
            </a:r>
          </a:p>
          <a:p>
            <a:pPr marL="457200" lvl="1" indent="0">
              <a:buNone/>
            </a:pPr>
            <a:endParaRPr lang="en-US" sz="3200" dirty="0"/>
          </a:p>
          <a:p>
            <a:pPr lvl="1"/>
            <a:r>
              <a:rPr lang="en-US" sz="32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375528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83088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1506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
        <p:nvSpPr>
          <p:cNvPr id="6" name="Rectangle 5">
            <a:extLst>
              <a:ext uri="{FF2B5EF4-FFF2-40B4-BE49-F238E27FC236}">
                <a16:creationId xmlns:a16="http://schemas.microsoft.com/office/drawing/2014/main" id="{61D30737-B608-368E-CDA7-C35FEB764109}"/>
              </a:ext>
            </a:extLst>
          </p:cNvPr>
          <p:cNvSpPr/>
          <p:nvPr/>
        </p:nvSpPr>
        <p:spPr>
          <a:xfrm>
            <a:off x="6177383" y="3712164"/>
            <a:ext cx="4091082" cy="6127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0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1019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a:t>
            </a:r>
            <a:r>
              <a:rPr lang="en-US" u="sng" dirty="0"/>
              <a:t>not equal at all</a:t>
            </a:r>
            <a:r>
              <a:rPr lang="en-US" dirty="0"/>
              <a:t>.</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9224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sz="3200" dirty="0"/>
              <a:t>Was steadfastly resisted in much of the south.</a:t>
            </a:r>
          </a:p>
          <a:p>
            <a:r>
              <a:rPr lang="en-US" sz="3200" dirty="0"/>
              <a:t>Helped to fuel the civil rights movement.</a:t>
            </a:r>
          </a:p>
          <a:p>
            <a:r>
              <a:rPr lang="en-US" sz="3200" dirty="0"/>
              <a:t>Did not desegregate schools.</a:t>
            </a:r>
          </a:p>
          <a:p>
            <a:pPr lvl="1"/>
            <a:r>
              <a:rPr lang="en-US" sz="2800" dirty="0"/>
              <a:t>Schools remain highly segregated today.</a:t>
            </a:r>
          </a:p>
          <a:p>
            <a:pPr lvl="1"/>
            <a:r>
              <a:rPr lang="en-US" sz="2800" dirty="0"/>
              <a:t>Racial inequities abound.</a:t>
            </a:r>
          </a:p>
          <a:p>
            <a:pPr lvl="1"/>
            <a:r>
              <a:rPr lang="en-US" sz="2800"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164894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899814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24733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090140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Benefits: </a:t>
            </a:r>
          </a:p>
          <a:p>
            <a:pPr lvl="1"/>
            <a:r>
              <a:rPr lang="en-US" dirty="0"/>
              <a:t>Education: potential to lift Black and Latino students in terms of post-secondary education.</a:t>
            </a:r>
          </a:p>
          <a:p>
            <a:endParaRPr lang="en-US" dirty="0"/>
          </a:p>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979930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a:xfrm>
            <a:off x="838200" y="951471"/>
            <a:ext cx="10925432" cy="5278756"/>
          </a:xfrm>
        </p:spPr>
        <p:txBody>
          <a:bodyPr>
            <a:normAutofit/>
          </a:bodyPr>
          <a:lstStyle/>
          <a:p>
            <a:r>
              <a:rPr lang="en-US" dirty="0"/>
              <a:t>Some evidence specific to prop 209 in California (1996), banning affirmative action:</a:t>
            </a:r>
          </a:p>
          <a:p>
            <a:pPr lvl="1"/>
            <a:r>
              <a:rPr lang="en-US" dirty="0"/>
              <a:t>Benefits:  </a:t>
            </a:r>
          </a:p>
          <a:p>
            <a:pPr lvl="2"/>
            <a:r>
              <a:rPr lang="en-US" dirty="0"/>
              <a:t>Cost of government contracts fell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sz="2000" dirty="0"/>
              <a:t>No measurable impact on White students.</a:t>
            </a:r>
          </a:p>
          <a:p>
            <a:pPr lvl="2"/>
            <a:r>
              <a:rPr lang="en-US" dirty="0"/>
              <a:t>Reversed gains:</a:t>
            </a:r>
          </a:p>
          <a:p>
            <a:pPr lvl="3"/>
            <a:r>
              <a:rPr lang="en-US" sz="2000" dirty="0"/>
              <a:t>Black and Latinos had discernable increases in lifetime earnings from affirmative action.</a:t>
            </a:r>
          </a:p>
          <a:p>
            <a:pPr lvl="3"/>
            <a:r>
              <a:rPr lang="en-US" sz="2000" dirty="0"/>
              <a:t>There had been a measurable drop in Black and Latino unemployment.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619432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pPr lvl="1"/>
            <a:r>
              <a:rPr lang="en-US" dirty="0"/>
              <a:t>Many laws have discriminatory intent, but are not </a:t>
            </a:r>
            <a:r>
              <a:rPr lang="en-US"/>
              <a:t>overtly discriminatory</a:t>
            </a:r>
            <a:r>
              <a:rPr lang="en-US" dirty="0"/>
              <a:t>.</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5301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923330"/>
          </a:xfrm>
          <a:prstGeom prst="rect">
            <a:avLst/>
          </a:prstGeom>
          <a:noFill/>
        </p:spPr>
        <p:txBody>
          <a:bodyPr wrap="square" rtlCol="0">
            <a:spAutoFit/>
          </a:bodyPr>
          <a:lstStyle/>
          <a:p>
            <a:r>
              <a:rPr lang="en-US" dirty="0"/>
              <a:t>Mean is</a:t>
            </a:r>
          </a:p>
          <a:p>
            <a:r>
              <a:rPr lang="en-US" dirty="0"/>
              <a:t>6.5x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5" y="3131562"/>
            <a:ext cx="1410505" cy="646331"/>
          </a:xfrm>
          <a:prstGeom prst="rect">
            <a:avLst/>
          </a:prstGeom>
          <a:noFill/>
        </p:spPr>
        <p:txBody>
          <a:bodyPr wrap="square" rtlCol="0">
            <a:spAutoFit/>
          </a:bodyPr>
          <a:lstStyle/>
          <a:p>
            <a:r>
              <a:rPr lang="en-US" dirty="0"/>
              <a:t>Median is 6.3x Greater</a:t>
            </a:r>
          </a:p>
        </p:txBody>
      </p:sp>
    </p:spTree>
    <p:extLst>
      <p:ext uri="{BB962C8B-B14F-4D97-AF65-F5344CB8AC3E}">
        <p14:creationId xmlns:p14="http://schemas.microsoft.com/office/powerpoint/2010/main" val="1068487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80403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69837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386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3776290" cy="276999"/>
          </a:xfrm>
          <a:prstGeom prst="rect">
            <a:avLst/>
          </a:prstGeom>
          <a:noFill/>
        </p:spPr>
        <p:txBody>
          <a:bodyPr wrap="none" rtlCol="0">
            <a:spAutoFit/>
          </a:bodyPr>
          <a:lstStyle/>
          <a:p>
            <a:r>
              <a:rPr lang="en-US" sz="1200" dirty="0"/>
              <a:t>Source: </a:t>
            </a:r>
            <a:r>
              <a:rPr lang="en-US" sz="1200" u="sng" dirty="0">
                <a:hlinkClick r:id="rId2"/>
              </a:rPr>
              <a:t>https://needecon.org/Library/53/ECTA11427.pdf</a:t>
            </a:r>
            <a:r>
              <a:rPr lang="en-US" sz="1200" dirty="0"/>
              <a:t> </a:t>
            </a:r>
          </a:p>
        </p:txBody>
      </p:sp>
    </p:spTree>
    <p:extLst>
      <p:ext uri="{BB962C8B-B14F-4D97-AF65-F5344CB8AC3E}">
        <p14:creationId xmlns:p14="http://schemas.microsoft.com/office/powerpoint/2010/main" val="100719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2962-1B21-1C5E-1235-BEC0F269A85E}"/>
              </a:ext>
            </a:extLst>
          </p:cNvPr>
          <p:cNvSpPr>
            <a:spLocks noGrp="1"/>
          </p:cNvSpPr>
          <p:nvPr>
            <p:ph type="title"/>
          </p:nvPr>
        </p:nvSpPr>
        <p:spPr/>
        <p:txBody>
          <a:bodyPr/>
          <a:lstStyle/>
          <a:p>
            <a:r>
              <a:rPr lang="en-US" dirty="0">
                <a:solidFill>
                  <a:schemeClr val="bg1"/>
                </a:solidFill>
              </a:rPr>
              <a:t>Per</a:t>
            </a:r>
            <a:r>
              <a:rPr lang="en-US" dirty="0"/>
              <a:t>sonal Financial Advisors: 2021</a:t>
            </a:r>
          </a:p>
        </p:txBody>
      </p:sp>
      <p:pic>
        <p:nvPicPr>
          <p:cNvPr id="6" name="Content Placeholder 5">
            <a:extLst>
              <a:ext uri="{FF2B5EF4-FFF2-40B4-BE49-F238E27FC236}">
                <a16:creationId xmlns:a16="http://schemas.microsoft.com/office/drawing/2014/main" id="{2CFF1EBA-42AA-C495-357A-2833A1224704}"/>
              </a:ext>
            </a:extLst>
          </p:cNvPr>
          <p:cNvPicPr>
            <a:picLocks noGrp="1" noChangeAspect="1"/>
          </p:cNvPicPr>
          <p:nvPr>
            <p:ph idx="1"/>
          </p:nvPr>
        </p:nvPicPr>
        <p:blipFill>
          <a:blip r:embed="rId2"/>
          <a:stretch>
            <a:fillRect/>
          </a:stretch>
        </p:blipFill>
        <p:spPr>
          <a:xfrm>
            <a:off x="1649506" y="983228"/>
            <a:ext cx="8445585" cy="5246998"/>
          </a:xfrm>
        </p:spPr>
      </p:pic>
      <p:sp>
        <p:nvSpPr>
          <p:cNvPr id="4" name="Slide Number Placeholder 3">
            <a:extLst>
              <a:ext uri="{FF2B5EF4-FFF2-40B4-BE49-F238E27FC236}">
                <a16:creationId xmlns:a16="http://schemas.microsoft.com/office/drawing/2014/main" id="{66E76C27-CCFC-80CB-9F98-7DE2DE06C9DD}"/>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638715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68800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44099" y="16448"/>
            <a:ext cx="10515600" cy="1325563"/>
          </a:xfrm>
        </p:spPr>
        <p:txBody>
          <a:bodyPr>
            <a:normAutofit/>
          </a:bodyPr>
          <a:lstStyle/>
          <a:p>
            <a:r>
              <a:rPr lang="en-US" sz="3600" dirty="0">
                <a:solidFill>
                  <a:schemeClr val="bg1"/>
                </a:solidFill>
              </a:rPr>
              <a:t>B-W</a:t>
            </a:r>
            <a:r>
              <a:rPr lang="en-US" sz="3600" dirty="0"/>
              <a:t> Wealth Gap: Next Week</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Content Placeholder 5">
            <a:extLst>
              <a:ext uri="{FF2B5EF4-FFF2-40B4-BE49-F238E27FC236}">
                <a16:creationId xmlns:a16="http://schemas.microsoft.com/office/drawing/2014/main" id="{7CFE14AB-EBDF-F066-94B3-B6DD1980B09B}"/>
              </a:ext>
            </a:extLst>
          </p:cNvPr>
          <p:cNvSpPr>
            <a:spLocks noGrp="1"/>
          </p:cNvSpPr>
          <p:nvPr>
            <p:ph idx="1"/>
          </p:nvPr>
        </p:nvSpPr>
        <p:spPr/>
        <p:txBody>
          <a:bodyPr/>
          <a:lstStyle/>
          <a:p>
            <a:endParaRPr lang="en-US"/>
          </a:p>
        </p:txBody>
      </p:sp>
      <p:pic>
        <p:nvPicPr>
          <p:cNvPr id="7" name="Content Placeholder 7">
            <a:extLst>
              <a:ext uri="{FF2B5EF4-FFF2-40B4-BE49-F238E27FC236}">
                <a16:creationId xmlns:a16="http://schemas.microsoft.com/office/drawing/2014/main" id="{E2DAC7A2-3675-2CF3-C071-FA7EC181C43B}"/>
              </a:ext>
            </a:extLst>
          </p:cNvPr>
          <p:cNvPicPr>
            <a:picLocks noChangeAspect="1"/>
          </p:cNvPicPr>
          <p:nvPr/>
        </p:nvPicPr>
        <p:blipFill>
          <a:blip r:embed="rId2" r:link="rId3"/>
          <a:srcRect/>
          <a:stretch>
            <a:fillRect/>
          </a:stretch>
        </p:blipFill>
        <p:spPr>
          <a:xfrm>
            <a:off x="2196023" y="909633"/>
            <a:ext cx="7982836" cy="5320592"/>
          </a:xfrm>
          <a:prstGeom prst="rect">
            <a:avLst/>
          </a:prstGeom>
        </p:spPr>
      </p:pic>
      <p:sp>
        <p:nvSpPr>
          <p:cNvPr id="10" name="TextBox 9">
            <a:extLst>
              <a:ext uri="{FF2B5EF4-FFF2-40B4-BE49-F238E27FC236}">
                <a16:creationId xmlns:a16="http://schemas.microsoft.com/office/drawing/2014/main" id="{EAF95246-51F0-A4DE-9ADA-153AAAE4E94F}"/>
              </a:ext>
            </a:extLst>
          </p:cNvPr>
          <p:cNvSpPr txBox="1"/>
          <p:nvPr/>
        </p:nvSpPr>
        <p:spPr>
          <a:xfrm flipH="1">
            <a:off x="5488053" y="2277267"/>
            <a:ext cx="1215894" cy="923330"/>
          </a:xfrm>
          <a:prstGeom prst="rect">
            <a:avLst/>
          </a:prstGeom>
          <a:noFill/>
        </p:spPr>
        <p:txBody>
          <a:bodyPr wrap="square" rtlCol="0">
            <a:spAutoFit/>
          </a:bodyPr>
          <a:lstStyle/>
          <a:p>
            <a:r>
              <a:rPr lang="en-US" dirty="0"/>
              <a:t>Mean is</a:t>
            </a:r>
          </a:p>
          <a:p>
            <a:r>
              <a:rPr lang="en-US" dirty="0"/>
              <a:t>6.5x Greater</a:t>
            </a:r>
          </a:p>
        </p:txBody>
      </p:sp>
      <p:sp>
        <p:nvSpPr>
          <p:cNvPr id="11" name="TextBox 10">
            <a:extLst>
              <a:ext uri="{FF2B5EF4-FFF2-40B4-BE49-F238E27FC236}">
                <a16:creationId xmlns:a16="http://schemas.microsoft.com/office/drawing/2014/main" id="{E4C4FD18-8309-D287-5238-52A0BA7AFFE3}"/>
              </a:ext>
            </a:extLst>
          </p:cNvPr>
          <p:cNvSpPr txBox="1"/>
          <p:nvPr/>
        </p:nvSpPr>
        <p:spPr>
          <a:xfrm flipH="1">
            <a:off x="7862245" y="3131562"/>
            <a:ext cx="1410505" cy="646331"/>
          </a:xfrm>
          <a:prstGeom prst="rect">
            <a:avLst/>
          </a:prstGeom>
          <a:noFill/>
        </p:spPr>
        <p:txBody>
          <a:bodyPr wrap="square" rtlCol="0">
            <a:spAutoFit/>
          </a:bodyPr>
          <a:lstStyle/>
          <a:p>
            <a:r>
              <a:rPr lang="en-US" dirty="0"/>
              <a:t>Median is 6.3x Greater</a:t>
            </a:r>
          </a:p>
        </p:txBody>
      </p:sp>
    </p:spTree>
    <p:extLst>
      <p:ext uri="{BB962C8B-B14F-4D97-AF65-F5344CB8AC3E}">
        <p14:creationId xmlns:p14="http://schemas.microsoft.com/office/powerpoint/2010/main" val="1375811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95792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184229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8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30261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2299326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049626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13.94)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(13.94 to 7.25)</a:t>
            </a:r>
          </a:p>
          <a:p>
            <a:pPr lvl="1"/>
            <a:r>
              <a:rPr lang="en-US" sz="2800" dirty="0"/>
              <a:t>Or in 1968, was 92%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547270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651675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439167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962726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694756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63044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normAutofit lnSpcReduction="10000"/>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a:p>
            <a:r>
              <a:rPr lang="en-US" dirty="0"/>
              <a:t>Consequences</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71593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(may be)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a:p>
            <a:pPr lvl="2"/>
            <a:r>
              <a:rPr lang="en-US" dirty="0"/>
              <a:t>What is discrimination is simply a preference?</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004359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2000382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68731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2577316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41003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1585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998668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32737</TotalTime>
  <Words>4391</Words>
  <Application>Microsoft Macintosh PowerPoint</Application>
  <PresentationFormat>Widescreen</PresentationFormat>
  <Paragraphs>642</Paragraphs>
  <Slides>74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Evidence of the Gap</vt:lpstr>
      <vt:lpstr>Credits and Disclaimer</vt:lpstr>
      <vt:lpstr>Race in Policy</vt:lpstr>
      <vt:lpstr>Events/Policies with Direct Implications </vt:lpstr>
      <vt:lpstr>Policies: Discriminatory Intent</vt:lpstr>
      <vt:lpstr>Slave Trade – by the Numbers</vt:lpstr>
      <vt:lpstr>Slavery</vt:lpstr>
      <vt:lpstr>Why Slavery?</vt:lpstr>
      <vt:lpstr>Slavery Economics</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HOLC Appraisal Manual Grading System</vt:lpstr>
      <vt:lpstr> Misguided Past Policies: Redlining </vt:lpstr>
      <vt:lpstr>Clear Impact on Not Only D, but Also C Areas</vt:lpstr>
      <vt:lpstr>Redlining’s Impact Persists</vt:lpstr>
      <vt:lpstr>Housing Post-WWII</vt:lpstr>
      <vt:lpstr>Policies w/Discriminatory EFFECT</vt:lpstr>
      <vt:lpstr>Example: Discriminatory, but Not Intended</vt:lpstr>
      <vt:lpstr>Homestead Acts</vt:lpstr>
      <vt:lpstr>Homestead Acts – Effects on Relative Wealth</vt:lpstr>
      <vt:lpstr>Effect: Often Intended, But Not Overt</vt:lpstr>
      <vt:lpstr>Policies: Discriminatory Effect</vt:lpstr>
      <vt:lpstr>The New Deal</vt:lpstr>
      <vt:lpstr>Other New Deal Programs</vt:lpstr>
      <vt:lpstr>GI Bill</vt:lpstr>
      <vt:lpstr>GI Bill: by the Numbers</vt:lpstr>
      <vt:lpstr>GI Bill: Housing</vt:lpstr>
      <vt:lpstr>Housing</vt:lpstr>
      <vt:lpstr>Local Zoning</vt:lpstr>
      <vt:lpstr>Anti-Discrimination</vt:lpstr>
      <vt:lpstr>1954 Brown v. Board of Education</vt:lpstr>
      <vt:lpstr>Brown Impact</vt:lpstr>
      <vt:lpstr>Anti-Discrimination Legislation of the 1960s</vt:lpstr>
      <vt:lpstr>Civil Rights Movement and Legislation</vt:lpstr>
      <vt:lpstr>Progress in Black Wages Has Stalled Out</vt:lpstr>
      <vt:lpstr>Affirmative Action</vt:lpstr>
      <vt:lpstr>Affirmative Action – Costs and Benefits</vt:lpstr>
      <vt:lpstr>Affirmative Action – Economic Consequences</vt:lpstr>
      <vt:lpstr>Summary</vt:lpstr>
      <vt:lpstr>Economic Consequences</vt:lpstr>
      <vt:lpstr>Life Expectancy</vt:lpstr>
      <vt:lpstr>Black Household Incomes Relative to White</vt:lpstr>
      <vt:lpstr>U.S. – Racial Differences in Mobility</vt:lpstr>
      <vt:lpstr>Maternal Mortality Rates, 2018</vt:lpstr>
      <vt:lpstr>Implications for GDP of Talent Allocation</vt:lpstr>
      <vt:lpstr>Personal Financial Advisors: 2021</vt:lpstr>
      <vt:lpstr>Policy Solutions</vt:lpstr>
      <vt:lpstr>B-W Wealth Gap: Next Week</vt:lpstr>
      <vt:lpstr> Thank you!</vt:lpstr>
      <vt:lpstr>Slavery’s Contribution to Southern Income: 1860</vt:lpstr>
      <vt:lpstr>Value of Slaves</vt:lpstr>
      <vt:lpstr>History of the Minimum Wage</vt:lpstr>
      <vt:lpstr>What Is The Minimum Wage?</vt:lpstr>
      <vt:lpstr>Minimum Wages</vt:lpstr>
      <vt:lpstr> Misguided Past Policies: Redlining </vt:lpstr>
      <vt:lpstr>Economic Impact of Equalization</vt:lpstr>
      <vt:lpstr>Civil Rights Act of 1964</vt:lpstr>
      <vt:lpstr>Median Income</vt:lpstr>
      <vt:lpstr>Poverty</vt:lpstr>
      <vt:lpstr>Note About Legislation and Other Efforts</vt:lpstr>
      <vt:lpstr>GI Bill: Education</vt:lpstr>
      <vt:lpstr>Maybe Education Policy?</vt:lpstr>
      <vt:lpstr>Disparities in Lifetime Earnings</vt:lpstr>
      <vt:lpstr>Black Male Labor Force Participation is 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319</cp:revision>
  <cp:lastPrinted>2023-05-16T18:47:41Z</cp:lastPrinted>
  <dcterms:created xsi:type="dcterms:W3CDTF">2017-05-03T22:30:38Z</dcterms:created>
  <dcterms:modified xsi:type="dcterms:W3CDTF">2024-04-18T16:57:06Z</dcterms:modified>
</cp:coreProperties>
</file>