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0"/>
  </p:notesMasterIdLst>
  <p:sldIdLst>
    <p:sldId id="4101" r:id="rId2"/>
    <p:sldId id="4097" r:id="rId3"/>
    <p:sldId id="436" r:id="rId4"/>
    <p:sldId id="4182" r:id="rId5"/>
    <p:sldId id="256" r:id="rId6"/>
    <p:sldId id="327" r:id="rId7"/>
    <p:sldId id="1095" r:id="rId8"/>
    <p:sldId id="1089" r:id="rId9"/>
    <p:sldId id="4099" r:id="rId10"/>
    <p:sldId id="1146" r:id="rId11"/>
    <p:sldId id="1135" r:id="rId12"/>
    <p:sldId id="1172" r:id="rId13"/>
    <p:sldId id="1147" r:id="rId14"/>
    <p:sldId id="1137" r:id="rId15"/>
    <p:sldId id="1173" r:id="rId16"/>
    <p:sldId id="1681" r:id="rId17"/>
    <p:sldId id="3960" r:id="rId18"/>
    <p:sldId id="1174" r:id="rId19"/>
    <p:sldId id="1175" r:id="rId20"/>
    <p:sldId id="1176" r:id="rId21"/>
    <p:sldId id="1177" r:id="rId22"/>
    <p:sldId id="1178" r:id="rId23"/>
    <p:sldId id="1179" r:id="rId24"/>
    <p:sldId id="3961" r:id="rId25"/>
    <p:sldId id="1189" r:id="rId26"/>
    <p:sldId id="384" r:id="rId27"/>
    <p:sldId id="1673" r:id="rId28"/>
    <p:sldId id="1682" r:id="rId29"/>
    <p:sldId id="1674" r:id="rId30"/>
    <p:sldId id="3973" r:id="rId31"/>
    <p:sldId id="3962" r:id="rId32"/>
    <p:sldId id="1184" r:id="rId33"/>
    <p:sldId id="3969" r:id="rId34"/>
    <p:sldId id="3966" r:id="rId35"/>
    <p:sldId id="1191" r:id="rId36"/>
    <p:sldId id="1675" r:id="rId37"/>
    <p:sldId id="1691" r:id="rId38"/>
    <p:sldId id="1120" r:id="rId39"/>
    <p:sldId id="1676" r:id="rId40"/>
    <p:sldId id="1115" r:id="rId41"/>
    <p:sldId id="1677" r:id="rId42"/>
    <p:sldId id="1117" r:id="rId43"/>
    <p:sldId id="1194" r:id="rId44"/>
    <p:sldId id="1196" r:id="rId45"/>
    <p:sldId id="1197" r:id="rId46"/>
    <p:sldId id="1198" r:id="rId47"/>
    <p:sldId id="1683" r:id="rId48"/>
    <p:sldId id="1112" r:id="rId49"/>
    <p:sldId id="1143" r:id="rId50"/>
    <p:sldId id="1185" r:id="rId51"/>
    <p:sldId id="1684" r:id="rId52"/>
    <p:sldId id="1106" r:id="rId53"/>
    <p:sldId id="1182" r:id="rId54"/>
    <p:sldId id="1183" r:id="rId55"/>
    <p:sldId id="1199" r:id="rId56"/>
    <p:sldId id="1685" r:id="rId57"/>
    <p:sldId id="1141" r:id="rId58"/>
    <p:sldId id="4100" r:id="rId59"/>
    <p:sldId id="1201" r:id="rId60"/>
    <p:sldId id="1129" r:id="rId61"/>
    <p:sldId id="1131" r:id="rId62"/>
    <p:sldId id="1187" r:id="rId63"/>
    <p:sldId id="1686" r:id="rId64"/>
    <p:sldId id="1679" r:id="rId65"/>
    <p:sldId id="1692" r:id="rId66"/>
    <p:sldId id="1687" r:id="rId67"/>
    <p:sldId id="3971" r:id="rId68"/>
    <p:sldId id="1651" r:id="rId69"/>
    <p:sldId id="1648" r:id="rId70"/>
    <p:sldId id="1190" r:id="rId71"/>
    <p:sldId id="3964" r:id="rId72"/>
    <p:sldId id="3965" r:id="rId73"/>
    <p:sldId id="3504" r:id="rId74"/>
    <p:sldId id="1645" r:id="rId75"/>
    <p:sldId id="1671" r:id="rId76"/>
    <p:sldId id="1669" r:id="rId77"/>
    <p:sldId id="1090" r:id="rId78"/>
    <p:sldId id="1027"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4" autoAdjust="0"/>
    <p:restoredTop sz="95664"/>
  </p:normalViewPr>
  <p:slideViewPr>
    <p:cSldViewPr snapToGrid="0" snapToObjects="1">
      <p:cViewPr varScale="1">
        <p:scale>
          <a:sx n="123" d="100"/>
          <a:sy n="123" d="100"/>
        </p:scale>
        <p:origin x="568" y="18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12/13/22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1936 FHA underwriting manual included explicit instructions to not lend in areas with “inharmonious racial groups” and to respect racially biased covenant restrictions; for example, if a deed said that no black person could occupy a house, the FHA manual of 1936 respected that.</a:t>
            </a:r>
          </a:p>
          <a:p>
            <a:pPr defTabSz="931723">
              <a:defRPr/>
            </a:pPr>
            <a:endParaRPr lang="en-US" dirty="0"/>
          </a:p>
          <a:p>
            <a:pPr defTabSz="931723">
              <a:defRPr/>
            </a:pPr>
            <a:r>
              <a:rPr lang="en-US" dirty="0"/>
              <a:t>For more, see https://</a:t>
            </a:r>
            <a:r>
              <a:rPr lang="en-US" dirty="0" err="1"/>
              <a:t>www.jstor.org</a:t>
            </a:r>
            <a:r>
              <a:rPr lang="en-US" dirty="0"/>
              <a:t>/stable/20108708?seq=1#page_scan_tab_contents or https://</a:t>
            </a:r>
            <a:r>
              <a:rPr lang="en-US" dirty="0" err="1"/>
              <a:t>ncrc.org</a:t>
            </a:r>
            <a:r>
              <a:rPr lang="en-US" dirty="0"/>
              <a:t>/</a:t>
            </a:r>
            <a:r>
              <a:rPr lang="en-US" dirty="0" err="1"/>
              <a:t>holc</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56708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6710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www.investopedia.com</a:t>
            </a:r>
            <a:r>
              <a:rPr lang="en-US" dirty="0"/>
              <a:t>/the-history-of-lending-discrimination-5076948</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65902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history.com/topics/american-civil-war/reconstructio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history.com/topics/black-history/civil-rights-act" TargetMode="External"/><Relationship Id="rId2" Type="http://schemas.openxmlformats.org/officeDocument/2006/relationships/hyperlink" Target="https://www.eeoc.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file:////Users/Jon/NEED%20Dropbox/Presentations/Racialdisparity/Charts/LifeExpectancy.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file:////Users/Jon/NEED%20Dropbox/Presentations/RacialWealth/Charts/dist.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file:////Users/Jon/NEED%20Dropbox/Presentations/RacialWealth/Images/LifetimeEarnings.0.jp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file:////Users/Jon/NEED%20Dropbox/Presentations/Racialdisparity/Charts/MedInc.png" TargetMode="External"/><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MedInc_All_bar.png"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file:////Users/Jon/NEED%20Dropbox/Presentations/Racialdisparity/Charts/Poverty.png" TargetMode="External"/><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Poverty_bar.png" TargetMode="External"/><Relationship Id="rId4" Type="http://schemas.openxmlformats.org/officeDocument/2006/relationships/image" Target="../media/image23.png"/></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file:////Users/Jon/NEED%20Dropbox/Presentations/Racialdisparity/Images/MaternalMortality.png"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cdc.gov/nchs/data/nvsr/nvsr69/nvsr69_02-508.pdf" TargetMode="External"/></Relationships>
</file>

<file path=ppt/slides/_rels/slide75.xml.rels><?xml version="1.0" encoding="UTF-8" standalone="yes"?>
<Relationships xmlns="http://schemas.openxmlformats.org/package/2006/relationships"><Relationship Id="rId2" Type="http://schemas.openxmlformats.org/officeDocument/2006/relationships/hyperlink" Target="https://needelegation.org/Library/53/ECTA11427.pdf"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Santa Clara University</a:t>
            </a:r>
          </a:p>
          <a:p>
            <a:pPr>
              <a:lnSpc>
                <a:spcPct val="100000"/>
              </a:lnSpc>
              <a:spcBef>
                <a:spcPts val="0"/>
              </a:spcBef>
            </a:pPr>
            <a:r>
              <a:rPr lang="en-US" sz="3100">
                <a:solidFill>
                  <a:schemeClr val="tx2"/>
                </a:solidFill>
              </a:rPr>
              <a:t>Nov-Dec, </a:t>
            </a:r>
            <a:r>
              <a:rPr lang="en-US" sz="3100" dirty="0">
                <a:solidFill>
                  <a:schemeClr val="tx2"/>
                </a:solidFill>
              </a:rPr>
              <a:t>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242241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a:xfrm>
            <a:off x="733099" y="0"/>
            <a:ext cx="10515600" cy="1325563"/>
          </a:xfrm>
        </p:spPr>
        <p:txBody>
          <a:bodyPr/>
          <a:lstStyle/>
          <a:p>
            <a:r>
              <a:rPr lang="en-US" dirty="0">
                <a:solidFill>
                  <a:schemeClr val="bg1"/>
                </a:solidFill>
              </a:rPr>
              <a:t>Poli</a:t>
            </a:r>
            <a:r>
              <a:rPr lang="en-US" dirty="0"/>
              <a:t>cies: Discriminatory Intent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641323" y="1602225"/>
            <a:ext cx="4909353" cy="4351338"/>
          </a:xfrm>
        </p:spPr>
        <p:txBody>
          <a:bodyPr/>
          <a:lstStyle/>
          <a:p>
            <a:r>
              <a:rPr lang="en-US" dirty="0"/>
              <a:t>Slave trade</a:t>
            </a:r>
          </a:p>
          <a:p>
            <a:r>
              <a:rPr lang="en-US" dirty="0"/>
              <a:t>Slavery</a:t>
            </a:r>
          </a:p>
          <a:p>
            <a:r>
              <a:rPr lang="en-US" dirty="0"/>
              <a:t>Reconstruction and 40 acres</a:t>
            </a:r>
          </a:p>
          <a:p>
            <a:r>
              <a:rPr lang="en-US" dirty="0"/>
              <a:t>Black Codes &amp; Vagrancy Laws</a:t>
            </a:r>
          </a:p>
          <a:p>
            <a:r>
              <a:rPr lang="en-US" dirty="0"/>
              <a:t>Jim Crow</a:t>
            </a:r>
          </a:p>
          <a:p>
            <a:r>
              <a:rPr lang="en-US" dirty="0"/>
              <a:t>Federal Housing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279986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by the Numbers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1619 – date marked as arrival of first African slaves – Jamestown, VA</a:t>
            </a:r>
          </a:p>
          <a:p>
            <a:pPr lvl="1"/>
            <a:r>
              <a:rPr lang="en-US" dirty="0"/>
              <a:t>African slavery was in existence prior to this date, likely beginning with Christopher Columbus in 1490s.</a:t>
            </a:r>
          </a:p>
          <a:p>
            <a:r>
              <a:rPr lang="en-US" dirty="0"/>
              <a:t>Between 1525 and 1808:</a:t>
            </a:r>
          </a:p>
          <a:p>
            <a:pPr lvl="1"/>
            <a:r>
              <a:rPr lang="en-US" dirty="0"/>
              <a:t>12.5 million slaves departed for the New World</a:t>
            </a:r>
          </a:p>
          <a:p>
            <a:pPr lvl="1"/>
            <a:r>
              <a:rPr lang="en-US" dirty="0"/>
              <a:t>10.7 million survived the Middle Passage</a:t>
            </a:r>
          </a:p>
          <a:p>
            <a:pPr lvl="2"/>
            <a:r>
              <a:rPr lang="en-US" dirty="0"/>
              <a:t>Only 388,000 arrived directly on North American shores.</a:t>
            </a:r>
          </a:p>
          <a:p>
            <a:r>
              <a:rPr lang="en-US" dirty="0"/>
              <a:t>Federal government banned the importation of slaves in 1808.</a:t>
            </a:r>
          </a:p>
          <a:p>
            <a:pPr lvl="1"/>
            <a:r>
              <a:rPr lang="en-US" dirty="0"/>
              <a:t>There was already a population of more than 4 million slaves at the time.</a:t>
            </a:r>
          </a:p>
          <a:p>
            <a:r>
              <a:rPr lang="en-US" dirty="0"/>
              <a:t>Worth considering as the first deprivation of wealth.</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3984171" y="6456851"/>
            <a:ext cx="7624844" cy="276999"/>
          </a:xfrm>
          <a:prstGeom prst="rect">
            <a:avLst/>
          </a:prstGeom>
          <a:noFill/>
        </p:spPr>
        <p:txBody>
          <a:bodyPr wrap="none" rtlCol="0">
            <a:spAutoFit/>
          </a:bodyPr>
          <a:lstStyle/>
          <a:p>
            <a:r>
              <a:rPr lang="en-US" sz="1200" dirty="0"/>
              <a:t>Source: https://</a:t>
            </a:r>
            <a:r>
              <a:rPr lang="en-US" sz="1200" dirty="0" err="1"/>
              <a:t>www.pbs.org</a:t>
            </a:r>
            <a:r>
              <a:rPr lang="en-US" sz="1200" dirty="0"/>
              <a:t>/</a:t>
            </a:r>
            <a:r>
              <a:rPr lang="en-US" sz="1200" dirty="0" err="1"/>
              <a:t>wnet</a:t>
            </a:r>
            <a:r>
              <a:rPr lang="en-US" sz="1200" dirty="0"/>
              <a:t>/</a:t>
            </a:r>
            <a:r>
              <a:rPr lang="en-US" sz="1200" dirty="0" err="1"/>
              <a:t>african</a:t>
            </a:r>
            <a:r>
              <a:rPr lang="en-US" sz="1200" dirty="0"/>
              <a:t>-</a:t>
            </a:r>
            <a:r>
              <a:rPr lang="en-US" sz="1200" dirty="0" err="1"/>
              <a:t>americans</a:t>
            </a:r>
            <a:r>
              <a:rPr lang="en-US" sz="1200" dirty="0"/>
              <a:t>-many-rivers-to-cross/history/how-many-slaves-landed-in-the-us/</a:t>
            </a:r>
          </a:p>
        </p:txBody>
      </p:sp>
    </p:spTree>
    <p:extLst>
      <p:ext uri="{BB962C8B-B14F-4D97-AF65-F5344CB8AC3E}">
        <p14:creationId xmlns:p14="http://schemas.microsoft.com/office/powerpoint/2010/main" val="229415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127-74A7-4545-8A25-EF6511F2BD51}"/>
              </a:ext>
            </a:extLst>
          </p:cNvPr>
          <p:cNvSpPr>
            <a:spLocks noGrp="1"/>
          </p:cNvSpPr>
          <p:nvPr>
            <p:ph type="title"/>
          </p:nvPr>
        </p:nvSpPr>
        <p:spPr>
          <a:xfrm>
            <a:off x="919480" y="0"/>
            <a:ext cx="10515600" cy="1325563"/>
          </a:xfrm>
        </p:spPr>
        <p:txBody>
          <a:bodyPr/>
          <a:lstStyle/>
          <a:p>
            <a:r>
              <a:rPr lang="en-US" dirty="0">
                <a:solidFill>
                  <a:schemeClr val="bg1"/>
                </a:solidFill>
              </a:rPr>
              <a:t>Sla</a:t>
            </a:r>
            <a:r>
              <a:rPr lang="en-US" dirty="0"/>
              <a:t>very</a:t>
            </a:r>
          </a:p>
        </p:txBody>
      </p:sp>
      <p:sp>
        <p:nvSpPr>
          <p:cNvPr id="3" name="Content Placeholder 2">
            <a:extLst>
              <a:ext uri="{FF2B5EF4-FFF2-40B4-BE49-F238E27FC236}">
                <a16:creationId xmlns:a16="http://schemas.microsoft.com/office/drawing/2014/main" id="{C98B21BA-A104-7340-923E-ECFFB7886A36}"/>
              </a:ext>
            </a:extLst>
          </p:cNvPr>
          <p:cNvSpPr>
            <a:spLocks noGrp="1"/>
          </p:cNvSpPr>
          <p:nvPr>
            <p:ph idx="1"/>
          </p:nvPr>
        </p:nvSpPr>
        <p:spPr/>
        <p:txBody>
          <a:bodyPr/>
          <a:lstStyle/>
          <a:p>
            <a:r>
              <a:rPr lang="en-US" dirty="0"/>
              <a:t>Slave Codes</a:t>
            </a:r>
          </a:p>
          <a:p>
            <a:pPr lvl="1"/>
            <a:r>
              <a:rPr lang="en-US" dirty="0"/>
              <a:t>Legally considered property – a heritable condition.</a:t>
            </a:r>
          </a:p>
          <a:p>
            <a:pPr lvl="1"/>
            <a:r>
              <a:rPr lang="en-US" dirty="0"/>
              <a:t>Not allowed to assemble without the presence of a White person.</a:t>
            </a:r>
          </a:p>
          <a:p>
            <a:pPr lvl="1"/>
            <a:r>
              <a:rPr lang="en-US" dirty="0"/>
              <a:t>Slaves that lived off the plantation had a curfew.</a:t>
            </a:r>
          </a:p>
          <a:p>
            <a:pPr lvl="1"/>
            <a:r>
              <a:rPr lang="en-US" dirty="0"/>
              <a:t>A slave accused of any crime against a White person was doomed.</a:t>
            </a:r>
          </a:p>
          <a:p>
            <a:pPr lvl="1"/>
            <a:r>
              <a:rPr lang="en-US" dirty="0"/>
              <a:t>Illegal to teach a slave to read/write.</a:t>
            </a:r>
          </a:p>
          <a:p>
            <a:pPr lvl="1"/>
            <a:r>
              <a:rPr lang="en-US" dirty="0"/>
              <a:t>Slave marriages were not acknowledged in law.</a:t>
            </a:r>
          </a:p>
          <a:p>
            <a:r>
              <a:rPr lang="en-US" dirty="0"/>
              <a:t>Implications for period of reconstruction/economic independence.</a:t>
            </a:r>
          </a:p>
        </p:txBody>
      </p:sp>
      <p:sp>
        <p:nvSpPr>
          <p:cNvPr id="4" name="Slide Number Placeholder 3">
            <a:extLst>
              <a:ext uri="{FF2B5EF4-FFF2-40B4-BE49-F238E27FC236}">
                <a16:creationId xmlns:a16="http://schemas.microsoft.com/office/drawing/2014/main" id="{E8D39976-4CC8-9A4E-974B-BDCFC1715F6D}"/>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91327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8489-A44C-9C4D-AA46-878C5FC0D7E1}"/>
              </a:ext>
            </a:extLst>
          </p:cNvPr>
          <p:cNvSpPr>
            <a:spLocks noGrp="1"/>
          </p:cNvSpPr>
          <p:nvPr>
            <p:ph type="title"/>
          </p:nvPr>
        </p:nvSpPr>
        <p:spPr>
          <a:xfrm>
            <a:off x="916578" y="0"/>
            <a:ext cx="10515600" cy="1325563"/>
          </a:xfrm>
        </p:spPr>
        <p:txBody>
          <a:bodyPr/>
          <a:lstStyle/>
          <a:p>
            <a:r>
              <a:rPr lang="en-US" dirty="0">
                <a:solidFill>
                  <a:schemeClr val="bg1"/>
                </a:solidFill>
              </a:rPr>
              <a:t>Sla</a:t>
            </a:r>
            <a:r>
              <a:rPr lang="en-US" dirty="0"/>
              <a:t>very Economics</a:t>
            </a:r>
          </a:p>
        </p:txBody>
      </p:sp>
      <p:sp>
        <p:nvSpPr>
          <p:cNvPr id="3" name="Content Placeholder 2">
            <a:extLst>
              <a:ext uri="{FF2B5EF4-FFF2-40B4-BE49-F238E27FC236}">
                <a16:creationId xmlns:a16="http://schemas.microsoft.com/office/drawing/2014/main" id="{5886BA27-B9BE-534D-9F2D-C54C74749031}"/>
              </a:ext>
            </a:extLst>
          </p:cNvPr>
          <p:cNvSpPr>
            <a:spLocks noGrp="1"/>
          </p:cNvSpPr>
          <p:nvPr>
            <p:ph idx="1"/>
          </p:nvPr>
        </p:nvSpPr>
        <p:spPr>
          <a:xfrm>
            <a:off x="838200" y="1074340"/>
            <a:ext cx="10515600" cy="4351338"/>
          </a:xfrm>
        </p:spPr>
        <p:txBody>
          <a:bodyPr>
            <a:normAutofit lnSpcReduction="10000"/>
          </a:bodyPr>
          <a:lstStyle/>
          <a:p>
            <a:r>
              <a:rPr lang="en-US" dirty="0"/>
              <a:t>1860:</a:t>
            </a:r>
          </a:p>
          <a:p>
            <a:pPr lvl="1"/>
            <a:r>
              <a:rPr lang="en-US" dirty="0"/>
              <a:t>More millionaires in the Mississippi River Valley than anywhere else in the United States – slaveholders all.</a:t>
            </a:r>
          </a:p>
          <a:p>
            <a:pPr marL="457200" lvl="1" indent="0">
              <a:buNone/>
            </a:pPr>
            <a:endParaRPr lang="en-US" dirty="0"/>
          </a:p>
          <a:p>
            <a:pPr lvl="1"/>
            <a:r>
              <a:rPr lang="en-US" dirty="0"/>
              <a:t>4 million slaves, worth an estimated $3.5 billion at the time.</a:t>
            </a:r>
          </a:p>
          <a:p>
            <a:pPr lvl="2"/>
            <a:r>
              <a:rPr lang="en-US" dirty="0"/>
              <a:t>Single largest “financial asset” at the time.</a:t>
            </a:r>
          </a:p>
          <a:p>
            <a:pPr lvl="2"/>
            <a:r>
              <a:rPr lang="en-US" dirty="0"/>
              <a:t>Worth more than all manufacturing and railroads combined.</a:t>
            </a:r>
          </a:p>
          <a:p>
            <a:pPr lvl="2"/>
            <a:r>
              <a:rPr lang="en-US" dirty="0"/>
              <a:t>Approximately equal to U.S. GDP at the time.</a:t>
            </a:r>
          </a:p>
          <a:p>
            <a:pPr marL="457200" lvl="1" indent="0">
              <a:buNone/>
            </a:pPr>
            <a:endParaRPr lang="en-US" dirty="0"/>
          </a:p>
          <a:p>
            <a:pPr lvl="1"/>
            <a:r>
              <a:rPr lang="en-US" dirty="0"/>
              <a:t>More than 45% of the population in:</a:t>
            </a:r>
          </a:p>
          <a:p>
            <a:pPr lvl="2"/>
            <a:r>
              <a:rPr lang="en-US" dirty="0"/>
              <a:t>Alabama (45%), Louisiana (47%), Mississippi (55%), S. Carolina (57%)</a:t>
            </a:r>
          </a:p>
          <a:p>
            <a:pPr lvl="2"/>
            <a:r>
              <a:rPr lang="en-US" dirty="0"/>
              <a:t>Overall in the south: 32.3%</a:t>
            </a:r>
          </a:p>
        </p:txBody>
      </p:sp>
      <p:sp>
        <p:nvSpPr>
          <p:cNvPr id="4" name="Slide Number Placeholder 3">
            <a:extLst>
              <a:ext uri="{FF2B5EF4-FFF2-40B4-BE49-F238E27FC236}">
                <a16:creationId xmlns:a16="http://schemas.microsoft.com/office/drawing/2014/main" id="{4512D980-092A-CE4A-9504-706C576DC65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87866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E886-7CBA-7C45-A12D-99438A328386}"/>
              </a:ext>
            </a:extLst>
          </p:cNvPr>
          <p:cNvSpPr>
            <a:spLocks noGrp="1"/>
          </p:cNvSpPr>
          <p:nvPr>
            <p:ph type="title"/>
          </p:nvPr>
        </p:nvSpPr>
        <p:spPr>
          <a:xfrm>
            <a:off x="877389" y="0"/>
            <a:ext cx="10515600" cy="1325563"/>
          </a:xfrm>
        </p:spPr>
        <p:txBody>
          <a:bodyPr/>
          <a:lstStyle/>
          <a:p>
            <a:r>
              <a:rPr lang="en-US" dirty="0">
                <a:solidFill>
                  <a:schemeClr val="bg1"/>
                </a:solidFill>
              </a:rPr>
              <a:t>Val</a:t>
            </a:r>
            <a:r>
              <a:rPr lang="en-US" dirty="0"/>
              <a:t>ue of Slaves</a:t>
            </a:r>
          </a:p>
        </p:txBody>
      </p:sp>
      <p:sp>
        <p:nvSpPr>
          <p:cNvPr id="3" name="Content Placeholder 2">
            <a:extLst>
              <a:ext uri="{FF2B5EF4-FFF2-40B4-BE49-F238E27FC236}">
                <a16:creationId xmlns:a16="http://schemas.microsoft.com/office/drawing/2014/main" id="{67CF93F6-9531-DB49-96F8-B03EB4A07A0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428F58E-C8B0-3E46-86C0-501D86C9DC3F}"/>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E5424EF5-C452-4A45-B93B-5F5B92985231}"/>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6" name="Picture 5">
            <a:extLst>
              <a:ext uri="{FF2B5EF4-FFF2-40B4-BE49-F238E27FC236}">
                <a16:creationId xmlns:a16="http://schemas.microsoft.com/office/drawing/2014/main" id="{242D4802-D955-B047-B0E1-4FEBAE1D8C8F}"/>
              </a:ext>
            </a:extLst>
          </p:cNvPr>
          <p:cNvPicPr>
            <a:picLocks noChangeAspect="1"/>
          </p:cNvPicPr>
          <p:nvPr/>
        </p:nvPicPr>
        <p:blipFill>
          <a:blip r:embed="rId2"/>
          <a:stretch>
            <a:fillRect/>
          </a:stretch>
        </p:blipFill>
        <p:spPr>
          <a:xfrm>
            <a:off x="184150" y="1450203"/>
            <a:ext cx="5448300" cy="4267200"/>
          </a:xfrm>
          <a:prstGeom prst="rect">
            <a:avLst/>
          </a:prstGeom>
        </p:spPr>
      </p:pic>
      <p:pic>
        <p:nvPicPr>
          <p:cNvPr id="7" name="Picture 6">
            <a:extLst>
              <a:ext uri="{FF2B5EF4-FFF2-40B4-BE49-F238E27FC236}">
                <a16:creationId xmlns:a16="http://schemas.microsoft.com/office/drawing/2014/main" id="{631AF895-A8A1-AC44-8B27-ED8EA99C5689}"/>
              </a:ext>
            </a:extLst>
          </p:cNvPr>
          <p:cNvPicPr>
            <a:picLocks noChangeAspect="1"/>
          </p:cNvPicPr>
          <p:nvPr/>
        </p:nvPicPr>
        <p:blipFill>
          <a:blip r:embed="rId3"/>
          <a:stretch>
            <a:fillRect/>
          </a:stretch>
        </p:blipFill>
        <p:spPr>
          <a:xfrm>
            <a:off x="5985151" y="1441671"/>
            <a:ext cx="5842000" cy="4267200"/>
          </a:xfrm>
          <a:prstGeom prst="rect">
            <a:avLst/>
          </a:prstGeom>
        </p:spPr>
      </p:pic>
      <p:sp>
        <p:nvSpPr>
          <p:cNvPr id="8" name="TextBox 7">
            <a:extLst>
              <a:ext uri="{FF2B5EF4-FFF2-40B4-BE49-F238E27FC236}">
                <a16:creationId xmlns:a16="http://schemas.microsoft.com/office/drawing/2014/main" id="{5E7F9587-7DE0-F544-A6D6-58F3F1B6D37E}"/>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Tree>
    <p:extLst>
      <p:ext uri="{BB962C8B-B14F-4D97-AF65-F5344CB8AC3E}">
        <p14:creationId xmlns:p14="http://schemas.microsoft.com/office/powerpoint/2010/main" val="244749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AB8F-0F91-5442-BEBF-2B48F8C13D1F}"/>
              </a:ext>
            </a:extLst>
          </p:cNvPr>
          <p:cNvSpPr>
            <a:spLocks noGrp="1"/>
          </p:cNvSpPr>
          <p:nvPr>
            <p:ph type="title"/>
          </p:nvPr>
        </p:nvSpPr>
        <p:spPr>
          <a:xfrm>
            <a:off x="763474" y="0"/>
            <a:ext cx="10515600" cy="1325563"/>
          </a:xfrm>
        </p:spPr>
        <p:txBody>
          <a:bodyPr>
            <a:normAutofit/>
          </a:bodyPr>
          <a:lstStyle/>
          <a:p>
            <a:r>
              <a:rPr lang="en-US" sz="3600" dirty="0">
                <a:solidFill>
                  <a:schemeClr val="bg1"/>
                </a:solidFill>
              </a:rPr>
              <a:t>Slav</a:t>
            </a:r>
            <a:r>
              <a:rPr lang="en-US" sz="3600" dirty="0"/>
              <a:t>ery’s Contribution to Southern Income: 1860</a:t>
            </a:r>
          </a:p>
        </p:txBody>
      </p:sp>
      <p:sp>
        <p:nvSpPr>
          <p:cNvPr id="4" name="Slide Number Placeholder 3">
            <a:extLst>
              <a:ext uri="{FF2B5EF4-FFF2-40B4-BE49-F238E27FC236}">
                <a16:creationId xmlns:a16="http://schemas.microsoft.com/office/drawing/2014/main" id="{629F8825-DA9C-2349-8A0D-B96782424D15}"/>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5" name="Picture 4">
            <a:extLst>
              <a:ext uri="{FF2B5EF4-FFF2-40B4-BE49-F238E27FC236}">
                <a16:creationId xmlns:a16="http://schemas.microsoft.com/office/drawing/2014/main" id="{FCB6EBD9-CCF7-244A-BFD1-B7DBF8F4A48E}"/>
              </a:ext>
            </a:extLst>
          </p:cNvPr>
          <p:cNvPicPr>
            <a:picLocks noChangeAspect="1"/>
          </p:cNvPicPr>
          <p:nvPr/>
        </p:nvPicPr>
        <p:blipFill>
          <a:blip r:embed="rId2"/>
          <a:stretch>
            <a:fillRect/>
          </a:stretch>
        </p:blipFill>
        <p:spPr>
          <a:xfrm>
            <a:off x="963748" y="1115189"/>
            <a:ext cx="7442200" cy="5114060"/>
          </a:xfrm>
          <a:prstGeom prst="rect">
            <a:avLst/>
          </a:prstGeom>
        </p:spPr>
      </p:pic>
      <p:sp>
        <p:nvSpPr>
          <p:cNvPr id="6" name="TextBox 5">
            <a:extLst>
              <a:ext uri="{FF2B5EF4-FFF2-40B4-BE49-F238E27FC236}">
                <a16:creationId xmlns:a16="http://schemas.microsoft.com/office/drawing/2014/main" id="{602A2260-8954-594E-8F9B-FC64D150C941}"/>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
        <p:nvSpPr>
          <p:cNvPr id="7" name="TextBox 6">
            <a:extLst>
              <a:ext uri="{FF2B5EF4-FFF2-40B4-BE49-F238E27FC236}">
                <a16:creationId xmlns:a16="http://schemas.microsoft.com/office/drawing/2014/main" id="{0DF68880-7C82-7341-8756-0EE337B65A9A}"/>
              </a:ext>
            </a:extLst>
          </p:cNvPr>
          <p:cNvSpPr txBox="1"/>
          <p:nvPr/>
        </p:nvSpPr>
        <p:spPr>
          <a:xfrm>
            <a:off x="8405948" y="2828835"/>
            <a:ext cx="3000309" cy="2308324"/>
          </a:xfrm>
          <a:prstGeom prst="rect">
            <a:avLst/>
          </a:prstGeom>
          <a:noFill/>
        </p:spPr>
        <p:txBody>
          <a:bodyPr wrap="none" rtlCol="0">
            <a:spAutoFit/>
          </a:bodyPr>
          <a:lstStyle/>
          <a:p>
            <a:r>
              <a:rPr lang="en-US" sz="2400" dirty="0"/>
              <a:t>Entire U.S. economy</a:t>
            </a:r>
          </a:p>
          <a:p>
            <a:r>
              <a:rPr lang="en-US" sz="2400" dirty="0"/>
              <a:t>benefitted from</a:t>
            </a:r>
          </a:p>
          <a:p>
            <a:r>
              <a:rPr lang="en-US" sz="2400" dirty="0"/>
              <a:t>cheap cotton.</a:t>
            </a:r>
          </a:p>
          <a:p>
            <a:endParaRPr lang="en-US" sz="2400" dirty="0"/>
          </a:p>
          <a:p>
            <a:r>
              <a:rPr lang="en-US" sz="2400" dirty="0"/>
              <a:t>New York’s share of</a:t>
            </a:r>
          </a:p>
          <a:p>
            <a:r>
              <a:rPr lang="en-US" sz="2400" dirty="0"/>
              <a:t>cotton revenue: ~40%.</a:t>
            </a:r>
          </a:p>
        </p:txBody>
      </p:sp>
      <p:sp>
        <p:nvSpPr>
          <p:cNvPr id="3" name="Rectangle 2">
            <a:extLst>
              <a:ext uri="{FF2B5EF4-FFF2-40B4-BE49-F238E27FC236}">
                <a16:creationId xmlns:a16="http://schemas.microsoft.com/office/drawing/2014/main" id="{22BA7D67-6C05-C64A-B9DB-1082377810DB}"/>
              </a:ext>
            </a:extLst>
          </p:cNvPr>
          <p:cNvSpPr/>
          <p:nvPr/>
        </p:nvSpPr>
        <p:spPr>
          <a:xfrm>
            <a:off x="963748" y="2522682"/>
            <a:ext cx="6829434" cy="2078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543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B070-9EA7-2D42-94DE-0D9D54386AFA}"/>
              </a:ext>
            </a:extLst>
          </p:cNvPr>
          <p:cNvSpPr>
            <a:spLocks noGrp="1"/>
          </p:cNvSpPr>
          <p:nvPr>
            <p:ph type="title"/>
          </p:nvPr>
        </p:nvSpPr>
        <p:spPr>
          <a:xfrm>
            <a:off x="797859" y="0"/>
            <a:ext cx="10515600" cy="1325563"/>
          </a:xfrm>
        </p:spPr>
        <p:txBody>
          <a:bodyPr/>
          <a:lstStyle/>
          <a:p>
            <a:r>
              <a:rPr lang="en-US" dirty="0">
                <a:solidFill>
                  <a:schemeClr val="bg1"/>
                </a:solidFill>
              </a:rPr>
              <a:t>Wh</a:t>
            </a:r>
            <a:r>
              <a:rPr lang="en-US" dirty="0"/>
              <a:t>y Slavery?</a:t>
            </a:r>
          </a:p>
        </p:txBody>
      </p:sp>
      <p:sp>
        <p:nvSpPr>
          <p:cNvPr id="3" name="Content Placeholder 2">
            <a:extLst>
              <a:ext uri="{FF2B5EF4-FFF2-40B4-BE49-F238E27FC236}">
                <a16:creationId xmlns:a16="http://schemas.microsoft.com/office/drawing/2014/main" id="{53655E54-DCF6-4746-8C9D-9135C10D96B7}"/>
              </a:ext>
            </a:extLst>
          </p:cNvPr>
          <p:cNvSpPr>
            <a:spLocks noGrp="1"/>
          </p:cNvSpPr>
          <p:nvPr>
            <p:ph idx="1"/>
          </p:nvPr>
        </p:nvSpPr>
        <p:spPr/>
        <p:txBody>
          <a:bodyPr>
            <a:normAutofit/>
          </a:bodyPr>
          <a:lstStyle/>
          <a:p>
            <a:r>
              <a:rPr lang="en-US" dirty="0"/>
              <a:t>Opportunity and familiarity.</a:t>
            </a:r>
          </a:p>
          <a:p>
            <a:pPr lvl="2"/>
            <a:r>
              <a:rPr lang="en-US" dirty="0"/>
              <a:t>Slavery had been practiced by Europeans for 1000 years by the time it came to the Colonies.</a:t>
            </a:r>
          </a:p>
          <a:p>
            <a:pPr lvl="2"/>
            <a:r>
              <a:rPr lang="en-US" dirty="0"/>
              <a:t>Enslavement of indigenous peoples in European colonies was standard practice. Disease and extermination necessitated the importation of African slaves.</a:t>
            </a:r>
          </a:p>
          <a:p>
            <a:r>
              <a:rPr lang="en-US" dirty="0"/>
              <a:t>Cotton was a major crop in the antebellum South.</a:t>
            </a:r>
          </a:p>
          <a:p>
            <a:pPr lvl="1"/>
            <a:r>
              <a:rPr lang="en-US" dirty="0"/>
              <a:t>Very labor intensive.</a:t>
            </a:r>
          </a:p>
          <a:p>
            <a:pPr lvl="2"/>
            <a:r>
              <a:rPr lang="en-US" dirty="0"/>
              <a:t>Cheaper than paying free labor.</a:t>
            </a:r>
          </a:p>
        </p:txBody>
      </p:sp>
      <p:sp>
        <p:nvSpPr>
          <p:cNvPr id="4" name="Slide Number Placeholder 3">
            <a:extLst>
              <a:ext uri="{FF2B5EF4-FFF2-40B4-BE49-F238E27FC236}">
                <a16:creationId xmlns:a16="http://schemas.microsoft.com/office/drawing/2014/main" id="{13F6D15D-2A1D-0B41-8A27-DEC10CB76C3D}"/>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5976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Some Economics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Why Slavery?</a:t>
            </a:r>
          </a:p>
          <a:p>
            <a:pPr lvl="1">
              <a:spcAft>
                <a:spcPts val="1000"/>
              </a:spcAft>
            </a:pPr>
            <a:r>
              <a:rPr lang="en-US" dirty="0"/>
              <a:t>Could have used free or indentured servitude.</a:t>
            </a:r>
          </a:p>
          <a:p>
            <a:pPr lvl="1">
              <a:spcAft>
                <a:spcPts val="1000"/>
              </a:spcAft>
            </a:pPr>
            <a:r>
              <a:rPr lang="en-US" dirty="0"/>
              <a:t>Slavery won the price/productivity competition:</a:t>
            </a:r>
          </a:p>
          <a:p>
            <a:pPr lvl="2">
              <a:spcAft>
                <a:spcPts val="1000"/>
              </a:spcAft>
            </a:pPr>
            <a:r>
              <a:rPr lang="en-US" dirty="0"/>
              <a:t>Free/indentured:  10-12 £ * 4 years = 3 pounds per year.</a:t>
            </a:r>
          </a:p>
          <a:p>
            <a:pPr lvl="2">
              <a:spcAft>
                <a:spcPts val="1000"/>
              </a:spcAft>
            </a:pPr>
            <a:r>
              <a:rPr lang="en-US" dirty="0"/>
              <a:t>Slaves:		16 £ * 20 years = 1 pound per year.</a:t>
            </a:r>
          </a:p>
          <a:p>
            <a:pPr lvl="2">
              <a:spcAft>
                <a:spcPts val="1000"/>
              </a:spcAft>
            </a:pPr>
            <a:r>
              <a:rPr lang="en-US" dirty="0"/>
              <a:t>Higher productivity of free/indentured did not make up for the difference.</a:t>
            </a:r>
          </a:p>
          <a:p>
            <a:pPr lvl="3">
              <a:spcAft>
                <a:spcPts val="1000"/>
              </a:spcAft>
            </a:pPr>
            <a:r>
              <a:rPr lang="en-US" dirty="0"/>
              <a:t>Slaves were driven/incentivized to be extremely productive.</a:t>
            </a:r>
          </a:p>
          <a:p>
            <a:pPr lvl="2">
              <a:spcAft>
                <a:spcPts val="1000"/>
              </a:spcAft>
            </a:pPr>
            <a:r>
              <a:rPr lang="en-US" dirty="0"/>
              <a:t>Availability - given seasonal nature of agricultural labor demand.</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7456072" y="6464782"/>
            <a:ext cx="3989169" cy="276999"/>
          </a:xfrm>
          <a:prstGeom prst="rect">
            <a:avLst/>
          </a:prstGeom>
          <a:noFill/>
        </p:spPr>
        <p:txBody>
          <a:bodyPr wrap="none" rtlCol="0">
            <a:spAutoFit/>
          </a:bodyPr>
          <a:lstStyle/>
          <a:p>
            <a:r>
              <a:rPr lang="en-US" sz="1200" dirty="0"/>
              <a:t>Source: The Atlantic Slave Trade: A Tentative Economic Model</a:t>
            </a:r>
          </a:p>
        </p:txBody>
      </p:sp>
    </p:spTree>
    <p:extLst>
      <p:ext uri="{BB962C8B-B14F-4D97-AF65-F5344CB8AC3E}">
        <p14:creationId xmlns:p14="http://schemas.microsoft.com/office/powerpoint/2010/main" val="77186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E22-5BA6-C84C-B076-2D5BEC12B475}"/>
              </a:ext>
            </a:extLst>
          </p:cNvPr>
          <p:cNvSpPr>
            <a:spLocks noGrp="1"/>
          </p:cNvSpPr>
          <p:nvPr>
            <p:ph type="title"/>
          </p:nvPr>
        </p:nvSpPr>
        <p:spPr>
          <a:xfrm>
            <a:off x="798444" y="0"/>
            <a:ext cx="10515600" cy="1325563"/>
          </a:xfrm>
        </p:spPr>
        <p:txBody>
          <a:bodyPr/>
          <a:lstStyle/>
          <a:p>
            <a:r>
              <a:rPr lang="en-US" dirty="0">
                <a:solidFill>
                  <a:schemeClr val="bg1"/>
                </a:solidFill>
              </a:rPr>
              <a:t>Am</a:t>
            </a:r>
            <a:r>
              <a:rPr lang="en-US" dirty="0"/>
              <a:t>endments Ending Slavery</a:t>
            </a:r>
          </a:p>
        </p:txBody>
      </p:sp>
      <p:sp>
        <p:nvSpPr>
          <p:cNvPr id="3" name="Content Placeholder 2">
            <a:extLst>
              <a:ext uri="{FF2B5EF4-FFF2-40B4-BE49-F238E27FC236}">
                <a16:creationId xmlns:a16="http://schemas.microsoft.com/office/drawing/2014/main" id="{E6EB0054-1142-B54B-A06A-BBE5E865B9AF}"/>
              </a:ext>
            </a:extLst>
          </p:cNvPr>
          <p:cNvSpPr>
            <a:spLocks noGrp="1"/>
          </p:cNvSpPr>
          <p:nvPr>
            <p:ph idx="1"/>
          </p:nvPr>
        </p:nvSpPr>
        <p:spPr/>
        <p:txBody>
          <a:bodyPr/>
          <a:lstStyle/>
          <a:p>
            <a:r>
              <a:rPr lang="en-US" dirty="0"/>
              <a:t>13</a:t>
            </a:r>
            <a:r>
              <a:rPr lang="en-US" baseline="30000" dirty="0"/>
              <a:t>th</a:t>
            </a:r>
            <a:r>
              <a:rPr lang="en-US" dirty="0"/>
              <a:t> Amendment - 1865</a:t>
            </a:r>
          </a:p>
          <a:p>
            <a:pPr lvl="1"/>
            <a:r>
              <a:rPr lang="en-US" dirty="0"/>
              <a:t>Nearly abolished slavery.</a:t>
            </a:r>
          </a:p>
          <a:p>
            <a:r>
              <a:rPr lang="en-US" dirty="0"/>
              <a:t>14</a:t>
            </a:r>
            <a:r>
              <a:rPr lang="en-US" baseline="30000" dirty="0"/>
              <a:t>th</a:t>
            </a:r>
            <a:r>
              <a:rPr lang="en-US" dirty="0"/>
              <a:t> Amendment - 1867</a:t>
            </a:r>
          </a:p>
          <a:p>
            <a:pPr lvl="1"/>
            <a:r>
              <a:rPr lang="en-US" dirty="0"/>
              <a:t>Citizenship for those born in or naturalized in the United States.</a:t>
            </a:r>
          </a:p>
          <a:p>
            <a:r>
              <a:rPr lang="en-US" dirty="0"/>
              <a:t>15</a:t>
            </a:r>
            <a:r>
              <a:rPr lang="en-US" baseline="30000" dirty="0"/>
              <a:t>th</a:t>
            </a:r>
            <a:r>
              <a:rPr lang="en-US" dirty="0"/>
              <a:t> Amendment - 1870</a:t>
            </a:r>
          </a:p>
          <a:p>
            <a:pPr lvl="1"/>
            <a:r>
              <a:rPr lang="en-US" dirty="0"/>
              <a:t>Sought to eliminate discrimination in voting.</a:t>
            </a:r>
          </a:p>
        </p:txBody>
      </p:sp>
      <p:sp>
        <p:nvSpPr>
          <p:cNvPr id="4" name="Slide Number Placeholder 3">
            <a:extLst>
              <a:ext uri="{FF2B5EF4-FFF2-40B4-BE49-F238E27FC236}">
                <a16:creationId xmlns:a16="http://schemas.microsoft.com/office/drawing/2014/main" id="{1B331AAB-2117-BE41-B3B8-FC8439DCCBD9}"/>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475207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AC8D-75C8-7245-9793-563089C34E0E}"/>
              </a:ext>
            </a:extLst>
          </p:cNvPr>
          <p:cNvSpPr>
            <a:spLocks noGrp="1"/>
          </p:cNvSpPr>
          <p:nvPr>
            <p:ph type="title"/>
          </p:nvPr>
        </p:nvSpPr>
        <p:spPr>
          <a:xfrm>
            <a:off x="776540" y="0"/>
            <a:ext cx="10515600" cy="1325563"/>
          </a:xfrm>
        </p:spPr>
        <p:txBody>
          <a:bodyPr/>
          <a:lstStyle/>
          <a:p>
            <a:r>
              <a:rPr lang="en-US" dirty="0">
                <a:solidFill>
                  <a:schemeClr val="bg1"/>
                </a:solidFill>
              </a:rPr>
              <a:t>Rec</a:t>
            </a:r>
            <a:r>
              <a:rPr lang="en-US" dirty="0"/>
              <a:t>onstruction &amp; 40 Acres: 1865-1877</a:t>
            </a:r>
          </a:p>
        </p:txBody>
      </p:sp>
      <p:sp>
        <p:nvSpPr>
          <p:cNvPr id="3" name="Content Placeholder 2">
            <a:extLst>
              <a:ext uri="{FF2B5EF4-FFF2-40B4-BE49-F238E27FC236}">
                <a16:creationId xmlns:a16="http://schemas.microsoft.com/office/drawing/2014/main" id="{F6832010-E95E-D442-9ABD-0F6430A62B4A}"/>
              </a:ext>
            </a:extLst>
          </p:cNvPr>
          <p:cNvSpPr>
            <a:spLocks noGrp="1"/>
          </p:cNvSpPr>
          <p:nvPr>
            <p:ph idx="1"/>
          </p:nvPr>
        </p:nvSpPr>
        <p:spPr/>
        <p:txBody>
          <a:bodyPr>
            <a:normAutofit fontScale="92500" lnSpcReduction="10000"/>
          </a:bodyPr>
          <a:lstStyle/>
          <a:p>
            <a:r>
              <a:rPr lang="en-US" dirty="0"/>
              <a:t>Freedmen’s Bureau, 1865, shortly before the end of the war.</a:t>
            </a:r>
          </a:p>
          <a:p>
            <a:pPr lvl="1"/>
            <a:r>
              <a:rPr lang="en-US" dirty="0"/>
              <a:t>Food and medical aid to former slaves.</a:t>
            </a:r>
          </a:p>
          <a:p>
            <a:pPr lvl="1"/>
            <a:r>
              <a:rPr lang="en-US" dirty="0"/>
              <a:t>Established schools for freedmen.</a:t>
            </a:r>
          </a:p>
          <a:p>
            <a:pPr lvl="2"/>
            <a:r>
              <a:rPr lang="en-US" dirty="0"/>
              <a:t>1870: A quarter million attended more than 4,000 schools in the south.</a:t>
            </a:r>
          </a:p>
          <a:p>
            <a:pPr lvl="1"/>
            <a:r>
              <a:rPr lang="en-US" dirty="0"/>
              <a:t>Tried to establish labor rights of freed slaves.</a:t>
            </a:r>
          </a:p>
          <a:p>
            <a:pPr lvl="2"/>
            <a:r>
              <a:rPr lang="en-US" dirty="0"/>
              <a:t>Fair wages and free choice of employers.</a:t>
            </a:r>
          </a:p>
          <a:p>
            <a:r>
              <a:rPr lang="en-US" dirty="0"/>
              <a:t>Free public education in the South</a:t>
            </a:r>
          </a:p>
          <a:p>
            <a:pPr lvl="1"/>
            <a:r>
              <a:rPr lang="en-US" dirty="0"/>
              <a:t>Excluded black children.</a:t>
            </a:r>
          </a:p>
          <a:p>
            <a:r>
              <a:rPr lang="en-US" dirty="0"/>
              <a:t>40 Acres.</a:t>
            </a:r>
          </a:p>
          <a:p>
            <a:r>
              <a:rPr lang="en-US" dirty="0"/>
              <a:t>Black codes.</a:t>
            </a:r>
          </a:p>
          <a:p>
            <a:r>
              <a:rPr lang="en-US" dirty="0"/>
              <a:t>Northern soldiers had all left by 1877.</a:t>
            </a:r>
          </a:p>
          <a:p>
            <a:pPr lvl="1"/>
            <a:endParaRPr lang="en-US" dirty="0"/>
          </a:p>
        </p:txBody>
      </p:sp>
      <p:sp>
        <p:nvSpPr>
          <p:cNvPr id="4" name="Slide Number Placeholder 3">
            <a:extLst>
              <a:ext uri="{FF2B5EF4-FFF2-40B4-BE49-F238E27FC236}">
                <a16:creationId xmlns:a16="http://schemas.microsoft.com/office/drawing/2014/main" id="{8C076CF2-FFA9-E640-8708-3CF78FD2CBC1}"/>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39306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29270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2B3D-9583-6048-90E4-146647F7E274}"/>
              </a:ext>
            </a:extLst>
          </p:cNvPr>
          <p:cNvSpPr>
            <a:spLocks noGrp="1"/>
          </p:cNvSpPr>
          <p:nvPr>
            <p:ph type="title"/>
          </p:nvPr>
        </p:nvSpPr>
        <p:spPr>
          <a:xfrm>
            <a:off x="899160" y="0"/>
            <a:ext cx="10515600" cy="1325563"/>
          </a:xfrm>
        </p:spPr>
        <p:txBody>
          <a:bodyPr/>
          <a:lstStyle/>
          <a:p>
            <a:r>
              <a:rPr lang="en-US" dirty="0">
                <a:solidFill>
                  <a:schemeClr val="bg1"/>
                </a:solidFill>
              </a:rPr>
              <a:t>40</a:t>
            </a:r>
            <a:r>
              <a:rPr lang="en-US" dirty="0"/>
              <a:t> Acres (but no Mule)</a:t>
            </a:r>
          </a:p>
        </p:txBody>
      </p:sp>
      <p:sp>
        <p:nvSpPr>
          <p:cNvPr id="3" name="Content Placeholder 2">
            <a:extLst>
              <a:ext uri="{FF2B5EF4-FFF2-40B4-BE49-F238E27FC236}">
                <a16:creationId xmlns:a16="http://schemas.microsoft.com/office/drawing/2014/main" id="{9F5B529A-03EA-634B-BEAA-67AA6EF043B4}"/>
              </a:ext>
            </a:extLst>
          </p:cNvPr>
          <p:cNvSpPr>
            <a:spLocks noGrp="1"/>
          </p:cNvSpPr>
          <p:nvPr>
            <p:ph idx="1"/>
          </p:nvPr>
        </p:nvSpPr>
        <p:spPr>
          <a:xfrm>
            <a:off x="838200" y="1097280"/>
            <a:ext cx="10515600" cy="4824788"/>
          </a:xfrm>
        </p:spPr>
        <p:txBody>
          <a:bodyPr>
            <a:normAutofit fontScale="92500" lnSpcReduction="10000"/>
          </a:bodyPr>
          <a:lstStyle/>
          <a:p>
            <a:r>
              <a:rPr lang="en-US" dirty="0"/>
              <a:t>General Sherman, Jan. 16, 1865: Special Field Order No. 15</a:t>
            </a:r>
          </a:p>
          <a:p>
            <a:pPr lvl="1"/>
            <a:r>
              <a:rPr lang="en-US" dirty="0"/>
              <a:t>Granted some freed families land in plots no larger than 40 acres.</a:t>
            </a:r>
          </a:p>
          <a:p>
            <a:pPr lvl="1"/>
            <a:r>
              <a:rPr lang="en-US" dirty="0"/>
              <a:t>Implemented at the behest of Black leaders.</a:t>
            </a:r>
          </a:p>
          <a:p>
            <a:pPr lvl="1"/>
            <a:r>
              <a:rPr lang="en-US" dirty="0"/>
              <a:t>Some 400,000 acres were redistributed from Confederate landowners to former Black slaves.</a:t>
            </a:r>
          </a:p>
          <a:p>
            <a:pPr lvl="1"/>
            <a:r>
              <a:rPr lang="en-US" dirty="0"/>
              <a:t>Also: Established Black settlements to be governed entirely by Black people themselves.</a:t>
            </a:r>
          </a:p>
          <a:p>
            <a:r>
              <a:rPr lang="en-US" dirty="0"/>
              <a:t>Sherman later ordered that the army could lend mules to new settlers.</a:t>
            </a:r>
          </a:p>
          <a:p>
            <a:r>
              <a:rPr lang="en-US" dirty="0"/>
              <a:t>Overturned by Andrew Johnson in the Fall of 1865.</a:t>
            </a:r>
          </a:p>
          <a:p>
            <a:pPr lvl="1"/>
            <a:r>
              <a:rPr lang="en-US" dirty="0"/>
              <a:t>Land returned to former slave owners.</a:t>
            </a:r>
          </a:p>
          <a:p>
            <a:r>
              <a:rPr lang="en-US" dirty="0"/>
              <a:t>Imagine the implications for Black wealth.</a:t>
            </a:r>
          </a:p>
          <a:p>
            <a:pPr lvl="1"/>
            <a:r>
              <a:rPr lang="en-US" dirty="0"/>
              <a:t>Value of the land and the proceeds from having been able to work it independently.</a:t>
            </a:r>
          </a:p>
          <a:p>
            <a:pPr lvl="2"/>
            <a:r>
              <a:rPr lang="en-US" dirty="0"/>
              <a:t>By some estimates $6.4 trillion in today’s dollars.</a:t>
            </a:r>
          </a:p>
          <a:p>
            <a:endParaRPr lang="en-US" dirty="0"/>
          </a:p>
        </p:txBody>
      </p:sp>
      <p:sp>
        <p:nvSpPr>
          <p:cNvPr id="4" name="Slide Number Placeholder 3">
            <a:extLst>
              <a:ext uri="{FF2B5EF4-FFF2-40B4-BE49-F238E27FC236}">
                <a16:creationId xmlns:a16="http://schemas.microsoft.com/office/drawing/2014/main" id="{021B11F1-A8D7-484E-A8DD-D8CF8B000ECD}"/>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83866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8260-2C63-074D-83DD-3B0658DE9E58}"/>
              </a:ext>
            </a:extLst>
          </p:cNvPr>
          <p:cNvSpPr>
            <a:spLocks noGrp="1"/>
          </p:cNvSpPr>
          <p:nvPr>
            <p:ph type="title"/>
          </p:nvPr>
        </p:nvSpPr>
        <p:spPr/>
        <p:txBody>
          <a:bodyPr/>
          <a:lstStyle/>
          <a:p>
            <a:r>
              <a:rPr lang="en-US" dirty="0">
                <a:solidFill>
                  <a:schemeClr val="bg1"/>
                </a:solidFill>
              </a:rPr>
              <a:t>Bla</a:t>
            </a:r>
            <a:r>
              <a:rPr lang="en-US" dirty="0"/>
              <a:t>ck Codes: 1865-1877</a:t>
            </a:r>
          </a:p>
        </p:txBody>
      </p:sp>
      <p:sp>
        <p:nvSpPr>
          <p:cNvPr id="3" name="Content Placeholder 2">
            <a:extLst>
              <a:ext uri="{FF2B5EF4-FFF2-40B4-BE49-F238E27FC236}">
                <a16:creationId xmlns:a16="http://schemas.microsoft.com/office/drawing/2014/main" id="{F3893483-325C-F04F-BA9A-86FCABAACD9F}"/>
              </a:ext>
            </a:extLst>
          </p:cNvPr>
          <p:cNvSpPr>
            <a:spLocks noGrp="1"/>
          </p:cNvSpPr>
          <p:nvPr>
            <p:ph idx="1"/>
          </p:nvPr>
        </p:nvSpPr>
        <p:spPr>
          <a:xfrm>
            <a:off x="838200" y="1570730"/>
            <a:ext cx="7868478" cy="4351338"/>
          </a:xfrm>
        </p:spPr>
        <p:txBody>
          <a:bodyPr>
            <a:normAutofit/>
          </a:bodyPr>
          <a:lstStyle/>
          <a:p>
            <a:r>
              <a:rPr lang="en-US" dirty="0"/>
              <a:t>Special laws that applied only to Black persons.</a:t>
            </a:r>
          </a:p>
          <a:p>
            <a:pPr lvl="1"/>
            <a:r>
              <a:rPr lang="en-US" dirty="0"/>
              <a:t>Both progressive and restrictive.</a:t>
            </a:r>
          </a:p>
          <a:p>
            <a:pPr lvl="2"/>
            <a:r>
              <a:rPr lang="en-US" dirty="0"/>
              <a:t>Acknowledged: Black ownership of property and marriage.  Right to sue and be sued.</a:t>
            </a:r>
          </a:p>
          <a:p>
            <a:pPr lvl="1"/>
            <a:r>
              <a:rPr lang="en-US" dirty="0"/>
              <a:t>Included restrictive labor contracts, apprenticeships, and vagrancy laws.</a:t>
            </a:r>
          </a:p>
          <a:p>
            <a:pPr lvl="1"/>
            <a:r>
              <a:rPr lang="en-US" dirty="0"/>
              <a:t>Business licensing fees</a:t>
            </a:r>
          </a:p>
          <a:p>
            <a:pPr lvl="1"/>
            <a:r>
              <a:rPr lang="en-US" dirty="0"/>
              <a:t>Separate Black courts</a:t>
            </a:r>
          </a:p>
          <a:p>
            <a:pPr lvl="2"/>
            <a:r>
              <a:rPr lang="en-US" dirty="0"/>
              <a:t>Harsh penalties (death) for rebellion, arson, burglary, assaulting a White woman.</a:t>
            </a:r>
          </a:p>
          <a:p>
            <a:pPr lvl="1"/>
            <a:r>
              <a:rPr lang="en-US" dirty="0"/>
              <a:t>Broadly concerned with controlling former slaves.</a:t>
            </a:r>
          </a:p>
        </p:txBody>
      </p:sp>
      <p:sp>
        <p:nvSpPr>
          <p:cNvPr id="4" name="Slide Number Placeholder 3">
            <a:extLst>
              <a:ext uri="{FF2B5EF4-FFF2-40B4-BE49-F238E27FC236}">
                <a16:creationId xmlns:a16="http://schemas.microsoft.com/office/drawing/2014/main" id="{4B3E9619-E0C1-0944-98B4-9FA62E6790A5}"/>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6" name="Picture 5" descr="Diagram&#10;&#10;Description automatically generated">
            <a:extLst>
              <a:ext uri="{FF2B5EF4-FFF2-40B4-BE49-F238E27FC236}">
                <a16:creationId xmlns:a16="http://schemas.microsoft.com/office/drawing/2014/main" id="{E757DE28-97A9-C54E-ACC2-DEE28479ED69}"/>
              </a:ext>
            </a:extLst>
          </p:cNvPr>
          <p:cNvPicPr>
            <a:picLocks noChangeAspect="1"/>
          </p:cNvPicPr>
          <p:nvPr/>
        </p:nvPicPr>
        <p:blipFill>
          <a:blip r:embed="rId2"/>
          <a:stretch>
            <a:fillRect/>
          </a:stretch>
        </p:blipFill>
        <p:spPr>
          <a:xfrm>
            <a:off x="8706678" y="2213361"/>
            <a:ext cx="3249948" cy="2576616"/>
          </a:xfrm>
          <a:prstGeom prst="rect">
            <a:avLst/>
          </a:prstGeom>
        </p:spPr>
      </p:pic>
    </p:spTree>
    <p:extLst>
      <p:ext uri="{BB962C8B-B14F-4D97-AF65-F5344CB8AC3E}">
        <p14:creationId xmlns:p14="http://schemas.microsoft.com/office/powerpoint/2010/main" val="269468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3EE7-CCB0-9A41-A727-B439E234CDE9}"/>
              </a:ext>
            </a:extLst>
          </p:cNvPr>
          <p:cNvSpPr>
            <a:spLocks noGrp="1"/>
          </p:cNvSpPr>
          <p:nvPr>
            <p:ph type="title"/>
          </p:nvPr>
        </p:nvSpPr>
        <p:spPr/>
        <p:txBody>
          <a:bodyPr/>
          <a:lstStyle/>
          <a:p>
            <a:r>
              <a:rPr lang="en-US" dirty="0">
                <a:solidFill>
                  <a:schemeClr val="bg1"/>
                </a:solidFill>
              </a:rPr>
              <a:t>Jim</a:t>
            </a:r>
            <a:r>
              <a:rPr lang="en-US" dirty="0"/>
              <a:t> Crow (1877-1964)</a:t>
            </a:r>
          </a:p>
        </p:txBody>
      </p:sp>
      <p:sp>
        <p:nvSpPr>
          <p:cNvPr id="3" name="Content Placeholder 2">
            <a:extLst>
              <a:ext uri="{FF2B5EF4-FFF2-40B4-BE49-F238E27FC236}">
                <a16:creationId xmlns:a16="http://schemas.microsoft.com/office/drawing/2014/main" id="{6619C663-A300-7346-BB81-B42240A186D7}"/>
              </a:ext>
            </a:extLst>
          </p:cNvPr>
          <p:cNvSpPr>
            <a:spLocks noGrp="1"/>
          </p:cNvSpPr>
          <p:nvPr>
            <p:ph idx="1"/>
          </p:nvPr>
        </p:nvSpPr>
        <p:spPr>
          <a:xfrm>
            <a:off x="838200" y="1485919"/>
            <a:ext cx="10515600" cy="4351338"/>
          </a:xfrm>
        </p:spPr>
        <p:txBody>
          <a:bodyPr>
            <a:normAutofit fontScale="92500" lnSpcReduction="20000"/>
          </a:bodyPr>
          <a:lstStyle/>
          <a:p>
            <a:r>
              <a:rPr lang="en-US" dirty="0"/>
              <a:t>Sets of laws</a:t>
            </a:r>
          </a:p>
          <a:p>
            <a:pPr lvl="1"/>
            <a:r>
              <a:rPr lang="en-US" dirty="0"/>
              <a:t>Segregation, restrictions on:</a:t>
            </a:r>
          </a:p>
          <a:p>
            <a:pPr lvl="2"/>
            <a:r>
              <a:rPr lang="en-US" dirty="0"/>
              <a:t>Voting, education, work, public office, juries, justice system.</a:t>
            </a:r>
          </a:p>
          <a:p>
            <a:pPr lvl="2"/>
            <a:r>
              <a:rPr lang="en-US" dirty="0"/>
              <a:t>Segregated use of both private and public facilities.</a:t>
            </a:r>
          </a:p>
          <a:p>
            <a:pPr marL="914400" lvl="2" indent="0">
              <a:buNone/>
            </a:pPr>
            <a:endParaRPr lang="en-US" dirty="0"/>
          </a:p>
          <a:p>
            <a:r>
              <a:rPr lang="en-US" dirty="0"/>
              <a:t>Sets of customs</a:t>
            </a:r>
          </a:p>
          <a:p>
            <a:pPr lvl="1"/>
            <a:r>
              <a:rPr lang="en-US" dirty="0"/>
              <a:t>Defining interactions between Black and Whites.</a:t>
            </a:r>
          </a:p>
          <a:p>
            <a:pPr marL="457200" lvl="1" indent="0">
              <a:buNone/>
            </a:pPr>
            <a:endParaRPr lang="en-US" dirty="0"/>
          </a:p>
          <a:p>
            <a:r>
              <a:rPr lang="en-US" dirty="0"/>
              <a:t>Late 19</a:t>
            </a:r>
            <a:r>
              <a:rPr lang="en-US" baseline="30000" dirty="0"/>
              <a:t>th</a:t>
            </a:r>
            <a:r>
              <a:rPr lang="en-US" dirty="0"/>
              <a:t> century through 1960s.</a:t>
            </a:r>
          </a:p>
          <a:p>
            <a:pPr marL="0" indent="0">
              <a:buNone/>
            </a:pPr>
            <a:endParaRPr lang="en-US" dirty="0"/>
          </a:p>
          <a:p>
            <a:r>
              <a:rPr lang="en-US" dirty="0"/>
              <a:t>Exploited a loophole in the 13</a:t>
            </a:r>
            <a:r>
              <a:rPr lang="en-US" baseline="30000" dirty="0"/>
              <a:t>th</a:t>
            </a:r>
            <a:r>
              <a:rPr lang="en-US" dirty="0"/>
              <a:t> Amendment.</a:t>
            </a:r>
          </a:p>
          <a:p>
            <a:pPr lvl="1"/>
            <a:r>
              <a:rPr lang="en-US" dirty="0"/>
              <a:t>Provision allowed slavery as a punishment for a crime (peonage).</a:t>
            </a:r>
          </a:p>
        </p:txBody>
      </p:sp>
      <p:sp>
        <p:nvSpPr>
          <p:cNvPr id="4" name="Slide Number Placeholder 3">
            <a:extLst>
              <a:ext uri="{FF2B5EF4-FFF2-40B4-BE49-F238E27FC236}">
                <a16:creationId xmlns:a16="http://schemas.microsoft.com/office/drawing/2014/main" id="{BB5FCC2E-11C0-E842-AE69-5C56A3DC32B5}"/>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670157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CED8-3DC1-A74E-8E84-D97A60AB3DE4}"/>
              </a:ext>
            </a:extLst>
          </p:cNvPr>
          <p:cNvSpPr>
            <a:spLocks noGrp="1"/>
          </p:cNvSpPr>
          <p:nvPr>
            <p:ph type="title"/>
          </p:nvPr>
        </p:nvSpPr>
        <p:spPr>
          <a:xfrm>
            <a:off x="756920" y="0"/>
            <a:ext cx="10515600" cy="1325563"/>
          </a:xfrm>
        </p:spPr>
        <p:txBody>
          <a:bodyPr/>
          <a:lstStyle/>
          <a:p>
            <a:r>
              <a:rPr lang="en-US" dirty="0">
                <a:solidFill>
                  <a:schemeClr val="bg1"/>
                </a:solidFill>
              </a:rPr>
              <a:t>The</a:t>
            </a:r>
            <a:r>
              <a:rPr lang="en-US" dirty="0"/>
              <a:t> Second Slavery?</a:t>
            </a:r>
          </a:p>
        </p:txBody>
      </p:sp>
      <p:sp>
        <p:nvSpPr>
          <p:cNvPr id="3" name="Content Placeholder 2">
            <a:extLst>
              <a:ext uri="{FF2B5EF4-FFF2-40B4-BE49-F238E27FC236}">
                <a16:creationId xmlns:a16="http://schemas.microsoft.com/office/drawing/2014/main" id="{2202E676-3D7B-0349-8BA5-E97B2D622CBE}"/>
              </a:ext>
            </a:extLst>
          </p:cNvPr>
          <p:cNvSpPr>
            <a:spLocks noGrp="1"/>
          </p:cNvSpPr>
          <p:nvPr>
            <p:ph idx="1"/>
          </p:nvPr>
        </p:nvSpPr>
        <p:spPr>
          <a:xfrm>
            <a:off x="838200" y="1231566"/>
            <a:ext cx="10515600" cy="4865428"/>
          </a:xfrm>
        </p:spPr>
        <p:txBody>
          <a:bodyPr>
            <a:normAutofit lnSpcReduction="10000"/>
          </a:bodyPr>
          <a:lstStyle/>
          <a:p>
            <a:r>
              <a:rPr lang="en-US" dirty="0"/>
              <a:t>Black men, women, and sometimes children were arrested and convicted of crimes under the Black Codes/Jim Crow.</a:t>
            </a:r>
          </a:p>
          <a:p>
            <a:pPr lvl="1"/>
            <a:r>
              <a:rPr lang="en-US" dirty="0"/>
              <a:t>Vagrancy, unemployment were crimes.</a:t>
            </a:r>
          </a:p>
          <a:p>
            <a:pPr lvl="1"/>
            <a:r>
              <a:rPr lang="en-US" dirty="0"/>
              <a:t>Subsequently leased to private companies.</a:t>
            </a:r>
          </a:p>
          <a:p>
            <a:pPr lvl="2"/>
            <a:r>
              <a:rPr lang="en-US" dirty="0"/>
              <a:t>200,000 Black Americans were forced into such labor arrangements.</a:t>
            </a:r>
          </a:p>
          <a:p>
            <a:pPr lvl="1"/>
            <a:r>
              <a:rPr lang="en-US" dirty="0"/>
              <a:t>Leasing turned into chain gangs in the early 20</a:t>
            </a:r>
            <a:r>
              <a:rPr lang="en-US" baseline="30000" dirty="0"/>
              <a:t>th</a:t>
            </a:r>
            <a:r>
              <a:rPr lang="en-US" dirty="0"/>
              <a:t> century.</a:t>
            </a:r>
          </a:p>
          <a:p>
            <a:r>
              <a:rPr lang="en-US" dirty="0"/>
              <a:t>Lynching</a:t>
            </a:r>
          </a:p>
          <a:p>
            <a:pPr lvl="1"/>
            <a:r>
              <a:rPr lang="en-US" dirty="0"/>
              <a:t>Another form of controlling Black Americans was common.</a:t>
            </a:r>
          </a:p>
          <a:p>
            <a:pPr lvl="1"/>
            <a:r>
              <a:rPr lang="en-US" dirty="0"/>
              <a:t>More than 4,400 </a:t>
            </a:r>
            <a:r>
              <a:rPr lang="en-US" dirty="0" err="1"/>
              <a:t>lynchings</a:t>
            </a:r>
            <a:r>
              <a:rPr lang="en-US" dirty="0"/>
              <a:t> occurred during the Jim Crow years.</a:t>
            </a:r>
          </a:p>
          <a:p>
            <a:r>
              <a:rPr lang="en-US" dirty="0"/>
              <a:t>Land takings – e.g., Tulsa</a:t>
            </a:r>
          </a:p>
          <a:p>
            <a:pPr lvl="1"/>
            <a:r>
              <a:rPr lang="en-US" dirty="0"/>
              <a:t>Fraud, deception, and theft.</a:t>
            </a:r>
          </a:p>
          <a:p>
            <a:pPr lvl="1"/>
            <a:r>
              <a:rPr lang="en-US" dirty="0"/>
              <a:t>An estimated 11 million acres.</a:t>
            </a:r>
          </a:p>
          <a:p>
            <a:pPr lvl="1"/>
            <a:endParaRPr lang="en-US" dirty="0"/>
          </a:p>
        </p:txBody>
      </p:sp>
      <p:sp>
        <p:nvSpPr>
          <p:cNvPr id="4" name="Slide Number Placeholder 3">
            <a:extLst>
              <a:ext uri="{FF2B5EF4-FFF2-40B4-BE49-F238E27FC236}">
                <a16:creationId xmlns:a16="http://schemas.microsoft.com/office/drawing/2014/main" id="{A4B10E69-9E9C-B64F-B955-32EE23F3382F}"/>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9390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B719-5FC7-1044-842E-F89683C4551F}"/>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CEF52142-7A77-5941-BF08-82F81C039575}"/>
              </a:ext>
            </a:extLst>
          </p:cNvPr>
          <p:cNvSpPr>
            <a:spLocks noGrp="1"/>
          </p:cNvSpPr>
          <p:nvPr>
            <p:ph idx="1"/>
          </p:nvPr>
        </p:nvSpPr>
        <p:spPr>
          <a:xfrm>
            <a:off x="3954780" y="1325563"/>
            <a:ext cx="7099300" cy="4351338"/>
          </a:xfrm>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sp>
        <p:nvSpPr>
          <p:cNvPr id="4" name="Slide Number Placeholder 3">
            <a:extLst>
              <a:ext uri="{FF2B5EF4-FFF2-40B4-BE49-F238E27FC236}">
                <a16:creationId xmlns:a16="http://schemas.microsoft.com/office/drawing/2014/main" id="{B1F84B9E-4F18-F247-BCAD-A9D14A74F63D}"/>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915465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F70C-F7FB-164E-9BDC-17FB708A3666}"/>
              </a:ext>
            </a:extLst>
          </p:cNvPr>
          <p:cNvSpPr>
            <a:spLocks noGrp="1"/>
          </p:cNvSpPr>
          <p:nvPr>
            <p:ph type="title"/>
          </p:nvPr>
        </p:nvSpPr>
        <p:spPr>
          <a:xfrm>
            <a:off x="723900" y="0"/>
            <a:ext cx="10515600" cy="1325563"/>
          </a:xfrm>
        </p:spPr>
        <p:txBody>
          <a:bodyPr/>
          <a:lstStyle/>
          <a:p>
            <a:r>
              <a:rPr lang="en-US" dirty="0">
                <a:solidFill>
                  <a:schemeClr val="bg1"/>
                </a:solidFill>
              </a:rPr>
              <a:t>FHA</a:t>
            </a:r>
            <a:r>
              <a:rPr lang="en-US" dirty="0"/>
              <a:t> Discrimination</a:t>
            </a:r>
          </a:p>
        </p:txBody>
      </p:sp>
      <p:sp>
        <p:nvSpPr>
          <p:cNvPr id="3" name="Content Placeholder 2">
            <a:extLst>
              <a:ext uri="{FF2B5EF4-FFF2-40B4-BE49-F238E27FC236}">
                <a16:creationId xmlns:a16="http://schemas.microsoft.com/office/drawing/2014/main" id="{4505CD1D-E9A1-5B45-8C58-B5AE41F6B1AA}"/>
              </a:ext>
            </a:extLst>
          </p:cNvPr>
          <p:cNvSpPr>
            <a:spLocks noGrp="1"/>
          </p:cNvSpPr>
          <p:nvPr>
            <p:ph idx="1"/>
          </p:nvPr>
        </p:nvSpPr>
        <p:spPr/>
        <p:txBody>
          <a:bodyPr>
            <a:normAutofit fontScale="92500" lnSpcReduction="10000"/>
          </a:bodyPr>
          <a:lstStyle/>
          <a:p>
            <a:r>
              <a:rPr lang="en-US" dirty="0"/>
              <a:t>Between 1934 and 1962, the federal government backed $120 billion of home loans.</a:t>
            </a:r>
          </a:p>
          <a:p>
            <a:pPr lvl="1"/>
            <a:r>
              <a:rPr lang="en-US" dirty="0"/>
              <a:t>Three out of five homes between 1930 and 1959.</a:t>
            </a:r>
          </a:p>
          <a:p>
            <a:endParaRPr lang="en-US" dirty="0"/>
          </a:p>
          <a:p>
            <a:r>
              <a:rPr lang="en-US" dirty="0"/>
              <a:t>More than 98% went to Whites. </a:t>
            </a:r>
          </a:p>
          <a:p>
            <a:pPr lvl="1"/>
            <a:r>
              <a:rPr lang="en-US" dirty="0"/>
              <a:t>Of the 350,000 new homes built with federal support in northern California between 1946 and 1960, fewer than 100 went to African Americans.</a:t>
            </a:r>
          </a:p>
          <a:p>
            <a:pPr marL="0" indent="0">
              <a:buNone/>
            </a:pPr>
            <a:endParaRPr lang="en-US" dirty="0"/>
          </a:p>
          <a:p>
            <a:r>
              <a:rPr lang="en-US" dirty="0"/>
              <a:t>Government officials argued that Black occupancy of homes in White neighborhoods would reduce property values.</a:t>
            </a:r>
          </a:p>
          <a:p>
            <a:pPr lvl="1"/>
            <a:r>
              <a:rPr lang="en-US" dirty="0"/>
              <a:t>This would put their loans at risk.</a:t>
            </a:r>
          </a:p>
        </p:txBody>
      </p:sp>
      <p:sp>
        <p:nvSpPr>
          <p:cNvPr id="4" name="Slide Number Placeholder 3">
            <a:extLst>
              <a:ext uri="{FF2B5EF4-FFF2-40B4-BE49-F238E27FC236}">
                <a16:creationId xmlns:a16="http://schemas.microsoft.com/office/drawing/2014/main" id="{38A27C9A-F7B3-B74B-9937-83299F5B2919}"/>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263628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a:xfrm>
            <a:off x="649017" y="0"/>
            <a:ext cx="10515600" cy="1325563"/>
          </a:xfrm>
        </p:spPr>
        <p:txBody>
          <a:bodyPr/>
          <a:lstStyle/>
          <a:p>
            <a:r>
              <a:rPr lang="en-US" dirty="0">
                <a:solidFill>
                  <a:srgbClr val="FAF7F0"/>
                </a:solidFill>
              </a:rPr>
              <a:t> </a:t>
            </a:r>
            <a:r>
              <a:rPr lang="en-US" dirty="0">
                <a:solidFill>
                  <a:schemeClr val="bg1"/>
                </a:solidFill>
              </a:rPr>
              <a:t>Mis</a:t>
            </a:r>
            <a:r>
              <a:rPr lang="en-US" dirty="0"/>
              <a:t>guided Past Policies: Redlining </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fontScale="92500"/>
          </a:bodyPr>
          <a:lstStyle/>
          <a:p>
            <a:r>
              <a:rPr lang="en-US" dirty="0"/>
              <a:t>For example, the government “redlined” heavily minority neighborhoods.</a:t>
            </a:r>
          </a:p>
          <a:p>
            <a:pPr lvl="1"/>
            <a:r>
              <a:rPr lang="en-US" sz="2800" dirty="0">
                <a:solidFill>
                  <a:srgbClr val="0C4C88"/>
                </a:solidFill>
              </a:rPr>
              <a:t>Redlining occurred when maps were drawn to show how risky investment in certain areas would be.  The “riskiest” areas usually had the highest concentrations of black people.</a:t>
            </a:r>
          </a:p>
          <a:p>
            <a:pPr lvl="2"/>
            <a:r>
              <a:rPr lang="en-US" sz="2800" dirty="0">
                <a:solidFill>
                  <a:srgbClr val="0C4C88"/>
                </a:solidFill>
              </a:rPr>
              <a:t>Some argue that the government merely drew these maps, and did not discriminate in their own lending practices.</a:t>
            </a:r>
          </a:p>
          <a:p>
            <a:pPr lvl="2"/>
            <a:r>
              <a:rPr lang="en-US" sz="2800" dirty="0">
                <a:solidFill>
                  <a:srgbClr val="0C4C88"/>
                </a:solidFill>
              </a:rPr>
              <a:t>Others say private and public lenders relied on these maps to deny investment or loans in those areas.</a:t>
            </a:r>
          </a:p>
          <a:p>
            <a:pPr lvl="1"/>
            <a:r>
              <a:rPr lang="en-US" sz="2800" dirty="0">
                <a:solidFill>
                  <a:srgbClr val="0C4C88"/>
                </a:solidFill>
              </a:rPr>
              <a:t>Some relationships between redlined areas and outcomes still hold today in peer-reviewed economics research. </a:t>
            </a:r>
          </a:p>
          <a:p>
            <a:pPr lvl="2"/>
            <a:r>
              <a:rPr lang="en-US" sz="2800" dirty="0">
                <a:solidFill>
                  <a:srgbClr val="0C4C88"/>
                </a:solidFill>
              </a:rPr>
              <a:t>Note this is a failure introduced by government!</a:t>
            </a:r>
          </a:p>
        </p:txBody>
      </p:sp>
    </p:spTree>
    <p:extLst>
      <p:ext uri="{BB962C8B-B14F-4D97-AF65-F5344CB8AC3E}">
        <p14:creationId xmlns:p14="http://schemas.microsoft.com/office/powerpoint/2010/main" val="3637455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7C40-3725-3447-805A-30E0464E5653}"/>
              </a:ext>
            </a:extLst>
          </p:cNvPr>
          <p:cNvSpPr>
            <a:spLocks noGrp="1"/>
          </p:cNvSpPr>
          <p:nvPr>
            <p:ph type="title"/>
          </p:nvPr>
        </p:nvSpPr>
        <p:spPr>
          <a:xfrm>
            <a:off x="846150" y="0"/>
            <a:ext cx="10515600" cy="1325563"/>
          </a:xfrm>
        </p:spPr>
        <p:txBody>
          <a:bodyPr/>
          <a:lstStyle/>
          <a:p>
            <a:r>
              <a:rPr lang="en-US" dirty="0">
                <a:solidFill>
                  <a:schemeClr val="bg1"/>
                </a:solidFill>
              </a:rPr>
              <a:t>HO</a:t>
            </a:r>
            <a:r>
              <a:rPr lang="en-US" dirty="0"/>
              <a:t>LC Appraisal Manual Grading System</a:t>
            </a:r>
          </a:p>
        </p:txBody>
      </p:sp>
      <p:sp>
        <p:nvSpPr>
          <p:cNvPr id="3" name="Content Placeholder 2">
            <a:extLst>
              <a:ext uri="{FF2B5EF4-FFF2-40B4-BE49-F238E27FC236}">
                <a16:creationId xmlns:a16="http://schemas.microsoft.com/office/drawing/2014/main" id="{5399F5F2-7984-794E-A464-0E358CB613AB}"/>
              </a:ext>
            </a:extLst>
          </p:cNvPr>
          <p:cNvSpPr>
            <a:spLocks noGrp="1"/>
          </p:cNvSpPr>
          <p:nvPr>
            <p:ph idx="1"/>
          </p:nvPr>
        </p:nvSpPr>
        <p:spPr>
          <a:xfrm>
            <a:off x="838200" y="1325563"/>
            <a:ext cx="10515600" cy="4596505"/>
          </a:xfrm>
        </p:spPr>
        <p:txBody>
          <a:bodyPr>
            <a:normAutofit fontScale="92500" lnSpcReduction="20000"/>
          </a:bodyPr>
          <a:lstStyle/>
          <a:p>
            <a:r>
              <a:rPr lang="en-US" dirty="0"/>
              <a:t>Grade A (Green/”Best”)</a:t>
            </a:r>
          </a:p>
          <a:p>
            <a:pPr lvl="1"/>
            <a:r>
              <a:rPr lang="en-US" dirty="0"/>
              <a:t>Green areas represented in-demand, up-and-coming neighborhoods where “professional men” lived. These neighborhoods were explicitly homogenous, lacking “a single foreigner or Negro.”</a:t>
            </a:r>
          </a:p>
          <a:p>
            <a:r>
              <a:rPr lang="en-US" dirty="0"/>
              <a:t>Grade B (Blue/”Still Desirable”)</a:t>
            </a:r>
          </a:p>
          <a:p>
            <a:pPr lvl="1"/>
            <a:r>
              <a:rPr lang="en-US" dirty="0"/>
              <a:t>These neighborhoods had “reached their peak” but were thought to be stable due to their low risk of “infiltration” by non-White groups.</a:t>
            </a:r>
          </a:p>
          <a:p>
            <a:r>
              <a:rPr lang="en-US" dirty="0"/>
              <a:t>Grade C (Yellow/“Definitely Declining”)</a:t>
            </a:r>
          </a:p>
          <a:p>
            <a:pPr lvl="1"/>
            <a:r>
              <a:rPr lang="en-US" dirty="0"/>
              <a:t>Most yellow areas bordered Black neighborhoods. They were considered risky due to the “threat of infiltration of foreign-born, negro, or lower grade populations.”</a:t>
            </a:r>
          </a:p>
          <a:p>
            <a:r>
              <a:rPr lang="en-US" dirty="0"/>
              <a:t>Grade D (Red/”Hazardous”)</a:t>
            </a:r>
          </a:p>
          <a:p>
            <a:pPr lvl="1"/>
            <a:r>
              <a:rPr lang="en-US" dirty="0"/>
              <a:t>Red areas were neighborhoods where “infiltration” had already occurred. These neighborhoods, almost all of them populated by Black residents, were described by the HOLC as having an “undesirable population” and were ineligible for FHA backing.</a:t>
            </a:r>
          </a:p>
        </p:txBody>
      </p:sp>
      <p:sp>
        <p:nvSpPr>
          <p:cNvPr id="4" name="Slide Number Placeholder 3">
            <a:extLst>
              <a:ext uri="{FF2B5EF4-FFF2-40B4-BE49-F238E27FC236}">
                <a16:creationId xmlns:a16="http://schemas.microsoft.com/office/drawing/2014/main" id="{AC932198-CF3C-D34E-A687-0DB7B5CDFD2B}"/>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283850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6" name="TextBox 5">
            <a:extLst>
              <a:ext uri="{FF2B5EF4-FFF2-40B4-BE49-F238E27FC236}">
                <a16:creationId xmlns:a16="http://schemas.microsoft.com/office/drawing/2014/main" id="{9415851D-28C1-9F4A-980C-F07C1D4680CF}"/>
              </a:ext>
            </a:extLst>
          </p:cNvPr>
          <p:cNvSpPr txBox="1"/>
          <p:nvPr/>
        </p:nvSpPr>
        <p:spPr>
          <a:xfrm>
            <a:off x="412278" y="2031919"/>
            <a:ext cx="4088160" cy="3046988"/>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a:t>
            </a:r>
          </a:p>
          <a:p>
            <a:r>
              <a:rPr lang="en-US" sz="2400" dirty="0"/>
              <a:t>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p:txBody>
      </p:sp>
      <p:pic>
        <p:nvPicPr>
          <p:cNvPr id="3" name="Picture 2">
            <a:extLst>
              <a:ext uri="{FF2B5EF4-FFF2-40B4-BE49-F238E27FC236}">
                <a16:creationId xmlns:a16="http://schemas.microsoft.com/office/drawing/2014/main" id="{F52E9994-C862-794E-AF99-175FDE3C0BAE}"/>
              </a:ext>
            </a:extLst>
          </p:cNvPr>
          <p:cNvPicPr>
            <a:picLocks noChangeAspect="1"/>
          </p:cNvPicPr>
          <p:nvPr/>
        </p:nvPicPr>
        <p:blipFill>
          <a:blip r:embed="rId3"/>
          <a:stretch>
            <a:fillRect/>
          </a:stretch>
        </p:blipFill>
        <p:spPr>
          <a:xfrm>
            <a:off x="4495678" y="1009030"/>
            <a:ext cx="7645954" cy="5097302"/>
          </a:xfrm>
          <a:prstGeom prst="rect">
            <a:avLst/>
          </a:prstGeom>
        </p:spPr>
      </p:pic>
    </p:spTree>
    <p:extLst>
      <p:ext uri="{BB962C8B-B14F-4D97-AF65-F5344CB8AC3E}">
        <p14:creationId xmlns:p14="http://schemas.microsoft.com/office/powerpoint/2010/main" val="227584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63DB-09D8-3843-8EE2-F15EF77FC186}"/>
              </a:ext>
            </a:extLst>
          </p:cNvPr>
          <p:cNvSpPr>
            <a:spLocks noGrp="1"/>
          </p:cNvSpPr>
          <p:nvPr>
            <p:ph type="title"/>
          </p:nvPr>
        </p:nvSpPr>
        <p:spPr>
          <a:xfrm>
            <a:off x="877955" y="0"/>
            <a:ext cx="10515600" cy="1325563"/>
          </a:xfrm>
        </p:spPr>
        <p:txBody>
          <a:bodyPr/>
          <a:lstStyle/>
          <a:p>
            <a:r>
              <a:rPr lang="en-US" dirty="0">
                <a:solidFill>
                  <a:schemeClr val="bg1"/>
                </a:solidFill>
              </a:rPr>
              <a:t>Cle</a:t>
            </a:r>
            <a:r>
              <a:rPr lang="en-US" dirty="0"/>
              <a:t>ar Impact on Not Only D, but Also C Areas</a:t>
            </a:r>
          </a:p>
        </p:txBody>
      </p:sp>
      <p:sp>
        <p:nvSpPr>
          <p:cNvPr id="3" name="Content Placeholder 2">
            <a:extLst>
              <a:ext uri="{FF2B5EF4-FFF2-40B4-BE49-F238E27FC236}">
                <a16:creationId xmlns:a16="http://schemas.microsoft.com/office/drawing/2014/main" id="{F87218AF-121B-A84A-A67C-D3359109AFCD}"/>
              </a:ext>
            </a:extLst>
          </p:cNvPr>
          <p:cNvSpPr>
            <a:spLocks noGrp="1"/>
          </p:cNvSpPr>
          <p:nvPr>
            <p:ph idx="1"/>
          </p:nvPr>
        </p:nvSpPr>
        <p:spPr/>
        <p:txBody>
          <a:bodyPr/>
          <a:lstStyle/>
          <a:p>
            <a:r>
              <a:rPr lang="en-US" dirty="0"/>
              <a:t>Higher residential segregation</a:t>
            </a:r>
          </a:p>
          <a:p>
            <a:pPr lvl="1"/>
            <a:r>
              <a:rPr lang="en-US" dirty="0"/>
              <a:t>Concentration of Black families in C and D.</a:t>
            </a:r>
          </a:p>
          <a:p>
            <a:r>
              <a:rPr lang="en-US" dirty="0"/>
              <a:t>Lower home ownership rates in C and D</a:t>
            </a:r>
          </a:p>
          <a:p>
            <a:r>
              <a:rPr lang="en-US" dirty="0"/>
              <a:t>Lower home values in C and D</a:t>
            </a:r>
          </a:p>
          <a:p>
            <a:r>
              <a:rPr lang="en-US" dirty="0"/>
              <a:t>Lower rents and credit scores</a:t>
            </a:r>
          </a:p>
          <a:p>
            <a:endParaRPr lang="en-US" dirty="0"/>
          </a:p>
          <a:p>
            <a:r>
              <a:rPr lang="en-US" dirty="0"/>
              <a:t>Trends mostly reversed themselves in the wake of housing and lending legislation in the 1960s and 70s.</a:t>
            </a:r>
          </a:p>
        </p:txBody>
      </p:sp>
      <p:sp>
        <p:nvSpPr>
          <p:cNvPr id="4" name="Slide Number Placeholder 3">
            <a:extLst>
              <a:ext uri="{FF2B5EF4-FFF2-40B4-BE49-F238E27FC236}">
                <a16:creationId xmlns:a16="http://schemas.microsoft.com/office/drawing/2014/main" id="{BD90EF2D-6F21-CF4C-8833-8275EF44B6E1}"/>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42450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859220" y="0"/>
            <a:ext cx="10515600" cy="1325563"/>
          </a:xfrm>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pPr lvl="1"/>
            <a:r>
              <a:rPr lang="en-US" dirty="0"/>
              <a:t>Week 1 (11/29): 	The Black-White Wealth Gap</a:t>
            </a:r>
          </a:p>
          <a:p>
            <a:pPr lvl="1"/>
            <a:endParaRPr lang="en-US" b="1" dirty="0"/>
          </a:p>
          <a:p>
            <a:pPr lvl="1"/>
            <a:r>
              <a:rPr lang="en-US" b="1" dirty="0"/>
              <a:t>Week 2 (12/13): 	History of Policy Discrimination in the United States</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0087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1876-8F10-6247-84DF-9564A6F1FDC7}"/>
              </a:ext>
            </a:extLst>
          </p:cNvPr>
          <p:cNvSpPr>
            <a:spLocks noGrp="1"/>
          </p:cNvSpPr>
          <p:nvPr>
            <p:ph type="title"/>
          </p:nvPr>
        </p:nvSpPr>
        <p:spPr>
          <a:xfrm>
            <a:off x="721470" y="0"/>
            <a:ext cx="10515600" cy="1325563"/>
          </a:xfrm>
        </p:spPr>
        <p:txBody>
          <a:bodyPr/>
          <a:lstStyle/>
          <a:p>
            <a:r>
              <a:rPr lang="en-US" dirty="0">
                <a:solidFill>
                  <a:schemeClr val="bg1"/>
                </a:solidFill>
              </a:rPr>
              <a:t>Red</a:t>
            </a:r>
            <a:r>
              <a:rPr lang="en-US" dirty="0"/>
              <a:t>lining’s Impact Persists</a:t>
            </a:r>
          </a:p>
        </p:txBody>
      </p:sp>
      <p:sp>
        <p:nvSpPr>
          <p:cNvPr id="3" name="Content Placeholder 2">
            <a:extLst>
              <a:ext uri="{FF2B5EF4-FFF2-40B4-BE49-F238E27FC236}">
                <a16:creationId xmlns:a16="http://schemas.microsoft.com/office/drawing/2014/main" id="{463899A3-D824-7847-B11F-11AF45ECE11C}"/>
              </a:ext>
            </a:extLst>
          </p:cNvPr>
          <p:cNvSpPr>
            <a:spLocks noGrp="1"/>
          </p:cNvSpPr>
          <p:nvPr>
            <p:ph idx="1"/>
          </p:nvPr>
        </p:nvSpPr>
        <p:spPr/>
        <p:txBody>
          <a:bodyPr>
            <a:normAutofit fontScale="85000" lnSpcReduction="20000"/>
          </a:bodyPr>
          <a:lstStyle/>
          <a:p>
            <a:pPr>
              <a:spcAft>
                <a:spcPts val="1000"/>
              </a:spcAft>
            </a:pPr>
            <a:r>
              <a:rPr lang="en-US" dirty="0"/>
              <a:t>74% of neighborhoods that HOLC graded as “hazardous” more than 80 years ago are low-to-moderate income (LMI) today.</a:t>
            </a:r>
          </a:p>
          <a:p>
            <a:pPr>
              <a:spcAft>
                <a:spcPts val="1000"/>
              </a:spcAft>
            </a:pPr>
            <a:r>
              <a:rPr lang="en-US" dirty="0"/>
              <a:t>64% of the hazardous-graded areas are racial and ethnic minority neighborhoods.</a:t>
            </a:r>
          </a:p>
          <a:p>
            <a:r>
              <a:rPr lang="en-US" dirty="0"/>
              <a:t>91% of areas deemed “best” in the 1930s remain middle-to-upper income (MUI) in 2022, and 85% are still predominantly White.</a:t>
            </a:r>
          </a:p>
          <a:p>
            <a:pPr marL="0" indent="0">
              <a:buNone/>
            </a:pPr>
            <a:endParaRPr lang="en-US" b="0" dirty="0"/>
          </a:p>
          <a:p>
            <a:pPr marL="0" indent="0">
              <a:lnSpc>
                <a:spcPct val="100000"/>
              </a:lnSpc>
              <a:buNone/>
            </a:pPr>
            <a:r>
              <a:rPr lang="en-US" b="0" dirty="0"/>
              <a:t>“As homeownership was arguably the most significant means of intergenerational wealth building in the United States in the twentieth century, these redlining practices from eight decades ago had long-term effects in creating wealth inequalities that we still see today.”</a:t>
            </a:r>
          </a:p>
          <a:p>
            <a:pPr marL="0" indent="0">
              <a:buNone/>
            </a:pPr>
            <a:r>
              <a:rPr lang="en-US" b="0" dirty="0"/>
              <a:t>			- University of Richmond Mapping Inequality Project</a:t>
            </a:r>
            <a:endParaRPr lang="en-US" dirty="0"/>
          </a:p>
        </p:txBody>
      </p:sp>
      <p:sp>
        <p:nvSpPr>
          <p:cNvPr id="4" name="Slide Number Placeholder 3">
            <a:extLst>
              <a:ext uri="{FF2B5EF4-FFF2-40B4-BE49-F238E27FC236}">
                <a16:creationId xmlns:a16="http://schemas.microsoft.com/office/drawing/2014/main" id="{F4ADEC17-6B57-334B-A2BC-F54BD67424A1}"/>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738891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B1A8-601E-E647-BAAC-742C53213A58}"/>
              </a:ext>
            </a:extLst>
          </p:cNvPr>
          <p:cNvSpPr>
            <a:spLocks noGrp="1"/>
          </p:cNvSpPr>
          <p:nvPr>
            <p:ph type="title"/>
          </p:nvPr>
        </p:nvSpPr>
        <p:spPr>
          <a:xfrm>
            <a:off x="927651" y="0"/>
            <a:ext cx="10515600" cy="1325563"/>
          </a:xfrm>
        </p:spPr>
        <p:txBody>
          <a:bodyPr/>
          <a:lstStyle/>
          <a:p>
            <a:r>
              <a:rPr lang="en-US" dirty="0">
                <a:solidFill>
                  <a:schemeClr val="bg1"/>
                </a:solidFill>
              </a:rPr>
              <a:t>Ho</a:t>
            </a:r>
            <a:r>
              <a:rPr lang="en-US" dirty="0"/>
              <a:t>using Post-WWII</a:t>
            </a:r>
          </a:p>
        </p:txBody>
      </p:sp>
      <p:sp>
        <p:nvSpPr>
          <p:cNvPr id="3" name="Content Placeholder 2">
            <a:extLst>
              <a:ext uri="{FF2B5EF4-FFF2-40B4-BE49-F238E27FC236}">
                <a16:creationId xmlns:a16="http://schemas.microsoft.com/office/drawing/2014/main" id="{B4CED6A0-91A2-8941-A9A2-6ECC76D7E906}"/>
              </a:ext>
            </a:extLst>
          </p:cNvPr>
          <p:cNvSpPr>
            <a:spLocks noGrp="1"/>
          </p:cNvSpPr>
          <p:nvPr>
            <p:ph idx="1"/>
          </p:nvPr>
        </p:nvSpPr>
        <p:spPr/>
        <p:txBody>
          <a:bodyPr/>
          <a:lstStyle/>
          <a:p>
            <a:r>
              <a:rPr lang="en-US" dirty="0"/>
              <a:t>Residential covenants and discriminatory zoning.</a:t>
            </a:r>
          </a:p>
          <a:p>
            <a:pPr lvl="1"/>
            <a:r>
              <a:rPr lang="en-US" dirty="0"/>
              <a:t>Single family vs multifamily zoning was an effort to segregate housing.</a:t>
            </a:r>
          </a:p>
          <a:p>
            <a:r>
              <a:rPr lang="en-US" dirty="0"/>
              <a:t>GI Bill – (largely) for Whites only.</a:t>
            </a:r>
          </a:p>
          <a:p>
            <a:r>
              <a:rPr lang="en-US" dirty="0"/>
              <a:t>Discrimination at every step of the way.</a:t>
            </a:r>
          </a:p>
          <a:p>
            <a:pPr lvl="1"/>
            <a:r>
              <a:rPr lang="en-US" dirty="0"/>
              <a:t>Appraisals, realtors, mortgage receipt and terms.</a:t>
            </a:r>
          </a:p>
          <a:p>
            <a:pPr lvl="1"/>
            <a:r>
              <a:rPr lang="en-US" dirty="0"/>
              <a:t>Very recent evidence exists – esp. loans during housing bubble, appraisals.</a:t>
            </a:r>
          </a:p>
        </p:txBody>
      </p:sp>
      <p:sp>
        <p:nvSpPr>
          <p:cNvPr id="4" name="Slide Number Placeholder 3">
            <a:extLst>
              <a:ext uri="{FF2B5EF4-FFF2-40B4-BE49-F238E27FC236}">
                <a16:creationId xmlns:a16="http://schemas.microsoft.com/office/drawing/2014/main" id="{0975A3F7-D85C-4241-A509-D920F8983399}"/>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678001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ACB-4B3F-5349-B8D5-71E240AF6D09}"/>
              </a:ext>
            </a:extLst>
          </p:cNvPr>
          <p:cNvSpPr>
            <a:spLocks noGrp="1"/>
          </p:cNvSpPr>
          <p:nvPr>
            <p:ph type="title"/>
          </p:nvPr>
        </p:nvSpPr>
        <p:spPr/>
        <p:txBody>
          <a:bodyPr/>
          <a:lstStyle/>
          <a:p>
            <a:r>
              <a:rPr lang="en-US" dirty="0"/>
              <a:t>Policies w/Discriminatory EFFECT</a:t>
            </a:r>
          </a:p>
        </p:txBody>
      </p:sp>
      <p:sp>
        <p:nvSpPr>
          <p:cNvPr id="3" name="Text Placeholder 2">
            <a:extLst>
              <a:ext uri="{FF2B5EF4-FFF2-40B4-BE49-F238E27FC236}">
                <a16:creationId xmlns:a16="http://schemas.microsoft.com/office/drawing/2014/main" id="{86AFAE18-4304-2E4B-B541-2E0EE17F7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67F1D-7AF0-CB4A-8298-000D18C1F00D}"/>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528210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C0A5-3D83-2044-9835-4FC03E568E91}"/>
              </a:ext>
            </a:extLst>
          </p:cNvPr>
          <p:cNvSpPr>
            <a:spLocks noGrp="1"/>
          </p:cNvSpPr>
          <p:nvPr>
            <p:ph type="title"/>
          </p:nvPr>
        </p:nvSpPr>
        <p:spPr>
          <a:xfrm>
            <a:off x="796160" y="0"/>
            <a:ext cx="10515600" cy="1325563"/>
          </a:xfrm>
        </p:spPr>
        <p:txBody>
          <a:bodyPr/>
          <a:lstStyle/>
          <a:p>
            <a:r>
              <a:rPr lang="en-US" dirty="0">
                <a:solidFill>
                  <a:schemeClr val="bg1"/>
                </a:solidFill>
              </a:rPr>
              <a:t>Exa</a:t>
            </a:r>
            <a:r>
              <a:rPr lang="en-US" dirty="0"/>
              <a:t>mple: Discriminatory, but Not Intended</a:t>
            </a:r>
          </a:p>
        </p:txBody>
      </p:sp>
      <p:sp>
        <p:nvSpPr>
          <p:cNvPr id="3" name="Content Placeholder 2">
            <a:extLst>
              <a:ext uri="{FF2B5EF4-FFF2-40B4-BE49-F238E27FC236}">
                <a16:creationId xmlns:a16="http://schemas.microsoft.com/office/drawing/2014/main" id="{4CA126C1-0C8E-0543-ABE0-887048534221}"/>
              </a:ext>
            </a:extLst>
          </p:cNvPr>
          <p:cNvSpPr>
            <a:spLocks noGrp="1"/>
          </p:cNvSpPr>
          <p:nvPr>
            <p:ph idx="1"/>
          </p:nvPr>
        </p:nvSpPr>
        <p:spPr>
          <a:xfrm>
            <a:off x="838200" y="1405075"/>
            <a:ext cx="10515600" cy="4757185"/>
          </a:xfrm>
        </p:spPr>
        <p:txBody>
          <a:bodyPr>
            <a:normAutofit/>
          </a:bodyPr>
          <a:lstStyle/>
          <a:p>
            <a:r>
              <a:rPr lang="en-US" dirty="0"/>
              <a:t>Give every child with a library card a free book!</a:t>
            </a:r>
          </a:p>
          <a:p>
            <a:pPr lvl="1"/>
            <a:r>
              <a:rPr lang="en-US" dirty="0"/>
              <a:t>Targeting free books to those assumed most likely to read them.</a:t>
            </a:r>
          </a:p>
          <a:p>
            <a:pPr marL="457200" lvl="1" indent="0">
              <a:buNone/>
            </a:pPr>
            <a:r>
              <a:rPr lang="en-US" dirty="0"/>
              <a:t> </a:t>
            </a:r>
          </a:p>
          <a:p>
            <a:r>
              <a:rPr lang="en-US" dirty="0"/>
              <a:t>How can this go wrong?</a:t>
            </a:r>
          </a:p>
          <a:p>
            <a:pPr lvl="1"/>
            <a:r>
              <a:rPr lang="en-US" dirty="0"/>
              <a:t>Suppose White children have access to a library and Black children do not.</a:t>
            </a:r>
          </a:p>
          <a:p>
            <a:pPr lvl="2"/>
            <a:r>
              <a:rPr lang="en-US" dirty="0"/>
              <a:t>Perhaps because White parents have the time and resources to advocate for one.</a:t>
            </a:r>
          </a:p>
          <a:p>
            <a:pPr lvl="1"/>
            <a:r>
              <a:rPr lang="en-US" dirty="0"/>
              <a:t>More White children will have library cards.</a:t>
            </a:r>
          </a:p>
          <a:p>
            <a:pPr lvl="1"/>
            <a:r>
              <a:rPr lang="en-US" dirty="0"/>
              <a:t>More White children will get free books.</a:t>
            </a:r>
          </a:p>
          <a:p>
            <a:pPr lvl="1"/>
            <a:r>
              <a:rPr lang="en-US" dirty="0"/>
              <a:t>Black children less likely to get free books.</a:t>
            </a:r>
          </a:p>
          <a:p>
            <a:r>
              <a:rPr lang="en-US" dirty="0"/>
              <a:t>Discriminatory in effect.</a:t>
            </a:r>
          </a:p>
          <a:p>
            <a:pPr lvl="1"/>
            <a:endParaRPr lang="en-US" dirty="0"/>
          </a:p>
        </p:txBody>
      </p:sp>
      <p:sp>
        <p:nvSpPr>
          <p:cNvPr id="4" name="Slide Number Placeholder 3">
            <a:extLst>
              <a:ext uri="{FF2B5EF4-FFF2-40B4-BE49-F238E27FC236}">
                <a16:creationId xmlns:a16="http://schemas.microsoft.com/office/drawing/2014/main" id="{E6309117-E486-CC47-AC47-1454A4A04FDD}"/>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476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86BC-6995-294F-A0C9-AA908CEDB847}"/>
              </a:ext>
            </a:extLst>
          </p:cNvPr>
          <p:cNvSpPr>
            <a:spLocks noGrp="1"/>
          </p:cNvSpPr>
          <p:nvPr>
            <p:ph type="title"/>
          </p:nvPr>
        </p:nvSpPr>
        <p:spPr/>
        <p:txBody>
          <a:bodyPr/>
          <a:lstStyle/>
          <a:p>
            <a:r>
              <a:rPr lang="en-US" dirty="0">
                <a:solidFill>
                  <a:schemeClr val="bg1"/>
                </a:solidFill>
              </a:rPr>
              <a:t>Ma</a:t>
            </a:r>
            <a:r>
              <a:rPr lang="en-US" dirty="0"/>
              <a:t>ybe Education Policy?</a:t>
            </a:r>
          </a:p>
        </p:txBody>
      </p:sp>
      <p:sp>
        <p:nvSpPr>
          <p:cNvPr id="3" name="Content Placeholder 2">
            <a:extLst>
              <a:ext uri="{FF2B5EF4-FFF2-40B4-BE49-F238E27FC236}">
                <a16:creationId xmlns:a16="http://schemas.microsoft.com/office/drawing/2014/main" id="{CBA6D4E0-06DD-F14F-A3D1-900C5AE992AE}"/>
              </a:ext>
            </a:extLst>
          </p:cNvPr>
          <p:cNvSpPr>
            <a:spLocks noGrp="1"/>
          </p:cNvSpPr>
          <p:nvPr>
            <p:ph idx="1"/>
          </p:nvPr>
        </p:nvSpPr>
        <p:spPr/>
        <p:txBody>
          <a:bodyPr/>
          <a:lstStyle/>
          <a:p>
            <a:r>
              <a:rPr lang="en-US" dirty="0"/>
              <a:t>Privileged parents get to make decisions and hoard resources.</a:t>
            </a:r>
          </a:p>
          <a:p>
            <a:endParaRPr lang="en-US" dirty="0"/>
          </a:p>
          <a:p>
            <a:r>
              <a:rPr lang="en-US" dirty="0"/>
              <a:t>Property taxes fund education</a:t>
            </a:r>
          </a:p>
          <a:p>
            <a:pPr lvl="1"/>
            <a:r>
              <a:rPr lang="en-US" dirty="0"/>
              <a:t>Property values are lower in lower income neighborhoods.</a:t>
            </a:r>
          </a:p>
          <a:p>
            <a:pPr lvl="1"/>
            <a:r>
              <a:rPr lang="en-US" dirty="0"/>
              <a:t>Property values are lower in minority neighborhoods.</a:t>
            </a:r>
          </a:p>
          <a:p>
            <a:pPr lvl="1"/>
            <a:r>
              <a:rPr lang="en-US" dirty="0"/>
              <a:t>Education spending is lower in lower income and minority neighborhoods.</a:t>
            </a:r>
          </a:p>
        </p:txBody>
      </p:sp>
      <p:sp>
        <p:nvSpPr>
          <p:cNvPr id="4" name="Slide Number Placeholder 3">
            <a:extLst>
              <a:ext uri="{FF2B5EF4-FFF2-40B4-BE49-F238E27FC236}">
                <a16:creationId xmlns:a16="http://schemas.microsoft.com/office/drawing/2014/main" id="{568840CF-045B-1744-B9BD-60C6BC111D44}"/>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187187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5CAC-1C35-C942-A5FE-6D4B42B9BCC2}"/>
              </a:ext>
            </a:extLst>
          </p:cNvPr>
          <p:cNvSpPr>
            <a:spLocks noGrp="1"/>
          </p:cNvSpPr>
          <p:nvPr>
            <p:ph type="title"/>
          </p:nvPr>
        </p:nvSpPr>
        <p:spPr>
          <a:xfrm>
            <a:off x="939800" y="0"/>
            <a:ext cx="10515600" cy="1325563"/>
          </a:xfrm>
        </p:spPr>
        <p:txBody>
          <a:bodyPr/>
          <a:lstStyle/>
          <a:p>
            <a:r>
              <a:rPr lang="en-US" dirty="0">
                <a:solidFill>
                  <a:schemeClr val="bg1"/>
                </a:solidFill>
              </a:rPr>
              <a:t>Ho</a:t>
            </a:r>
            <a:r>
              <a:rPr lang="en-US" dirty="0"/>
              <a:t>mestead Acts</a:t>
            </a:r>
          </a:p>
        </p:txBody>
      </p:sp>
      <p:sp>
        <p:nvSpPr>
          <p:cNvPr id="3" name="Content Placeholder 2">
            <a:extLst>
              <a:ext uri="{FF2B5EF4-FFF2-40B4-BE49-F238E27FC236}">
                <a16:creationId xmlns:a16="http://schemas.microsoft.com/office/drawing/2014/main" id="{7D5672C3-265E-4340-BF16-EC8E38B400CA}"/>
              </a:ext>
            </a:extLst>
          </p:cNvPr>
          <p:cNvSpPr>
            <a:spLocks noGrp="1"/>
          </p:cNvSpPr>
          <p:nvPr>
            <p:ph idx="1"/>
          </p:nvPr>
        </p:nvSpPr>
        <p:spPr/>
        <p:txBody>
          <a:bodyPr>
            <a:normAutofit lnSpcReduction="10000"/>
          </a:bodyPr>
          <a:lstStyle/>
          <a:p>
            <a:r>
              <a:rPr lang="en-US" dirty="0"/>
              <a:t>Original Homestead Act (1868-1934)</a:t>
            </a:r>
          </a:p>
          <a:p>
            <a:pPr lvl="1"/>
            <a:r>
              <a:rPr lang="en-US" dirty="0"/>
              <a:t>Granted 246 million acres of western land  (size of CA &amp; TX combined)</a:t>
            </a:r>
          </a:p>
          <a:p>
            <a:pPr lvl="1"/>
            <a:r>
              <a:rPr lang="en-US" dirty="0"/>
              <a:t>To receive 160 acres of land:</a:t>
            </a:r>
          </a:p>
          <a:p>
            <a:pPr lvl="2"/>
            <a:r>
              <a:rPr lang="en-US" dirty="0"/>
              <a:t>File an application, improve the land for 5 years, file for deed of ownership.</a:t>
            </a:r>
          </a:p>
          <a:p>
            <a:pPr lvl="1"/>
            <a:r>
              <a:rPr lang="en-US" dirty="0"/>
              <a:t>1.5 million White families</a:t>
            </a:r>
          </a:p>
          <a:p>
            <a:pPr lvl="2"/>
            <a:r>
              <a:rPr lang="en-US" dirty="0"/>
              <a:t>Excluded Black Americans in practice, not letter.</a:t>
            </a:r>
          </a:p>
          <a:p>
            <a:r>
              <a:rPr lang="en-US" dirty="0"/>
              <a:t>Southern Homestead Act (1866-1876)</a:t>
            </a:r>
          </a:p>
          <a:p>
            <a:pPr lvl="1"/>
            <a:r>
              <a:rPr lang="en-US" dirty="0"/>
              <a:t>28,000 individuals, of which 4,000-5,500 were emancipated slaves.</a:t>
            </a:r>
          </a:p>
          <a:p>
            <a:pPr lvl="1"/>
            <a:r>
              <a:rPr lang="en-US" dirty="0"/>
              <a:t>Most were locked into year-long contracts following the war. Could not break to homestead until after special provisions for freed slaves had ended.</a:t>
            </a:r>
          </a:p>
          <a:p>
            <a:pPr lvl="1"/>
            <a:r>
              <a:rPr lang="en-US" dirty="0"/>
              <a:t>Land was often unfarmable – swamp or heavily wooded.</a:t>
            </a:r>
          </a:p>
        </p:txBody>
      </p:sp>
      <p:sp>
        <p:nvSpPr>
          <p:cNvPr id="4" name="Slide Number Placeholder 3">
            <a:extLst>
              <a:ext uri="{FF2B5EF4-FFF2-40B4-BE49-F238E27FC236}">
                <a16:creationId xmlns:a16="http://schemas.microsoft.com/office/drawing/2014/main" id="{E33EA140-E97D-844F-B65D-4877DB966CCB}"/>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FE989E5A-DAB6-AB43-A7AE-D910BC900491}"/>
              </a:ext>
            </a:extLst>
          </p:cNvPr>
          <p:cNvSpPr txBox="1"/>
          <p:nvPr/>
        </p:nvSpPr>
        <p:spPr>
          <a:xfrm>
            <a:off x="6571488" y="6456851"/>
            <a:ext cx="5079789" cy="276999"/>
          </a:xfrm>
          <a:prstGeom prst="rect">
            <a:avLst/>
          </a:prstGeom>
          <a:noFill/>
        </p:spPr>
        <p:txBody>
          <a:bodyPr wrap="none" rtlCol="0">
            <a:spAutoFit/>
          </a:bodyPr>
          <a:lstStyle/>
          <a:p>
            <a:r>
              <a:rPr lang="en-US" sz="1200" dirty="0"/>
              <a:t>Source: https://</a:t>
            </a:r>
            <a:r>
              <a:rPr lang="en-US" sz="1200" dirty="0" err="1"/>
              <a:t>aeon.co</a:t>
            </a:r>
            <a:r>
              <a:rPr lang="en-US" sz="1200" dirty="0"/>
              <a:t>/ideas/land-and-the-roots-of-</a:t>
            </a:r>
            <a:r>
              <a:rPr lang="en-US" sz="1200" dirty="0" err="1"/>
              <a:t>african</a:t>
            </a:r>
            <a:r>
              <a:rPr lang="en-US" sz="1200" dirty="0"/>
              <a:t>-</a:t>
            </a:r>
            <a:r>
              <a:rPr lang="en-US" sz="1200" dirty="0" err="1"/>
              <a:t>american</a:t>
            </a:r>
            <a:r>
              <a:rPr lang="en-US" sz="1200" dirty="0"/>
              <a:t>-poverty</a:t>
            </a:r>
          </a:p>
        </p:txBody>
      </p:sp>
    </p:spTree>
    <p:extLst>
      <p:ext uri="{BB962C8B-B14F-4D97-AF65-F5344CB8AC3E}">
        <p14:creationId xmlns:p14="http://schemas.microsoft.com/office/powerpoint/2010/main" val="1196733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8A6F-8FC2-5C45-9E00-9F6EBA4E2CE6}"/>
              </a:ext>
            </a:extLst>
          </p:cNvPr>
          <p:cNvSpPr>
            <a:spLocks noGrp="1"/>
          </p:cNvSpPr>
          <p:nvPr>
            <p:ph type="title"/>
          </p:nvPr>
        </p:nvSpPr>
        <p:spPr>
          <a:xfrm>
            <a:off x="923544" y="0"/>
            <a:ext cx="10515600" cy="1325563"/>
          </a:xfrm>
        </p:spPr>
        <p:txBody>
          <a:bodyPr/>
          <a:lstStyle/>
          <a:p>
            <a:r>
              <a:rPr lang="en-US" dirty="0">
                <a:solidFill>
                  <a:schemeClr val="bg1"/>
                </a:solidFill>
              </a:rPr>
              <a:t>Ho</a:t>
            </a:r>
            <a:r>
              <a:rPr lang="en-US" dirty="0"/>
              <a:t>mestead Acts – Effects on Relative Wealth</a:t>
            </a:r>
          </a:p>
        </p:txBody>
      </p:sp>
      <p:sp>
        <p:nvSpPr>
          <p:cNvPr id="3" name="Content Placeholder 2">
            <a:extLst>
              <a:ext uri="{FF2B5EF4-FFF2-40B4-BE49-F238E27FC236}">
                <a16:creationId xmlns:a16="http://schemas.microsoft.com/office/drawing/2014/main" id="{21B2A643-B1C6-BA4A-A753-861B7130F5C4}"/>
              </a:ext>
            </a:extLst>
          </p:cNvPr>
          <p:cNvSpPr>
            <a:spLocks noGrp="1"/>
          </p:cNvSpPr>
          <p:nvPr>
            <p:ph idx="1"/>
          </p:nvPr>
        </p:nvSpPr>
        <p:spPr/>
        <p:txBody>
          <a:bodyPr/>
          <a:lstStyle/>
          <a:p>
            <a:r>
              <a:rPr lang="en-US" dirty="0"/>
              <a:t>Nearly 10% of all U.S. land was given (for a filing fee) to White families in the 5 decades following the Civil War.</a:t>
            </a:r>
          </a:p>
          <a:p>
            <a:pPr lvl="1"/>
            <a:r>
              <a:rPr lang="en-US" dirty="0"/>
              <a:t>This is an enormous head start in terms of wealth development for White families relative to Black families.</a:t>
            </a:r>
          </a:p>
          <a:p>
            <a:pPr lvl="1"/>
            <a:r>
              <a:rPr lang="en-US" dirty="0"/>
              <a:t>An estimated 46 million current Americans trace their lineage back to homesteaders.</a:t>
            </a:r>
          </a:p>
          <a:p>
            <a:pPr lvl="2"/>
            <a:r>
              <a:rPr lang="en-US" dirty="0"/>
              <a:t>Nearly all are White.</a:t>
            </a:r>
          </a:p>
        </p:txBody>
      </p:sp>
      <p:sp>
        <p:nvSpPr>
          <p:cNvPr id="4" name="Slide Number Placeholder 3">
            <a:extLst>
              <a:ext uri="{FF2B5EF4-FFF2-40B4-BE49-F238E27FC236}">
                <a16:creationId xmlns:a16="http://schemas.microsoft.com/office/drawing/2014/main" id="{4FF53685-E7CC-4F48-9021-02218573A85F}"/>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929070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0BC5-225B-5F47-B6D6-25694EB6BF96}"/>
              </a:ext>
            </a:extLst>
          </p:cNvPr>
          <p:cNvSpPr>
            <a:spLocks noGrp="1"/>
          </p:cNvSpPr>
          <p:nvPr>
            <p:ph type="title"/>
          </p:nvPr>
        </p:nvSpPr>
        <p:spPr>
          <a:xfrm>
            <a:off x="749188" y="0"/>
            <a:ext cx="10515600" cy="1325563"/>
          </a:xfrm>
        </p:spPr>
        <p:txBody>
          <a:bodyPr/>
          <a:lstStyle/>
          <a:p>
            <a:r>
              <a:rPr lang="en-US" dirty="0">
                <a:solidFill>
                  <a:schemeClr val="bg1"/>
                </a:solidFill>
              </a:rPr>
              <a:t>Effe</a:t>
            </a:r>
            <a:r>
              <a:rPr lang="en-US" dirty="0"/>
              <a:t>ct: Often Intended, But Not Overt</a:t>
            </a:r>
          </a:p>
        </p:txBody>
      </p:sp>
      <p:sp>
        <p:nvSpPr>
          <p:cNvPr id="3" name="Content Placeholder 2">
            <a:extLst>
              <a:ext uri="{FF2B5EF4-FFF2-40B4-BE49-F238E27FC236}">
                <a16:creationId xmlns:a16="http://schemas.microsoft.com/office/drawing/2014/main" id="{62922EE0-1311-B448-BFC7-E78232D52D2A}"/>
              </a:ext>
            </a:extLst>
          </p:cNvPr>
          <p:cNvSpPr>
            <a:spLocks noGrp="1"/>
          </p:cNvSpPr>
          <p:nvPr>
            <p:ph idx="1"/>
          </p:nvPr>
        </p:nvSpPr>
        <p:spPr/>
        <p:txBody>
          <a:bodyPr>
            <a:normAutofit/>
          </a:bodyPr>
          <a:lstStyle/>
          <a:p>
            <a:r>
              <a:rPr lang="en-US" sz="3200" dirty="0"/>
              <a:t>How?</a:t>
            </a:r>
          </a:p>
          <a:p>
            <a:pPr marL="0" indent="0">
              <a:buNone/>
            </a:pPr>
            <a:endParaRPr lang="en-US" sz="3200" dirty="0"/>
          </a:p>
          <a:p>
            <a:pPr lvl="1"/>
            <a:r>
              <a:rPr lang="en-US" sz="3200" b="1" dirty="0"/>
              <a:t>Allow local officials to administer the program.</a:t>
            </a:r>
          </a:p>
          <a:p>
            <a:pPr marL="0" indent="0">
              <a:buNone/>
            </a:pPr>
            <a:endParaRPr lang="en-US" sz="3200" dirty="0"/>
          </a:p>
          <a:p>
            <a:pPr lvl="1"/>
            <a:r>
              <a:rPr lang="en-US" sz="3200" b="1" dirty="0"/>
              <a:t>Exclude specific occupations where Black workers are overrepresented.</a:t>
            </a:r>
          </a:p>
        </p:txBody>
      </p:sp>
      <p:sp>
        <p:nvSpPr>
          <p:cNvPr id="4" name="Slide Number Placeholder 3">
            <a:extLst>
              <a:ext uri="{FF2B5EF4-FFF2-40B4-BE49-F238E27FC236}">
                <a16:creationId xmlns:a16="http://schemas.microsoft.com/office/drawing/2014/main" id="{71A16DD6-46F5-3B4F-9F6C-9F55287759D1}"/>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0848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Effect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338554" y="1325563"/>
            <a:ext cx="5514892" cy="4351338"/>
          </a:xfrm>
        </p:spPr>
        <p:txBody>
          <a:bodyPr>
            <a:normAutofit lnSpcReduction="10000"/>
          </a:bodyPr>
          <a:lstStyle/>
          <a:p>
            <a:r>
              <a:rPr lang="en-US" dirty="0"/>
              <a:t>Homestead Act</a:t>
            </a:r>
          </a:p>
          <a:p>
            <a:r>
              <a:rPr lang="en-US" dirty="0"/>
              <a:t>The New Deal</a:t>
            </a:r>
          </a:p>
          <a:p>
            <a:pPr lvl="1"/>
            <a:r>
              <a:rPr lang="en-US" dirty="0"/>
              <a:t>Wagner Act – Unions</a:t>
            </a:r>
          </a:p>
          <a:p>
            <a:pPr lvl="1"/>
            <a:r>
              <a:rPr lang="en-US" dirty="0"/>
              <a:t>Minimum Wages</a:t>
            </a:r>
          </a:p>
          <a:p>
            <a:pPr lvl="1"/>
            <a:r>
              <a:rPr lang="en-US" dirty="0"/>
              <a:t>Social Security</a:t>
            </a:r>
          </a:p>
          <a:p>
            <a:r>
              <a:rPr lang="en-US" dirty="0"/>
              <a:t>GI Bill</a:t>
            </a:r>
          </a:p>
          <a:p>
            <a:r>
              <a:rPr lang="en-US" dirty="0"/>
              <a:t>Federal Asset Building Policies</a:t>
            </a:r>
          </a:p>
          <a:p>
            <a:r>
              <a:rPr lang="en-US" dirty="0"/>
              <a:t>Local zoning ordinances</a:t>
            </a:r>
          </a:p>
          <a:p>
            <a:r>
              <a:rPr lang="en-US" dirty="0"/>
              <a:t>Incarceration</a:t>
            </a:r>
          </a:p>
          <a:p>
            <a:r>
              <a:rPr lang="en-US" dirty="0"/>
              <a:t>Tax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019239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752856"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49533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pPr lvl="1"/>
            <a:r>
              <a:rPr lang="en-US" dirty="0"/>
              <a:t>May also do some verbal Q&amp;A during the 10 minute break at 10:55.</a:t>
            </a:r>
          </a:p>
          <a:p>
            <a:endParaRPr lang="en-US" dirty="0"/>
          </a:p>
          <a:p>
            <a:r>
              <a:rPr lang="en-US" dirty="0"/>
              <a:t>Slides will be available from the NEED website shortly after class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022545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7849-464F-E74A-8C11-42C520170051}"/>
              </a:ext>
            </a:extLst>
          </p:cNvPr>
          <p:cNvSpPr>
            <a:spLocks noGrp="1"/>
          </p:cNvSpPr>
          <p:nvPr>
            <p:ph type="title"/>
          </p:nvPr>
        </p:nvSpPr>
        <p:spPr>
          <a:xfrm>
            <a:off x="728984" y="0"/>
            <a:ext cx="10515600" cy="1325563"/>
          </a:xfrm>
        </p:spPr>
        <p:txBody>
          <a:bodyPr/>
          <a:lstStyle/>
          <a:p>
            <a:r>
              <a:rPr lang="en-US" dirty="0">
                <a:solidFill>
                  <a:schemeClr val="bg1"/>
                </a:solidFill>
              </a:rPr>
              <a:t>Oth</a:t>
            </a:r>
            <a:r>
              <a:rPr lang="en-US" dirty="0"/>
              <a:t>er New Deal Programs</a:t>
            </a:r>
          </a:p>
        </p:txBody>
      </p:sp>
      <p:sp>
        <p:nvSpPr>
          <p:cNvPr id="3" name="Content Placeholder 2">
            <a:extLst>
              <a:ext uri="{FF2B5EF4-FFF2-40B4-BE49-F238E27FC236}">
                <a16:creationId xmlns:a16="http://schemas.microsoft.com/office/drawing/2014/main" id="{D1C06885-1A33-344E-A824-E7925917EE92}"/>
              </a:ext>
            </a:extLst>
          </p:cNvPr>
          <p:cNvSpPr>
            <a:spLocks noGrp="1"/>
          </p:cNvSpPr>
          <p:nvPr>
            <p:ph idx="1"/>
          </p:nvPr>
        </p:nvSpPr>
        <p:spPr/>
        <p:txBody>
          <a:bodyPr>
            <a:normAutofit lnSpcReduction="10000"/>
          </a:bodyPr>
          <a:lstStyle/>
          <a:p>
            <a:r>
              <a:rPr lang="en-US" dirty="0"/>
              <a:t>Unemployment Insurance</a:t>
            </a:r>
          </a:p>
          <a:p>
            <a:pPr lvl="1"/>
            <a:r>
              <a:rPr lang="en-US" dirty="0"/>
              <a:t>State run program: different levels of protection, White/Black</a:t>
            </a:r>
          </a:p>
          <a:p>
            <a:r>
              <a:rPr lang="en-US" dirty="0"/>
              <a:t>Social Security (1935)</a:t>
            </a:r>
          </a:p>
          <a:p>
            <a:pPr lvl="1"/>
            <a:r>
              <a:rPr lang="en-US" dirty="0"/>
              <a:t>Exempted self employed, field hands, and domestic workers. All were heavily Black.  Changed in the 1950s.</a:t>
            </a:r>
          </a:p>
          <a:p>
            <a:pPr lvl="1"/>
            <a:r>
              <a:rPr lang="en-US" dirty="0"/>
              <a:t>65% of Black workers did not qualify.</a:t>
            </a:r>
          </a:p>
          <a:p>
            <a:r>
              <a:rPr lang="en-US" dirty="0"/>
              <a:t>Wagner Act (1935)</a:t>
            </a:r>
          </a:p>
          <a:p>
            <a:pPr lvl="1"/>
            <a:r>
              <a:rPr lang="en-US" dirty="0"/>
              <a:t>Established rights of workers to unionize, except for farm, domestic workers, and self employed. Also permitted unions to exclude workers.</a:t>
            </a:r>
          </a:p>
          <a:p>
            <a:r>
              <a:rPr lang="en-US" dirty="0"/>
              <a:t>Minimum Wage</a:t>
            </a:r>
          </a:p>
          <a:p>
            <a:pPr lvl="1"/>
            <a:r>
              <a:rPr lang="en-US" dirty="0"/>
              <a:t>Same exclusions as other provisions.</a:t>
            </a:r>
          </a:p>
        </p:txBody>
      </p:sp>
      <p:sp>
        <p:nvSpPr>
          <p:cNvPr id="4" name="Slide Number Placeholder 3">
            <a:extLst>
              <a:ext uri="{FF2B5EF4-FFF2-40B4-BE49-F238E27FC236}">
                <a16:creationId xmlns:a16="http://schemas.microsoft.com/office/drawing/2014/main" id="{114F4BB1-C3FB-7C47-A70D-2ACAD4BDB5F8}"/>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4173919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p:txBody>
          <a:bodyPr/>
          <a:lstStyle/>
          <a:p>
            <a:r>
              <a:rPr lang="en-US" dirty="0">
                <a:solidFill>
                  <a:schemeClr val="bg1"/>
                </a:solidFill>
              </a:rPr>
              <a:t>Wh</a:t>
            </a:r>
            <a:r>
              <a:rPr lang="en-US" dirty="0"/>
              <a:t>at Is The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lstStyle/>
          <a:p>
            <a:r>
              <a:rPr lang="en-US" dirty="0"/>
              <a:t>The minimum wage sets a wage floor.</a:t>
            </a:r>
          </a:p>
          <a:p>
            <a:pPr lvl="1"/>
            <a:r>
              <a:rPr lang="en-US" dirty="0"/>
              <a:t>It is unlawful for businesses in covered industries to pay a wage below the minimum.</a:t>
            </a:r>
          </a:p>
          <a:p>
            <a:r>
              <a:rPr lang="en-US" dirty="0"/>
              <a:t>The Federal minimum wage is currently $7.25.</a:t>
            </a:r>
          </a:p>
          <a:p>
            <a:pPr lvl="1"/>
            <a:r>
              <a:rPr lang="en-US" dirty="0"/>
              <a:t>This is the highest that it has ever been.</a:t>
            </a:r>
          </a:p>
          <a:p>
            <a:pPr lvl="1"/>
            <a:r>
              <a:rPr lang="en-US" dirty="0"/>
              <a:t>Adjusting for inflation:</a:t>
            </a:r>
          </a:p>
          <a:p>
            <a:pPr lvl="2"/>
            <a:r>
              <a:rPr lang="en-US" dirty="0"/>
              <a:t>It is no higher than it was in the late 1950s.</a:t>
            </a:r>
          </a:p>
          <a:p>
            <a:pPr lvl="2"/>
            <a:r>
              <a:rPr lang="en-US" dirty="0"/>
              <a:t>It is nearly $5.00 lower than it was in the late 1960s.</a:t>
            </a:r>
          </a:p>
          <a:p>
            <a:r>
              <a:rPr lang="en-US" dirty="0"/>
              <a:t>Many states and local governments have implemented minimum wages that are significantly higher than the Federal level.</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766174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Early on, they did not apply to farmworkers or domestic help.</a:t>
            </a:r>
          </a:p>
          <a:p>
            <a:r>
              <a:rPr lang="en-US" sz="3000" dirty="0"/>
              <a:t>1960s – great equalizer - MW increased in real terms 37% (8.9 to 13.94)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48% (13.94 to 7.25)</a:t>
            </a:r>
          </a:p>
          <a:p>
            <a:pPr lvl="1"/>
            <a:r>
              <a:rPr lang="en-US" sz="2800" dirty="0"/>
              <a:t>Or in 1968, was 92%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238940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p:txBody>
          <a:bodyPr/>
          <a:lstStyle/>
          <a:p>
            <a:r>
              <a:rPr lang="en-US" dirty="0">
                <a:solidFill>
                  <a:schemeClr val="bg1"/>
                </a:solidFill>
              </a:rPr>
              <a:t>His</a:t>
            </a:r>
            <a:r>
              <a:rPr lang="en-US" dirty="0"/>
              <a:t>tory of the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2" r:link="rId3"/>
          <a:srcRect/>
          <a:stretch>
            <a:fillRect/>
          </a:stretch>
        </p:blipFill>
        <p:spPr>
          <a:xfrm>
            <a:off x="1189730" y="1323956"/>
            <a:ext cx="9812540" cy="4906270"/>
          </a:xfrm>
          <a:prstGeom prst="rect">
            <a:avLst/>
          </a:prstGeom>
        </p:spPr>
      </p:pic>
    </p:spTree>
    <p:extLst>
      <p:ext uri="{BB962C8B-B14F-4D97-AF65-F5344CB8AC3E}">
        <p14:creationId xmlns:p14="http://schemas.microsoft.com/office/powerpoint/2010/main" val="3022383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377C-E4D7-1749-A6A9-0B810F1A67EE}"/>
              </a:ext>
            </a:extLst>
          </p:cNvPr>
          <p:cNvSpPr>
            <a:spLocks noGrp="1"/>
          </p:cNvSpPr>
          <p:nvPr>
            <p:ph type="title"/>
          </p:nvPr>
        </p:nvSpPr>
        <p:spPr>
          <a:xfrm>
            <a:off x="947928" y="31173"/>
            <a:ext cx="10515600" cy="1325563"/>
          </a:xfrm>
        </p:spPr>
        <p:txBody>
          <a:bodyPr/>
          <a:lstStyle/>
          <a:p>
            <a:r>
              <a:rPr lang="en-US" dirty="0">
                <a:solidFill>
                  <a:schemeClr val="bg1"/>
                </a:solidFill>
              </a:rPr>
              <a:t>GI</a:t>
            </a:r>
            <a:r>
              <a:rPr lang="en-US" dirty="0"/>
              <a:t> Bill</a:t>
            </a:r>
          </a:p>
        </p:txBody>
      </p:sp>
      <p:sp>
        <p:nvSpPr>
          <p:cNvPr id="3" name="Content Placeholder 2">
            <a:extLst>
              <a:ext uri="{FF2B5EF4-FFF2-40B4-BE49-F238E27FC236}">
                <a16:creationId xmlns:a16="http://schemas.microsoft.com/office/drawing/2014/main" id="{3782CDB5-D4E4-CE42-B7A9-99B1B5BE6148}"/>
              </a:ext>
            </a:extLst>
          </p:cNvPr>
          <p:cNvSpPr>
            <a:spLocks noGrp="1"/>
          </p:cNvSpPr>
          <p:nvPr>
            <p:ph idx="1"/>
          </p:nvPr>
        </p:nvSpPr>
        <p:spPr>
          <a:xfrm>
            <a:off x="838200" y="1325562"/>
            <a:ext cx="10515600" cy="4656137"/>
          </a:xfrm>
        </p:spPr>
        <p:txBody>
          <a:bodyPr>
            <a:normAutofit lnSpcReduction="10000"/>
          </a:bodyPr>
          <a:lstStyle/>
          <a:p>
            <a:r>
              <a:rPr lang="en-US" dirty="0"/>
              <a:t>Reintegrating 16 million veterans</a:t>
            </a:r>
          </a:p>
          <a:p>
            <a:pPr lvl="1"/>
            <a:r>
              <a:rPr lang="en-US" dirty="0"/>
              <a:t>1.2 million were Black</a:t>
            </a:r>
          </a:p>
          <a:p>
            <a:r>
              <a:rPr lang="en-US" dirty="0"/>
              <a:t>Loans: homes, farms, or business</a:t>
            </a:r>
          </a:p>
          <a:p>
            <a:pPr lvl="1"/>
            <a:r>
              <a:rPr lang="en-US" dirty="0"/>
              <a:t>Levittown – Black GIs were explicitly banned</a:t>
            </a:r>
          </a:p>
          <a:p>
            <a:pPr lvl="1"/>
            <a:r>
              <a:rPr lang="en-US" dirty="0"/>
              <a:t>Couldn’t get loans regardless of guaranty - covenants</a:t>
            </a:r>
          </a:p>
          <a:p>
            <a:r>
              <a:rPr lang="en-US" dirty="0"/>
              <a:t>Education for Black GIs</a:t>
            </a:r>
          </a:p>
          <a:p>
            <a:pPr lvl="1"/>
            <a:r>
              <a:rPr lang="en-US" dirty="0"/>
              <a:t>Steered toward vocational training, not college</a:t>
            </a:r>
          </a:p>
          <a:p>
            <a:pPr lvl="1"/>
            <a:r>
              <a:rPr lang="en-US" dirty="0"/>
              <a:t>HBCUs – were overcrowded and nonexistent in the north</a:t>
            </a:r>
          </a:p>
          <a:p>
            <a:r>
              <a:rPr lang="en-US" dirty="0"/>
              <a:t>Unemployment</a:t>
            </a:r>
          </a:p>
          <a:p>
            <a:r>
              <a:rPr lang="en-US" dirty="0"/>
              <a:t>Instead – a provocation for Black men to wear the uniform.</a:t>
            </a:r>
          </a:p>
          <a:p>
            <a:pPr lvl="1"/>
            <a:r>
              <a:rPr lang="en-US" dirty="0" err="1"/>
              <a:t>Lynchings</a:t>
            </a:r>
            <a:r>
              <a:rPr lang="en-US" dirty="0"/>
              <a:t> and other violence in the wake of WWII – Red Summer after WWI</a:t>
            </a:r>
          </a:p>
        </p:txBody>
      </p:sp>
      <p:sp>
        <p:nvSpPr>
          <p:cNvPr id="4" name="Slide Number Placeholder 3">
            <a:extLst>
              <a:ext uri="{FF2B5EF4-FFF2-40B4-BE49-F238E27FC236}">
                <a16:creationId xmlns:a16="http://schemas.microsoft.com/office/drawing/2014/main" id="{5F95E0BC-6EA5-8F41-93A4-1C1B324E4C62}"/>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305961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5702" y="0"/>
            <a:ext cx="10515600" cy="1325563"/>
          </a:xfrm>
        </p:spPr>
        <p:txBody>
          <a:bodyPr/>
          <a:lstStyle/>
          <a:p>
            <a:r>
              <a:rPr lang="en-US" dirty="0">
                <a:solidFill>
                  <a:schemeClr val="bg1"/>
                </a:solidFill>
              </a:rPr>
              <a:t>GI</a:t>
            </a:r>
            <a:r>
              <a:rPr lang="en-US" dirty="0"/>
              <a:t> Bill: by the Numbers</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Federal spending between 1944 and 1971:  $95 billion (15% of budget)</a:t>
            </a:r>
          </a:p>
          <a:p>
            <a:pPr lvl="1"/>
            <a:r>
              <a:rPr lang="en-US" dirty="0"/>
              <a:t>200,000 small business loans</a:t>
            </a:r>
          </a:p>
          <a:p>
            <a:pPr lvl="1"/>
            <a:r>
              <a:rPr lang="en-US" dirty="0"/>
              <a:t>Mortgages for 5 million new houses</a:t>
            </a:r>
          </a:p>
          <a:p>
            <a:pPr lvl="1"/>
            <a:r>
              <a:rPr lang="en-US" dirty="0"/>
              <a:t>2,250,000 participated in higher education</a:t>
            </a:r>
          </a:p>
          <a:p>
            <a:pPr lvl="1"/>
            <a:r>
              <a:rPr lang="en-US" dirty="0"/>
              <a:t>5,600,000 enrolled in vocational institutions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759671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Education</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Of vets born between 1923 and 1928:</a:t>
            </a:r>
          </a:p>
          <a:p>
            <a:pPr lvl="1"/>
            <a:r>
              <a:rPr lang="en-US" dirty="0"/>
              <a:t>23% of Whites received GI Bill educational assistance.   12% of Blacks.</a:t>
            </a:r>
          </a:p>
          <a:p>
            <a:pPr lvl="1"/>
            <a:r>
              <a:rPr lang="en-US" dirty="0"/>
              <a:t>Big difference in take up rates for southern vs non-southern Black veterans.</a:t>
            </a:r>
          </a:p>
          <a:p>
            <a:pPr lvl="2"/>
            <a:r>
              <a:rPr lang="en-US" dirty="0"/>
              <a:t>Not for south vs non-</a:t>
            </a:r>
            <a:r>
              <a:rPr lang="en-US" dirty="0" err="1"/>
              <a:t>nonsouthern</a:t>
            </a:r>
            <a:r>
              <a:rPr lang="en-US" dirty="0"/>
              <a:t> White veterans.</a:t>
            </a:r>
          </a:p>
          <a:p>
            <a:r>
              <a:rPr lang="en-US" dirty="0"/>
              <a:t>Differences in hours of education Black v White.</a:t>
            </a:r>
          </a:p>
          <a:p>
            <a:r>
              <a:rPr lang="en-US" dirty="0"/>
              <a:t>Differences in quality of educational institution.</a:t>
            </a:r>
          </a:p>
          <a:p>
            <a:pPr lvl="1"/>
            <a:r>
              <a:rPr lang="en-US" dirty="0"/>
              <a:t>White colleges and universities actively increased enrollment.</a:t>
            </a:r>
          </a:p>
          <a:p>
            <a:pPr lvl="1"/>
            <a:r>
              <a:rPr lang="en-US" dirty="0"/>
              <a:t>HBCUs did not have the resources to do so.</a:t>
            </a:r>
          </a:p>
          <a:p>
            <a:pPr lvl="1"/>
            <a:r>
              <a:rPr lang="en-US" dirty="0"/>
              <a:t>Black veterans often pushed toward vocational training.</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4177620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0418" y="31173"/>
            <a:ext cx="10515600" cy="1325563"/>
          </a:xfrm>
        </p:spPr>
        <p:txBody>
          <a:bodyPr/>
          <a:lstStyle/>
          <a:p>
            <a:r>
              <a:rPr lang="en-US" dirty="0">
                <a:solidFill>
                  <a:schemeClr val="bg1"/>
                </a:solidFill>
              </a:rPr>
              <a:t>GI</a:t>
            </a:r>
            <a:r>
              <a:rPr lang="en-US" dirty="0"/>
              <a:t> Bill: Housing</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normAutofit/>
          </a:bodyPr>
          <a:lstStyle/>
          <a:p>
            <a:r>
              <a:rPr lang="en-US" sz="3600" dirty="0"/>
              <a:t>In 1947:</a:t>
            </a:r>
          </a:p>
          <a:p>
            <a:pPr marL="0" indent="0">
              <a:buNone/>
            </a:pPr>
            <a:endParaRPr lang="en-US" sz="3600" dirty="0"/>
          </a:p>
          <a:p>
            <a:pPr lvl="1"/>
            <a:r>
              <a:rPr lang="en-US" sz="3600" b="1" dirty="0"/>
              <a:t>2 of 3,200 VA loans in Mississippi went to Black veterans.</a:t>
            </a:r>
          </a:p>
          <a:p>
            <a:pPr marL="457200" lvl="1" indent="0">
              <a:buNone/>
            </a:pPr>
            <a:endParaRPr lang="en-US" sz="3600" dirty="0"/>
          </a:p>
          <a:p>
            <a:pPr lvl="1"/>
            <a:r>
              <a:rPr lang="en-US" sz="3600" b="1" dirty="0"/>
              <a:t>100 of 67,000 loans in NY and Northern NJ went to Black veterans.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375528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132-C82A-EA4E-B1D3-7823AE602D63}"/>
              </a:ext>
            </a:extLst>
          </p:cNvPr>
          <p:cNvSpPr>
            <a:spLocks noGrp="1"/>
          </p:cNvSpPr>
          <p:nvPr>
            <p:ph type="title"/>
          </p:nvPr>
        </p:nvSpPr>
        <p:spPr>
          <a:xfrm>
            <a:off x="929641" y="0"/>
            <a:ext cx="10515600" cy="1325563"/>
          </a:xfrm>
        </p:spPr>
        <p:txBody>
          <a:bodyPr/>
          <a:lstStyle/>
          <a:p>
            <a:r>
              <a:rPr lang="en-US" dirty="0">
                <a:solidFill>
                  <a:schemeClr val="bg1"/>
                </a:solidFill>
              </a:rPr>
              <a:t>Ho</a:t>
            </a:r>
            <a:r>
              <a:rPr lang="en-US" dirty="0"/>
              <a:t>using</a:t>
            </a:r>
          </a:p>
        </p:txBody>
      </p:sp>
      <p:sp>
        <p:nvSpPr>
          <p:cNvPr id="3" name="Content Placeholder 2">
            <a:extLst>
              <a:ext uri="{FF2B5EF4-FFF2-40B4-BE49-F238E27FC236}">
                <a16:creationId xmlns:a16="http://schemas.microsoft.com/office/drawing/2014/main" id="{1E3F537C-2174-DA43-A830-00187CA40F85}"/>
              </a:ext>
            </a:extLst>
          </p:cNvPr>
          <p:cNvSpPr>
            <a:spLocks noGrp="1"/>
          </p:cNvSpPr>
          <p:nvPr>
            <p:ph idx="1"/>
          </p:nvPr>
        </p:nvSpPr>
        <p:spPr/>
        <p:txBody>
          <a:bodyPr/>
          <a:lstStyle/>
          <a:p>
            <a:r>
              <a:rPr lang="en-US" dirty="0"/>
              <a:t>Areas of potential discrimination:</a:t>
            </a:r>
          </a:p>
          <a:p>
            <a:pPr lvl="1"/>
            <a:r>
              <a:rPr lang="en-US" b="1" dirty="0"/>
              <a:t>Disparate treatment</a:t>
            </a:r>
          </a:p>
          <a:p>
            <a:pPr lvl="2"/>
            <a:r>
              <a:rPr lang="en-US" dirty="0"/>
              <a:t>Service area</a:t>
            </a:r>
          </a:p>
          <a:p>
            <a:pPr lvl="3"/>
            <a:r>
              <a:rPr lang="en-US" dirty="0"/>
              <a:t>Community Reinvestment Act (CRA)</a:t>
            </a:r>
          </a:p>
          <a:p>
            <a:pPr lvl="4"/>
            <a:r>
              <a:rPr lang="en-US" dirty="0"/>
              <a:t>Lenders are obligated to meet the needs of their entire service area.</a:t>
            </a:r>
          </a:p>
          <a:p>
            <a:pPr lvl="2"/>
            <a:r>
              <a:rPr lang="en-US" dirty="0"/>
              <a:t>Advertising and marketing</a:t>
            </a:r>
          </a:p>
          <a:p>
            <a:pPr lvl="2"/>
            <a:r>
              <a:rPr lang="en-US" dirty="0"/>
              <a:t>Prescreening mortgage applicants</a:t>
            </a:r>
          </a:p>
          <a:p>
            <a:pPr lvl="2"/>
            <a:r>
              <a:rPr lang="en-US" dirty="0"/>
              <a:t>Loan terms – interest rates or maturities</a:t>
            </a:r>
          </a:p>
          <a:p>
            <a:pPr lvl="1"/>
            <a:r>
              <a:rPr lang="en-US" b="1" dirty="0"/>
              <a:t>Adverse impact</a:t>
            </a:r>
          </a:p>
          <a:p>
            <a:pPr lvl="2"/>
            <a:r>
              <a:rPr lang="en-US" dirty="0"/>
              <a:t>Lending standards</a:t>
            </a:r>
          </a:p>
          <a:p>
            <a:pPr lvl="3"/>
            <a:r>
              <a:rPr lang="en-US" dirty="0"/>
              <a:t>What criteria are used?</a:t>
            </a:r>
          </a:p>
        </p:txBody>
      </p:sp>
      <p:sp>
        <p:nvSpPr>
          <p:cNvPr id="4" name="Slide Number Placeholder 3">
            <a:extLst>
              <a:ext uri="{FF2B5EF4-FFF2-40B4-BE49-F238E27FC236}">
                <a16:creationId xmlns:a16="http://schemas.microsoft.com/office/drawing/2014/main" id="{8BF7C855-ACBE-C34E-A17E-0C55ABD6695B}"/>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283088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3543-9449-6445-96B8-98F2977C3AD3}"/>
              </a:ext>
            </a:extLst>
          </p:cNvPr>
          <p:cNvSpPr>
            <a:spLocks noGrp="1"/>
          </p:cNvSpPr>
          <p:nvPr>
            <p:ph type="title"/>
          </p:nvPr>
        </p:nvSpPr>
        <p:spPr/>
        <p:txBody>
          <a:bodyPr/>
          <a:lstStyle/>
          <a:p>
            <a:r>
              <a:rPr lang="en-US" dirty="0">
                <a:solidFill>
                  <a:schemeClr val="bg1"/>
                </a:solidFill>
              </a:rPr>
              <a:t>Loc</a:t>
            </a:r>
            <a:r>
              <a:rPr lang="en-US" dirty="0"/>
              <a:t>al Zoning</a:t>
            </a:r>
          </a:p>
        </p:txBody>
      </p:sp>
      <p:sp>
        <p:nvSpPr>
          <p:cNvPr id="3" name="Content Placeholder 2">
            <a:extLst>
              <a:ext uri="{FF2B5EF4-FFF2-40B4-BE49-F238E27FC236}">
                <a16:creationId xmlns:a16="http://schemas.microsoft.com/office/drawing/2014/main" id="{A16386A2-27CB-104B-B58F-65D9383F2F9B}"/>
              </a:ext>
            </a:extLst>
          </p:cNvPr>
          <p:cNvSpPr>
            <a:spLocks noGrp="1"/>
          </p:cNvSpPr>
          <p:nvPr>
            <p:ph idx="1"/>
          </p:nvPr>
        </p:nvSpPr>
        <p:spPr/>
        <p:txBody>
          <a:bodyPr/>
          <a:lstStyle/>
          <a:p>
            <a:pPr>
              <a:spcAft>
                <a:spcPts val="1000"/>
              </a:spcAft>
            </a:pPr>
            <a:r>
              <a:rPr lang="en-US" dirty="0"/>
              <a:t>Designed to reflect the concentration of power in the hands of wealthier White residents.</a:t>
            </a:r>
          </a:p>
          <a:p>
            <a:pPr lvl="1">
              <a:spcAft>
                <a:spcPts val="1000"/>
              </a:spcAft>
            </a:pPr>
            <a:r>
              <a:rPr lang="en-US" dirty="0"/>
              <a:t>Less in the way of services to minority and low-income communities.</a:t>
            </a:r>
          </a:p>
          <a:p>
            <a:pPr>
              <a:spcAft>
                <a:spcPts val="1000"/>
              </a:spcAft>
            </a:pPr>
            <a:r>
              <a:rPr lang="en-US" dirty="0"/>
              <a:t>Lot size &amp; setbacks</a:t>
            </a:r>
          </a:p>
          <a:p>
            <a:r>
              <a:rPr lang="en-US" dirty="0"/>
              <a:t>Single family residences</a:t>
            </a:r>
          </a:p>
        </p:txBody>
      </p:sp>
      <p:sp>
        <p:nvSpPr>
          <p:cNvPr id="4" name="Slide Number Placeholder 3">
            <a:extLst>
              <a:ext uri="{FF2B5EF4-FFF2-40B4-BE49-F238E27FC236}">
                <a16:creationId xmlns:a16="http://schemas.microsoft.com/office/drawing/2014/main" id="{8FCE21DE-8984-FE4B-8ADB-9BA623B647C3}"/>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1506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Government Policies with Racial Implications</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0"/>
            <a:ext cx="9144000" cy="133581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NEED</a:t>
            </a:r>
          </a:p>
          <a:p>
            <a:pPr>
              <a:lnSpc>
                <a:spcPct val="100000"/>
              </a:lnSpc>
              <a:spcBef>
                <a:spcPts val="0"/>
              </a:spcBef>
            </a:pPr>
            <a:r>
              <a:rPr lang="en-US" sz="2600" dirty="0">
                <a:solidFill>
                  <a:schemeClr val="tx2"/>
                </a:solidFill>
              </a:rPr>
              <a:t>August 11, 2022</a:t>
            </a:r>
          </a:p>
        </p:txBody>
      </p:sp>
      <p:pic>
        <p:nvPicPr>
          <p:cNvPr id="6" name="Picture 5">
            <a:extLst>
              <a:ext uri="{FF2B5EF4-FFF2-40B4-BE49-F238E27FC236}">
                <a16:creationId xmlns:a16="http://schemas.microsoft.com/office/drawing/2014/main" id="{676A8EB8-4FC1-644F-8475-E017DB39115F}"/>
              </a:ext>
            </a:extLst>
          </p:cNvPr>
          <p:cNvPicPr>
            <a:picLocks noChangeAspect="1"/>
          </p:cNvPicPr>
          <p:nvPr/>
        </p:nvPicPr>
        <p:blipFill>
          <a:blip r:embed="rId2"/>
          <a:stretch>
            <a:fillRect/>
          </a:stretch>
        </p:blipFill>
        <p:spPr>
          <a:xfrm>
            <a:off x="653143" y="515211"/>
            <a:ext cx="6313714" cy="2038322"/>
          </a:xfrm>
          <a:prstGeom prst="rect">
            <a:avLst/>
          </a:prstGeom>
        </p:spPr>
      </p:pic>
      <p:pic>
        <p:nvPicPr>
          <p:cNvPr id="7" name="Picture 6">
            <a:extLst>
              <a:ext uri="{FF2B5EF4-FFF2-40B4-BE49-F238E27FC236}">
                <a16:creationId xmlns:a16="http://schemas.microsoft.com/office/drawing/2014/main" id="{9CF598F9-A7BF-5643-9AF3-980EBED67582}"/>
              </a:ext>
            </a:extLst>
          </p:cNvPr>
          <p:cNvPicPr>
            <a:picLocks noChangeAspect="1"/>
          </p:cNvPicPr>
          <p:nvPr/>
        </p:nvPicPr>
        <p:blipFill>
          <a:blip r:embed="rId3"/>
          <a:stretch>
            <a:fillRect/>
          </a:stretch>
        </p:blipFill>
        <p:spPr>
          <a:xfrm>
            <a:off x="8022483" y="3569784"/>
            <a:ext cx="4169517" cy="2742367"/>
          </a:xfrm>
          <a:prstGeom prst="rect">
            <a:avLst/>
          </a:prstGeom>
        </p:spPr>
      </p:pic>
    </p:spTree>
    <p:extLst>
      <p:ext uri="{BB962C8B-B14F-4D97-AF65-F5344CB8AC3E}">
        <p14:creationId xmlns:p14="http://schemas.microsoft.com/office/powerpoint/2010/main" val="1769004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D4E1-CA4A-EE40-BECA-AC74F313B047}"/>
              </a:ext>
            </a:extLst>
          </p:cNvPr>
          <p:cNvSpPr>
            <a:spLocks noGrp="1"/>
          </p:cNvSpPr>
          <p:nvPr>
            <p:ph type="title"/>
          </p:nvPr>
        </p:nvSpPr>
        <p:spPr/>
        <p:txBody>
          <a:bodyPr/>
          <a:lstStyle/>
          <a:p>
            <a:r>
              <a:rPr lang="en-US" dirty="0"/>
              <a:t>Anti-Discrimination</a:t>
            </a:r>
          </a:p>
        </p:txBody>
      </p:sp>
      <p:sp>
        <p:nvSpPr>
          <p:cNvPr id="3" name="Text Placeholder 2">
            <a:extLst>
              <a:ext uri="{FF2B5EF4-FFF2-40B4-BE49-F238E27FC236}">
                <a16:creationId xmlns:a16="http://schemas.microsoft.com/office/drawing/2014/main" id="{4E54DC95-5D5E-F145-A896-7647BD6DA5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EAF4F-9142-BC4F-9D09-470CB88E3E23}"/>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10196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589-F07E-E64C-B72B-F219FEB5F71D}"/>
              </a:ext>
            </a:extLst>
          </p:cNvPr>
          <p:cNvSpPr>
            <a:spLocks noGrp="1"/>
          </p:cNvSpPr>
          <p:nvPr>
            <p:ph type="title"/>
          </p:nvPr>
        </p:nvSpPr>
        <p:spPr>
          <a:xfrm>
            <a:off x="737904" y="0"/>
            <a:ext cx="10515600" cy="1325563"/>
          </a:xfrm>
        </p:spPr>
        <p:txBody>
          <a:bodyPr/>
          <a:lstStyle/>
          <a:p>
            <a:r>
              <a:rPr lang="en-US" dirty="0">
                <a:solidFill>
                  <a:schemeClr val="bg1"/>
                </a:solidFill>
              </a:rPr>
              <a:t>Not</a:t>
            </a:r>
            <a:r>
              <a:rPr lang="en-US" dirty="0"/>
              <a:t>e About Legislation and Other Efforts</a:t>
            </a:r>
          </a:p>
        </p:txBody>
      </p:sp>
      <p:sp>
        <p:nvSpPr>
          <p:cNvPr id="3" name="Content Placeholder 2">
            <a:extLst>
              <a:ext uri="{FF2B5EF4-FFF2-40B4-BE49-F238E27FC236}">
                <a16:creationId xmlns:a16="http://schemas.microsoft.com/office/drawing/2014/main" id="{1C03C35C-524C-BB44-95E8-BFF7A5C887DD}"/>
              </a:ext>
            </a:extLst>
          </p:cNvPr>
          <p:cNvSpPr>
            <a:spLocks noGrp="1"/>
          </p:cNvSpPr>
          <p:nvPr>
            <p:ph idx="1"/>
          </p:nvPr>
        </p:nvSpPr>
        <p:spPr/>
        <p:txBody>
          <a:bodyPr/>
          <a:lstStyle/>
          <a:p>
            <a:r>
              <a:rPr lang="en-US" dirty="0"/>
              <a:t>There is always (may be) a tradeoff inherent (apparent?) in policies.</a:t>
            </a:r>
          </a:p>
          <a:p>
            <a:pPr lvl="1"/>
            <a:r>
              <a:rPr lang="en-US" dirty="0"/>
              <a:t>Equity vs efficiency</a:t>
            </a:r>
          </a:p>
          <a:p>
            <a:pPr marL="457200" lvl="1" indent="0">
              <a:buNone/>
            </a:pPr>
            <a:endParaRPr lang="en-US" dirty="0"/>
          </a:p>
          <a:p>
            <a:pPr lvl="1"/>
            <a:r>
              <a:rPr lang="en-US" dirty="0"/>
              <a:t>It is possible, but not necessarily true, that anti-discrimination laws will reduce efficiency.</a:t>
            </a:r>
          </a:p>
          <a:p>
            <a:pPr marL="457200" lvl="1" indent="0">
              <a:buNone/>
            </a:pPr>
            <a:endParaRPr lang="en-US" dirty="0"/>
          </a:p>
          <a:p>
            <a:pPr lvl="1"/>
            <a:r>
              <a:rPr lang="en-US" dirty="0"/>
              <a:t>However, there may be equity considerations and offsetting externalities that cause them to be in the public interest.</a:t>
            </a:r>
          </a:p>
          <a:p>
            <a:pPr lvl="2"/>
            <a:r>
              <a:rPr lang="en-US" dirty="0"/>
              <a:t>What is discrimination is simply a preference?</a:t>
            </a:r>
          </a:p>
        </p:txBody>
      </p:sp>
      <p:sp>
        <p:nvSpPr>
          <p:cNvPr id="4" name="Slide Number Placeholder 3">
            <a:extLst>
              <a:ext uri="{FF2B5EF4-FFF2-40B4-BE49-F238E27FC236}">
                <a16:creationId xmlns:a16="http://schemas.microsoft.com/office/drawing/2014/main" id="{EA20861E-A3E4-194C-B7C0-370C354110C1}"/>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714002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3B2-A0DE-1942-BF11-D1AD2CDCD8ED}"/>
              </a:ext>
            </a:extLst>
          </p:cNvPr>
          <p:cNvSpPr>
            <a:spLocks noGrp="1"/>
          </p:cNvSpPr>
          <p:nvPr>
            <p:ph type="title"/>
          </p:nvPr>
        </p:nvSpPr>
        <p:spPr>
          <a:xfrm>
            <a:off x="758688" y="0"/>
            <a:ext cx="10515600" cy="1325563"/>
          </a:xfrm>
        </p:spPr>
        <p:txBody>
          <a:bodyPr/>
          <a:lstStyle/>
          <a:p>
            <a:r>
              <a:rPr lang="en-US" dirty="0">
                <a:solidFill>
                  <a:schemeClr val="bg1"/>
                </a:solidFill>
              </a:rPr>
              <a:t>195</a:t>
            </a:r>
            <a:r>
              <a:rPr lang="en-US" dirty="0"/>
              <a:t>4 Brown v. Board of Education</a:t>
            </a:r>
          </a:p>
        </p:txBody>
      </p:sp>
      <p:sp>
        <p:nvSpPr>
          <p:cNvPr id="3" name="Content Placeholder 2">
            <a:extLst>
              <a:ext uri="{FF2B5EF4-FFF2-40B4-BE49-F238E27FC236}">
                <a16:creationId xmlns:a16="http://schemas.microsoft.com/office/drawing/2014/main" id="{33C09652-1E99-1243-A778-959E88527425}"/>
              </a:ext>
            </a:extLst>
          </p:cNvPr>
          <p:cNvSpPr>
            <a:spLocks noGrp="1"/>
          </p:cNvSpPr>
          <p:nvPr>
            <p:ph idx="1"/>
          </p:nvPr>
        </p:nvSpPr>
        <p:spPr/>
        <p:txBody>
          <a:bodyPr>
            <a:normAutofit fontScale="92500" lnSpcReduction="10000"/>
          </a:bodyPr>
          <a:lstStyle/>
          <a:p>
            <a:r>
              <a:rPr lang="en-US" dirty="0"/>
              <a:t>1896: Plessy v. Ferguson</a:t>
            </a:r>
          </a:p>
          <a:p>
            <a:pPr lvl="1"/>
            <a:r>
              <a:rPr lang="en-US" dirty="0"/>
              <a:t>Ruled that segregated public facilities were legal, so long as of equal quality.</a:t>
            </a:r>
          </a:p>
          <a:p>
            <a:pPr lvl="2"/>
            <a:r>
              <a:rPr lang="en-US" dirty="0"/>
              <a:t>“Separate but equal”</a:t>
            </a:r>
          </a:p>
          <a:p>
            <a:pPr lvl="1"/>
            <a:r>
              <a:rPr lang="en-US" dirty="0"/>
              <a:t>Applied to buses, school, and other public facilities</a:t>
            </a:r>
          </a:p>
          <a:p>
            <a:pPr lvl="2"/>
            <a:r>
              <a:rPr lang="en-US" dirty="0"/>
              <a:t>Sanctioned Jim Crow laws.</a:t>
            </a:r>
          </a:p>
          <a:p>
            <a:pPr lvl="2"/>
            <a:endParaRPr lang="en-US" dirty="0"/>
          </a:p>
          <a:p>
            <a:r>
              <a:rPr lang="en-US" dirty="0"/>
              <a:t>Brown: helped to establish that separate-but-equal is </a:t>
            </a:r>
            <a:r>
              <a:rPr lang="en-US" u="sng" dirty="0"/>
              <a:t>not equal at all</a:t>
            </a:r>
            <a:r>
              <a:rPr lang="en-US" dirty="0"/>
              <a:t>.</a:t>
            </a:r>
          </a:p>
          <a:p>
            <a:pPr lvl="1"/>
            <a:r>
              <a:rPr lang="en-US" dirty="0"/>
              <a:t>Lower court ruled:</a:t>
            </a:r>
          </a:p>
          <a:p>
            <a:pPr lvl="2"/>
            <a:r>
              <a:rPr lang="en-US" dirty="0"/>
              <a:t>“[D]</a:t>
            </a:r>
            <a:r>
              <a:rPr lang="en-US" dirty="0" err="1"/>
              <a:t>etrimental</a:t>
            </a:r>
            <a:r>
              <a:rPr lang="en-US" dirty="0"/>
              <a:t> effect on colored children”</a:t>
            </a:r>
          </a:p>
          <a:p>
            <a:pPr lvl="2"/>
            <a:r>
              <a:rPr lang="en-US" dirty="0"/>
              <a:t>Contributed to “a sense of inferiority”</a:t>
            </a:r>
          </a:p>
          <a:p>
            <a:pPr lvl="2"/>
            <a:r>
              <a:rPr lang="en-US" dirty="0"/>
              <a:t>But upheld separate but equal doctrine.</a:t>
            </a:r>
          </a:p>
          <a:p>
            <a:pPr lvl="1"/>
            <a:r>
              <a:rPr lang="en-US" dirty="0"/>
              <a:t>Supreme Court: ”Separate but equal” has no place – inherently unequal.</a:t>
            </a:r>
          </a:p>
        </p:txBody>
      </p:sp>
      <p:sp>
        <p:nvSpPr>
          <p:cNvPr id="4" name="Slide Number Placeholder 3">
            <a:extLst>
              <a:ext uri="{FF2B5EF4-FFF2-40B4-BE49-F238E27FC236}">
                <a16:creationId xmlns:a16="http://schemas.microsoft.com/office/drawing/2014/main" id="{9A625FBA-3E70-3145-A937-9C6E007771C0}"/>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492246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94B8-AD38-6342-BBD7-FA8BF2745048}"/>
              </a:ext>
            </a:extLst>
          </p:cNvPr>
          <p:cNvSpPr>
            <a:spLocks noGrp="1"/>
          </p:cNvSpPr>
          <p:nvPr>
            <p:ph type="title"/>
          </p:nvPr>
        </p:nvSpPr>
        <p:spPr>
          <a:xfrm>
            <a:off x="785650" y="0"/>
            <a:ext cx="10515600" cy="1325563"/>
          </a:xfrm>
        </p:spPr>
        <p:txBody>
          <a:bodyPr/>
          <a:lstStyle/>
          <a:p>
            <a:r>
              <a:rPr lang="en-US" dirty="0">
                <a:solidFill>
                  <a:schemeClr val="bg1"/>
                </a:solidFill>
              </a:rPr>
              <a:t>Bro</a:t>
            </a:r>
            <a:r>
              <a:rPr lang="en-US" dirty="0"/>
              <a:t>wn Impact</a:t>
            </a:r>
          </a:p>
        </p:txBody>
      </p:sp>
      <p:sp>
        <p:nvSpPr>
          <p:cNvPr id="3" name="Content Placeholder 2">
            <a:extLst>
              <a:ext uri="{FF2B5EF4-FFF2-40B4-BE49-F238E27FC236}">
                <a16:creationId xmlns:a16="http://schemas.microsoft.com/office/drawing/2014/main" id="{245B9868-DA82-B24A-8D3B-0E507FFCEA24}"/>
              </a:ext>
            </a:extLst>
          </p:cNvPr>
          <p:cNvSpPr>
            <a:spLocks noGrp="1"/>
          </p:cNvSpPr>
          <p:nvPr>
            <p:ph idx="1"/>
          </p:nvPr>
        </p:nvSpPr>
        <p:spPr/>
        <p:txBody>
          <a:bodyPr/>
          <a:lstStyle/>
          <a:p>
            <a:r>
              <a:rPr lang="en-US" dirty="0"/>
              <a:t>Was steadfastly resisted in much of the south.</a:t>
            </a:r>
          </a:p>
          <a:p>
            <a:r>
              <a:rPr lang="en-US" dirty="0"/>
              <a:t>Helped to fuel the civil rights movement.</a:t>
            </a:r>
          </a:p>
          <a:p>
            <a:r>
              <a:rPr lang="en-US" dirty="0"/>
              <a:t>Did not desegregate schools.</a:t>
            </a:r>
          </a:p>
          <a:p>
            <a:pPr lvl="1"/>
            <a:r>
              <a:rPr lang="en-US" dirty="0"/>
              <a:t>Schools remain highly segregated today.</a:t>
            </a:r>
          </a:p>
          <a:p>
            <a:pPr lvl="1"/>
            <a:r>
              <a:rPr lang="en-US" dirty="0"/>
              <a:t>Racial inequities abound.</a:t>
            </a:r>
          </a:p>
          <a:p>
            <a:pPr lvl="1"/>
            <a:r>
              <a:rPr lang="en-US" dirty="0"/>
              <a:t>Washington DC, a school with 11% low-income students is 1 mile from a school with primarily low-income students.</a:t>
            </a:r>
          </a:p>
        </p:txBody>
      </p:sp>
      <p:sp>
        <p:nvSpPr>
          <p:cNvPr id="4" name="Slide Number Placeholder 3">
            <a:extLst>
              <a:ext uri="{FF2B5EF4-FFF2-40B4-BE49-F238E27FC236}">
                <a16:creationId xmlns:a16="http://schemas.microsoft.com/office/drawing/2014/main" id="{8593CD48-3C10-8F48-B820-E16FC150893B}"/>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3074302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FBD1-240F-4D4A-80E4-6C283542971A}"/>
              </a:ext>
            </a:extLst>
          </p:cNvPr>
          <p:cNvSpPr>
            <a:spLocks noGrp="1"/>
          </p:cNvSpPr>
          <p:nvPr>
            <p:ph type="title"/>
          </p:nvPr>
        </p:nvSpPr>
        <p:spPr>
          <a:xfrm>
            <a:off x="808383" y="0"/>
            <a:ext cx="10515600" cy="1325563"/>
          </a:xfrm>
        </p:spPr>
        <p:txBody>
          <a:bodyPr/>
          <a:lstStyle/>
          <a:p>
            <a:r>
              <a:rPr lang="en-US" dirty="0">
                <a:solidFill>
                  <a:schemeClr val="bg1"/>
                </a:solidFill>
              </a:rPr>
              <a:t>Eco</a:t>
            </a:r>
            <a:r>
              <a:rPr lang="en-US" dirty="0"/>
              <a:t>nomic Impact of Equalization</a:t>
            </a:r>
          </a:p>
        </p:txBody>
      </p:sp>
      <p:sp>
        <p:nvSpPr>
          <p:cNvPr id="3" name="Content Placeholder 2">
            <a:extLst>
              <a:ext uri="{FF2B5EF4-FFF2-40B4-BE49-F238E27FC236}">
                <a16:creationId xmlns:a16="http://schemas.microsoft.com/office/drawing/2014/main" id="{21B71F59-18F7-7644-8410-1E82CF7D4336}"/>
              </a:ext>
            </a:extLst>
          </p:cNvPr>
          <p:cNvSpPr>
            <a:spLocks noGrp="1"/>
          </p:cNvSpPr>
          <p:nvPr>
            <p:ph idx="1"/>
          </p:nvPr>
        </p:nvSpPr>
        <p:spPr/>
        <p:txBody>
          <a:bodyPr>
            <a:normAutofit fontScale="92500" lnSpcReduction="10000"/>
          </a:bodyPr>
          <a:lstStyle/>
          <a:p>
            <a:r>
              <a:rPr lang="en-US" dirty="0"/>
              <a:t>If southern-born Black men had attended White schools:</a:t>
            </a:r>
          </a:p>
          <a:p>
            <a:pPr lvl="1"/>
            <a:r>
              <a:rPr lang="en-US" dirty="0"/>
              <a:t>1920s cohort: would have earned 6 to 9% more than they actually did in 1970.</a:t>
            </a:r>
          </a:p>
          <a:p>
            <a:pPr lvl="1"/>
            <a:r>
              <a:rPr lang="en-US" dirty="0"/>
              <a:t>1930s cohort: gap was just 2 to 5%</a:t>
            </a:r>
          </a:p>
          <a:p>
            <a:pPr lvl="2"/>
            <a:r>
              <a:rPr lang="en-US" dirty="0"/>
              <a:t>Because of increasing legal activity, local officials were taking the “equal” part of “separate but equal” more seriously.</a:t>
            </a:r>
          </a:p>
          <a:p>
            <a:pPr lvl="1"/>
            <a:r>
              <a:rPr lang="en-US" dirty="0"/>
              <a:t>Also clear that equality affects extent of education.</a:t>
            </a:r>
          </a:p>
          <a:p>
            <a:pPr lvl="2"/>
            <a:r>
              <a:rPr lang="en-US" dirty="0"/>
              <a:t>Parental education is important for child’s level of education.</a:t>
            </a:r>
          </a:p>
          <a:p>
            <a:pPr lvl="2"/>
            <a:r>
              <a:rPr lang="en-US" dirty="0"/>
              <a:t>Lack of equality spilled over across generations.</a:t>
            </a:r>
          </a:p>
          <a:p>
            <a:r>
              <a:rPr lang="en-US" dirty="0"/>
              <a:t>Legal action and Brown did help to narrow the wage and education gap between Black and White workers.</a:t>
            </a:r>
          </a:p>
          <a:p>
            <a:pPr lvl="1"/>
            <a:r>
              <a:rPr lang="en-US" dirty="0"/>
              <a:t>Brown and desegregation narrowed southern-born and </a:t>
            </a:r>
            <a:r>
              <a:rPr lang="en-US" dirty="0" err="1"/>
              <a:t>nonsouthern</a:t>
            </a:r>
            <a:r>
              <a:rPr lang="en-US" dirty="0"/>
              <a:t>-born Black wage gap by 10 percentage points.</a:t>
            </a:r>
          </a:p>
        </p:txBody>
      </p:sp>
      <p:sp>
        <p:nvSpPr>
          <p:cNvPr id="4" name="Slide Number Placeholder 3">
            <a:extLst>
              <a:ext uri="{FF2B5EF4-FFF2-40B4-BE49-F238E27FC236}">
                <a16:creationId xmlns:a16="http://schemas.microsoft.com/office/drawing/2014/main" id="{0BAE2253-EDD9-F840-BE59-DDF12B1E1523}"/>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493142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E113-7A4A-9644-AD71-7F18351D55A6}"/>
              </a:ext>
            </a:extLst>
          </p:cNvPr>
          <p:cNvSpPr>
            <a:spLocks noGrp="1"/>
          </p:cNvSpPr>
          <p:nvPr>
            <p:ph type="title"/>
          </p:nvPr>
        </p:nvSpPr>
        <p:spPr>
          <a:xfrm>
            <a:off x="748749" y="0"/>
            <a:ext cx="10515600" cy="1325563"/>
          </a:xfrm>
        </p:spPr>
        <p:txBody>
          <a:bodyPr/>
          <a:lstStyle/>
          <a:p>
            <a:r>
              <a:rPr lang="en-US" dirty="0">
                <a:solidFill>
                  <a:schemeClr val="bg1"/>
                </a:solidFill>
              </a:rPr>
              <a:t>195</a:t>
            </a:r>
            <a:r>
              <a:rPr lang="en-US" dirty="0"/>
              <a:t>7 Civil Rights</a:t>
            </a:r>
          </a:p>
        </p:txBody>
      </p:sp>
      <p:sp>
        <p:nvSpPr>
          <p:cNvPr id="3" name="Content Placeholder 2">
            <a:extLst>
              <a:ext uri="{FF2B5EF4-FFF2-40B4-BE49-F238E27FC236}">
                <a16:creationId xmlns:a16="http://schemas.microsoft.com/office/drawing/2014/main" id="{8AFC94E1-BF6B-0941-86DE-ADF5AD6F2F0D}"/>
              </a:ext>
            </a:extLst>
          </p:cNvPr>
          <p:cNvSpPr>
            <a:spLocks noGrp="1"/>
          </p:cNvSpPr>
          <p:nvPr>
            <p:ph idx="1"/>
          </p:nvPr>
        </p:nvSpPr>
        <p:spPr/>
        <p:txBody>
          <a:bodyPr/>
          <a:lstStyle/>
          <a:p>
            <a:r>
              <a:rPr lang="en-US" b="0" dirty="0"/>
              <a:t>For decades after </a:t>
            </a:r>
            <a:r>
              <a:rPr lang="en-US" b="0" u="sng" dirty="0">
                <a:hlinkClick r:id="rId2"/>
              </a:rPr>
              <a:t>Reconstruction</a:t>
            </a:r>
            <a:r>
              <a:rPr lang="en-US" b="0" dirty="0"/>
              <a:t>, the U.S. Congress did not pass a single civil rights act.</a:t>
            </a:r>
          </a:p>
          <a:p>
            <a:pPr marL="0" indent="0">
              <a:buNone/>
            </a:pPr>
            <a:endParaRPr lang="en-US" b="0" dirty="0"/>
          </a:p>
          <a:p>
            <a:r>
              <a:rPr lang="en-US" b="0" dirty="0"/>
              <a:t>In 1957, it established within the Justice Department:</a:t>
            </a:r>
          </a:p>
          <a:p>
            <a:pPr lvl="1"/>
            <a:r>
              <a:rPr lang="en-US" dirty="0"/>
              <a:t>A </a:t>
            </a:r>
            <a:r>
              <a:rPr lang="en-US" b="0" dirty="0"/>
              <a:t>civil rights section, and</a:t>
            </a:r>
          </a:p>
          <a:p>
            <a:pPr lvl="1"/>
            <a:r>
              <a:rPr lang="en-US" b="0" dirty="0"/>
              <a:t>a Commission on Civil Rights to investigate discriminatory conditions.</a:t>
            </a:r>
            <a:endParaRPr lang="en-US" dirty="0"/>
          </a:p>
        </p:txBody>
      </p:sp>
      <p:sp>
        <p:nvSpPr>
          <p:cNvPr id="4" name="Slide Number Placeholder 3">
            <a:extLst>
              <a:ext uri="{FF2B5EF4-FFF2-40B4-BE49-F238E27FC236}">
                <a16:creationId xmlns:a16="http://schemas.microsoft.com/office/drawing/2014/main" id="{41837DDF-3AF6-7E4D-8B2C-A30902FE13FA}"/>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1723228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CDA-B5CE-314B-82E4-7F09E1D314B6}"/>
              </a:ext>
            </a:extLst>
          </p:cNvPr>
          <p:cNvSpPr>
            <a:spLocks noGrp="1"/>
          </p:cNvSpPr>
          <p:nvPr>
            <p:ph type="title"/>
          </p:nvPr>
        </p:nvSpPr>
        <p:spPr>
          <a:xfrm>
            <a:off x="758688" y="0"/>
            <a:ext cx="10515600" cy="1325563"/>
          </a:xfrm>
        </p:spPr>
        <p:txBody>
          <a:bodyPr/>
          <a:lstStyle/>
          <a:p>
            <a:r>
              <a:rPr lang="en-US" dirty="0">
                <a:solidFill>
                  <a:schemeClr val="bg1"/>
                </a:solidFill>
              </a:rPr>
              <a:t>Ant</a:t>
            </a:r>
            <a:r>
              <a:rPr lang="en-US" dirty="0"/>
              <a:t>i-Discrimination Legislation of the 1960s</a:t>
            </a:r>
          </a:p>
        </p:txBody>
      </p:sp>
      <p:sp>
        <p:nvSpPr>
          <p:cNvPr id="3" name="Content Placeholder 2">
            <a:extLst>
              <a:ext uri="{FF2B5EF4-FFF2-40B4-BE49-F238E27FC236}">
                <a16:creationId xmlns:a16="http://schemas.microsoft.com/office/drawing/2014/main" id="{CD16D381-E2F2-494C-8455-285CBD67ACB8}"/>
              </a:ext>
            </a:extLst>
          </p:cNvPr>
          <p:cNvSpPr>
            <a:spLocks noGrp="1"/>
          </p:cNvSpPr>
          <p:nvPr>
            <p:ph idx="1"/>
          </p:nvPr>
        </p:nvSpPr>
        <p:spPr/>
        <p:txBody>
          <a:bodyPr/>
          <a:lstStyle/>
          <a:p>
            <a:r>
              <a:rPr lang="en-US" dirty="0"/>
              <a:t>1964 – Civil Rights Act</a:t>
            </a:r>
          </a:p>
          <a:p>
            <a:pPr lvl="1"/>
            <a:r>
              <a:rPr lang="en-US" dirty="0"/>
              <a:t>Ended Jim Crow and legal separation.</a:t>
            </a:r>
          </a:p>
          <a:p>
            <a:pPr marL="457200" lvl="1" indent="0">
              <a:buNone/>
            </a:pPr>
            <a:endParaRPr lang="en-US" dirty="0"/>
          </a:p>
          <a:p>
            <a:r>
              <a:rPr lang="en-US" dirty="0"/>
              <a:t>1965 – Voting Rights Act</a:t>
            </a:r>
          </a:p>
          <a:p>
            <a:pPr lvl="1"/>
            <a:r>
              <a:rPr lang="en-US" dirty="0"/>
              <a:t>Enforced the 15</a:t>
            </a:r>
            <a:r>
              <a:rPr lang="en-US" baseline="30000" dirty="0"/>
              <a:t>th</a:t>
            </a:r>
            <a:r>
              <a:rPr lang="en-US" dirty="0"/>
              <a:t> Amendment.</a:t>
            </a:r>
          </a:p>
          <a:p>
            <a:pPr marL="457200" lvl="1" indent="0">
              <a:buNone/>
            </a:pPr>
            <a:endParaRPr lang="en-US" dirty="0"/>
          </a:p>
          <a:p>
            <a:r>
              <a:rPr lang="en-US" dirty="0"/>
              <a:t>1968 – Fair Housing Act</a:t>
            </a:r>
          </a:p>
          <a:p>
            <a:pPr lvl="1"/>
            <a:r>
              <a:rPr lang="en-US" dirty="0"/>
              <a:t>Addresses widespread discrimination in home sales, realtor services and rent.</a:t>
            </a:r>
          </a:p>
        </p:txBody>
      </p:sp>
      <p:sp>
        <p:nvSpPr>
          <p:cNvPr id="4" name="Slide Number Placeholder 3">
            <a:extLst>
              <a:ext uri="{FF2B5EF4-FFF2-40B4-BE49-F238E27FC236}">
                <a16:creationId xmlns:a16="http://schemas.microsoft.com/office/drawing/2014/main" id="{F5AF39A9-05B0-F74D-A70B-17CB01D29C13}"/>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899814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AC9-5E56-2340-ACC3-7612DE8A47A1}"/>
              </a:ext>
            </a:extLst>
          </p:cNvPr>
          <p:cNvSpPr>
            <a:spLocks noGrp="1"/>
          </p:cNvSpPr>
          <p:nvPr>
            <p:ph type="title"/>
          </p:nvPr>
        </p:nvSpPr>
        <p:spPr>
          <a:xfrm>
            <a:off x="759822" y="0"/>
            <a:ext cx="10515600" cy="1325563"/>
          </a:xfrm>
        </p:spPr>
        <p:txBody>
          <a:bodyPr/>
          <a:lstStyle/>
          <a:p>
            <a:r>
              <a:rPr lang="en-US" dirty="0">
                <a:solidFill>
                  <a:schemeClr val="bg1"/>
                </a:solidFill>
              </a:rPr>
              <a:t>Civi</a:t>
            </a:r>
            <a:r>
              <a:rPr lang="en-US" dirty="0"/>
              <a:t>l Rights Movement and Legislation</a:t>
            </a:r>
          </a:p>
        </p:txBody>
      </p:sp>
      <p:sp>
        <p:nvSpPr>
          <p:cNvPr id="3" name="Content Placeholder 2">
            <a:extLst>
              <a:ext uri="{FF2B5EF4-FFF2-40B4-BE49-F238E27FC236}">
                <a16:creationId xmlns:a16="http://schemas.microsoft.com/office/drawing/2014/main" id="{6FD9271D-34F9-A44A-B21C-37C4DE7B4C62}"/>
              </a:ext>
            </a:extLst>
          </p:cNvPr>
          <p:cNvSpPr>
            <a:spLocks noGrp="1"/>
          </p:cNvSpPr>
          <p:nvPr>
            <p:ph idx="1"/>
          </p:nvPr>
        </p:nvSpPr>
        <p:spPr/>
        <p:txBody>
          <a:bodyPr/>
          <a:lstStyle/>
          <a:p>
            <a:r>
              <a:rPr lang="en-US" dirty="0"/>
              <a:t>Dismantled de jure segregation and discrimination in:</a:t>
            </a:r>
          </a:p>
          <a:p>
            <a:pPr lvl="1"/>
            <a:r>
              <a:rPr lang="en-US" dirty="0"/>
              <a:t>Labor markets</a:t>
            </a:r>
          </a:p>
          <a:p>
            <a:pPr lvl="1"/>
            <a:r>
              <a:rPr lang="en-US" dirty="0"/>
              <a:t>Education voting rights</a:t>
            </a:r>
          </a:p>
          <a:p>
            <a:pPr lvl="1"/>
            <a:r>
              <a:rPr lang="en-US" dirty="0"/>
              <a:t>Health care</a:t>
            </a:r>
          </a:p>
          <a:p>
            <a:pPr lvl="1"/>
            <a:r>
              <a:rPr lang="en-US" dirty="0"/>
              <a:t>Public accommodations</a:t>
            </a:r>
          </a:p>
          <a:p>
            <a:pPr lvl="1"/>
            <a:r>
              <a:rPr lang="en-US" dirty="0"/>
              <a:t>Housing</a:t>
            </a:r>
          </a:p>
          <a:p>
            <a:r>
              <a:rPr lang="en-US" dirty="0"/>
              <a:t>Significant gains in Black men’s wages relative to White men…</a:t>
            </a:r>
          </a:p>
          <a:p>
            <a:pPr lvl="1"/>
            <a:r>
              <a:rPr lang="en-US" dirty="0"/>
              <a:t>Until 1980.  Very little ground gained since then.</a:t>
            </a:r>
          </a:p>
        </p:txBody>
      </p:sp>
      <p:sp>
        <p:nvSpPr>
          <p:cNvPr id="4" name="Slide Number Placeholder 3">
            <a:extLst>
              <a:ext uri="{FF2B5EF4-FFF2-40B4-BE49-F238E27FC236}">
                <a16:creationId xmlns:a16="http://schemas.microsoft.com/office/drawing/2014/main" id="{8D98DAE5-507D-4546-812E-797933AAA44A}"/>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247332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66E6-C7ED-4946-8541-1F9ADE92683A}"/>
              </a:ext>
            </a:extLst>
          </p:cNvPr>
          <p:cNvSpPr>
            <a:spLocks noGrp="1"/>
          </p:cNvSpPr>
          <p:nvPr>
            <p:ph type="title"/>
          </p:nvPr>
        </p:nvSpPr>
        <p:spPr/>
        <p:txBody>
          <a:bodyPr/>
          <a:lstStyle/>
          <a:p>
            <a:r>
              <a:rPr lang="en-US" dirty="0">
                <a:solidFill>
                  <a:schemeClr val="bg1"/>
                </a:solidFill>
              </a:rPr>
              <a:t>Pro</a:t>
            </a:r>
            <a:r>
              <a:rPr lang="en-US" dirty="0"/>
              <a:t>gress in Black Wages Has Stalled Out</a:t>
            </a:r>
          </a:p>
        </p:txBody>
      </p:sp>
      <p:sp>
        <p:nvSpPr>
          <p:cNvPr id="4" name="Slide Number Placeholder 3">
            <a:extLst>
              <a:ext uri="{FF2B5EF4-FFF2-40B4-BE49-F238E27FC236}">
                <a16:creationId xmlns:a16="http://schemas.microsoft.com/office/drawing/2014/main" id="{F13C674F-9AD1-FC40-8CDC-16B2D1A79DD5}"/>
              </a:ext>
            </a:extLst>
          </p:cNvPr>
          <p:cNvSpPr>
            <a:spLocks noGrp="1"/>
          </p:cNvSpPr>
          <p:nvPr>
            <p:ph type="sldNum" sz="quarter" idx="12"/>
          </p:nvPr>
        </p:nvSpPr>
        <p:spPr/>
        <p:txBody>
          <a:bodyPr/>
          <a:lstStyle/>
          <a:p>
            <a:fld id="{D9F085D5-EC86-4F6A-B501-C1359CB39116}" type="slidenum">
              <a:rPr lang="en-GB" smtClean="0"/>
              <a:t>58</a:t>
            </a:fld>
            <a:endParaRPr lang="en-GB"/>
          </a:p>
        </p:txBody>
      </p:sp>
      <p:pic>
        <p:nvPicPr>
          <p:cNvPr id="5" name="Picture 4">
            <a:extLst>
              <a:ext uri="{FF2B5EF4-FFF2-40B4-BE49-F238E27FC236}">
                <a16:creationId xmlns:a16="http://schemas.microsoft.com/office/drawing/2014/main" id="{2DEA5670-73AF-E747-AC5A-CEBD107B5187}"/>
              </a:ext>
            </a:extLst>
          </p:cNvPr>
          <p:cNvPicPr>
            <a:picLocks noChangeAspect="1"/>
          </p:cNvPicPr>
          <p:nvPr/>
        </p:nvPicPr>
        <p:blipFill>
          <a:blip r:embed="rId2"/>
          <a:stretch>
            <a:fillRect/>
          </a:stretch>
        </p:blipFill>
        <p:spPr>
          <a:xfrm>
            <a:off x="1828800" y="1023983"/>
            <a:ext cx="8115300" cy="5206244"/>
          </a:xfrm>
          <a:prstGeom prst="rect">
            <a:avLst/>
          </a:prstGeom>
        </p:spPr>
      </p:pic>
    </p:spTree>
    <p:extLst>
      <p:ext uri="{BB962C8B-B14F-4D97-AF65-F5344CB8AC3E}">
        <p14:creationId xmlns:p14="http://schemas.microsoft.com/office/powerpoint/2010/main" val="38318788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B953-F506-0A45-9F22-7DECCA1E6F31}"/>
              </a:ext>
            </a:extLst>
          </p:cNvPr>
          <p:cNvSpPr>
            <a:spLocks noGrp="1"/>
          </p:cNvSpPr>
          <p:nvPr>
            <p:ph type="title"/>
          </p:nvPr>
        </p:nvSpPr>
        <p:spPr>
          <a:xfrm>
            <a:off x="758688" y="0"/>
            <a:ext cx="10515600" cy="1325563"/>
          </a:xfrm>
        </p:spPr>
        <p:txBody>
          <a:bodyPr/>
          <a:lstStyle/>
          <a:p>
            <a:r>
              <a:rPr lang="en-US" dirty="0">
                <a:solidFill>
                  <a:schemeClr val="bg1"/>
                </a:solidFill>
              </a:rPr>
              <a:t>Civi</a:t>
            </a:r>
            <a:r>
              <a:rPr lang="en-US" dirty="0"/>
              <a:t>l Rights Act of 1964</a:t>
            </a:r>
          </a:p>
        </p:txBody>
      </p:sp>
      <p:sp>
        <p:nvSpPr>
          <p:cNvPr id="3" name="Content Placeholder 2">
            <a:extLst>
              <a:ext uri="{FF2B5EF4-FFF2-40B4-BE49-F238E27FC236}">
                <a16:creationId xmlns:a16="http://schemas.microsoft.com/office/drawing/2014/main" id="{F09EF088-4819-624D-88F5-A6FB14B98AAD}"/>
              </a:ext>
            </a:extLst>
          </p:cNvPr>
          <p:cNvSpPr>
            <a:spLocks noGrp="1"/>
          </p:cNvSpPr>
          <p:nvPr>
            <p:ph idx="1"/>
          </p:nvPr>
        </p:nvSpPr>
        <p:spPr/>
        <p:txBody>
          <a:bodyPr>
            <a:normAutofit fontScale="92500" lnSpcReduction="10000"/>
          </a:bodyPr>
          <a:lstStyle/>
          <a:p>
            <a:r>
              <a:rPr lang="en-US" dirty="0"/>
              <a:t>Segregation</a:t>
            </a:r>
            <a:r>
              <a:rPr lang="en-US" b="0" dirty="0"/>
              <a:t> on the grounds of race, religion or national origin was </a:t>
            </a:r>
            <a:r>
              <a:rPr lang="en-US" dirty="0"/>
              <a:t>banned</a:t>
            </a:r>
            <a:r>
              <a:rPr lang="en-US" b="0" dirty="0"/>
              <a:t> at all places of public accommodation, including courthouses, parks, restaurants, theaters, sports arenas and hotels.</a:t>
            </a:r>
          </a:p>
          <a:p>
            <a:r>
              <a:rPr lang="en-US" b="0" dirty="0"/>
              <a:t>Barred race, religious, national origin and gender discrimination by </a:t>
            </a:r>
            <a:r>
              <a:rPr lang="en-US" dirty="0"/>
              <a:t>employers and labor unions</a:t>
            </a:r>
            <a:r>
              <a:rPr lang="en-US" b="0" dirty="0"/>
              <a:t>, and created an </a:t>
            </a:r>
            <a:r>
              <a:rPr lang="en-US" b="0" u="sng" dirty="0">
                <a:hlinkClick r:id="rId2"/>
              </a:rPr>
              <a:t>Equal Employment Opportunity Commission</a:t>
            </a:r>
            <a:r>
              <a:rPr lang="en-US" b="0" dirty="0"/>
              <a:t> with the power to file lawsuits on behalf of aggrieved workers.</a:t>
            </a:r>
          </a:p>
          <a:p>
            <a:r>
              <a:rPr lang="en-US" dirty="0"/>
              <a:t>Forbade the use of federal funds for any discriminatory program</a:t>
            </a:r>
            <a:r>
              <a:rPr lang="en-US" b="0" dirty="0"/>
              <a:t>, authorized the Office of Education (now the Department of Education) to assist with school desegregation, gave extra clout to the Commission on Civil Rights and prohibited the unequal application of voting requirements.</a:t>
            </a:r>
          </a:p>
          <a:p>
            <a:r>
              <a:rPr lang="en-US" dirty="0"/>
              <a:t>Martin Luther King Jr.: “Nothing less than a 2nd emancipation.”</a:t>
            </a:r>
          </a:p>
        </p:txBody>
      </p:sp>
      <p:sp>
        <p:nvSpPr>
          <p:cNvPr id="4" name="Slide Number Placeholder 3">
            <a:extLst>
              <a:ext uri="{FF2B5EF4-FFF2-40B4-BE49-F238E27FC236}">
                <a16:creationId xmlns:a16="http://schemas.microsoft.com/office/drawing/2014/main" id="{7F9E0D2B-88C6-B948-B5DE-1B6B0437F78D}"/>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5" name="TextBox 4">
            <a:extLst>
              <a:ext uri="{FF2B5EF4-FFF2-40B4-BE49-F238E27FC236}">
                <a16:creationId xmlns:a16="http://schemas.microsoft.com/office/drawing/2014/main" id="{08FE7F2A-91A0-7D4F-A2D8-FAF0FE004289}"/>
              </a:ext>
            </a:extLst>
          </p:cNvPr>
          <p:cNvSpPr txBox="1"/>
          <p:nvPr/>
        </p:nvSpPr>
        <p:spPr>
          <a:xfrm>
            <a:off x="5883965" y="6412788"/>
            <a:ext cx="5868722" cy="369332"/>
          </a:xfrm>
          <a:prstGeom prst="rect">
            <a:avLst/>
          </a:prstGeom>
          <a:noFill/>
        </p:spPr>
        <p:txBody>
          <a:bodyPr wrap="none" rtlCol="0">
            <a:spAutoFit/>
          </a:bodyPr>
          <a:lstStyle/>
          <a:p>
            <a:r>
              <a:rPr lang="en-US" dirty="0">
                <a:hlinkClick r:id="rId3"/>
              </a:rPr>
              <a:t>https://www.history.com/topics/black-history/civil-rights-act</a:t>
            </a:r>
            <a:endParaRPr lang="en-US" dirty="0"/>
          </a:p>
        </p:txBody>
      </p:sp>
    </p:spTree>
    <p:extLst>
      <p:ext uri="{BB962C8B-B14F-4D97-AF65-F5344CB8AC3E}">
        <p14:creationId xmlns:p14="http://schemas.microsoft.com/office/powerpoint/2010/main" val="156827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Darrick Hamilton, Ph.D., The New School</a:t>
            </a:r>
          </a:p>
          <a:p>
            <a:pPr lvl="1"/>
            <a:r>
              <a:rPr lang="en-US" dirty="0"/>
              <a:t>Jon </a:t>
            </a:r>
            <a:r>
              <a:rPr lang="en-US" dirty="0" err="1"/>
              <a:t>Haveman</a:t>
            </a:r>
            <a:r>
              <a:rPr lang="en-US" dirty="0"/>
              <a:t>, Ph.D.,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60607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66A1-9C4A-6C4F-AA3C-8B47FD7681D5}"/>
              </a:ext>
            </a:extLst>
          </p:cNvPr>
          <p:cNvSpPr>
            <a:spLocks noGrp="1"/>
          </p:cNvSpPr>
          <p:nvPr>
            <p:ph type="title"/>
          </p:nvPr>
        </p:nvSpPr>
        <p:spPr>
          <a:xfrm>
            <a:off x="893064" y="0"/>
            <a:ext cx="10515600" cy="1325563"/>
          </a:xfrm>
        </p:spPr>
        <p:txBody>
          <a:bodyPr/>
          <a:lstStyle/>
          <a:p>
            <a:r>
              <a:rPr lang="en-US" dirty="0">
                <a:solidFill>
                  <a:schemeClr val="bg1"/>
                </a:solidFill>
              </a:rPr>
              <a:t>Aff</a:t>
            </a:r>
            <a:r>
              <a:rPr lang="en-US" dirty="0"/>
              <a:t>irmative Action</a:t>
            </a:r>
          </a:p>
        </p:txBody>
      </p:sp>
      <p:sp>
        <p:nvSpPr>
          <p:cNvPr id="3" name="Content Placeholder 2">
            <a:extLst>
              <a:ext uri="{FF2B5EF4-FFF2-40B4-BE49-F238E27FC236}">
                <a16:creationId xmlns:a16="http://schemas.microsoft.com/office/drawing/2014/main" id="{3AAB6A37-6368-224E-806B-5278BEE4AD9A}"/>
              </a:ext>
            </a:extLst>
          </p:cNvPr>
          <p:cNvSpPr>
            <a:spLocks noGrp="1"/>
          </p:cNvSpPr>
          <p:nvPr>
            <p:ph idx="1"/>
          </p:nvPr>
        </p:nvSpPr>
        <p:spPr>
          <a:xfrm>
            <a:off x="3670300" y="1253331"/>
            <a:ext cx="4851400" cy="4351338"/>
          </a:xfrm>
        </p:spPr>
        <p:txBody>
          <a:bodyPr/>
          <a:lstStyle/>
          <a:p>
            <a:r>
              <a:rPr lang="en-US" dirty="0"/>
              <a:t>Education</a:t>
            </a:r>
          </a:p>
          <a:p>
            <a:r>
              <a:rPr lang="en-US" dirty="0"/>
              <a:t>Employment</a:t>
            </a:r>
          </a:p>
          <a:p>
            <a:r>
              <a:rPr lang="en-US" dirty="0"/>
              <a:t>Government Contracting</a:t>
            </a:r>
          </a:p>
        </p:txBody>
      </p:sp>
      <p:sp>
        <p:nvSpPr>
          <p:cNvPr id="4" name="Slide Number Placeholder 3">
            <a:extLst>
              <a:ext uri="{FF2B5EF4-FFF2-40B4-BE49-F238E27FC236}">
                <a16:creationId xmlns:a16="http://schemas.microsoft.com/office/drawing/2014/main" id="{FB54164F-7B3A-2446-A80A-10B726F46440}"/>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090140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Costs and Benefits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Benefits: </a:t>
            </a:r>
          </a:p>
          <a:p>
            <a:pPr lvl="1"/>
            <a:r>
              <a:rPr lang="en-US" dirty="0"/>
              <a:t>Education: potential to lift Black and Latino students in terms of post-secondary education.</a:t>
            </a:r>
          </a:p>
          <a:p>
            <a:endParaRPr lang="en-US" dirty="0"/>
          </a:p>
          <a:p>
            <a:r>
              <a:rPr lang="en-US" dirty="0"/>
              <a:t>Costs: </a:t>
            </a:r>
          </a:p>
          <a:p>
            <a:pPr lvl="1"/>
            <a:r>
              <a:rPr lang="en-US" dirty="0"/>
              <a:t>Potential to displace those of other races/ethnicities.</a:t>
            </a:r>
          </a:p>
          <a:p>
            <a:pPr lvl="2"/>
            <a:r>
              <a:rPr lang="en-US" dirty="0"/>
              <a:t>Education, employment, government contracts</a:t>
            </a:r>
          </a:p>
          <a:p>
            <a:pPr lvl="1"/>
            <a:r>
              <a:rPr lang="en-US" dirty="0"/>
              <a:t>Potential to raise costs of doing business, both private and public.</a:t>
            </a:r>
          </a:p>
          <a:p>
            <a:pPr marL="457200" lvl="1" indent="0">
              <a:buNone/>
            </a:pPr>
            <a:endParaRPr lang="en-US" dirty="0"/>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9799306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Economic Consequences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Some evidence specific to prop 209 in California (1996):</a:t>
            </a:r>
          </a:p>
          <a:p>
            <a:pPr lvl="1"/>
            <a:r>
              <a:rPr lang="en-US" dirty="0"/>
              <a:t>Benefits:  </a:t>
            </a:r>
          </a:p>
          <a:p>
            <a:pPr lvl="2"/>
            <a:r>
              <a:rPr lang="en-US" dirty="0"/>
              <a:t>Cost of government contracts fell by 5.6% after prop 209.</a:t>
            </a:r>
          </a:p>
          <a:p>
            <a:pPr marL="457200" lvl="1" indent="0">
              <a:buNone/>
            </a:pPr>
            <a:endParaRPr lang="en-US" dirty="0"/>
          </a:p>
          <a:p>
            <a:pPr lvl="1"/>
            <a:r>
              <a:rPr lang="en-US" dirty="0"/>
              <a:t>Costs: </a:t>
            </a:r>
          </a:p>
          <a:p>
            <a:pPr lvl="2"/>
            <a:r>
              <a:rPr lang="en-US" dirty="0"/>
              <a:t>Measurable impact of prop 209 on educational quality for Black and Latino students.</a:t>
            </a:r>
          </a:p>
          <a:p>
            <a:pPr lvl="3"/>
            <a:r>
              <a:rPr lang="en-US" dirty="0"/>
              <a:t>No measurable impact on White students.</a:t>
            </a:r>
          </a:p>
          <a:p>
            <a:pPr lvl="2"/>
            <a:r>
              <a:rPr lang="en-US" dirty="0"/>
              <a:t>Black and Latinos had discernable increases in lifetime earnings from affirmative action.</a:t>
            </a:r>
          </a:p>
          <a:p>
            <a:pPr lvl="2"/>
            <a:r>
              <a:rPr lang="en-US" dirty="0"/>
              <a:t>Measurable drop in Black and Latino employment.</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619432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normAutofit/>
          </a:bodyPr>
          <a:lstStyle/>
          <a:p>
            <a:r>
              <a:rPr lang="en-US" dirty="0"/>
              <a:t>Discrimination in U.S. policy has been common through the post slavery years.</a:t>
            </a:r>
          </a:p>
          <a:p>
            <a:pPr lvl="1"/>
            <a:r>
              <a:rPr lang="en-US" dirty="0"/>
              <a:t>Overt laws were on the books until the 1960s.</a:t>
            </a:r>
          </a:p>
          <a:p>
            <a:r>
              <a:rPr lang="en-US" dirty="0"/>
              <a:t>Many policies are not inherently discriminatory, but have a discriminatory effect.</a:t>
            </a:r>
          </a:p>
          <a:p>
            <a:pPr lvl="1"/>
            <a:r>
              <a:rPr lang="en-US" dirty="0"/>
              <a:t>Effectively discriminatory laws have played a massive role in the distribution of wealth across races.</a:t>
            </a:r>
          </a:p>
          <a:p>
            <a:pPr lvl="1"/>
            <a:r>
              <a:rPr lang="en-US" dirty="0"/>
              <a:t>Many laws have discriminatory intent, but are not </a:t>
            </a:r>
            <a:r>
              <a:rPr lang="en-US"/>
              <a:t>overtly discriminatory</a:t>
            </a:r>
            <a:r>
              <a:rPr lang="en-US" dirty="0"/>
              <a:t>.</a:t>
            </a:r>
          </a:p>
          <a:p>
            <a:r>
              <a:rPr lang="en-US" dirty="0"/>
              <a:t>The effect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530120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867-2ABB-1846-9FB4-ABDE4CB60F04}"/>
              </a:ext>
            </a:extLst>
          </p:cNvPr>
          <p:cNvSpPr>
            <a:spLocks noGrp="1"/>
          </p:cNvSpPr>
          <p:nvPr>
            <p:ph type="title"/>
          </p:nvPr>
        </p:nvSpPr>
        <p:spPr/>
        <p:txBody>
          <a:bodyPr/>
          <a:lstStyle/>
          <a:p>
            <a:r>
              <a:rPr lang="en-US" dirty="0"/>
              <a:t>Economic Consequences</a:t>
            </a:r>
          </a:p>
        </p:txBody>
      </p:sp>
      <p:sp>
        <p:nvSpPr>
          <p:cNvPr id="3" name="Text Placeholder 2">
            <a:extLst>
              <a:ext uri="{FF2B5EF4-FFF2-40B4-BE49-F238E27FC236}">
                <a16:creationId xmlns:a16="http://schemas.microsoft.com/office/drawing/2014/main" id="{65ABC8AE-24C3-CA41-B086-1412A89BB0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6F8A0-3221-4B4F-8A37-E44B3C53B1E6}"/>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80403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D2A3-0A61-8D40-9668-FB9FBAE05D28}"/>
              </a:ext>
            </a:extLst>
          </p:cNvPr>
          <p:cNvSpPr>
            <a:spLocks noGrp="1"/>
          </p:cNvSpPr>
          <p:nvPr>
            <p:ph type="title"/>
          </p:nvPr>
        </p:nvSpPr>
        <p:spPr>
          <a:xfrm>
            <a:off x="788505" y="0"/>
            <a:ext cx="10515600" cy="1325563"/>
          </a:xfrm>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20663D6-C942-8540-B56B-C1D9F4C4C4B9}"/>
              </a:ext>
            </a:extLst>
          </p:cNvPr>
          <p:cNvSpPr>
            <a:spLocks noGrp="1"/>
          </p:cNvSpPr>
          <p:nvPr>
            <p:ph type="sldNum" sz="quarter" idx="12"/>
          </p:nvPr>
        </p:nvSpPr>
        <p:spPr/>
        <p:txBody>
          <a:bodyPr/>
          <a:lstStyle/>
          <a:p>
            <a:fld id="{D9F085D5-EC86-4F6A-B501-C1359CB39116}" type="slidenum">
              <a:rPr lang="en-GB" smtClean="0"/>
              <a:t>65</a:t>
            </a:fld>
            <a:endParaRPr lang="en-GB"/>
          </a:p>
        </p:txBody>
      </p:sp>
      <p:pic>
        <p:nvPicPr>
          <p:cNvPr id="8" name="Content Placeholder 7" descr="A close up of a map&#10;&#10;Description automatically generated">
            <a:extLst>
              <a:ext uri="{FF2B5EF4-FFF2-40B4-BE49-F238E27FC236}">
                <a16:creationId xmlns:a16="http://schemas.microsoft.com/office/drawing/2014/main" id="{EDBABD14-D32D-1848-A3C4-E5370F478B6C}"/>
              </a:ext>
            </a:extLst>
          </p:cNvPr>
          <p:cNvPicPr>
            <a:picLocks noGrp="1" noChangeAspect="1"/>
          </p:cNvPicPr>
          <p:nvPr>
            <p:ph idx="1"/>
          </p:nvPr>
        </p:nvPicPr>
        <p:blipFill>
          <a:blip r:embed="rId2" r:link="rId3"/>
          <a:stretch>
            <a:fillRect/>
          </a:stretch>
        </p:blipFill>
        <p:spPr>
          <a:xfrm>
            <a:off x="632460" y="1201026"/>
            <a:ext cx="10058400" cy="5029200"/>
          </a:xfrm>
        </p:spPr>
      </p:pic>
      <p:sp>
        <p:nvSpPr>
          <p:cNvPr id="3" name="TextBox 2">
            <a:extLst>
              <a:ext uri="{FF2B5EF4-FFF2-40B4-BE49-F238E27FC236}">
                <a16:creationId xmlns:a16="http://schemas.microsoft.com/office/drawing/2014/main" id="{F6347704-3920-2940-9378-8A2995432847}"/>
              </a:ext>
            </a:extLst>
          </p:cNvPr>
          <p:cNvSpPr txBox="1"/>
          <p:nvPr/>
        </p:nvSpPr>
        <p:spPr>
          <a:xfrm>
            <a:off x="10164212" y="1999281"/>
            <a:ext cx="1140762" cy="338554"/>
          </a:xfrm>
          <a:prstGeom prst="rect">
            <a:avLst/>
          </a:prstGeom>
          <a:noFill/>
        </p:spPr>
        <p:txBody>
          <a:bodyPr wrap="none" rtlCol="0">
            <a:spAutoFit/>
          </a:bodyPr>
          <a:lstStyle/>
          <a:p>
            <a:r>
              <a:rPr lang="en-US" sz="1600" b="1" dirty="0"/>
              <a:t>White Men</a:t>
            </a:r>
          </a:p>
        </p:txBody>
      </p:sp>
      <p:sp>
        <p:nvSpPr>
          <p:cNvPr id="6" name="TextBox 5">
            <a:extLst>
              <a:ext uri="{FF2B5EF4-FFF2-40B4-BE49-F238E27FC236}">
                <a16:creationId xmlns:a16="http://schemas.microsoft.com/office/drawing/2014/main" id="{8722A1A0-3343-1846-B79F-B5E6CA0D7D8D}"/>
              </a:ext>
            </a:extLst>
          </p:cNvPr>
          <p:cNvSpPr txBox="1"/>
          <p:nvPr/>
        </p:nvSpPr>
        <p:spPr>
          <a:xfrm>
            <a:off x="10164212" y="2526589"/>
            <a:ext cx="1074333" cy="338554"/>
          </a:xfrm>
          <a:prstGeom prst="rect">
            <a:avLst/>
          </a:prstGeom>
          <a:noFill/>
        </p:spPr>
        <p:txBody>
          <a:bodyPr wrap="none" rtlCol="0">
            <a:spAutoFit/>
          </a:bodyPr>
          <a:lstStyle/>
          <a:p>
            <a:r>
              <a:rPr lang="en-US" sz="1600" b="1" dirty="0"/>
              <a:t>Black Men</a:t>
            </a:r>
          </a:p>
        </p:txBody>
      </p:sp>
      <p:sp>
        <p:nvSpPr>
          <p:cNvPr id="7" name="TextBox 6">
            <a:extLst>
              <a:ext uri="{FF2B5EF4-FFF2-40B4-BE49-F238E27FC236}">
                <a16:creationId xmlns:a16="http://schemas.microsoft.com/office/drawing/2014/main" id="{FEA7BD35-8877-374F-A9E4-BC3FCC2B201F}"/>
              </a:ext>
            </a:extLst>
          </p:cNvPr>
          <p:cNvSpPr txBox="1"/>
          <p:nvPr/>
        </p:nvSpPr>
        <p:spPr>
          <a:xfrm>
            <a:off x="10176553" y="1283219"/>
            <a:ext cx="1416478" cy="338554"/>
          </a:xfrm>
          <a:prstGeom prst="rect">
            <a:avLst/>
          </a:prstGeom>
          <a:noFill/>
        </p:spPr>
        <p:txBody>
          <a:bodyPr wrap="none" rtlCol="0">
            <a:spAutoFit/>
          </a:bodyPr>
          <a:lstStyle/>
          <a:p>
            <a:r>
              <a:rPr lang="en-US" sz="1600" b="1" dirty="0"/>
              <a:t>White Women</a:t>
            </a:r>
          </a:p>
        </p:txBody>
      </p:sp>
      <p:sp>
        <p:nvSpPr>
          <p:cNvPr id="9" name="TextBox 8">
            <a:extLst>
              <a:ext uri="{FF2B5EF4-FFF2-40B4-BE49-F238E27FC236}">
                <a16:creationId xmlns:a16="http://schemas.microsoft.com/office/drawing/2014/main" id="{572A59A0-9AB7-3749-82CA-FC4588480BE2}"/>
              </a:ext>
            </a:extLst>
          </p:cNvPr>
          <p:cNvSpPr txBox="1"/>
          <p:nvPr/>
        </p:nvSpPr>
        <p:spPr>
          <a:xfrm>
            <a:off x="10176553" y="1810527"/>
            <a:ext cx="1350050" cy="338554"/>
          </a:xfrm>
          <a:prstGeom prst="rect">
            <a:avLst/>
          </a:prstGeom>
          <a:noFill/>
        </p:spPr>
        <p:txBody>
          <a:bodyPr wrap="none" rtlCol="0">
            <a:spAutoFit/>
          </a:bodyPr>
          <a:lstStyle/>
          <a:p>
            <a:r>
              <a:rPr lang="en-US" sz="1600" b="1" dirty="0"/>
              <a:t>Black Women</a:t>
            </a:r>
          </a:p>
        </p:txBody>
      </p:sp>
      <p:sp>
        <p:nvSpPr>
          <p:cNvPr id="5" name="Rectangle 4">
            <a:extLst>
              <a:ext uri="{FF2B5EF4-FFF2-40B4-BE49-F238E27FC236}">
                <a16:creationId xmlns:a16="http://schemas.microsoft.com/office/drawing/2014/main" id="{BB3DC18E-7AEC-CB4A-B4D2-79B514A8DC7A}"/>
              </a:ext>
            </a:extLst>
          </p:cNvPr>
          <p:cNvSpPr/>
          <p:nvPr/>
        </p:nvSpPr>
        <p:spPr>
          <a:xfrm>
            <a:off x="10233703" y="2079291"/>
            <a:ext cx="1061992" cy="7439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3654CF-8CDA-284F-81CF-4932B9B3E06D}"/>
              </a:ext>
            </a:extLst>
          </p:cNvPr>
          <p:cNvSpPr/>
          <p:nvPr/>
        </p:nvSpPr>
        <p:spPr>
          <a:xfrm>
            <a:off x="10203597" y="1315850"/>
            <a:ext cx="1323006" cy="743919"/>
          </a:xfrm>
          <a:prstGeom prst="rect">
            <a:avLst/>
          </a:prstGeom>
          <a:noFill/>
          <a:ln w="381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9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5"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8210-E13C-FE44-8292-F4582BE273C9}"/>
              </a:ext>
            </a:extLst>
          </p:cNvPr>
          <p:cNvSpPr>
            <a:spLocks noGrp="1"/>
          </p:cNvSpPr>
          <p:nvPr>
            <p:ph type="title"/>
          </p:nvPr>
        </p:nvSpPr>
        <p:spPr>
          <a:xfrm>
            <a:off x="746391" y="0"/>
            <a:ext cx="10515600" cy="1325563"/>
          </a:xfrm>
        </p:spPr>
        <p:txBody>
          <a:bodyPr/>
          <a:lstStyle/>
          <a:p>
            <a:r>
              <a:rPr lang="en-US" dirty="0">
                <a:solidFill>
                  <a:schemeClr val="bg1"/>
                </a:solidFill>
              </a:rPr>
              <a:t>Eno</a:t>
            </a:r>
            <a:r>
              <a:rPr lang="en-US" dirty="0"/>
              <a:t>rmous Disparity of Outcomes</a:t>
            </a:r>
          </a:p>
        </p:txBody>
      </p:sp>
      <p:sp>
        <p:nvSpPr>
          <p:cNvPr id="3" name="Content Placeholder 2">
            <a:extLst>
              <a:ext uri="{FF2B5EF4-FFF2-40B4-BE49-F238E27FC236}">
                <a16:creationId xmlns:a16="http://schemas.microsoft.com/office/drawing/2014/main" id="{2793EFA4-9671-2040-A3DC-71EA2C2C14C8}"/>
              </a:ext>
            </a:extLst>
          </p:cNvPr>
          <p:cNvSpPr>
            <a:spLocks noGrp="1"/>
          </p:cNvSpPr>
          <p:nvPr>
            <p:ph idx="1"/>
          </p:nvPr>
        </p:nvSpPr>
        <p:spPr>
          <a:xfrm>
            <a:off x="838200" y="1316730"/>
            <a:ext cx="10515600" cy="490545"/>
          </a:xfrm>
        </p:spPr>
        <p:txBody>
          <a:bodyPr/>
          <a:lstStyle/>
          <a:p>
            <a:r>
              <a:rPr lang="en-US" dirty="0"/>
              <a:t>Perhaps best illustrated by the difference in wealth accumulation.</a:t>
            </a:r>
          </a:p>
        </p:txBody>
      </p:sp>
      <p:sp>
        <p:nvSpPr>
          <p:cNvPr id="4" name="Slide Number Placeholder 3">
            <a:extLst>
              <a:ext uri="{FF2B5EF4-FFF2-40B4-BE49-F238E27FC236}">
                <a16:creationId xmlns:a16="http://schemas.microsoft.com/office/drawing/2014/main" id="{882772E2-C9D0-9D4A-B8FA-310D513882E0}"/>
              </a:ext>
            </a:extLst>
          </p:cNvPr>
          <p:cNvSpPr>
            <a:spLocks noGrp="1"/>
          </p:cNvSpPr>
          <p:nvPr>
            <p:ph type="sldNum" sz="quarter" idx="12"/>
          </p:nvPr>
        </p:nvSpPr>
        <p:spPr/>
        <p:txBody>
          <a:bodyPr/>
          <a:lstStyle/>
          <a:p>
            <a:fld id="{D9F085D5-EC86-4F6A-B501-C1359CB39116}" type="slidenum">
              <a:rPr lang="en-GB" smtClean="0"/>
              <a:t>66</a:t>
            </a:fld>
            <a:endParaRPr lang="en-GB"/>
          </a:p>
        </p:txBody>
      </p:sp>
      <p:pic>
        <p:nvPicPr>
          <p:cNvPr id="6" name="Picture 5" descr="Chart, waterfall chart&#10;&#10;Description automatically generated">
            <a:extLst>
              <a:ext uri="{FF2B5EF4-FFF2-40B4-BE49-F238E27FC236}">
                <a16:creationId xmlns:a16="http://schemas.microsoft.com/office/drawing/2014/main" id="{D810B3CE-F42E-3740-8626-1F8F3FB851D7}"/>
              </a:ext>
            </a:extLst>
          </p:cNvPr>
          <p:cNvPicPr>
            <a:picLocks noChangeAspect="1"/>
          </p:cNvPicPr>
          <p:nvPr/>
        </p:nvPicPr>
        <p:blipFill>
          <a:blip r:embed="rId2" r:link="rId3"/>
          <a:stretch>
            <a:fillRect/>
          </a:stretch>
        </p:blipFill>
        <p:spPr>
          <a:xfrm>
            <a:off x="3048000" y="1765851"/>
            <a:ext cx="6972108" cy="4646937"/>
          </a:xfrm>
          <a:prstGeom prst="rect">
            <a:avLst/>
          </a:prstGeom>
        </p:spPr>
      </p:pic>
      <p:sp>
        <p:nvSpPr>
          <p:cNvPr id="7" name="TextBox 6">
            <a:extLst>
              <a:ext uri="{FF2B5EF4-FFF2-40B4-BE49-F238E27FC236}">
                <a16:creationId xmlns:a16="http://schemas.microsoft.com/office/drawing/2014/main" id="{4BD26D1A-0374-124F-911B-87E3E7E4142B}"/>
              </a:ext>
            </a:extLst>
          </p:cNvPr>
          <p:cNvSpPr txBox="1"/>
          <p:nvPr/>
        </p:nvSpPr>
        <p:spPr>
          <a:xfrm flipH="1">
            <a:off x="5736063" y="2981988"/>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D91F2A03-A480-1443-A18F-6ECB28116BEA}"/>
              </a:ext>
            </a:extLst>
          </p:cNvPr>
          <p:cNvSpPr txBox="1"/>
          <p:nvPr/>
        </p:nvSpPr>
        <p:spPr>
          <a:xfrm flipH="1">
            <a:off x="7878085" y="3628319"/>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41155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2E1-5F3B-154E-9DE3-6424E2C3E3A8}"/>
              </a:ext>
            </a:extLst>
          </p:cNvPr>
          <p:cNvSpPr>
            <a:spLocks noGrp="1"/>
          </p:cNvSpPr>
          <p:nvPr>
            <p:ph type="title"/>
          </p:nvPr>
        </p:nvSpPr>
        <p:spPr/>
        <p:txBody>
          <a:bodyPr/>
          <a:lstStyle/>
          <a:p>
            <a:r>
              <a:rPr lang="en-US" dirty="0">
                <a:solidFill>
                  <a:schemeClr val="bg1"/>
                </a:solidFill>
              </a:rPr>
              <a:t>Bla</a:t>
            </a:r>
            <a:r>
              <a:rPr lang="en-US" dirty="0"/>
              <a:t>ck Household Incomes Relative to White</a:t>
            </a:r>
          </a:p>
        </p:txBody>
      </p:sp>
      <p:sp>
        <p:nvSpPr>
          <p:cNvPr id="4" name="Slide Number Placeholder 3">
            <a:extLst>
              <a:ext uri="{FF2B5EF4-FFF2-40B4-BE49-F238E27FC236}">
                <a16:creationId xmlns:a16="http://schemas.microsoft.com/office/drawing/2014/main" id="{D39512BD-3F43-1B47-ABE6-4350B00BC4DB}"/>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7" name="TextBox 6">
            <a:extLst>
              <a:ext uri="{FF2B5EF4-FFF2-40B4-BE49-F238E27FC236}">
                <a16:creationId xmlns:a16="http://schemas.microsoft.com/office/drawing/2014/main" id="{AAFCD95B-F249-DD44-AAA3-32D8D66B0E28}"/>
              </a:ext>
            </a:extLst>
          </p:cNvPr>
          <p:cNvSpPr txBox="1"/>
          <p:nvPr/>
        </p:nvSpPr>
        <p:spPr>
          <a:xfrm>
            <a:off x="9584030" y="6491356"/>
            <a:ext cx="1949060" cy="276999"/>
          </a:xfrm>
          <a:prstGeom prst="rect">
            <a:avLst/>
          </a:prstGeom>
          <a:noFill/>
        </p:spPr>
        <p:txBody>
          <a:bodyPr wrap="none" rtlCol="0">
            <a:spAutoFit/>
          </a:bodyPr>
          <a:lstStyle/>
          <a:p>
            <a:r>
              <a:rPr lang="en-US" sz="1200" dirty="0"/>
              <a:t>Source: </a:t>
            </a:r>
            <a:r>
              <a:rPr lang="en-US" sz="1200" dirty="0" err="1"/>
              <a:t>pewsocialtrends.org</a:t>
            </a:r>
            <a:endParaRPr lang="en-US" sz="1200" dirty="0"/>
          </a:p>
        </p:txBody>
      </p:sp>
      <p:pic>
        <p:nvPicPr>
          <p:cNvPr id="9" name="Content Placeholder 8" descr="Chart, bar chart&#10;&#10;Description automatically generated">
            <a:extLst>
              <a:ext uri="{FF2B5EF4-FFF2-40B4-BE49-F238E27FC236}">
                <a16:creationId xmlns:a16="http://schemas.microsoft.com/office/drawing/2014/main" id="{BF4271D3-BBF3-7C45-ABD2-5EF93C35DDD2}"/>
              </a:ext>
            </a:extLst>
          </p:cNvPr>
          <p:cNvPicPr>
            <a:picLocks noGrp="1" noChangeAspect="1"/>
          </p:cNvPicPr>
          <p:nvPr>
            <p:ph idx="1"/>
          </p:nvPr>
        </p:nvPicPr>
        <p:blipFill>
          <a:blip r:embed="rId2" r:link="rId3"/>
          <a:stretch>
            <a:fillRect/>
          </a:stretch>
        </p:blipFill>
        <p:spPr>
          <a:xfrm>
            <a:off x="2209800" y="1046096"/>
            <a:ext cx="7772400" cy="5184130"/>
          </a:xfrm>
        </p:spPr>
      </p:pic>
    </p:spTree>
    <p:extLst>
      <p:ext uri="{BB962C8B-B14F-4D97-AF65-F5344CB8AC3E}">
        <p14:creationId xmlns:p14="http://schemas.microsoft.com/office/powerpoint/2010/main" val="21951534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EF8-A0F1-9641-B7CD-6CC0BDA55713}"/>
              </a:ext>
            </a:extLst>
          </p:cNvPr>
          <p:cNvSpPr>
            <a:spLocks noGrp="1"/>
          </p:cNvSpPr>
          <p:nvPr>
            <p:ph type="title"/>
          </p:nvPr>
        </p:nvSpPr>
        <p:spPr>
          <a:xfrm>
            <a:off x="873825" y="0"/>
            <a:ext cx="10515600" cy="1325563"/>
          </a:xfrm>
        </p:spPr>
        <p:txBody>
          <a:bodyPr/>
          <a:lstStyle/>
          <a:p>
            <a:r>
              <a:rPr lang="en-US" dirty="0">
                <a:solidFill>
                  <a:schemeClr val="bg1"/>
                </a:solidFill>
              </a:rPr>
              <a:t>Dis</a:t>
            </a:r>
            <a:r>
              <a:rPr lang="en-US" dirty="0"/>
              <a:t>parities in Lifetime Earnings</a:t>
            </a:r>
          </a:p>
        </p:txBody>
      </p:sp>
      <p:pic>
        <p:nvPicPr>
          <p:cNvPr id="6" name="Content Placeholder 5" descr="A screenshot of a cell phone&#10;&#10;Description automatically generated">
            <a:extLst>
              <a:ext uri="{FF2B5EF4-FFF2-40B4-BE49-F238E27FC236}">
                <a16:creationId xmlns:a16="http://schemas.microsoft.com/office/drawing/2014/main" id="{13C50388-8896-8740-8EF0-7DC28B9B8805}"/>
              </a:ext>
            </a:extLst>
          </p:cNvPr>
          <p:cNvPicPr>
            <a:picLocks noGrp="1" noChangeAspect="1"/>
          </p:cNvPicPr>
          <p:nvPr>
            <p:ph idx="1"/>
          </p:nvPr>
        </p:nvPicPr>
        <p:blipFill>
          <a:blip r:embed="rId2" r:link="rId3"/>
          <a:stretch>
            <a:fillRect/>
          </a:stretch>
        </p:blipFill>
        <p:spPr>
          <a:xfrm>
            <a:off x="1102425" y="1572231"/>
            <a:ext cx="10058400" cy="4411327"/>
          </a:xfrm>
        </p:spPr>
      </p:pic>
      <p:sp>
        <p:nvSpPr>
          <p:cNvPr id="4" name="Slide Number Placeholder 3">
            <a:extLst>
              <a:ext uri="{FF2B5EF4-FFF2-40B4-BE49-F238E27FC236}">
                <a16:creationId xmlns:a16="http://schemas.microsoft.com/office/drawing/2014/main" id="{EBC8DB7F-114D-1E42-B506-CE347BE5DDC5}"/>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313068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p:txBody>
          <a:bodyPr/>
          <a:lstStyle/>
          <a:p>
            <a:r>
              <a:rPr lang="en-US" dirty="0">
                <a:solidFill>
                  <a:schemeClr val="bg1"/>
                </a:solidFill>
              </a:rPr>
              <a:t>Me</a:t>
            </a:r>
            <a:r>
              <a:rPr lang="en-US" dirty="0"/>
              <a:t>dian Income</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0" y="1876351"/>
            <a:ext cx="5181599" cy="3767286"/>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0" y="1876351"/>
            <a:ext cx="5181599" cy="3767286"/>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369475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D11-B68C-874E-BAD3-0F60C25F5E75}"/>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88BFD751-D5F6-FA45-BD47-BA9CD3FA12C4}"/>
              </a:ext>
            </a:extLst>
          </p:cNvPr>
          <p:cNvSpPr>
            <a:spLocks noGrp="1"/>
          </p:cNvSpPr>
          <p:nvPr>
            <p:ph idx="1"/>
          </p:nvPr>
        </p:nvSpPr>
        <p:spPr>
          <a:xfrm>
            <a:off x="3367710" y="1429188"/>
            <a:ext cx="5257800" cy="4351338"/>
          </a:xfrm>
        </p:spPr>
        <p:txBody>
          <a:bodyPr/>
          <a:lstStyle/>
          <a:p>
            <a:r>
              <a:rPr lang="en-US" dirty="0"/>
              <a:t>History of Policies</a:t>
            </a:r>
          </a:p>
          <a:p>
            <a:pPr lvl="1"/>
            <a:r>
              <a:rPr lang="en-US" dirty="0"/>
              <a:t>Discriminatory</a:t>
            </a:r>
          </a:p>
          <a:p>
            <a:pPr lvl="1"/>
            <a:r>
              <a:rPr lang="en-US" dirty="0"/>
              <a:t>Anti-discrimination</a:t>
            </a:r>
          </a:p>
          <a:p>
            <a:r>
              <a:rPr lang="en-US" dirty="0"/>
              <a:t>Economic consequences</a:t>
            </a:r>
          </a:p>
        </p:txBody>
      </p:sp>
      <p:sp>
        <p:nvSpPr>
          <p:cNvPr id="4" name="Slide Number Placeholder 3">
            <a:extLst>
              <a:ext uri="{FF2B5EF4-FFF2-40B4-BE49-F238E27FC236}">
                <a16:creationId xmlns:a16="http://schemas.microsoft.com/office/drawing/2014/main" id="{23006040-9CD2-C54E-9B18-54D8CF0F31BB}"/>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8472485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9644-1600-C04E-8B14-AF8581BC27CA}"/>
              </a:ext>
            </a:extLst>
          </p:cNvPr>
          <p:cNvSpPr>
            <a:spLocks noGrp="1"/>
          </p:cNvSpPr>
          <p:nvPr>
            <p:ph type="title"/>
          </p:nvPr>
        </p:nvSpPr>
        <p:spPr>
          <a:xfrm>
            <a:off x="819150" y="0"/>
            <a:ext cx="10515600" cy="1325563"/>
          </a:xfrm>
        </p:spPr>
        <p:txBody>
          <a:bodyPr/>
          <a:lstStyle/>
          <a:p>
            <a:r>
              <a:rPr lang="en-US" dirty="0">
                <a:solidFill>
                  <a:schemeClr val="bg1"/>
                </a:solidFill>
              </a:rPr>
              <a:t>Litt</a:t>
            </a:r>
            <a:r>
              <a:rPr lang="en-US" dirty="0"/>
              <a:t>le Wage Progress</a:t>
            </a:r>
          </a:p>
        </p:txBody>
      </p:sp>
      <p:sp>
        <p:nvSpPr>
          <p:cNvPr id="4" name="Slide Number Placeholder 3">
            <a:extLst>
              <a:ext uri="{FF2B5EF4-FFF2-40B4-BE49-F238E27FC236}">
                <a16:creationId xmlns:a16="http://schemas.microsoft.com/office/drawing/2014/main" id="{4744A1EA-32FE-3E4D-A1CC-428B04345399}"/>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7" name="TextBox 6">
            <a:extLst>
              <a:ext uri="{FF2B5EF4-FFF2-40B4-BE49-F238E27FC236}">
                <a16:creationId xmlns:a16="http://schemas.microsoft.com/office/drawing/2014/main" id="{0BAFB141-54A2-6D40-B1A0-B8956B01F293}"/>
              </a:ext>
            </a:extLst>
          </p:cNvPr>
          <p:cNvSpPr txBox="1"/>
          <p:nvPr/>
        </p:nvSpPr>
        <p:spPr>
          <a:xfrm>
            <a:off x="2187146" y="1173892"/>
            <a:ext cx="5276253" cy="369332"/>
          </a:xfrm>
          <a:prstGeom prst="rect">
            <a:avLst/>
          </a:prstGeom>
          <a:noFill/>
        </p:spPr>
        <p:txBody>
          <a:bodyPr wrap="none" rtlCol="0">
            <a:spAutoFit/>
          </a:bodyPr>
          <a:lstStyle/>
          <a:p>
            <a:r>
              <a:rPr lang="en-US" dirty="0"/>
              <a:t>Black male earnings for every $1 earned by White men</a:t>
            </a:r>
          </a:p>
        </p:txBody>
      </p:sp>
      <p:pic>
        <p:nvPicPr>
          <p:cNvPr id="5" name="Picture 4">
            <a:extLst>
              <a:ext uri="{FF2B5EF4-FFF2-40B4-BE49-F238E27FC236}">
                <a16:creationId xmlns:a16="http://schemas.microsoft.com/office/drawing/2014/main" id="{F1329635-7326-F34A-A240-AD083FBE64A2}"/>
              </a:ext>
            </a:extLst>
          </p:cNvPr>
          <p:cNvPicPr>
            <a:picLocks noChangeAspect="1"/>
          </p:cNvPicPr>
          <p:nvPr/>
        </p:nvPicPr>
        <p:blipFill>
          <a:blip r:embed="rId2"/>
          <a:stretch>
            <a:fillRect/>
          </a:stretch>
        </p:blipFill>
        <p:spPr>
          <a:xfrm>
            <a:off x="2047240" y="5072380"/>
            <a:ext cx="7594600" cy="165100"/>
          </a:xfrm>
          <a:prstGeom prst="rect">
            <a:avLst/>
          </a:prstGeom>
        </p:spPr>
      </p:pic>
      <p:pic>
        <p:nvPicPr>
          <p:cNvPr id="11" name="Content Placeholder 10" descr="Chart, line chart&#10;&#10;Description automatically generated">
            <a:extLst>
              <a:ext uri="{FF2B5EF4-FFF2-40B4-BE49-F238E27FC236}">
                <a16:creationId xmlns:a16="http://schemas.microsoft.com/office/drawing/2014/main" id="{1F68B72D-316C-364E-82F2-A832508810A7}"/>
              </a:ext>
            </a:extLst>
          </p:cNvPr>
          <p:cNvPicPr>
            <a:picLocks noGrp="1" noChangeAspect="1"/>
          </p:cNvPicPr>
          <p:nvPr>
            <p:ph idx="1"/>
          </p:nvPr>
        </p:nvPicPr>
        <p:blipFill>
          <a:blip r:embed="rId3"/>
          <a:stretch>
            <a:fillRect/>
          </a:stretch>
        </p:blipFill>
        <p:spPr>
          <a:xfrm>
            <a:off x="1835150" y="1543224"/>
            <a:ext cx="8483600" cy="3467100"/>
          </a:xfrm>
        </p:spPr>
      </p:pic>
      <p:cxnSp>
        <p:nvCxnSpPr>
          <p:cNvPr id="8" name="Straight Connector 7">
            <a:extLst>
              <a:ext uri="{FF2B5EF4-FFF2-40B4-BE49-F238E27FC236}">
                <a16:creationId xmlns:a16="http://schemas.microsoft.com/office/drawing/2014/main" id="{1844F97B-7783-5A40-A40D-D6CCF25221EE}"/>
              </a:ext>
            </a:extLst>
          </p:cNvPr>
          <p:cNvCxnSpPr>
            <a:cxnSpLocks/>
          </p:cNvCxnSpPr>
          <p:nvPr/>
        </p:nvCxnSpPr>
        <p:spPr>
          <a:xfrm flipV="1">
            <a:off x="5757333" y="1543224"/>
            <a:ext cx="0" cy="3467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1B626F-CE31-5B4A-9D01-6A4606DE7B24}"/>
              </a:ext>
            </a:extLst>
          </p:cNvPr>
          <p:cNvCxnSpPr>
            <a:cxnSpLocks/>
          </p:cNvCxnSpPr>
          <p:nvPr/>
        </p:nvCxnSpPr>
        <p:spPr>
          <a:xfrm>
            <a:off x="2187146" y="2957689"/>
            <a:ext cx="761161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249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A82-A12B-E045-846B-180FBD594FC6}"/>
              </a:ext>
            </a:extLst>
          </p:cNvPr>
          <p:cNvSpPr>
            <a:spLocks noGrp="1"/>
          </p:cNvSpPr>
          <p:nvPr>
            <p:ph type="title"/>
          </p:nvPr>
        </p:nvSpPr>
        <p:spPr>
          <a:xfrm>
            <a:off x="866775" y="0"/>
            <a:ext cx="10515600" cy="1325563"/>
          </a:xfrm>
        </p:spPr>
        <p:txBody>
          <a:bodyPr/>
          <a:lstStyle/>
          <a:p>
            <a:r>
              <a:rPr lang="en-US" dirty="0">
                <a:solidFill>
                  <a:schemeClr val="bg1"/>
                </a:solidFill>
              </a:rPr>
              <a:t>Bla</a:t>
            </a:r>
            <a:r>
              <a:rPr lang="en-US" dirty="0"/>
              <a:t>ck Male Labor Force Participation is Low</a:t>
            </a:r>
          </a:p>
        </p:txBody>
      </p:sp>
      <p:pic>
        <p:nvPicPr>
          <p:cNvPr id="6" name="Content Placeholder 5" descr="Chart, bar chart&#10;&#10;Description automatically generated">
            <a:extLst>
              <a:ext uri="{FF2B5EF4-FFF2-40B4-BE49-F238E27FC236}">
                <a16:creationId xmlns:a16="http://schemas.microsoft.com/office/drawing/2014/main" id="{9F5A86D6-50CA-154A-A800-1C436CF68071}"/>
              </a:ext>
            </a:extLst>
          </p:cNvPr>
          <p:cNvPicPr>
            <a:picLocks noGrp="1" noChangeAspect="1"/>
          </p:cNvPicPr>
          <p:nvPr>
            <p:ph idx="1"/>
          </p:nvPr>
        </p:nvPicPr>
        <p:blipFill>
          <a:blip r:embed="rId2"/>
          <a:stretch>
            <a:fillRect/>
          </a:stretch>
        </p:blipFill>
        <p:spPr>
          <a:xfrm>
            <a:off x="2710888" y="1046068"/>
            <a:ext cx="6770223" cy="5156054"/>
          </a:xfrm>
        </p:spPr>
      </p:pic>
      <p:sp>
        <p:nvSpPr>
          <p:cNvPr id="4" name="Slide Number Placeholder 3">
            <a:extLst>
              <a:ext uri="{FF2B5EF4-FFF2-40B4-BE49-F238E27FC236}">
                <a16:creationId xmlns:a16="http://schemas.microsoft.com/office/drawing/2014/main" id="{751C188A-7278-0F46-8CB2-10E2957BC508}"/>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1457048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a:xfrm>
            <a:off x="758688" y="0"/>
            <a:ext cx="10515600" cy="1325563"/>
          </a:xfrm>
        </p:spPr>
        <p:txBody>
          <a:bodyPr/>
          <a:lstStyle/>
          <a:p>
            <a:r>
              <a:rPr lang="en-US" dirty="0">
                <a:solidFill>
                  <a:schemeClr val="bg1"/>
                </a:solidFill>
              </a:rPr>
              <a:t>Pov</a:t>
            </a:r>
            <a:r>
              <a:rPr lang="en-US" dirty="0"/>
              <a:t>erty</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1" y="1876351"/>
            <a:ext cx="5181594" cy="3767282"/>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1" y="1866412"/>
            <a:ext cx="5181594" cy="3767282"/>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782846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 in Mobility</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82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39CC-8647-C045-BF4A-D4561B0C8309}"/>
              </a:ext>
            </a:extLst>
          </p:cNvPr>
          <p:cNvSpPr>
            <a:spLocks noGrp="1"/>
          </p:cNvSpPr>
          <p:nvPr>
            <p:ph type="title"/>
          </p:nvPr>
        </p:nvSpPr>
        <p:spPr/>
        <p:txBody>
          <a:bodyPr/>
          <a:lstStyle/>
          <a:p>
            <a:r>
              <a:rPr lang="en-US" dirty="0">
                <a:solidFill>
                  <a:schemeClr val="bg1"/>
                </a:solidFill>
              </a:rPr>
              <a:t>Ma</a:t>
            </a:r>
            <a:r>
              <a:rPr lang="en-US" dirty="0"/>
              <a:t>ternal Mortality Rates, 2018</a:t>
            </a:r>
          </a:p>
        </p:txBody>
      </p:sp>
      <p:pic>
        <p:nvPicPr>
          <p:cNvPr id="7" name="Content Placeholder 6" descr="A screenshot of a cell phone&#10;&#10;Description automatically generated">
            <a:extLst>
              <a:ext uri="{FF2B5EF4-FFF2-40B4-BE49-F238E27FC236}">
                <a16:creationId xmlns:a16="http://schemas.microsoft.com/office/drawing/2014/main" id="{8CB145A5-19BD-3443-BEF7-1EF9298F733D}"/>
              </a:ext>
            </a:extLst>
          </p:cNvPr>
          <p:cNvPicPr>
            <a:picLocks noGrp="1" noChangeAspect="1"/>
          </p:cNvPicPr>
          <p:nvPr>
            <p:ph idx="1"/>
          </p:nvPr>
        </p:nvPicPr>
        <p:blipFill>
          <a:blip r:embed="rId2" r:link="rId3"/>
          <a:stretch>
            <a:fillRect/>
          </a:stretch>
        </p:blipFill>
        <p:spPr>
          <a:xfrm>
            <a:off x="1981200" y="1021893"/>
            <a:ext cx="8229600" cy="5162967"/>
          </a:xfrm>
        </p:spPr>
      </p:pic>
      <p:sp>
        <p:nvSpPr>
          <p:cNvPr id="4" name="Slide Number Placeholder 3">
            <a:extLst>
              <a:ext uri="{FF2B5EF4-FFF2-40B4-BE49-F238E27FC236}">
                <a16:creationId xmlns:a16="http://schemas.microsoft.com/office/drawing/2014/main" id="{1A64E0FF-7D14-C84F-90D7-D560A2012947}"/>
              </a:ext>
            </a:extLst>
          </p:cNvPr>
          <p:cNvSpPr>
            <a:spLocks noGrp="1"/>
          </p:cNvSpPr>
          <p:nvPr>
            <p:ph type="sldNum" sz="quarter" idx="12"/>
          </p:nvPr>
        </p:nvSpPr>
        <p:spPr/>
        <p:txBody>
          <a:bodyPr/>
          <a:lstStyle/>
          <a:p>
            <a:fld id="{D9F085D5-EC86-4F6A-B501-C1359CB39116}" type="slidenum">
              <a:rPr lang="en-GB" smtClean="0"/>
              <a:t>74</a:t>
            </a:fld>
            <a:endParaRPr lang="en-GB"/>
          </a:p>
        </p:txBody>
      </p:sp>
      <p:sp>
        <p:nvSpPr>
          <p:cNvPr id="5" name="TextBox 4">
            <a:extLst>
              <a:ext uri="{FF2B5EF4-FFF2-40B4-BE49-F238E27FC236}">
                <a16:creationId xmlns:a16="http://schemas.microsoft.com/office/drawing/2014/main" id="{955FCC70-485A-134F-B11D-D11EE7A6F4BD}"/>
              </a:ext>
            </a:extLst>
          </p:cNvPr>
          <p:cNvSpPr txBox="1"/>
          <p:nvPr/>
        </p:nvSpPr>
        <p:spPr>
          <a:xfrm>
            <a:off x="6915182" y="6456851"/>
            <a:ext cx="4715137" cy="276999"/>
          </a:xfrm>
          <a:prstGeom prst="rect">
            <a:avLst/>
          </a:prstGeom>
          <a:noFill/>
        </p:spPr>
        <p:txBody>
          <a:bodyPr wrap="none" rtlCol="0">
            <a:spAutoFit/>
          </a:bodyPr>
          <a:lstStyle/>
          <a:p>
            <a:r>
              <a:rPr lang="en-US" sz="1200" dirty="0"/>
              <a:t>Source: </a:t>
            </a:r>
            <a:r>
              <a:rPr lang="en-US" sz="1200" dirty="0">
                <a:hlinkClick r:id="rId4"/>
              </a:rPr>
              <a:t>https://www.cdc.gov/nchs/data/nvsr/nvsr69/nvsr69_02-508.pdf</a:t>
            </a:r>
            <a:endParaRPr lang="en-US" sz="1200" dirty="0"/>
          </a:p>
        </p:txBody>
      </p:sp>
    </p:spTree>
    <p:extLst>
      <p:ext uri="{BB962C8B-B14F-4D97-AF65-F5344CB8AC3E}">
        <p14:creationId xmlns:p14="http://schemas.microsoft.com/office/powerpoint/2010/main" val="4540224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69DD-7ADA-AD43-B542-2D2B510F3082}"/>
              </a:ext>
            </a:extLst>
          </p:cNvPr>
          <p:cNvSpPr>
            <a:spLocks noGrp="1"/>
          </p:cNvSpPr>
          <p:nvPr>
            <p:ph type="title"/>
          </p:nvPr>
        </p:nvSpPr>
        <p:spPr>
          <a:xfrm>
            <a:off x="743610" y="0"/>
            <a:ext cx="10515600" cy="1325563"/>
          </a:xfrm>
        </p:spPr>
        <p:txBody>
          <a:bodyPr/>
          <a:lstStyle/>
          <a:p>
            <a:r>
              <a:rPr lang="en-US" dirty="0">
                <a:solidFill>
                  <a:schemeClr val="bg1"/>
                </a:solidFill>
              </a:rPr>
              <a:t>Imp</a:t>
            </a:r>
            <a:r>
              <a:rPr lang="en-US" dirty="0"/>
              <a:t>lications for GDP of Talent Allocation</a:t>
            </a:r>
          </a:p>
        </p:txBody>
      </p:sp>
      <p:sp>
        <p:nvSpPr>
          <p:cNvPr id="3" name="Content Placeholder 2">
            <a:extLst>
              <a:ext uri="{FF2B5EF4-FFF2-40B4-BE49-F238E27FC236}">
                <a16:creationId xmlns:a16="http://schemas.microsoft.com/office/drawing/2014/main" id="{24BFD73D-B9EC-2546-9303-6159AD70A210}"/>
              </a:ext>
            </a:extLst>
          </p:cNvPr>
          <p:cNvSpPr>
            <a:spLocks noGrp="1"/>
          </p:cNvSpPr>
          <p:nvPr>
            <p:ph idx="1"/>
          </p:nvPr>
        </p:nvSpPr>
        <p:spPr/>
        <p:txBody>
          <a:bodyPr/>
          <a:lstStyle/>
          <a:p>
            <a:r>
              <a:rPr lang="en-US" dirty="0"/>
              <a:t>Doctors:</a:t>
            </a:r>
          </a:p>
          <a:p>
            <a:pPr lvl="1"/>
            <a:r>
              <a:rPr lang="en-US" dirty="0"/>
              <a:t>In 1960, 90% were White men.   In 2010, just 60% were White men.</a:t>
            </a:r>
          </a:p>
          <a:p>
            <a:r>
              <a:rPr lang="en-US" dirty="0"/>
              <a:t>Why?  Exclusion from high skilled occupations of women and minorities.</a:t>
            </a:r>
          </a:p>
          <a:p>
            <a:pPr lvl="1"/>
            <a:r>
              <a:rPr lang="en-US" dirty="0"/>
              <a:t>How?</a:t>
            </a:r>
          </a:p>
          <a:p>
            <a:pPr lvl="2"/>
            <a:r>
              <a:rPr lang="en-US" dirty="0"/>
              <a:t>Lack of access to human capital development</a:t>
            </a:r>
          </a:p>
          <a:p>
            <a:pPr lvl="2"/>
            <a:r>
              <a:rPr lang="en-US" dirty="0"/>
              <a:t>Societal base preferences</a:t>
            </a:r>
          </a:p>
          <a:p>
            <a:r>
              <a:rPr lang="en-US" dirty="0"/>
              <a:t>Implications of this change in access to high skilled work?</a:t>
            </a:r>
          </a:p>
          <a:p>
            <a:pPr lvl="1"/>
            <a:r>
              <a:rPr lang="en-US" dirty="0"/>
              <a:t>Explains as much as 40% of GDP growth during this period.</a:t>
            </a:r>
          </a:p>
        </p:txBody>
      </p:sp>
      <p:sp>
        <p:nvSpPr>
          <p:cNvPr id="4" name="Slide Number Placeholder 3">
            <a:extLst>
              <a:ext uri="{FF2B5EF4-FFF2-40B4-BE49-F238E27FC236}">
                <a16:creationId xmlns:a16="http://schemas.microsoft.com/office/drawing/2014/main" id="{B881F05C-387F-F840-9EAB-DA523449FB0E}"/>
              </a:ext>
            </a:extLst>
          </p:cNvPr>
          <p:cNvSpPr>
            <a:spLocks noGrp="1"/>
          </p:cNvSpPr>
          <p:nvPr>
            <p:ph type="sldNum" sz="quarter" idx="12"/>
          </p:nvPr>
        </p:nvSpPr>
        <p:spPr/>
        <p:txBody>
          <a:bodyPr/>
          <a:lstStyle/>
          <a:p>
            <a:fld id="{D9F085D5-EC86-4F6A-B501-C1359CB39116}" type="slidenum">
              <a:rPr lang="en-GB" smtClean="0"/>
              <a:t>75</a:t>
            </a:fld>
            <a:endParaRPr lang="en-GB"/>
          </a:p>
        </p:txBody>
      </p:sp>
      <p:sp>
        <p:nvSpPr>
          <p:cNvPr id="5" name="TextBox 4">
            <a:extLst>
              <a:ext uri="{FF2B5EF4-FFF2-40B4-BE49-F238E27FC236}">
                <a16:creationId xmlns:a16="http://schemas.microsoft.com/office/drawing/2014/main" id="{1A825519-00A7-8B42-AB0B-F9EF1D2B230E}"/>
              </a:ext>
            </a:extLst>
          </p:cNvPr>
          <p:cNvSpPr txBox="1"/>
          <p:nvPr/>
        </p:nvSpPr>
        <p:spPr>
          <a:xfrm>
            <a:off x="7641021" y="6456851"/>
            <a:ext cx="4052200" cy="276999"/>
          </a:xfrm>
          <a:prstGeom prst="rect">
            <a:avLst/>
          </a:prstGeom>
          <a:noFill/>
        </p:spPr>
        <p:txBody>
          <a:bodyPr wrap="none" rtlCol="0">
            <a:spAutoFit/>
          </a:bodyPr>
          <a:lstStyle/>
          <a:p>
            <a:r>
              <a:rPr lang="en-US" sz="1200" dirty="0"/>
              <a:t>Source: </a:t>
            </a:r>
            <a:r>
              <a:rPr lang="en-US" sz="1200" u="sng" dirty="0">
                <a:hlinkClick r:id="rId2"/>
              </a:rPr>
              <a:t>https://needelegation.org/Library/53/ECTA11427.pdf</a:t>
            </a:r>
            <a:r>
              <a:rPr lang="en-US" sz="1200" dirty="0"/>
              <a:t> </a:t>
            </a:r>
          </a:p>
        </p:txBody>
      </p:sp>
    </p:spTree>
    <p:extLst>
      <p:ext uri="{BB962C8B-B14F-4D97-AF65-F5344CB8AC3E}">
        <p14:creationId xmlns:p14="http://schemas.microsoft.com/office/powerpoint/2010/main" val="223285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Policy Solutions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6880014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F0B6-1B9B-714F-955B-E88ACD597088}"/>
              </a:ext>
            </a:extLst>
          </p:cNvPr>
          <p:cNvSpPr>
            <a:spLocks noGrp="1"/>
          </p:cNvSpPr>
          <p:nvPr>
            <p:ph type="title"/>
          </p:nvPr>
        </p:nvSpPr>
        <p:spPr>
          <a:xfrm>
            <a:off x="828261" y="0"/>
            <a:ext cx="10515600" cy="1325563"/>
          </a:xfrm>
        </p:spPr>
        <p:txBody>
          <a:bodyPr/>
          <a:lstStyle/>
          <a:p>
            <a:r>
              <a:rPr lang="en-US" dirty="0">
                <a:solidFill>
                  <a:schemeClr val="bg1"/>
                </a:solidFill>
              </a:rPr>
              <a:t>Cat</a:t>
            </a:r>
            <a:r>
              <a:rPr lang="en-US" dirty="0"/>
              <a:t>egories of Policy Areas</a:t>
            </a:r>
          </a:p>
        </p:txBody>
      </p:sp>
      <p:sp>
        <p:nvSpPr>
          <p:cNvPr id="3" name="Content Placeholder 2">
            <a:extLst>
              <a:ext uri="{FF2B5EF4-FFF2-40B4-BE49-F238E27FC236}">
                <a16:creationId xmlns:a16="http://schemas.microsoft.com/office/drawing/2014/main" id="{FCF2495B-1A2F-BD46-ABBF-C24794C95415}"/>
              </a:ext>
            </a:extLst>
          </p:cNvPr>
          <p:cNvSpPr>
            <a:spLocks noGrp="1"/>
          </p:cNvSpPr>
          <p:nvPr>
            <p:ph idx="1"/>
          </p:nvPr>
        </p:nvSpPr>
        <p:spPr>
          <a:xfrm>
            <a:off x="4214191" y="1441521"/>
            <a:ext cx="4830418" cy="4351338"/>
          </a:xfrm>
        </p:spPr>
        <p:txBody>
          <a:bodyPr/>
          <a:lstStyle/>
          <a:p>
            <a:r>
              <a:rPr lang="en-US" dirty="0"/>
              <a:t>Asset Accumulation</a:t>
            </a:r>
          </a:p>
          <a:p>
            <a:r>
              <a:rPr lang="en-US" dirty="0"/>
              <a:t>Education</a:t>
            </a:r>
          </a:p>
          <a:p>
            <a:r>
              <a:rPr lang="en-US" dirty="0"/>
              <a:t>Housing</a:t>
            </a:r>
          </a:p>
          <a:p>
            <a:r>
              <a:rPr lang="en-US" dirty="0"/>
              <a:t>Health Care</a:t>
            </a:r>
          </a:p>
          <a:p>
            <a:r>
              <a:rPr lang="en-US" dirty="0"/>
              <a:t>Incarceration/Criminal Justice</a:t>
            </a:r>
          </a:p>
          <a:p>
            <a:r>
              <a:rPr lang="en-US" dirty="0"/>
              <a:t>Transportation</a:t>
            </a:r>
          </a:p>
          <a:p>
            <a:r>
              <a:rPr lang="en-US" dirty="0"/>
              <a:t>Broadband</a:t>
            </a:r>
          </a:p>
          <a:p>
            <a:r>
              <a:rPr lang="en-US" dirty="0"/>
              <a:t>Hiring</a:t>
            </a:r>
          </a:p>
        </p:txBody>
      </p:sp>
      <p:sp>
        <p:nvSpPr>
          <p:cNvPr id="4" name="Slide Number Placeholder 3">
            <a:extLst>
              <a:ext uri="{FF2B5EF4-FFF2-40B4-BE49-F238E27FC236}">
                <a16:creationId xmlns:a16="http://schemas.microsoft.com/office/drawing/2014/main" id="{80430EB2-628D-984B-8AB7-C4830C137A0D}"/>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19371281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78</a:t>
            </a:fld>
            <a:endParaRPr lang="en-GB"/>
          </a:p>
        </p:txBody>
      </p:sp>
    </p:spTree>
    <p:extLst>
      <p:ext uri="{BB962C8B-B14F-4D97-AF65-F5344CB8AC3E}">
        <p14:creationId xmlns:p14="http://schemas.microsoft.com/office/powerpoint/2010/main" val="95792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2905-78F6-A349-9E9D-A60224254A8E}"/>
              </a:ext>
            </a:extLst>
          </p:cNvPr>
          <p:cNvSpPr>
            <a:spLocks noGrp="1"/>
          </p:cNvSpPr>
          <p:nvPr>
            <p:ph type="title"/>
          </p:nvPr>
        </p:nvSpPr>
        <p:spPr>
          <a:xfrm>
            <a:off x="778566" y="0"/>
            <a:ext cx="10515600" cy="1325563"/>
          </a:xfrm>
        </p:spPr>
        <p:txBody>
          <a:bodyPr/>
          <a:lstStyle/>
          <a:p>
            <a:r>
              <a:rPr lang="en-US" dirty="0">
                <a:solidFill>
                  <a:schemeClr val="bg1"/>
                </a:solidFill>
              </a:rPr>
              <a:t>Rac</a:t>
            </a:r>
            <a:r>
              <a:rPr lang="en-US" dirty="0"/>
              <a:t>e in Policy</a:t>
            </a:r>
          </a:p>
        </p:txBody>
      </p:sp>
      <p:sp>
        <p:nvSpPr>
          <p:cNvPr id="3" name="Content Placeholder 2">
            <a:extLst>
              <a:ext uri="{FF2B5EF4-FFF2-40B4-BE49-F238E27FC236}">
                <a16:creationId xmlns:a16="http://schemas.microsoft.com/office/drawing/2014/main" id="{2BB79336-85C0-004C-93EF-2BE4C302461A}"/>
              </a:ext>
            </a:extLst>
          </p:cNvPr>
          <p:cNvSpPr>
            <a:spLocks noGrp="1"/>
          </p:cNvSpPr>
          <p:nvPr>
            <p:ph idx="1"/>
          </p:nvPr>
        </p:nvSpPr>
        <p:spPr/>
        <p:txBody>
          <a:bodyPr/>
          <a:lstStyle/>
          <a:p>
            <a:r>
              <a:rPr lang="en-US" dirty="0"/>
              <a:t>Policies that are explicitly discriminatory</a:t>
            </a:r>
          </a:p>
          <a:p>
            <a:pPr lvl="1"/>
            <a:r>
              <a:rPr lang="en-US" dirty="0"/>
              <a:t>Slavery</a:t>
            </a:r>
          </a:p>
          <a:p>
            <a:pPr lvl="1"/>
            <a:r>
              <a:rPr lang="en-US" dirty="0"/>
              <a:t>Redlining</a:t>
            </a:r>
          </a:p>
          <a:p>
            <a:r>
              <a:rPr lang="en-US" dirty="0"/>
              <a:t>Policies with discriminatory effect</a:t>
            </a:r>
          </a:p>
          <a:p>
            <a:pPr lvl="1"/>
            <a:r>
              <a:rPr lang="en-US" dirty="0"/>
              <a:t>Perhaps highway location.</a:t>
            </a:r>
          </a:p>
          <a:p>
            <a:pPr lvl="1"/>
            <a:r>
              <a:rPr lang="en-US" dirty="0"/>
              <a:t>Often discrimination written in covertly.</a:t>
            </a:r>
          </a:p>
          <a:p>
            <a:r>
              <a:rPr lang="en-US" dirty="0"/>
              <a:t>Anti-discrimination policies</a:t>
            </a:r>
          </a:p>
          <a:p>
            <a:pPr lvl="1"/>
            <a:r>
              <a:rPr lang="en-US" dirty="0"/>
              <a:t>Civil Rights Act</a:t>
            </a:r>
          </a:p>
          <a:p>
            <a:pPr lvl="1"/>
            <a:r>
              <a:rPr lang="en-US" dirty="0"/>
              <a:t>Affirmative Action</a:t>
            </a:r>
          </a:p>
        </p:txBody>
      </p:sp>
      <p:sp>
        <p:nvSpPr>
          <p:cNvPr id="4" name="Slide Number Placeholder 3">
            <a:extLst>
              <a:ext uri="{FF2B5EF4-FFF2-40B4-BE49-F238E27FC236}">
                <a16:creationId xmlns:a16="http://schemas.microsoft.com/office/drawing/2014/main" id="{06D26FA9-5C06-4A44-BE6F-445F34146EA5}"/>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67159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4401-F952-354D-9A3C-27D2EE5DEE40}"/>
              </a:ext>
            </a:extLst>
          </p:cNvPr>
          <p:cNvSpPr>
            <a:spLocks noGrp="1"/>
          </p:cNvSpPr>
          <p:nvPr>
            <p:ph type="title"/>
          </p:nvPr>
        </p:nvSpPr>
        <p:spPr>
          <a:xfrm>
            <a:off x="842154" y="0"/>
            <a:ext cx="10515600" cy="1325563"/>
          </a:xfrm>
        </p:spPr>
        <p:txBody>
          <a:bodyPr>
            <a:normAutofit/>
          </a:bodyPr>
          <a:lstStyle/>
          <a:p>
            <a:r>
              <a:rPr lang="en-US" sz="3800" dirty="0">
                <a:solidFill>
                  <a:schemeClr val="bg1"/>
                </a:solidFill>
              </a:rPr>
              <a:t>Eve</a:t>
            </a:r>
            <a:r>
              <a:rPr lang="en-US" sz="3800" dirty="0"/>
              <a:t>nts/Policies with Direct Wealth Implications </a:t>
            </a:r>
          </a:p>
        </p:txBody>
      </p:sp>
      <p:sp>
        <p:nvSpPr>
          <p:cNvPr id="3" name="Content Placeholder 2">
            <a:extLst>
              <a:ext uri="{FF2B5EF4-FFF2-40B4-BE49-F238E27FC236}">
                <a16:creationId xmlns:a16="http://schemas.microsoft.com/office/drawing/2014/main" id="{761D2A5A-E84B-874D-BB2A-EB9D7C18C866}"/>
              </a:ext>
            </a:extLst>
          </p:cNvPr>
          <p:cNvSpPr>
            <a:spLocks noGrp="1"/>
          </p:cNvSpPr>
          <p:nvPr>
            <p:ph sz="half" idx="1"/>
          </p:nvPr>
        </p:nvSpPr>
        <p:spPr/>
        <p:txBody>
          <a:bodyPr>
            <a:normAutofit fontScale="92500" lnSpcReduction="10000"/>
          </a:bodyPr>
          <a:lstStyle/>
          <a:p>
            <a:r>
              <a:rPr lang="en-US" dirty="0"/>
              <a:t>Slave trade</a:t>
            </a:r>
          </a:p>
          <a:p>
            <a:pPr lvl="1"/>
            <a:r>
              <a:rPr lang="en-US" dirty="0"/>
              <a:t>The first deprivation.</a:t>
            </a:r>
          </a:p>
          <a:p>
            <a:r>
              <a:rPr lang="en-US" dirty="0"/>
              <a:t>Slavery</a:t>
            </a:r>
          </a:p>
          <a:p>
            <a:r>
              <a:rPr lang="en-US" dirty="0"/>
              <a:t>40 acres (and a mule)</a:t>
            </a:r>
          </a:p>
          <a:p>
            <a:pPr lvl="1"/>
            <a:r>
              <a:rPr lang="en-US" dirty="0"/>
              <a:t>The second deprivation.</a:t>
            </a:r>
          </a:p>
          <a:p>
            <a:pPr lvl="1"/>
            <a:r>
              <a:rPr lang="en-US" dirty="0"/>
              <a:t>Discriminatory distribution of land.</a:t>
            </a:r>
          </a:p>
          <a:p>
            <a:r>
              <a:rPr lang="en-US" dirty="0"/>
              <a:t>Freedmen’s Bank</a:t>
            </a:r>
          </a:p>
          <a:p>
            <a:pPr lvl="1"/>
            <a:r>
              <a:rPr lang="en-US" dirty="0"/>
              <a:t>Lax oversite and dissolution.</a:t>
            </a:r>
          </a:p>
          <a:p>
            <a:r>
              <a:rPr lang="en-US" dirty="0"/>
              <a:t>Jim Crow Laws &amp; Economic Policy</a:t>
            </a:r>
          </a:p>
          <a:p>
            <a:pPr lvl="1"/>
            <a:r>
              <a:rPr lang="en-US" dirty="0"/>
              <a:t>Convict leasing, debt peonage, chain-gang, sharecropping, and lynching.</a:t>
            </a:r>
          </a:p>
        </p:txBody>
      </p:sp>
      <p:sp>
        <p:nvSpPr>
          <p:cNvPr id="4" name="Content Placeholder 3">
            <a:extLst>
              <a:ext uri="{FF2B5EF4-FFF2-40B4-BE49-F238E27FC236}">
                <a16:creationId xmlns:a16="http://schemas.microsoft.com/office/drawing/2014/main" id="{8A5FF664-94A5-A647-822D-B132AD166C1F}"/>
              </a:ext>
            </a:extLst>
          </p:cNvPr>
          <p:cNvSpPr>
            <a:spLocks noGrp="1"/>
          </p:cNvSpPr>
          <p:nvPr>
            <p:ph sz="half" idx="2"/>
          </p:nvPr>
        </p:nvSpPr>
        <p:spPr>
          <a:xfrm>
            <a:off x="6172200" y="1808220"/>
            <a:ext cx="5423170" cy="4189162"/>
          </a:xfrm>
        </p:spPr>
        <p:txBody>
          <a:bodyPr>
            <a:normAutofit fontScale="92500" lnSpcReduction="10000"/>
          </a:bodyPr>
          <a:lstStyle/>
          <a:p>
            <a:r>
              <a:rPr lang="en-US" dirty="0"/>
              <a:t>Homestead Act</a:t>
            </a:r>
          </a:p>
          <a:p>
            <a:pPr lvl="1"/>
            <a:r>
              <a:rPr lang="en-US" dirty="0"/>
              <a:t>Discriminatory distribution of land.</a:t>
            </a:r>
          </a:p>
          <a:p>
            <a:r>
              <a:rPr lang="en-US" dirty="0"/>
              <a:t>Land theft and destruction</a:t>
            </a:r>
          </a:p>
          <a:p>
            <a:pPr lvl="1"/>
            <a:r>
              <a:rPr lang="en-US" dirty="0"/>
              <a:t>E.g., Black Wall Street – Tulsa, 1921.</a:t>
            </a:r>
          </a:p>
          <a:p>
            <a:r>
              <a:rPr lang="en-US" dirty="0"/>
              <a:t>GI Bill</a:t>
            </a:r>
          </a:p>
          <a:p>
            <a:pPr lvl="1"/>
            <a:r>
              <a:rPr lang="en-US" dirty="0"/>
              <a:t>Discriminatory access – Levittown</a:t>
            </a:r>
          </a:p>
          <a:p>
            <a:r>
              <a:rPr lang="en-US" dirty="0"/>
              <a:t>Federal Housing Authority</a:t>
            </a:r>
          </a:p>
          <a:p>
            <a:pPr lvl="1"/>
            <a:r>
              <a:rPr lang="en-US" dirty="0"/>
              <a:t>Redlining</a:t>
            </a:r>
          </a:p>
          <a:p>
            <a:r>
              <a:rPr lang="en-US" dirty="0"/>
              <a:t>And many more.</a:t>
            </a:r>
          </a:p>
          <a:p>
            <a:pPr lvl="1"/>
            <a:endParaRPr lang="en-US" dirty="0"/>
          </a:p>
        </p:txBody>
      </p:sp>
      <p:sp>
        <p:nvSpPr>
          <p:cNvPr id="5" name="Slide Number Placeholder 4">
            <a:extLst>
              <a:ext uri="{FF2B5EF4-FFF2-40B4-BE49-F238E27FC236}">
                <a16:creationId xmlns:a16="http://schemas.microsoft.com/office/drawing/2014/main" id="{0BD1519A-C259-1046-9F1C-3C3D5B654C3D}"/>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2158561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30032</TotalTime>
  <Words>4471</Words>
  <Application>Microsoft Macintosh PowerPoint</Application>
  <PresentationFormat>Widescreen</PresentationFormat>
  <Paragraphs>657</Paragraphs>
  <Slides>78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Courier New</vt:lpstr>
      <vt:lpstr>Custom Design</vt:lpstr>
      <vt:lpstr>PowerPoint Presentation</vt:lpstr>
      <vt:lpstr> Available NEED Topics Include:</vt:lpstr>
      <vt:lpstr> Course Outline</vt:lpstr>
      <vt:lpstr>Submitting Questions</vt:lpstr>
      <vt:lpstr>PowerPoint Presentation</vt:lpstr>
      <vt:lpstr>Credits and Disclaimer</vt:lpstr>
      <vt:lpstr>Outline</vt:lpstr>
      <vt:lpstr>Race in Policy</vt:lpstr>
      <vt:lpstr>Events/Policies with Direct Wealth Implications </vt:lpstr>
      <vt:lpstr>Policies: Discriminatory Intent</vt:lpstr>
      <vt:lpstr>Slave Trade – by the Numbers</vt:lpstr>
      <vt:lpstr>Slavery</vt:lpstr>
      <vt:lpstr>Slavery Economics</vt:lpstr>
      <vt:lpstr>Value of Slaves</vt:lpstr>
      <vt:lpstr>Slavery’s Contribution to Southern Income: 1860</vt:lpstr>
      <vt:lpstr>Why Slavery?</vt:lpstr>
      <vt:lpstr>Slave Trade – Some Economics</vt:lpstr>
      <vt:lpstr>Amendments Ending Slavery</vt:lpstr>
      <vt:lpstr>Reconstruction &amp; 40 Acres: 1865-1877</vt:lpstr>
      <vt:lpstr>40 Acres (but no Mule)</vt:lpstr>
      <vt:lpstr>Black Codes: 1865-1877</vt:lpstr>
      <vt:lpstr>Jim Crow (1877-1964)</vt:lpstr>
      <vt:lpstr>The Second Slavery?</vt:lpstr>
      <vt:lpstr>The New Deal</vt:lpstr>
      <vt:lpstr>FHA Discrimination</vt:lpstr>
      <vt:lpstr> Misguided Past Policies: Redlining </vt:lpstr>
      <vt:lpstr>HOLC Appraisal Manual Grading System</vt:lpstr>
      <vt:lpstr> Misguided Past Policies: Redlining </vt:lpstr>
      <vt:lpstr>Clear Impact on Not Only D, but Also C Areas</vt:lpstr>
      <vt:lpstr>Redlining’s Impact Persists</vt:lpstr>
      <vt:lpstr>Housing Post-WWII</vt:lpstr>
      <vt:lpstr>Policies w/Discriminatory EFFECT</vt:lpstr>
      <vt:lpstr>Example: Discriminatory, but Not Intended</vt:lpstr>
      <vt:lpstr>Maybe Education Policy?</vt:lpstr>
      <vt:lpstr>Homestead Acts</vt:lpstr>
      <vt:lpstr>Homestead Acts – Effects on Relative Wealth</vt:lpstr>
      <vt:lpstr>Effect: Often Intended, But Not Overt</vt:lpstr>
      <vt:lpstr>Policies: Discriminatory Effect</vt:lpstr>
      <vt:lpstr>The New Deal</vt:lpstr>
      <vt:lpstr>Other New Deal Programs</vt:lpstr>
      <vt:lpstr>What Is The Minimum Wage?</vt:lpstr>
      <vt:lpstr>Minimum Wages</vt:lpstr>
      <vt:lpstr>History of the Minimum Wage</vt:lpstr>
      <vt:lpstr>GI Bill</vt:lpstr>
      <vt:lpstr>GI Bill: by the Numbers</vt:lpstr>
      <vt:lpstr>GI Bill: Education</vt:lpstr>
      <vt:lpstr>GI Bill: Housing</vt:lpstr>
      <vt:lpstr>Housing</vt:lpstr>
      <vt:lpstr>Local Zoning</vt:lpstr>
      <vt:lpstr>Anti-Discrimination</vt:lpstr>
      <vt:lpstr>Note About Legislation and Other Efforts</vt:lpstr>
      <vt:lpstr>1954 Brown v. Board of Education</vt:lpstr>
      <vt:lpstr>Brown Impact</vt:lpstr>
      <vt:lpstr>Economic Impact of Equalization</vt:lpstr>
      <vt:lpstr>1957 Civil Rights</vt:lpstr>
      <vt:lpstr>Anti-Discrimination Legislation of the 1960s</vt:lpstr>
      <vt:lpstr>Civil Rights Movement and Legislation</vt:lpstr>
      <vt:lpstr>Progress in Black Wages Has Stalled Out</vt:lpstr>
      <vt:lpstr>Civil Rights Act of 1964</vt:lpstr>
      <vt:lpstr>Affirmative Action</vt:lpstr>
      <vt:lpstr>Affirmative Action – Costs and Benefits</vt:lpstr>
      <vt:lpstr>Affirmative Action – Economic Consequences</vt:lpstr>
      <vt:lpstr>Summary</vt:lpstr>
      <vt:lpstr>Economic Consequences</vt:lpstr>
      <vt:lpstr>Life Expectancy</vt:lpstr>
      <vt:lpstr>Enormous Disparity of Outcomes</vt:lpstr>
      <vt:lpstr>Black Household Incomes Relative to White</vt:lpstr>
      <vt:lpstr>Disparities in Lifetime Earnings</vt:lpstr>
      <vt:lpstr>Median Income</vt:lpstr>
      <vt:lpstr>Little Wage Progress</vt:lpstr>
      <vt:lpstr>Black Male Labor Force Participation is Low</vt:lpstr>
      <vt:lpstr>Poverty</vt:lpstr>
      <vt:lpstr>U.S. – Racial Differences in Mobility</vt:lpstr>
      <vt:lpstr>Maternal Mortality Rates, 2018</vt:lpstr>
      <vt:lpstr>Implications for GDP of Talent Allocation</vt:lpstr>
      <vt:lpstr>Policy Solutions</vt:lpstr>
      <vt:lpstr>Categories of Policy Areas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287</cp:revision>
  <cp:lastPrinted>2022-12-13T21:14:14Z</cp:lastPrinted>
  <dcterms:created xsi:type="dcterms:W3CDTF">2017-05-03T22:30:38Z</dcterms:created>
  <dcterms:modified xsi:type="dcterms:W3CDTF">2022-12-13T21:14:29Z</dcterms:modified>
</cp:coreProperties>
</file>