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2"/>
  </p:notesMasterIdLst>
  <p:sldIdLst>
    <p:sldId id="256" r:id="rId2"/>
    <p:sldId id="328" r:id="rId3"/>
    <p:sldId id="434" r:id="rId4"/>
    <p:sldId id="327" r:id="rId5"/>
    <p:sldId id="1095" r:id="rId6"/>
    <p:sldId id="1679" r:id="rId7"/>
    <p:sldId id="1692" r:id="rId8"/>
    <p:sldId id="1687" r:id="rId9"/>
    <p:sldId id="1645" r:id="rId10"/>
    <p:sldId id="1089" r:id="rId11"/>
    <p:sldId id="3967" r:id="rId12"/>
    <p:sldId id="1146" r:id="rId13"/>
    <p:sldId id="1189" r:id="rId14"/>
    <p:sldId id="1673" r:id="rId15"/>
    <p:sldId id="437" r:id="rId16"/>
    <p:sldId id="1674" r:id="rId17"/>
    <p:sldId id="3962" r:id="rId18"/>
    <p:sldId id="1184" r:id="rId19"/>
    <p:sldId id="1691" r:id="rId20"/>
    <p:sldId id="1676" r:id="rId21"/>
    <p:sldId id="1120" r:id="rId22"/>
    <p:sldId id="1196" r:id="rId23"/>
    <p:sldId id="1197" r:id="rId24"/>
    <p:sldId id="1198" r:id="rId25"/>
    <p:sldId id="1683" r:id="rId26"/>
    <p:sldId id="1144" r:id="rId27"/>
    <p:sldId id="1185" r:id="rId28"/>
    <p:sldId id="1684" r:id="rId29"/>
    <p:sldId id="1671" r:id="rId30"/>
    <p:sldId id="1685" r:id="rId31"/>
    <p:sldId id="1141" r:id="rId32"/>
    <p:sldId id="3969" r:id="rId33"/>
    <p:sldId id="1131" r:id="rId34"/>
    <p:sldId id="1187" r:id="rId35"/>
    <p:sldId id="1669" r:id="rId36"/>
    <p:sldId id="1090" r:id="rId37"/>
    <p:sldId id="1091" r:id="rId38"/>
    <p:sldId id="1188" r:id="rId39"/>
    <p:sldId id="3968" r:id="rId40"/>
    <p:sldId id="1088" r:id="rId41"/>
    <p:sldId id="1135" r:id="rId42"/>
    <p:sldId id="1172" r:id="rId43"/>
    <p:sldId id="1147" r:id="rId44"/>
    <p:sldId id="3970" r:id="rId45"/>
    <p:sldId id="3971" r:id="rId46"/>
    <p:sldId id="1681" r:id="rId47"/>
    <p:sldId id="3960" r:id="rId48"/>
    <p:sldId id="1174" r:id="rId49"/>
    <p:sldId id="1175" r:id="rId50"/>
    <p:sldId id="1176" r:id="rId51"/>
    <p:sldId id="3972" r:id="rId52"/>
    <p:sldId id="1178" r:id="rId53"/>
    <p:sldId id="1179" r:id="rId54"/>
    <p:sldId id="3973" r:id="rId55"/>
    <p:sldId id="3974" r:id="rId56"/>
    <p:sldId id="384" r:id="rId57"/>
    <p:sldId id="1109" r:id="rId58"/>
    <p:sldId id="1191" r:id="rId59"/>
    <p:sldId id="1675" r:id="rId60"/>
    <p:sldId id="1115" r:id="rId61"/>
    <p:sldId id="1112" r:id="rId62"/>
    <p:sldId id="1143" r:id="rId63"/>
    <p:sldId id="1677" r:id="rId64"/>
    <p:sldId id="1117" r:id="rId65"/>
    <p:sldId id="1194" r:id="rId66"/>
    <p:sldId id="3975" r:id="rId67"/>
    <p:sldId id="1106" r:id="rId68"/>
    <p:sldId id="1182" r:id="rId69"/>
    <p:sldId id="1183" r:id="rId70"/>
    <p:sldId id="1199" r:id="rId71"/>
    <p:sldId id="1201" r:id="rId72"/>
    <p:sldId id="1096" r:id="rId73"/>
    <p:sldId id="3959" r:id="rId74"/>
    <p:sldId id="1651" r:id="rId75"/>
    <p:sldId id="1648" r:id="rId76"/>
    <p:sldId id="3976" r:id="rId77"/>
    <p:sldId id="3965" r:id="rId78"/>
    <p:sldId id="1142" r:id="rId79"/>
    <p:sldId id="3977" r:id="rId80"/>
    <p:sldId id="114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6109" autoAdjust="0"/>
    <p:restoredTop sz="94674"/>
  </p:normalViewPr>
  <p:slideViewPr>
    <p:cSldViewPr snapToGrid="0" snapToObjects="1">
      <p:cViewPr varScale="1">
        <p:scale>
          <a:sx n="66" d="100"/>
          <a:sy n="66" d="100"/>
        </p:scale>
        <p:origin x="224" y="124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92837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82802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Users/Jon/NEED%20Dropbox/Presentations/RacialWealth/Images/AssetSubsidies.jpe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history.com/news/african-american-voting-right-15th-amend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s://atlantablackstar.com/2015/02/04/9-ways-franklin-d-roosevelts-new-deal-purposely-excluded-blacks-people/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file:////Volumes/Promise%20Pegasus/FileShare/Presentations/Base_New/Charts/minwage.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history.com/topics/american-civil-war/reconstructio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
        <p:nvSpPr>
          <p:cNvPr id="9" name="Subtitle 2">
            <a:extLst>
              <a:ext uri="{FF2B5EF4-FFF2-40B4-BE49-F238E27FC236}">
                <a16:creationId xmlns:a16="http://schemas.microsoft.com/office/drawing/2014/main" id="{7B2AC610-5C0A-074B-B5C4-8124BE5E9DE4}"/>
              </a:ext>
            </a:extLst>
          </p:cNvPr>
          <p:cNvSpPr txBox="1">
            <a:spLocks/>
          </p:cNvSpPr>
          <p:nvPr/>
        </p:nvSpPr>
        <p:spPr>
          <a:xfrm>
            <a:off x="1500351" y="4339771"/>
            <a:ext cx="9144000" cy="114641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Downtown Madison Kiwanis</a:t>
            </a:r>
          </a:p>
          <a:p>
            <a:pPr>
              <a:lnSpc>
                <a:spcPct val="100000"/>
              </a:lnSpc>
              <a:spcBef>
                <a:spcPts val="0"/>
              </a:spcBef>
            </a:pPr>
            <a:r>
              <a:rPr lang="en-US" sz="1800" dirty="0">
                <a:solidFill>
                  <a:schemeClr val="tx2"/>
                </a:solidFill>
              </a:rPr>
              <a:t>June 21,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Executive Director, NEED</a:t>
            </a:r>
          </a:p>
        </p:txBody>
      </p:sp>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with discriminatory intent</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97920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Wealth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 &amp; Economic Policy</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22596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45597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1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20338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p:txBody>
          <a:bodyPr>
            <a:normAutofit fontScale="92500" lnSpcReduction="10000"/>
          </a:bodyPr>
          <a:lstStyle/>
          <a:p>
            <a:r>
              <a:rPr lang="en-US" dirty="0"/>
              <a:t>Grade A = “homogeneous,” in demand during “good times or bad.” </a:t>
            </a:r>
          </a:p>
          <a:p>
            <a:endParaRPr lang="en-US" dirty="0"/>
          </a:p>
          <a:p>
            <a:r>
              <a:rPr lang="en-US" dirty="0">
                <a:solidFill>
                  <a:schemeClr val="accent6">
                    <a:lumMod val="75000"/>
                  </a:schemeClr>
                </a:solidFill>
              </a:rPr>
              <a:t>Grade B</a:t>
            </a:r>
            <a:r>
              <a:rPr lang="en-US" dirty="0"/>
              <a:t> = “like a 1935 automobile-still good, but not what the people are buying today who can afford a new one” </a:t>
            </a:r>
          </a:p>
          <a:p>
            <a:endParaRPr lang="en-US" dirty="0"/>
          </a:p>
          <a:p>
            <a:r>
              <a:rPr lang="en-US" dirty="0">
                <a:solidFill>
                  <a:srgbClr val="FFC000"/>
                </a:solidFill>
              </a:rPr>
              <a:t>Grade C</a:t>
            </a:r>
            <a:r>
              <a:rPr lang="en-US" dirty="0"/>
              <a:t> = becoming obsolete, “expiring restrictions or lack of them” and “infiltration of a lower grade population.” </a:t>
            </a:r>
          </a:p>
          <a:p>
            <a:endParaRPr lang="en-US" dirty="0"/>
          </a:p>
          <a:p>
            <a:r>
              <a:rPr lang="en-US" dirty="0">
                <a:solidFill>
                  <a:srgbClr val="C00000"/>
                </a:solidFill>
              </a:rPr>
              <a:t>Grade D</a:t>
            </a:r>
            <a:r>
              <a:rPr lang="en-US" dirty="0"/>
              <a:t> = “those neighborhoods in which the things that are now taking place in the C neighborhoods, have already happened.”</a:t>
            </a:r>
          </a:p>
          <a:p>
            <a:endParaRPr lang="en-US" dirty="0"/>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12135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9" y="2031919"/>
            <a:ext cx="3702522" cy="3416320"/>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9C6C8621-F42C-694B-A379-3BED2AFCB7F5}"/>
              </a:ext>
            </a:extLst>
          </p:cNvPr>
          <p:cNvPicPr>
            <a:picLocks noChangeAspect="1"/>
          </p:cNvPicPr>
          <p:nvPr/>
        </p:nvPicPr>
        <p:blipFill>
          <a:blip r:embed="rId3"/>
          <a:stretch>
            <a:fillRect/>
          </a:stretch>
        </p:blipFill>
        <p:spPr>
          <a:xfrm>
            <a:off x="3886200" y="1409761"/>
            <a:ext cx="8071338" cy="4510454"/>
          </a:xfrm>
          <a:prstGeom prst="rect">
            <a:avLst/>
          </a:prstGeom>
        </p:spPr>
      </p:pic>
    </p:spTree>
    <p:extLst>
      <p:ext uri="{BB962C8B-B14F-4D97-AF65-F5344CB8AC3E}">
        <p14:creationId xmlns:p14="http://schemas.microsoft.com/office/powerpoint/2010/main" val="405941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42687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GI Bill –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17107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17820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0876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78722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Discriminatory effect</a:t>
            </a:r>
          </a:p>
          <a:p>
            <a:r>
              <a:rPr lang="en-US" dirty="0"/>
              <a:t>Unemployment</a:t>
            </a:r>
          </a:p>
          <a:p>
            <a:pPr lvl="1"/>
            <a:r>
              <a:rPr lang="en-US" dirty="0"/>
              <a:t>Discriminatory effect</a:t>
            </a:r>
          </a:p>
          <a:p>
            <a:r>
              <a:rPr lang="en-US" dirty="0"/>
              <a:t>Minimum wages</a:t>
            </a:r>
          </a:p>
          <a:p>
            <a:pPr lvl="1"/>
            <a:r>
              <a:rPr lang="en-US" dirty="0"/>
              <a:t>Discriminatory effect</a:t>
            </a:r>
          </a:p>
        </p:txBody>
      </p:sp>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Content Placeholder 5">
            <a:extLst>
              <a:ext uri="{FF2B5EF4-FFF2-40B4-BE49-F238E27FC236}">
                <a16:creationId xmlns:a16="http://schemas.microsoft.com/office/drawing/2014/main" id="{17EE28D0-55F5-5A4D-9FA4-FAD5DC530CA3}"/>
              </a:ext>
            </a:extLst>
          </p:cNvPr>
          <p:cNvSpPr>
            <a:spLocks noGrp="1"/>
          </p:cNvSpPr>
          <p:nvPr>
            <p:ph sz="half" idx="2"/>
          </p:nvPr>
        </p:nvSpPr>
        <p:spPr/>
        <p:txBody>
          <a:bodyPr/>
          <a:lstStyle/>
          <a:p>
            <a:endParaRPr lang="en-US"/>
          </a:p>
        </p:txBody>
      </p:sp>
      <p:pic>
        <p:nvPicPr>
          <p:cNvPr id="8" name="Content Placeholder 6" descr="Chart, waterfall chart&#10;&#10;Description automatically generated">
            <a:extLst>
              <a:ext uri="{FF2B5EF4-FFF2-40B4-BE49-F238E27FC236}">
                <a16:creationId xmlns:a16="http://schemas.microsoft.com/office/drawing/2014/main" id="{C7E620C1-FC93-6D4E-95F7-BE6566395A68}"/>
              </a:ext>
            </a:extLst>
          </p:cNvPr>
          <p:cNvPicPr>
            <a:picLocks noChangeAspect="1"/>
          </p:cNvPicPr>
          <p:nvPr/>
        </p:nvPicPr>
        <p:blipFill>
          <a:blip r:embed="rId2"/>
          <a:stretch>
            <a:fillRect/>
          </a:stretch>
        </p:blipFill>
        <p:spPr>
          <a:xfrm>
            <a:off x="6172201" y="1288878"/>
            <a:ext cx="4786958" cy="4565822"/>
          </a:xfrm>
          <a:prstGeom prst="rect">
            <a:avLst/>
          </a:prstGeom>
        </p:spPr>
      </p:pic>
    </p:spTree>
    <p:extLst>
      <p:ext uri="{BB962C8B-B14F-4D97-AF65-F5344CB8AC3E}">
        <p14:creationId xmlns:p14="http://schemas.microsoft.com/office/powerpoint/2010/main" val="31600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8534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0"/>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explicitly banned</a:t>
            </a:r>
          </a:p>
          <a:p>
            <a:pPr lvl="1"/>
            <a:r>
              <a:rPr lang="en-US" dirty="0"/>
              <a:t>Couldn’t get loans regardless of guaranty - covenants</a:t>
            </a:r>
          </a:p>
          <a:p>
            <a:r>
              <a:rPr lang="en-US" dirty="0"/>
              <a:t>Education</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47505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76035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7606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600" b="1" dirty="0"/>
              <a:t>2 of 3,200 VA loans in Mississippi went to Black veterans.</a:t>
            </a:r>
          </a:p>
          <a:p>
            <a:pPr marL="457200" lvl="1" indent="0">
              <a:buNone/>
            </a:pPr>
            <a:endParaRPr lang="en-US" sz="3600" dirty="0"/>
          </a:p>
          <a:p>
            <a:pPr lvl="1"/>
            <a:r>
              <a:rPr lang="en-US" sz="36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132532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8D50-B374-CF4A-8C3A-1463D695102D}"/>
              </a:ext>
            </a:extLst>
          </p:cNvPr>
          <p:cNvSpPr>
            <a:spLocks noGrp="1"/>
          </p:cNvSpPr>
          <p:nvPr>
            <p:ph type="title"/>
          </p:nvPr>
        </p:nvSpPr>
        <p:spPr>
          <a:xfrm>
            <a:off x="929641" y="0"/>
            <a:ext cx="10515600" cy="1325563"/>
          </a:xfrm>
        </p:spPr>
        <p:txBody>
          <a:bodyPr/>
          <a:lstStyle/>
          <a:p>
            <a:r>
              <a:rPr lang="en-US" dirty="0">
                <a:solidFill>
                  <a:schemeClr val="bg1"/>
                </a:solidFill>
              </a:rPr>
              <a:t>Go</a:t>
            </a:r>
            <a:r>
              <a:rPr lang="en-US" dirty="0"/>
              <a:t>v’t Asset Building Policies</a:t>
            </a:r>
          </a:p>
        </p:txBody>
      </p:sp>
      <p:pic>
        <p:nvPicPr>
          <p:cNvPr id="6" name="Content Placeholder 5" descr="A screenshot of a cell phone&#10;&#10;Description automatically generated">
            <a:extLst>
              <a:ext uri="{FF2B5EF4-FFF2-40B4-BE49-F238E27FC236}">
                <a16:creationId xmlns:a16="http://schemas.microsoft.com/office/drawing/2014/main" id="{D72CFDB2-8A71-B34E-96CF-8E1854F37B8D}"/>
              </a:ext>
            </a:extLst>
          </p:cNvPr>
          <p:cNvPicPr>
            <a:picLocks noGrp="1" noChangeAspect="1"/>
          </p:cNvPicPr>
          <p:nvPr>
            <p:ph idx="1"/>
          </p:nvPr>
        </p:nvPicPr>
        <p:blipFill>
          <a:blip r:embed="rId2" r:link="rId3"/>
          <a:stretch>
            <a:fillRect/>
          </a:stretch>
        </p:blipFill>
        <p:spPr>
          <a:xfrm>
            <a:off x="1564311" y="955992"/>
            <a:ext cx="9063378" cy="4946015"/>
          </a:xfrm>
        </p:spPr>
      </p:pic>
      <p:sp>
        <p:nvSpPr>
          <p:cNvPr id="4" name="Slide Number Placeholder 3">
            <a:extLst>
              <a:ext uri="{FF2B5EF4-FFF2-40B4-BE49-F238E27FC236}">
                <a16:creationId xmlns:a16="http://schemas.microsoft.com/office/drawing/2014/main" id="{9F75FB87-A6E5-9D42-AF03-2B80AE4F4147}"/>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5703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06190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595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an efficiency vs equity tradeoff inherent in policies.</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05639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57724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4940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03636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97704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9644-1600-C04E-8B14-AF8581BC27CA}"/>
              </a:ext>
            </a:extLst>
          </p:cNvPr>
          <p:cNvSpPr>
            <a:spLocks noGrp="1"/>
          </p:cNvSpPr>
          <p:nvPr>
            <p:ph type="title"/>
          </p:nvPr>
        </p:nvSpPr>
        <p:spPr>
          <a:xfrm>
            <a:off x="819150" y="0"/>
            <a:ext cx="10515600" cy="1325563"/>
          </a:xfrm>
        </p:spPr>
        <p:txBody>
          <a:bodyPr/>
          <a:lstStyle/>
          <a:p>
            <a:r>
              <a:rPr lang="en-US" dirty="0">
                <a:solidFill>
                  <a:schemeClr val="bg1"/>
                </a:solidFill>
              </a:rPr>
              <a:t>Litt</a:t>
            </a:r>
            <a:r>
              <a:rPr lang="en-US" dirty="0"/>
              <a:t>le Wage Progress</a:t>
            </a:r>
          </a:p>
        </p:txBody>
      </p:sp>
      <p:sp>
        <p:nvSpPr>
          <p:cNvPr id="4" name="Slide Number Placeholder 3">
            <a:extLst>
              <a:ext uri="{FF2B5EF4-FFF2-40B4-BE49-F238E27FC236}">
                <a16:creationId xmlns:a16="http://schemas.microsoft.com/office/drawing/2014/main" id="{4744A1EA-32FE-3E4D-A1CC-428B04345399}"/>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0BAFB141-54A2-6D40-B1A0-B8956B01F293}"/>
              </a:ext>
            </a:extLst>
          </p:cNvPr>
          <p:cNvSpPr txBox="1"/>
          <p:nvPr/>
        </p:nvSpPr>
        <p:spPr>
          <a:xfrm>
            <a:off x="2187146" y="1173892"/>
            <a:ext cx="5276253" cy="369332"/>
          </a:xfrm>
          <a:prstGeom prst="rect">
            <a:avLst/>
          </a:prstGeom>
          <a:noFill/>
        </p:spPr>
        <p:txBody>
          <a:bodyPr wrap="none" rtlCol="0">
            <a:spAutoFit/>
          </a:bodyPr>
          <a:lstStyle/>
          <a:p>
            <a:r>
              <a:rPr lang="en-US" dirty="0"/>
              <a:t>Black male earnings for every $1 earned by white men</a:t>
            </a:r>
          </a:p>
        </p:txBody>
      </p:sp>
      <p:pic>
        <p:nvPicPr>
          <p:cNvPr id="5" name="Picture 4">
            <a:extLst>
              <a:ext uri="{FF2B5EF4-FFF2-40B4-BE49-F238E27FC236}">
                <a16:creationId xmlns:a16="http://schemas.microsoft.com/office/drawing/2014/main" id="{F1329635-7326-F34A-A240-AD083FBE64A2}"/>
              </a:ext>
            </a:extLst>
          </p:cNvPr>
          <p:cNvPicPr>
            <a:picLocks noChangeAspect="1"/>
          </p:cNvPicPr>
          <p:nvPr/>
        </p:nvPicPr>
        <p:blipFill>
          <a:blip r:embed="rId2"/>
          <a:stretch>
            <a:fillRect/>
          </a:stretch>
        </p:blipFill>
        <p:spPr>
          <a:xfrm>
            <a:off x="2047240" y="5072380"/>
            <a:ext cx="7594600" cy="165100"/>
          </a:xfrm>
          <a:prstGeom prst="rect">
            <a:avLst/>
          </a:prstGeom>
        </p:spPr>
      </p:pic>
      <p:pic>
        <p:nvPicPr>
          <p:cNvPr id="11" name="Content Placeholder 10" descr="Chart, line chart&#10;&#10;Description automatically generated">
            <a:extLst>
              <a:ext uri="{FF2B5EF4-FFF2-40B4-BE49-F238E27FC236}">
                <a16:creationId xmlns:a16="http://schemas.microsoft.com/office/drawing/2014/main" id="{1F68B72D-316C-364E-82F2-A832508810A7}"/>
              </a:ext>
            </a:extLst>
          </p:cNvPr>
          <p:cNvPicPr>
            <a:picLocks noGrp="1" noChangeAspect="1"/>
          </p:cNvPicPr>
          <p:nvPr>
            <p:ph idx="1"/>
          </p:nvPr>
        </p:nvPicPr>
        <p:blipFill>
          <a:blip r:embed="rId3"/>
          <a:stretch>
            <a:fillRect/>
          </a:stretch>
        </p:blipFill>
        <p:spPr>
          <a:xfrm>
            <a:off x="1835150" y="1543224"/>
            <a:ext cx="8483600" cy="3467100"/>
          </a:xfrm>
        </p:spPr>
      </p:pic>
      <p:cxnSp>
        <p:nvCxnSpPr>
          <p:cNvPr id="8" name="Straight Connector 7">
            <a:extLst>
              <a:ext uri="{FF2B5EF4-FFF2-40B4-BE49-F238E27FC236}">
                <a16:creationId xmlns:a16="http://schemas.microsoft.com/office/drawing/2014/main" id="{1844F97B-7783-5A40-A40D-D6CCF25221EE}"/>
              </a:ext>
            </a:extLst>
          </p:cNvPr>
          <p:cNvCxnSpPr>
            <a:cxnSpLocks/>
          </p:cNvCxnSpPr>
          <p:nvPr/>
        </p:nvCxnSpPr>
        <p:spPr>
          <a:xfrm flipV="1">
            <a:off x="5757333" y="1543224"/>
            <a:ext cx="0" cy="3467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B626F-CE31-5B4A-9D01-6A4606DE7B24}"/>
              </a:ext>
            </a:extLst>
          </p:cNvPr>
          <p:cNvCxnSpPr>
            <a:cxnSpLocks/>
          </p:cNvCxnSpPr>
          <p:nvPr/>
        </p:nvCxnSpPr>
        <p:spPr>
          <a:xfrm>
            <a:off x="2187146" y="2957689"/>
            <a:ext cx="761161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81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a:xfrm>
            <a:off x="838200" y="1325563"/>
            <a:ext cx="10515600" cy="4596505"/>
          </a:xfrm>
        </p:spPr>
        <p:txBody>
          <a:bodyPr/>
          <a:lstStyle/>
          <a:p>
            <a:r>
              <a:rPr lang="en-US" dirty="0"/>
              <a:t>Education, Employment, Government Contracting.</a:t>
            </a:r>
          </a:p>
          <a:p>
            <a:endParaRPr lang="en-US" dirty="0"/>
          </a:p>
          <a:p>
            <a:r>
              <a:rPr lang="en-US" dirty="0"/>
              <a:t>Costs: </a:t>
            </a:r>
          </a:p>
          <a:p>
            <a:pPr lvl="1"/>
            <a:r>
              <a:rPr lang="en-US" dirty="0"/>
              <a:t>Potential to displace those of other races/ethnicities.</a:t>
            </a:r>
          </a:p>
          <a:p>
            <a:pPr lvl="1"/>
            <a:r>
              <a:rPr lang="en-US" dirty="0"/>
              <a:t>Potential to raise costs of doing business, both private and public.</a:t>
            </a:r>
          </a:p>
          <a:p>
            <a:pPr marL="457200" lvl="1" indent="0">
              <a:buNone/>
            </a:pPr>
            <a:endParaRPr lang="en-US" dirty="0"/>
          </a:p>
          <a:p>
            <a:r>
              <a:rPr lang="en-US" dirty="0"/>
              <a:t>Benefits: </a:t>
            </a:r>
          </a:p>
          <a:p>
            <a:pPr lvl="1"/>
            <a:r>
              <a:rPr lang="en-US" dirty="0"/>
              <a:t>Education: potential to lift Black and Latino students in terms of post-secondary education.</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00575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a:t>
            </a:r>
          </a:p>
          <a:p>
            <a:pPr lvl="1"/>
            <a:r>
              <a:rPr lang="en-US" dirty="0"/>
              <a:t>Benefits:  </a:t>
            </a:r>
          </a:p>
          <a:p>
            <a:pPr lvl="2"/>
            <a:r>
              <a:rPr lang="en-US" dirty="0"/>
              <a:t>Government contracts fell in cost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2"/>
            <a:r>
              <a:rPr lang="en-US" dirty="0"/>
              <a:t>Black and Latinos had discernable increases in lifetime earnings from affirmative action.</a:t>
            </a:r>
          </a:p>
          <a:p>
            <a:pPr lvl="2"/>
            <a:r>
              <a:rPr lang="en-US" dirty="0"/>
              <a:t>Measurable drop in Black and Latino employment.</a:t>
            </a:r>
          </a:p>
          <a:p>
            <a:pPr lvl="2"/>
            <a:r>
              <a:rPr lang="en-US" dirty="0"/>
              <a:t>NO measurable impact on white students.</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79707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8291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04191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5768-394D-8745-A08C-57A2F0207B7C}"/>
              </a:ext>
            </a:extLst>
          </p:cNvPr>
          <p:cNvSpPr>
            <a:spLocks noGrp="1"/>
          </p:cNvSpPr>
          <p:nvPr>
            <p:ph type="title"/>
          </p:nvPr>
        </p:nvSpPr>
        <p:spPr/>
        <p:txBody>
          <a:bodyPr/>
          <a:lstStyle/>
          <a:p>
            <a:r>
              <a:rPr lang="en-US" dirty="0">
                <a:solidFill>
                  <a:schemeClr val="bg1"/>
                </a:solidFill>
              </a:rPr>
              <a:t>Sol</a:t>
            </a:r>
            <a:r>
              <a:rPr lang="en-US" dirty="0"/>
              <a:t>utions: Must be Multi-Domain</a:t>
            </a:r>
          </a:p>
        </p:txBody>
      </p:sp>
      <p:sp>
        <p:nvSpPr>
          <p:cNvPr id="3" name="Content Placeholder 2">
            <a:extLst>
              <a:ext uri="{FF2B5EF4-FFF2-40B4-BE49-F238E27FC236}">
                <a16:creationId xmlns:a16="http://schemas.microsoft.com/office/drawing/2014/main" id="{CFD10CFA-6EC8-5B40-8E0A-8E1AAE138AF5}"/>
              </a:ext>
            </a:extLst>
          </p:cNvPr>
          <p:cNvSpPr>
            <a:spLocks noGrp="1"/>
          </p:cNvSpPr>
          <p:nvPr>
            <p:ph idx="1"/>
          </p:nvPr>
        </p:nvSpPr>
        <p:spPr/>
        <p:txBody>
          <a:bodyPr/>
          <a:lstStyle/>
          <a:p>
            <a:r>
              <a:rPr lang="en-US" dirty="0"/>
              <a:t>Do persistent gaps in one domain (wealth) block progress in other domains?</a:t>
            </a:r>
          </a:p>
          <a:p>
            <a:pPr lvl="1"/>
            <a:r>
              <a:rPr lang="en-US" dirty="0"/>
              <a:t>Education and employment, for example</a:t>
            </a:r>
          </a:p>
          <a:p>
            <a:r>
              <a:rPr lang="en-US" dirty="0"/>
              <a:t>Solutions focused on a single domain (education) can be undermined by persistent disadvantages in another.</a:t>
            </a:r>
          </a:p>
          <a:p>
            <a:r>
              <a:rPr lang="en-US" dirty="0"/>
              <a:t>Broad based – multi-domain – solutions are necessary.</a:t>
            </a:r>
          </a:p>
        </p:txBody>
      </p:sp>
      <p:sp>
        <p:nvSpPr>
          <p:cNvPr id="4" name="Slide Number Placeholder 3">
            <a:extLst>
              <a:ext uri="{FF2B5EF4-FFF2-40B4-BE49-F238E27FC236}">
                <a16:creationId xmlns:a16="http://schemas.microsoft.com/office/drawing/2014/main" id="{EAED1418-0DB8-2641-A7F7-16EEDEC3D99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78198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lstStyle/>
          <a:p>
            <a:r>
              <a:rPr lang="en-US" dirty="0"/>
              <a:t>Discrimination in U.S. policy has been common through the post slavery years.</a:t>
            </a:r>
          </a:p>
          <a:p>
            <a:pPr lvl="1"/>
            <a:r>
              <a:rPr lang="en-US" dirty="0"/>
              <a:t>Overt laws were on the books until the 1960s.</a:t>
            </a:r>
          </a:p>
          <a:p>
            <a:pPr lvl="1"/>
            <a:r>
              <a:rPr lang="en-US" dirty="0"/>
              <a:t>Effectively discriminatory laws played a massive role in the distribution of wealth across races.</a:t>
            </a:r>
          </a:p>
          <a:p>
            <a:r>
              <a:rPr lang="en-US" dirty="0"/>
              <a:t>The Civil Rights Era has reduced statutory discrimination, but there is still significant evidence of economic discrimination.</a:t>
            </a:r>
          </a:p>
          <a:p>
            <a:r>
              <a:rPr lang="en-US" dirty="0"/>
              <a:t>The effects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88511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endParaRPr lang="en-US" dirty="0"/>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98212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259880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977783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3250822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871994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contemporary GDP.</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608230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2502025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Tree>
    <p:extLst>
      <p:ext uri="{BB962C8B-B14F-4D97-AF65-F5344CB8AC3E}">
        <p14:creationId xmlns:p14="http://schemas.microsoft.com/office/powerpoint/2010/main" val="273965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lstStyle/>
          <a:p>
            <a:r>
              <a:rPr lang="en-US" dirty="0"/>
              <a:t>Opportunity and familiarity.</a:t>
            </a:r>
          </a:p>
          <a:p>
            <a:pPr lvl="2"/>
            <a:r>
              <a:rPr lang="en-US" dirty="0"/>
              <a:t>Slavery had been practiced in Europe for 100 years by the time it came to the Colonies.</a:t>
            </a:r>
          </a:p>
          <a:p>
            <a:r>
              <a:rPr lang="en-US" dirty="0"/>
              <a:t>Cotton was a major crop in the antebellum South.</a:t>
            </a:r>
          </a:p>
          <a:p>
            <a:pPr lvl="1"/>
            <a:r>
              <a:rPr lang="en-US" dirty="0"/>
              <a:t>Very labor intensive.</a:t>
            </a:r>
          </a:p>
          <a:p>
            <a:pPr lvl="2"/>
            <a:r>
              <a:rPr lang="en-US" dirty="0"/>
              <a:t>Cheaper than paying free labor.</a:t>
            </a:r>
          </a:p>
          <a:p>
            <a:pPr lvl="1"/>
            <a:r>
              <a:rPr lang="en-US" dirty="0"/>
              <a:t>Seasonal.</a:t>
            </a:r>
          </a:p>
          <a:p>
            <a:pPr lvl="2"/>
            <a:r>
              <a:rPr lang="en-US" dirty="0"/>
              <a:t>Could not rely on free labor to wait around between the Spring planting and Fall harvest.</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5655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pounds * 4 years = 3 pounds per year.</a:t>
            </a:r>
          </a:p>
          <a:p>
            <a:pPr lvl="2">
              <a:spcAft>
                <a:spcPts val="1000"/>
              </a:spcAft>
            </a:pPr>
            <a:r>
              <a:rPr lang="en-US" dirty="0"/>
              <a:t>Slaves:		16 pounds * 20 years = 1 pound per year.</a:t>
            </a:r>
          </a:p>
          <a:p>
            <a:pPr lvl="2">
              <a:spcAft>
                <a:spcPts val="1000"/>
              </a:spcAft>
            </a:pPr>
            <a:r>
              <a:rPr lang="en-US" dirty="0"/>
              <a:t>Higher productivity of free/indentured did not make up for the difference.</a:t>
            </a:r>
          </a:p>
          <a:p>
            <a:pPr lvl="2">
              <a:spcAft>
                <a:spcPts val="1000"/>
              </a:spcAft>
            </a:pPr>
            <a:r>
              <a:rPr lang="en-US" dirty="0"/>
              <a:t>Availability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2236464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216290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9756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pPr lvl="1"/>
            <a:r>
              <a:rPr lang="en-US" dirty="0"/>
              <a:t>Excluded black children.</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03169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Evidence of Racial Disparities</a:t>
            </a:r>
          </a:p>
          <a:p>
            <a:r>
              <a:rPr lang="en-US" dirty="0"/>
              <a:t>History of Policies</a:t>
            </a:r>
          </a:p>
          <a:p>
            <a:pPr lvl="1"/>
            <a:r>
              <a:rPr lang="en-US" dirty="0"/>
              <a:t>Discriminatory intent</a:t>
            </a:r>
          </a:p>
          <a:p>
            <a:pPr lvl="1"/>
            <a:r>
              <a:rPr lang="en-US" dirty="0"/>
              <a:t>Discriminatory effect</a:t>
            </a:r>
          </a:p>
          <a:p>
            <a:pPr lvl="1"/>
            <a:r>
              <a:rPr lang="en-US" dirty="0"/>
              <a:t>Anti-discrimination</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890727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 owners to former Black slaves.</a:t>
            </a:r>
          </a:p>
          <a:p>
            <a:pPr lvl="1"/>
            <a:r>
              <a:rPr lang="en-US" dirty="0"/>
              <a:t>Also:</a:t>
            </a:r>
          </a:p>
          <a:p>
            <a:pPr lvl="2"/>
            <a:r>
              <a:rPr lang="en-US" dirty="0"/>
              <a:t>Established Black settlements to be governed entirely by Black people themselves.</a:t>
            </a:r>
          </a:p>
          <a:p>
            <a:r>
              <a:rPr lang="en-US" dirty="0"/>
              <a:t>Sherman later ordered that the army could lend new settlers mules.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028990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pPr lvl="1"/>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1603400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26868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177049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p:txBody>
          <a:bodyPr/>
          <a:lstStyle/>
          <a:p>
            <a:r>
              <a:rPr lang="en-US" dirty="0">
                <a:solidFill>
                  <a:schemeClr val="bg1"/>
                </a:solidFill>
              </a:rPr>
              <a:t>Jim</a:t>
            </a:r>
            <a:r>
              <a:rPr lang="en-US" dirty="0"/>
              <a:t> Crow &amp; Black Patenting</a:t>
            </a:r>
          </a:p>
        </p:txBody>
      </p:sp>
      <p:pic>
        <p:nvPicPr>
          <p:cNvPr id="6" name="Content Placeholder 5" descr="Chart&#10;&#10;Description automatically generated">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tretch>
            <a:fillRect/>
          </a:stretch>
        </p:blipFill>
        <p:spPr>
          <a:xfrm>
            <a:off x="2522099" y="970742"/>
            <a:ext cx="7147801" cy="5259484"/>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132803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a:xfrm>
            <a:off x="736600" y="0"/>
            <a:ext cx="10515600" cy="1325563"/>
          </a:xfrm>
        </p:spPr>
        <p:txBody>
          <a:bodyPr/>
          <a:lstStyle/>
          <a:p>
            <a:r>
              <a:rPr lang="en-US" dirty="0">
                <a:solidFill>
                  <a:schemeClr val="bg1"/>
                </a:solidFill>
              </a:rPr>
              <a:t>Con</a:t>
            </a:r>
            <a:r>
              <a:rPr lang="en-US" dirty="0"/>
              <a:t>flict and Black Patenting</a:t>
            </a:r>
          </a:p>
        </p:txBody>
      </p:sp>
      <p:pic>
        <p:nvPicPr>
          <p:cNvPr id="6" name="Content Placeholder 5">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rcRect/>
          <a:stretch/>
        </p:blipFill>
        <p:spPr>
          <a:xfrm>
            <a:off x="2522099" y="1034938"/>
            <a:ext cx="7145512" cy="5129407"/>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95523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1587156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C523-C9BD-DC4D-B8E2-54A6860B4747}"/>
              </a:ext>
            </a:extLst>
          </p:cNvPr>
          <p:cNvSpPr>
            <a:spLocks noGrp="1"/>
          </p:cNvSpPr>
          <p:nvPr>
            <p:ph type="title"/>
          </p:nvPr>
        </p:nvSpPr>
        <p:spPr>
          <a:xfrm>
            <a:off x="746759" y="0"/>
            <a:ext cx="10515600" cy="1325563"/>
          </a:xfrm>
        </p:spPr>
        <p:txBody>
          <a:bodyPr/>
          <a:lstStyle/>
          <a:p>
            <a:r>
              <a:rPr lang="en-US" dirty="0">
                <a:solidFill>
                  <a:schemeClr val="bg1"/>
                </a:solidFill>
              </a:rPr>
              <a:t>Oth</a:t>
            </a:r>
            <a:r>
              <a:rPr lang="en-US" dirty="0"/>
              <a:t>er Forms of Disenfranchisement</a:t>
            </a:r>
          </a:p>
        </p:txBody>
      </p:sp>
      <p:sp>
        <p:nvSpPr>
          <p:cNvPr id="3" name="Content Placeholder 2">
            <a:extLst>
              <a:ext uri="{FF2B5EF4-FFF2-40B4-BE49-F238E27FC236}">
                <a16:creationId xmlns:a16="http://schemas.microsoft.com/office/drawing/2014/main" id="{18240D39-6BFA-7C4B-8ACA-33DDDCBA0E35}"/>
              </a:ext>
            </a:extLst>
          </p:cNvPr>
          <p:cNvSpPr>
            <a:spLocks noGrp="1"/>
          </p:cNvSpPr>
          <p:nvPr>
            <p:ph idx="1"/>
          </p:nvPr>
        </p:nvSpPr>
        <p:spPr/>
        <p:txBody>
          <a:bodyPr/>
          <a:lstStyle/>
          <a:p>
            <a:r>
              <a:rPr lang="en-US" dirty="0"/>
              <a:t>Poll taxes</a:t>
            </a:r>
          </a:p>
          <a:p>
            <a:r>
              <a:rPr lang="en-US" dirty="0"/>
              <a:t>Literacy tests</a:t>
            </a:r>
          </a:p>
          <a:p>
            <a:r>
              <a:rPr lang="en-US" dirty="0"/>
              <a:t>Other measures: </a:t>
            </a:r>
            <a:r>
              <a:rPr lang="en-US" dirty="0">
                <a:hlinkClick r:id="rId2"/>
              </a:rPr>
              <a:t>https://www.history.com/news/african-american-voting-right-15th-amendment</a:t>
            </a:r>
            <a:endParaRPr lang="en-US" dirty="0"/>
          </a:p>
          <a:p>
            <a:r>
              <a:rPr lang="en-US" dirty="0"/>
              <a:t>Klan – with complicity from the police and government</a:t>
            </a:r>
          </a:p>
        </p:txBody>
      </p:sp>
      <p:sp>
        <p:nvSpPr>
          <p:cNvPr id="4" name="Slide Number Placeholder 3">
            <a:extLst>
              <a:ext uri="{FF2B5EF4-FFF2-40B4-BE49-F238E27FC236}">
                <a16:creationId xmlns:a16="http://schemas.microsoft.com/office/drawing/2014/main" id="{DAFCBBE4-A92C-3945-9FA6-C566393107D7}"/>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591125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662180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68858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Evidence of Racial Disparities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440898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fontScale="92500" lnSpcReduction="20000"/>
          </a:bodyPr>
          <a:lstStyle/>
          <a:p>
            <a:r>
              <a:rPr lang="en-US" dirty="0"/>
              <a:t>Unemployment Insurance</a:t>
            </a:r>
          </a:p>
          <a:p>
            <a:pPr lvl="1"/>
            <a:r>
              <a:rPr lang="en-US" dirty="0"/>
              <a:t>Because a state run program –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and domestic workers. Also permitted unions to exclude workers.</a:t>
            </a:r>
          </a:p>
          <a:p>
            <a:r>
              <a:rPr lang="en-US" dirty="0"/>
              <a:t>NRA, FHA, </a:t>
            </a:r>
          </a:p>
          <a:p>
            <a:pPr lvl="1"/>
            <a:r>
              <a:rPr lang="en-US" dirty="0">
                <a:hlinkClick r:id="rId2"/>
              </a:rPr>
              <a:t>https://atlantablackstar.com/2015/02/04/9-ways-franklin-d-roosevelts-new-deal-purposely-excluded-blacks-people/2/</a:t>
            </a:r>
            <a:endParaRPr lang="en-US" dirty="0"/>
          </a:p>
          <a:p>
            <a:r>
              <a:rPr lang="en-US" dirty="0"/>
              <a:t>Minimum Wage</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2422170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2590781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r>
              <a:rPr lang="en-US" dirty="0"/>
              <a:t>Designed to reflect the concentration of power in the hands of wealthier white residents.</a:t>
            </a:r>
          </a:p>
          <a:p>
            <a:pPr lvl="1"/>
            <a:r>
              <a:rPr lang="en-US" dirty="0"/>
              <a:t>Less in the way of services to minority and low income communities.</a:t>
            </a:r>
          </a:p>
          <a:p>
            <a:r>
              <a:rPr lang="en-US" dirty="0"/>
              <a:t>Lot size</a:t>
            </a:r>
          </a:p>
          <a:p>
            <a:r>
              <a:rPr lang="en-US" dirty="0"/>
              <a:t>Single Family Residence</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978591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868256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(12.24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2281407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10" name="Picture 9" descr="A screenshot of a cell phone&#10;&#10;Description automatically generated">
            <a:extLst>
              <a:ext uri="{FF2B5EF4-FFF2-40B4-BE49-F238E27FC236}">
                <a16:creationId xmlns:a16="http://schemas.microsoft.com/office/drawing/2014/main" id="{587FE8FC-D07C-5A49-9D70-49B0668B203C}"/>
              </a:ext>
            </a:extLst>
          </p:cNvPr>
          <p:cNvPicPr>
            <a:picLocks noChangeAspect="1"/>
          </p:cNvPicPr>
          <p:nvPr/>
        </p:nvPicPr>
        <p:blipFill>
          <a:blip r:embed="rId2" r:link="rId3"/>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1168797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02F4-40B0-5D41-80D0-6F7F4C21795A}"/>
              </a:ext>
            </a:extLst>
          </p:cNvPr>
          <p:cNvSpPr>
            <a:spLocks noGrp="1"/>
          </p:cNvSpPr>
          <p:nvPr>
            <p:ph type="title"/>
          </p:nvPr>
        </p:nvSpPr>
        <p:spPr>
          <a:xfrm>
            <a:off x="728472" y="0"/>
            <a:ext cx="10515600" cy="1325563"/>
          </a:xfrm>
        </p:spPr>
        <p:txBody>
          <a:bodyPr/>
          <a:lstStyle/>
          <a:p>
            <a:r>
              <a:rPr lang="en-US" dirty="0">
                <a:solidFill>
                  <a:schemeClr val="bg1"/>
                </a:solidFill>
              </a:rPr>
              <a:t>Effe</a:t>
            </a:r>
            <a:r>
              <a:rPr lang="en-US" dirty="0"/>
              <a:t>cts of 1966 Increase in Min Wage Coverage</a:t>
            </a:r>
          </a:p>
        </p:txBody>
      </p:sp>
      <p:pic>
        <p:nvPicPr>
          <p:cNvPr id="8" name="Content Placeholder 7" descr="Chart, line chart&#10;&#10;Description automatically generated">
            <a:extLst>
              <a:ext uri="{FF2B5EF4-FFF2-40B4-BE49-F238E27FC236}">
                <a16:creationId xmlns:a16="http://schemas.microsoft.com/office/drawing/2014/main" id="{76D5BDFC-0EEA-9740-9080-E583ADC0DCBC}"/>
              </a:ext>
            </a:extLst>
          </p:cNvPr>
          <p:cNvPicPr>
            <a:picLocks noGrp="1" noChangeAspect="1"/>
          </p:cNvPicPr>
          <p:nvPr>
            <p:ph idx="1"/>
          </p:nvPr>
        </p:nvPicPr>
        <p:blipFill>
          <a:blip r:embed="rId2"/>
          <a:stretch>
            <a:fillRect/>
          </a:stretch>
        </p:blipFill>
        <p:spPr>
          <a:xfrm>
            <a:off x="853911" y="1094982"/>
            <a:ext cx="7263108" cy="5135244"/>
          </a:xfrm>
        </p:spPr>
      </p:pic>
      <p:sp>
        <p:nvSpPr>
          <p:cNvPr id="4" name="Slide Number Placeholder 3">
            <a:extLst>
              <a:ext uri="{FF2B5EF4-FFF2-40B4-BE49-F238E27FC236}">
                <a16:creationId xmlns:a16="http://schemas.microsoft.com/office/drawing/2014/main" id="{F5DD43D3-279E-064F-9325-AE79B9D22F5E}"/>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3" name="TextBox 2">
            <a:extLst>
              <a:ext uri="{FF2B5EF4-FFF2-40B4-BE49-F238E27FC236}">
                <a16:creationId xmlns:a16="http://schemas.microsoft.com/office/drawing/2014/main" id="{C3342C60-6536-B445-8102-627D038916AF}"/>
              </a:ext>
            </a:extLst>
          </p:cNvPr>
          <p:cNvSpPr txBox="1"/>
          <p:nvPr/>
        </p:nvSpPr>
        <p:spPr>
          <a:xfrm>
            <a:off x="8242458" y="1582340"/>
            <a:ext cx="3272947" cy="3693319"/>
          </a:xfrm>
          <a:prstGeom prst="rect">
            <a:avLst/>
          </a:prstGeom>
          <a:noFill/>
        </p:spPr>
        <p:txBody>
          <a:bodyPr wrap="none" rtlCol="0">
            <a:spAutoFit/>
          </a:bodyPr>
          <a:lstStyle/>
          <a:p>
            <a:r>
              <a:rPr lang="en-US" dirty="0"/>
              <a:t>Added coverage for agriculture</a:t>
            </a:r>
          </a:p>
          <a:p>
            <a:r>
              <a:rPr lang="en-US" dirty="0"/>
              <a:t>restaurants, nursing homes, </a:t>
            </a:r>
          </a:p>
          <a:p>
            <a:r>
              <a:rPr lang="en-US" dirty="0"/>
              <a:t>and other services.</a:t>
            </a:r>
          </a:p>
          <a:p>
            <a:endParaRPr lang="en-US" dirty="0"/>
          </a:p>
          <a:p>
            <a:r>
              <a:rPr lang="en-US" dirty="0"/>
              <a:t>These industries employed</a:t>
            </a:r>
          </a:p>
          <a:p>
            <a:r>
              <a:rPr lang="en-US" dirty="0"/>
              <a:t>1/3 of Black workers at the time.</a:t>
            </a:r>
          </a:p>
          <a:p>
            <a:endParaRPr lang="en-US" dirty="0"/>
          </a:p>
          <a:p>
            <a:r>
              <a:rPr lang="en-US" dirty="0"/>
              <a:t>Graph is the effect on wages</a:t>
            </a:r>
          </a:p>
          <a:p>
            <a:r>
              <a:rPr lang="en-US" dirty="0"/>
              <a:t>within these industries.</a:t>
            </a:r>
          </a:p>
          <a:p>
            <a:endParaRPr lang="en-US" dirty="0"/>
          </a:p>
          <a:p>
            <a:r>
              <a:rPr lang="en-US" dirty="0"/>
              <a:t>This explains 20% of reduced</a:t>
            </a:r>
          </a:p>
          <a:p>
            <a:r>
              <a:rPr lang="en-US" dirty="0"/>
              <a:t>Black-White wage gap during the</a:t>
            </a:r>
          </a:p>
          <a:p>
            <a:r>
              <a:rPr lang="en-US" dirty="0"/>
              <a:t>Civil Rights Era.</a:t>
            </a:r>
          </a:p>
        </p:txBody>
      </p:sp>
    </p:spTree>
    <p:extLst>
      <p:ext uri="{BB962C8B-B14F-4D97-AF65-F5344CB8AC3E}">
        <p14:creationId xmlns:p14="http://schemas.microsoft.com/office/powerpoint/2010/main" val="3463542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a:bodyPr>
          <a:lstStyle/>
          <a:p>
            <a:r>
              <a:rPr lang="en-US" dirty="0"/>
              <a:t>1896: Plessy v. Ferguson</a:t>
            </a:r>
          </a:p>
          <a:p>
            <a:pPr lvl="1"/>
            <a:r>
              <a:rPr lang="en-US" dirty="0"/>
              <a:t>Ruled that segregated public facilities were legal, so long as of equal quality.</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not equal at all.</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a:t>
            </a:r>
            <a:r>
              <a:rPr lang="en-US" dirty="0" err="1"/>
              <a:t>doctring</a:t>
            </a:r>
            <a:r>
              <a:rPr lang="en-US" dirty="0"/>
              <a:t>.</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871275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766654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3263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 3 Years Difference (W vs B)</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00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E113-7A4A-9644-AD71-7F18351D55A6}"/>
              </a:ext>
            </a:extLst>
          </p:cNvPr>
          <p:cNvSpPr>
            <a:spLocks noGrp="1"/>
          </p:cNvSpPr>
          <p:nvPr>
            <p:ph type="title"/>
          </p:nvPr>
        </p:nvSpPr>
        <p:spPr>
          <a:xfrm>
            <a:off x="748749" y="0"/>
            <a:ext cx="10515600" cy="1325563"/>
          </a:xfrm>
        </p:spPr>
        <p:txBody>
          <a:bodyPr/>
          <a:lstStyle/>
          <a:p>
            <a:r>
              <a:rPr lang="en-US" dirty="0">
                <a:solidFill>
                  <a:schemeClr val="bg1"/>
                </a:solidFill>
              </a:rPr>
              <a:t>195</a:t>
            </a:r>
            <a:r>
              <a:rPr lang="en-US" dirty="0"/>
              <a:t>7 Civil Rights</a:t>
            </a:r>
          </a:p>
        </p:txBody>
      </p:sp>
      <p:sp>
        <p:nvSpPr>
          <p:cNvPr id="3" name="Content Placeholder 2">
            <a:extLst>
              <a:ext uri="{FF2B5EF4-FFF2-40B4-BE49-F238E27FC236}">
                <a16:creationId xmlns:a16="http://schemas.microsoft.com/office/drawing/2014/main" id="{8AFC94E1-BF6B-0941-86DE-ADF5AD6F2F0D}"/>
              </a:ext>
            </a:extLst>
          </p:cNvPr>
          <p:cNvSpPr>
            <a:spLocks noGrp="1"/>
          </p:cNvSpPr>
          <p:nvPr>
            <p:ph idx="1"/>
          </p:nvPr>
        </p:nvSpPr>
        <p:spPr/>
        <p:txBody>
          <a:bodyPr/>
          <a:lstStyle/>
          <a:p>
            <a:r>
              <a:rPr lang="en-US" b="0" dirty="0"/>
              <a:t>For decades after </a:t>
            </a:r>
            <a:r>
              <a:rPr lang="en-US" b="0" u="sng" dirty="0">
                <a:hlinkClick r:id="rId2"/>
              </a:rPr>
              <a:t>Reconstruction</a:t>
            </a:r>
            <a:r>
              <a:rPr lang="en-US" b="0" dirty="0"/>
              <a:t>, the U.S. Congress did not pass a single civil rights act.</a:t>
            </a:r>
          </a:p>
          <a:p>
            <a:pPr marL="0" indent="0">
              <a:buNone/>
            </a:pPr>
            <a:endParaRPr lang="en-US" b="0" dirty="0"/>
          </a:p>
          <a:p>
            <a:r>
              <a:rPr lang="en-US" b="0" dirty="0"/>
              <a:t>In 1957, it established within the Justice Department:</a:t>
            </a:r>
          </a:p>
          <a:p>
            <a:pPr lvl="1"/>
            <a:r>
              <a:rPr lang="en-US" dirty="0"/>
              <a:t>A </a:t>
            </a:r>
            <a:r>
              <a:rPr lang="en-US" b="0" dirty="0"/>
              <a:t>civil rights section, and</a:t>
            </a:r>
          </a:p>
          <a:p>
            <a:pPr lvl="1"/>
            <a:r>
              <a:rPr lang="en-US" b="0" dirty="0"/>
              <a:t>a Commission on Civil Rights to investigate discriminatory conditions.</a:t>
            </a:r>
            <a:endParaRPr lang="en-US" dirty="0"/>
          </a:p>
        </p:txBody>
      </p:sp>
      <p:sp>
        <p:nvSpPr>
          <p:cNvPr id="4" name="Slide Number Placeholder 3">
            <a:extLst>
              <a:ext uri="{FF2B5EF4-FFF2-40B4-BE49-F238E27FC236}">
                <a16:creationId xmlns:a16="http://schemas.microsoft.com/office/drawing/2014/main" id="{41837DDF-3AF6-7E4D-8B2C-A30902FE13FA}"/>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4250097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3079663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273861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621018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3657431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3654583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3444495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3699558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0C6C-BA2B-5F40-A0E1-58C70B66342D}"/>
              </a:ext>
            </a:extLst>
          </p:cNvPr>
          <p:cNvSpPr>
            <a:spLocks noGrp="1"/>
          </p:cNvSpPr>
          <p:nvPr>
            <p:ph type="title"/>
          </p:nvPr>
        </p:nvSpPr>
        <p:spPr/>
        <p:txBody>
          <a:bodyPr/>
          <a:lstStyle/>
          <a:p>
            <a:r>
              <a:rPr lang="en-US" dirty="0">
                <a:solidFill>
                  <a:schemeClr val="bg1"/>
                </a:solidFill>
              </a:rPr>
              <a:t>Mo</a:t>
            </a:r>
            <a:r>
              <a:rPr lang="en-US" dirty="0"/>
              <a:t>bility</a:t>
            </a:r>
          </a:p>
        </p:txBody>
      </p:sp>
      <p:sp>
        <p:nvSpPr>
          <p:cNvPr id="3" name="Content Placeholder 2">
            <a:extLst>
              <a:ext uri="{FF2B5EF4-FFF2-40B4-BE49-F238E27FC236}">
                <a16:creationId xmlns:a16="http://schemas.microsoft.com/office/drawing/2014/main" id="{1633E637-4223-5645-90D0-0EB0BE27689C}"/>
              </a:ext>
            </a:extLst>
          </p:cNvPr>
          <p:cNvSpPr>
            <a:spLocks noGrp="1"/>
          </p:cNvSpPr>
          <p:nvPr>
            <p:ph idx="1"/>
          </p:nvPr>
        </p:nvSpPr>
        <p:spPr/>
        <p:txBody>
          <a:bodyPr/>
          <a:lstStyle/>
          <a:p>
            <a:r>
              <a:rPr lang="en-US" dirty="0"/>
              <a:t>Generally the case that Black men are:</a:t>
            </a:r>
          </a:p>
          <a:p>
            <a:pPr lvl="1"/>
            <a:r>
              <a:rPr lang="en-US" dirty="0"/>
              <a:t>less likely to move out of the bottom than White men.</a:t>
            </a:r>
          </a:p>
          <a:p>
            <a:pPr lvl="1"/>
            <a:r>
              <a:rPr lang="en-US" dirty="0"/>
              <a:t>More likely to drop out of the top than are White men.</a:t>
            </a:r>
          </a:p>
          <a:p>
            <a:r>
              <a:rPr lang="en-US" dirty="0"/>
              <a:t>Overall rates of mobility in the post Civil War era have been slower for Black men than for White men</a:t>
            </a:r>
          </a:p>
          <a:p>
            <a:r>
              <a:rPr lang="en-US" dirty="0"/>
              <a:t>Racial differences in income are persistent if race and human capital are strongly transmitted across generations.</a:t>
            </a:r>
          </a:p>
          <a:p>
            <a:pPr lvl="1"/>
            <a:r>
              <a:rPr lang="en-US" dirty="0"/>
              <a:t>Which they are in U.S. history.</a:t>
            </a:r>
          </a:p>
        </p:txBody>
      </p:sp>
      <p:sp>
        <p:nvSpPr>
          <p:cNvPr id="4" name="Slide Number Placeholder 3">
            <a:extLst>
              <a:ext uri="{FF2B5EF4-FFF2-40B4-BE49-F238E27FC236}">
                <a16:creationId xmlns:a16="http://schemas.microsoft.com/office/drawing/2014/main" id="{08A01050-2BDC-1842-9C35-5952DD7FF782}"/>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1180528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4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46012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5AA9-D19A-4740-B8C7-BECFB073C052}"/>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on Mobility</a:t>
            </a:r>
          </a:p>
        </p:txBody>
      </p:sp>
      <p:sp>
        <p:nvSpPr>
          <p:cNvPr id="3" name="Content Placeholder 2">
            <a:extLst>
              <a:ext uri="{FF2B5EF4-FFF2-40B4-BE49-F238E27FC236}">
                <a16:creationId xmlns:a16="http://schemas.microsoft.com/office/drawing/2014/main" id="{AD7F894F-9D63-2044-A6AA-3089D79F87AA}"/>
              </a:ext>
            </a:extLst>
          </p:cNvPr>
          <p:cNvSpPr>
            <a:spLocks noGrp="1"/>
          </p:cNvSpPr>
          <p:nvPr>
            <p:ph idx="1"/>
          </p:nvPr>
        </p:nvSpPr>
        <p:spPr/>
        <p:txBody>
          <a:bodyPr/>
          <a:lstStyle/>
          <a:p>
            <a:r>
              <a:rPr lang="en-US" dirty="0"/>
              <a:t>Had Black children from 1880 to 1900 transitioned as White children had, the income gap in 1900 would have been the same as it was in 2000.</a:t>
            </a:r>
          </a:p>
          <a:p>
            <a:pPr lvl="1"/>
            <a:r>
              <a:rPr lang="en-US" dirty="0"/>
              <a:t>The inheritance of race prevented 100 years worth of achievement.</a:t>
            </a:r>
          </a:p>
        </p:txBody>
      </p:sp>
      <p:sp>
        <p:nvSpPr>
          <p:cNvPr id="4" name="Slide Number Placeholder 3">
            <a:extLst>
              <a:ext uri="{FF2B5EF4-FFF2-40B4-BE49-F238E27FC236}">
                <a16:creationId xmlns:a16="http://schemas.microsoft.com/office/drawing/2014/main" id="{FDF3ACEF-55BA-F847-9981-672EED92D475}"/>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246390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16298772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26408</TotalTime>
  <Words>4394</Words>
  <Application>Microsoft Macintosh PowerPoint</Application>
  <PresentationFormat>Widescreen</PresentationFormat>
  <Paragraphs>657</Paragraphs>
  <Slides>80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Courier New</vt:lpstr>
      <vt:lpstr>Custom Design</vt:lpstr>
      <vt:lpstr>PowerPoint Presentation</vt:lpstr>
      <vt:lpstr> National Economic Education Delegation</vt:lpstr>
      <vt:lpstr>Who Are We?</vt:lpstr>
      <vt:lpstr>Credits and Disclaimer</vt:lpstr>
      <vt:lpstr>Outline</vt:lpstr>
      <vt:lpstr>Evidence of Racial Disparities</vt:lpstr>
      <vt:lpstr>Life Expectancy: 3 Years Difference (W vs B)</vt:lpstr>
      <vt:lpstr>Enormous Disparity of Outcomes</vt:lpstr>
      <vt:lpstr>Maternal Mortality Rates, 2018</vt:lpstr>
      <vt:lpstr>Race in Policy</vt:lpstr>
      <vt:lpstr>Events/Policies with Direct Wealth Implications </vt:lpstr>
      <vt:lpstr>Policies: Discriminatory Intent</vt:lpstr>
      <vt:lpstr>FHA Discrimination</vt:lpstr>
      <vt:lpstr>HOLC Appraisal Manual Grading System</vt:lpstr>
      <vt:lpstr> Misguided Past Policies: Redlining </vt:lpstr>
      <vt:lpstr>Clear Impact on Not Only D, but Also C Areas</vt:lpstr>
      <vt:lpstr>Housing Post-WWII</vt:lpstr>
      <vt:lpstr>Policies w/Discriminatory EFFECT</vt:lpstr>
      <vt:lpstr>Effect: Often Intended, But Not Overt</vt:lpstr>
      <vt:lpstr>The New Deal</vt:lpstr>
      <vt:lpstr>Policies: Discriminatory Effect</vt:lpstr>
      <vt:lpstr>GI Bill</vt:lpstr>
      <vt:lpstr>GI Bill: by the Numbers</vt:lpstr>
      <vt:lpstr>GI Bill: Education</vt:lpstr>
      <vt:lpstr>GI Bill: Housing</vt:lpstr>
      <vt:lpstr>Gov’t Asset Building Policies</vt:lpstr>
      <vt:lpstr>Anti-Discrimination</vt:lpstr>
      <vt:lpstr>Note About Legislation and Other Efforts</vt:lpstr>
      <vt:lpstr>Implications for GDP of Talent Allocation</vt:lpstr>
      <vt:lpstr>Anti-Discrimination Legislation of the 1960s</vt:lpstr>
      <vt:lpstr>Civil Rights Movement and Legislation</vt:lpstr>
      <vt:lpstr>Little Wage Progress</vt:lpstr>
      <vt:lpstr>Affirmative Action</vt:lpstr>
      <vt:lpstr>Affirmative Action – Economic Consequences</vt:lpstr>
      <vt:lpstr>Policy Solutions</vt:lpstr>
      <vt:lpstr>Categories of Policy Areas</vt:lpstr>
      <vt:lpstr>Solutions: Must be Multi-Domain</vt:lpstr>
      <vt:lpstr>Summary</vt:lpstr>
      <vt:lpstr> Thank you!</vt:lpstr>
      <vt:lpstr> Available NEED Topics Include:</vt:lpstr>
      <vt:lpstr>Slave Trade – by the Numbers</vt:lpstr>
      <vt:lpstr>Slavery</vt:lpstr>
      <vt:lpstr>Slavery Economics</vt:lpstr>
      <vt:lpstr>Value of Slaves</vt:lpstr>
      <vt:lpstr>Slavery’s Contribution to Southern Income: 1860</vt:lpstr>
      <vt:lpstr>Why Slavery?</vt:lpstr>
      <vt:lpstr>Slave Trade – Some Economics</vt:lpstr>
      <vt:lpstr>Amendments Ending Slavery</vt:lpstr>
      <vt:lpstr>Reconstruction &amp; 40 Acres: 1865-1877</vt:lpstr>
      <vt:lpstr>40 Acres (but no Mule)</vt:lpstr>
      <vt:lpstr>Black Codes: 1865-1877</vt:lpstr>
      <vt:lpstr>Jim Crow (1877-1964)</vt:lpstr>
      <vt:lpstr>The Second Slavery?</vt:lpstr>
      <vt:lpstr>Jim Crow &amp; Black Patenting</vt:lpstr>
      <vt:lpstr>Conflict and Black Patenting</vt:lpstr>
      <vt:lpstr> Misguided Past Policies: Redlining </vt:lpstr>
      <vt:lpstr>Other Forms of Disenfranchisement</vt:lpstr>
      <vt:lpstr>Homestead Acts</vt:lpstr>
      <vt:lpstr>Homestead Acts – Effects on Relative Wealth</vt:lpstr>
      <vt:lpstr>Other New Deal Programs</vt:lpstr>
      <vt:lpstr>Housing</vt:lpstr>
      <vt:lpstr>Local Zoning</vt:lpstr>
      <vt:lpstr>What Is The Minimum Wage?</vt:lpstr>
      <vt:lpstr>Minimum Wages</vt:lpstr>
      <vt:lpstr>History of the Minimum Wage</vt:lpstr>
      <vt:lpstr>Effects of 1966 Increase in Min Wage Coverage</vt:lpstr>
      <vt:lpstr>1954 Brown v. Board of Education</vt:lpstr>
      <vt:lpstr>Brown Impact</vt:lpstr>
      <vt:lpstr>Economic Impact of Equalization</vt:lpstr>
      <vt:lpstr>1957 Civil Rights</vt:lpstr>
      <vt:lpstr>Civil Rights Act of 1964</vt:lpstr>
      <vt:lpstr>Economic Consequences</vt:lpstr>
      <vt:lpstr>Black Household Incomes Relative to White</vt:lpstr>
      <vt:lpstr>Disparities in Lifetime Earnings</vt:lpstr>
      <vt:lpstr>Median Income</vt:lpstr>
      <vt:lpstr>Black Male Labor Force Participation is Low</vt:lpstr>
      <vt:lpstr>Poverty</vt:lpstr>
      <vt:lpstr>Mobility</vt:lpstr>
      <vt:lpstr>U.S. – Racial Differences in Mobility</vt:lpstr>
      <vt:lpstr>Evidence on Mobility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264</cp:revision>
  <cp:lastPrinted>2021-06-21T17:21:09Z</cp:lastPrinted>
  <dcterms:created xsi:type="dcterms:W3CDTF">2017-05-03T22:30:38Z</dcterms:created>
  <dcterms:modified xsi:type="dcterms:W3CDTF">2021-06-21T17:21:18Z</dcterms:modified>
</cp:coreProperties>
</file>