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1"/>
  </p:notesMasterIdLst>
  <p:sldIdLst>
    <p:sldId id="256" r:id="rId2"/>
    <p:sldId id="328" r:id="rId3"/>
    <p:sldId id="434" r:id="rId4"/>
    <p:sldId id="327" r:id="rId5"/>
    <p:sldId id="1095" r:id="rId6"/>
    <p:sldId id="1679" r:id="rId7"/>
    <p:sldId id="3967" r:id="rId8"/>
    <p:sldId id="1692" r:id="rId9"/>
    <p:sldId id="1089" r:id="rId10"/>
    <p:sldId id="1146" r:id="rId11"/>
    <p:sldId id="1135" r:id="rId12"/>
    <p:sldId id="1172" r:id="rId13"/>
    <p:sldId id="1173" r:id="rId14"/>
    <p:sldId id="1174" r:id="rId15"/>
    <p:sldId id="1175" r:id="rId16"/>
    <p:sldId id="1176" r:id="rId17"/>
    <p:sldId id="1177" r:id="rId18"/>
    <p:sldId id="1178" r:id="rId19"/>
    <p:sldId id="1179" r:id="rId20"/>
    <p:sldId id="1133" r:id="rId21"/>
    <p:sldId id="1109" r:id="rId22"/>
    <p:sldId id="3961" r:id="rId23"/>
    <p:sldId id="384" r:id="rId24"/>
    <p:sldId id="1673" r:id="rId25"/>
    <p:sldId id="1682" r:id="rId26"/>
    <p:sldId id="3962" r:id="rId27"/>
    <p:sldId id="1184" r:id="rId28"/>
    <p:sldId id="1691" r:id="rId29"/>
    <p:sldId id="1120" r:id="rId30"/>
    <p:sldId id="1191" r:id="rId31"/>
    <p:sldId id="1675" r:id="rId32"/>
    <p:sldId id="1676" r:id="rId33"/>
    <p:sldId id="1196" r:id="rId34"/>
    <p:sldId id="1197" r:id="rId35"/>
    <p:sldId id="1198" r:id="rId36"/>
    <p:sldId id="1683" r:id="rId37"/>
    <p:sldId id="1686" r:id="rId38"/>
    <p:sldId id="3968" r:id="rId39"/>
    <p:sldId id="1651" r:id="rId40"/>
    <p:sldId id="1648" r:id="rId41"/>
    <p:sldId id="1190" r:id="rId42"/>
    <p:sldId id="3964" r:id="rId43"/>
    <p:sldId id="3965" r:id="rId44"/>
    <p:sldId id="1142" r:id="rId45"/>
    <p:sldId id="3504" r:id="rId46"/>
    <p:sldId id="1140" r:id="rId47"/>
    <p:sldId id="1645" r:id="rId48"/>
    <p:sldId id="1671" r:id="rId49"/>
    <p:sldId id="1185" r:id="rId50"/>
    <p:sldId id="1684" r:id="rId51"/>
    <p:sldId id="1106" r:id="rId52"/>
    <p:sldId id="1182" r:id="rId53"/>
    <p:sldId id="1183" r:id="rId54"/>
    <p:sldId id="1199" r:id="rId55"/>
    <p:sldId id="1685" r:id="rId56"/>
    <p:sldId id="1141" r:id="rId57"/>
    <p:sldId id="1201" r:id="rId58"/>
    <p:sldId id="1129" r:id="rId59"/>
    <p:sldId id="1131" r:id="rId60"/>
    <p:sldId id="1187" r:id="rId61"/>
    <p:sldId id="1669" r:id="rId62"/>
    <p:sldId id="1090" r:id="rId63"/>
    <p:sldId id="1144" r:id="rId64"/>
    <p:sldId id="1091" r:id="rId65"/>
    <p:sldId id="1092" r:id="rId66"/>
    <p:sldId id="1093" r:id="rId67"/>
    <p:sldId id="1102" r:id="rId68"/>
    <p:sldId id="1188" r:id="rId69"/>
    <p:sldId id="1088"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499" autoAdjust="0"/>
    <p:restoredTop sz="94674"/>
  </p:normalViewPr>
  <p:slideViewPr>
    <p:cSldViewPr snapToGrid="0" snapToObjects="1">
      <p:cViewPr varScale="1">
        <p:scale>
          <a:sx n="120" d="100"/>
          <a:sy n="120" d="100"/>
        </p:scale>
        <p:origin x="192" y="21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The 1936 FHA underwriting manual included explicit instructions to not lend in areas with “inharmonious racial groups” and to respect racially biased covenant restrictions; for example, if a deed said that no black person could occupy a house, the FHA manual of 1936 respected that.</a:t>
            </a:r>
          </a:p>
          <a:p>
            <a:pPr defTabSz="931723">
              <a:defRPr/>
            </a:pPr>
            <a:endParaRPr lang="en-US" dirty="0"/>
          </a:p>
          <a:p>
            <a:pPr defTabSz="931723">
              <a:defRPr/>
            </a:pPr>
            <a:r>
              <a:rPr lang="en-US" dirty="0"/>
              <a:t>For more, see https://</a:t>
            </a:r>
            <a:r>
              <a:rPr lang="en-US" dirty="0" err="1"/>
              <a:t>www.jstor.org</a:t>
            </a:r>
            <a:r>
              <a:rPr lang="en-US" dirty="0"/>
              <a:t>/stable/20108708?seq=1#page_scan_tab_contents or https://</a:t>
            </a:r>
            <a:r>
              <a:rPr lang="en-US" dirty="0" err="1"/>
              <a:t>ncrc.org</a:t>
            </a:r>
            <a:r>
              <a:rPr lang="en-US" dirty="0"/>
              <a:t>/</a:t>
            </a:r>
            <a:r>
              <a:rPr lang="en-US" dirty="0" err="1"/>
              <a:t>holc</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56708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3312708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history.com/news/african-american-voting-right-15th-amendmen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file:////Users/Jon/NEED%20Dropbox/Presentations/RacialWealth/Images/LifetimeEarnings.0.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Users/Jon/NEED%20Dropbox/Presentations/Racialdisparity/Charts/MedInc.png" TargetMode="External"/><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MedInc_All_bar.png" TargetMode="Externa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file:////Users/Jon/NEED%20Dropbox/Presentations/Racialdisparity/Charts/Poverty.png" TargetMode="External"/><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Poverty_bar.png" TargetMode="Externa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file:////Users/Jon/NEED%20Dropbox/Presentations/Racialdisparity/Images/MaternalMortality.png"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cdc.gov/nchs/data/nvsr/nvsr69/nvsr69_02-508.pdf"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needelegation.org/Library/53/ECTA11427.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history.com/topics/american-civil-war/reconstruction"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history.com/topics/black-history/civil-rights-act" TargetMode="External"/><Relationship Id="rId2" Type="http://schemas.openxmlformats.org/officeDocument/2006/relationships/hyperlink" Target="https://www.eeoc.gov/"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file:////Users/Jon/NEED%20Dropbox/Presentations/RacialWealth/Images/AssetSubsidies.jpe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Users/Jon/NEED%20Dropbox/Presentations/Racialdisparity/Charts/LifeExpectancy.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Government Policies with Racial Implications</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pic>
        <p:nvPicPr>
          <p:cNvPr id="6" name="Picture 5">
            <a:extLst>
              <a:ext uri="{FF2B5EF4-FFF2-40B4-BE49-F238E27FC236}">
                <a16:creationId xmlns:a16="http://schemas.microsoft.com/office/drawing/2014/main" id="{676A8EB8-4FC1-644F-8475-E017DB39115F}"/>
              </a:ext>
            </a:extLst>
          </p:cNvPr>
          <p:cNvPicPr>
            <a:picLocks noChangeAspect="1"/>
          </p:cNvPicPr>
          <p:nvPr/>
        </p:nvPicPr>
        <p:blipFill>
          <a:blip r:embed="rId2"/>
          <a:stretch>
            <a:fillRect/>
          </a:stretch>
        </p:blipFill>
        <p:spPr>
          <a:xfrm>
            <a:off x="653143" y="515211"/>
            <a:ext cx="6313714" cy="2038322"/>
          </a:xfrm>
          <a:prstGeom prst="rect">
            <a:avLst/>
          </a:prstGeom>
        </p:spPr>
      </p:pic>
      <p:pic>
        <p:nvPicPr>
          <p:cNvPr id="7" name="Picture 6">
            <a:extLst>
              <a:ext uri="{FF2B5EF4-FFF2-40B4-BE49-F238E27FC236}">
                <a16:creationId xmlns:a16="http://schemas.microsoft.com/office/drawing/2014/main" id="{9CF598F9-A7BF-5643-9AF3-980EBED67582}"/>
              </a:ext>
            </a:extLst>
          </p:cNvPr>
          <p:cNvPicPr>
            <a:picLocks noChangeAspect="1"/>
          </p:cNvPicPr>
          <p:nvPr/>
        </p:nvPicPr>
        <p:blipFill>
          <a:blip r:embed="rId3"/>
          <a:stretch>
            <a:fillRect/>
          </a:stretch>
        </p:blipFill>
        <p:spPr>
          <a:xfrm>
            <a:off x="8022483" y="3569784"/>
            <a:ext cx="4169517" cy="2742367"/>
          </a:xfrm>
          <a:prstGeom prst="rect">
            <a:avLst/>
          </a:prstGeom>
        </p:spPr>
      </p:pic>
      <p:sp>
        <p:nvSpPr>
          <p:cNvPr id="9" name="Subtitle 2">
            <a:extLst>
              <a:ext uri="{FF2B5EF4-FFF2-40B4-BE49-F238E27FC236}">
                <a16:creationId xmlns:a16="http://schemas.microsoft.com/office/drawing/2014/main" id="{6D4BB369-55DF-3540-9681-0A1A4B93F205}"/>
              </a:ext>
            </a:extLst>
          </p:cNvPr>
          <p:cNvSpPr txBox="1">
            <a:spLocks/>
          </p:cNvSpPr>
          <p:nvPr/>
        </p:nvSpPr>
        <p:spPr>
          <a:xfrm>
            <a:off x="1500351" y="4169821"/>
            <a:ext cx="9144000" cy="144495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Alameda Chamber of Commerce, </a:t>
            </a:r>
          </a:p>
          <a:p>
            <a:pPr>
              <a:lnSpc>
                <a:spcPct val="100000"/>
              </a:lnSpc>
              <a:spcBef>
                <a:spcPts val="0"/>
              </a:spcBef>
            </a:pPr>
            <a:r>
              <a:rPr lang="en-US" sz="3200" dirty="0">
                <a:solidFill>
                  <a:schemeClr val="tx2"/>
                </a:solidFill>
              </a:rPr>
              <a:t>DEI Town Hall</a:t>
            </a:r>
          </a:p>
          <a:p>
            <a:pPr>
              <a:lnSpc>
                <a:spcPct val="100000"/>
              </a:lnSpc>
              <a:spcBef>
                <a:spcPts val="0"/>
              </a:spcBef>
            </a:pPr>
            <a:r>
              <a:rPr lang="en-US" sz="1800" dirty="0">
                <a:solidFill>
                  <a:schemeClr val="tx2"/>
                </a:solidFill>
              </a:rPr>
              <a:t>May 10, 2021</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a:p>
            <a:pPr>
              <a:lnSpc>
                <a:spcPct val="100000"/>
              </a:lnSpc>
              <a:spcBef>
                <a:spcPts val="0"/>
              </a:spcBef>
            </a:pPr>
            <a:r>
              <a:rPr lang="en-US" sz="3400" dirty="0">
                <a:solidFill>
                  <a:schemeClr val="tx2"/>
                </a:solidFill>
              </a:rPr>
              <a:t>Executive Director, NEED</a:t>
            </a:r>
          </a:p>
        </p:txBody>
      </p:sp>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p:txBody>
          <a:bodyPr/>
          <a:lstStyle/>
          <a:p>
            <a:r>
              <a:rPr lang="en-US" dirty="0">
                <a:solidFill>
                  <a:schemeClr val="bg1"/>
                </a:solidFill>
              </a:rPr>
              <a:t>Pol</a:t>
            </a:r>
            <a:r>
              <a:rPr lang="en-US" dirty="0"/>
              <a:t>icies: Discriminatory Intent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641323" y="1602225"/>
            <a:ext cx="4909353" cy="4351338"/>
          </a:xfrm>
        </p:spPr>
        <p:txBody>
          <a:bodyPr/>
          <a:lstStyle/>
          <a:p>
            <a:r>
              <a:rPr lang="en-US" dirty="0"/>
              <a:t>Slave trade</a:t>
            </a:r>
          </a:p>
          <a:p>
            <a:r>
              <a:rPr lang="en-US" dirty="0"/>
              <a:t>Slavery</a:t>
            </a:r>
          </a:p>
          <a:p>
            <a:r>
              <a:rPr lang="en-US" dirty="0"/>
              <a:t>Reconstruction and 40 acres</a:t>
            </a:r>
          </a:p>
          <a:p>
            <a:r>
              <a:rPr lang="en-US" dirty="0"/>
              <a:t>Black Codes &amp; Vagrancy Laws</a:t>
            </a:r>
          </a:p>
          <a:p>
            <a:r>
              <a:rPr lang="en-US" dirty="0"/>
              <a:t>Jim Crow</a:t>
            </a:r>
          </a:p>
          <a:p>
            <a:r>
              <a:rPr lang="en-US" dirty="0"/>
              <a:t>Federal Housing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279986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by the Numbers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1619 – date marked as arrival of first African slaves – Jamestown, VA</a:t>
            </a:r>
          </a:p>
          <a:p>
            <a:pPr lvl="1"/>
            <a:r>
              <a:rPr lang="en-US" dirty="0"/>
              <a:t>African slavery was in existence prior to this date, likely beginning with Christopher Columbus in 1490s.</a:t>
            </a:r>
          </a:p>
          <a:p>
            <a:r>
              <a:rPr lang="en-US" dirty="0"/>
              <a:t>Between 1525 and 1808:</a:t>
            </a:r>
          </a:p>
          <a:p>
            <a:pPr lvl="1"/>
            <a:r>
              <a:rPr lang="en-US" dirty="0"/>
              <a:t>12.5 million slaves departed for the New World</a:t>
            </a:r>
          </a:p>
          <a:p>
            <a:pPr lvl="1"/>
            <a:r>
              <a:rPr lang="en-US" dirty="0"/>
              <a:t>10.7 million survived the Middle Passage</a:t>
            </a:r>
          </a:p>
          <a:p>
            <a:pPr lvl="2"/>
            <a:r>
              <a:rPr lang="en-US" dirty="0"/>
              <a:t>Only 388,000 arrived directly on North American shores.</a:t>
            </a:r>
          </a:p>
          <a:p>
            <a:r>
              <a:rPr lang="en-US" dirty="0"/>
              <a:t>Federal government banned the importation of slaves in 1808.</a:t>
            </a:r>
          </a:p>
          <a:p>
            <a:pPr lvl="1"/>
            <a:r>
              <a:rPr lang="en-US" dirty="0"/>
              <a:t>There was already a population of more than 4 million slaves at the time.</a:t>
            </a:r>
          </a:p>
          <a:p>
            <a:r>
              <a:rPr lang="en-US" dirty="0"/>
              <a:t>Worth considering as the first deprivation of wealth.</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3984171" y="6456851"/>
            <a:ext cx="7624844" cy="276999"/>
          </a:xfrm>
          <a:prstGeom prst="rect">
            <a:avLst/>
          </a:prstGeom>
          <a:noFill/>
        </p:spPr>
        <p:txBody>
          <a:bodyPr wrap="none" rtlCol="0">
            <a:spAutoFit/>
          </a:bodyPr>
          <a:lstStyle/>
          <a:p>
            <a:r>
              <a:rPr lang="en-US" sz="1200" dirty="0"/>
              <a:t>Source: https://</a:t>
            </a:r>
            <a:r>
              <a:rPr lang="en-US" sz="1200" dirty="0" err="1"/>
              <a:t>www.pbs.org</a:t>
            </a:r>
            <a:r>
              <a:rPr lang="en-US" sz="1200" dirty="0"/>
              <a:t>/</a:t>
            </a:r>
            <a:r>
              <a:rPr lang="en-US" sz="1200" dirty="0" err="1"/>
              <a:t>wnet</a:t>
            </a:r>
            <a:r>
              <a:rPr lang="en-US" sz="1200" dirty="0"/>
              <a:t>/</a:t>
            </a:r>
            <a:r>
              <a:rPr lang="en-US" sz="1200" dirty="0" err="1"/>
              <a:t>african</a:t>
            </a:r>
            <a:r>
              <a:rPr lang="en-US" sz="1200" dirty="0"/>
              <a:t>-</a:t>
            </a:r>
            <a:r>
              <a:rPr lang="en-US" sz="1200" dirty="0" err="1"/>
              <a:t>americans</a:t>
            </a:r>
            <a:r>
              <a:rPr lang="en-US" sz="1200" dirty="0"/>
              <a:t>-many-rivers-to-cross/history/how-many-slaves-landed-in-the-us/</a:t>
            </a:r>
          </a:p>
        </p:txBody>
      </p:sp>
    </p:spTree>
    <p:extLst>
      <p:ext uri="{BB962C8B-B14F-4D97-AF65-F5344CB8AC3E}">
        <p14:creationId xmlns:p14="http://schemas.microsoft.com/office/powerpoint/2010/main" val="229415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1127-74A7-4545-8A25-EF6511F2BD51}"/>
              </a:ext>
            </a:extLst>
          </p:cNvPr>
          <p:cNvSpPr>
            <a:spLocks noGrp="1"/>
          </p:cNvSpPr>
          <p:nvPr>
            <p:ph type="title"/>
          </p:nvPr>
        </p:nvSpPr>
        <p:spPr>
          <a:xfrm>
            <a:off x="919480" y="0"/>
            <a:ext cx="10515600" cy="1325563"/>
          </a:xfrm>
        </p:spPr>
        <p:txBody>
          <a:bodyPr/>
          <a:lstStyle/>
          <a:p>
            <a:r>
              <a:rPr lang="en-US" dirty="0">
                <a:solidFill>
                  <a:schemeClr val="bg1"/>
                </a:solidFill>
              </a:rPr>
              <a:t>Sla</a:t>
            </a:r>
            <a:r>
              <a:rPr lang="en-US" dirty="0"/>
              <a:t>very</a:t>
            </a:r>
          </a:p>
        </p:txBody>
      </p:sp>
      <p:sp>
        <p:nvSpPr>
          <p:cNvPr id="3" name="Content Placeholder 2">
            <a:extLst>
              <a:ext uri="{FF2B5EF4-FFF2-40B4-BE49-F238E27FC236}">
                <a16:creationId xmlns:a16="http://schemas.microsoft.com/office/drawing/2014/main" id="{C98B21BA-A104-7340-923E-ECFFB7886A36}"/>
              </a:ext>
            </a:extLst>
          </p:cNvPr>
          <p:cNvSpPr>
            <a:spLocks noGrp="1"/>
          </p:cNvSpPr>
          <p:nvPr>
            <p:ph idx="1"/>
          </p:nvPr>
        </p:nvSpPr>
        <p:spPr/>
        <p:txBody>
          <a:bodyPr/>
          <a:lstStyle/>
          <a:p>
            <a:r>
              <a:rPr lang="en-US" dirty="0"/>
              <a:t>Slave Codes</a:t>
            </a:r>
          </a:p>
          <a:p>
            <a:pPr lvl="1"/>
            <a:r>
              <a:rPr lang="en-US" dirty="0"/>
              <a:t>Legally considered property – a heritable condition.</a:t>
            </a:r>
          </a:p>
          <a:p>
            <a:pPr lvl="1"/>
            <a:r>
              <a:rPr lang="en-US" dirty="0"/>
              <a:t>Not allowed to assemble without the presence of a white person.</a:t>
            </a:r>
          </a:p>
          <a:p>
            <a:pPr lvl="1"/>
            <a:r>
              <a:rPr lang="en-US" dirty="0"/>
              <a:t>Slaves that lived off the plantation had a curfew.</a:t>
            </a:r>
          </a:p>
          <a:p>
            <a:pPr lvl="1"/>
            <a:r>
              <a:rPr lang="en-US" dirty="0"/>
              <a:t>A slave accused of any crime against a white person was doomed.</a:t>
            </a:r>
          </a:p>
          <a:p>
            <a:pPr lvl="1"/>
            <a:r>
              <a:rPr lang="en-US" dirty="0"/>
              <a:t>Illegal to teach a slave to read/write.</a:t>
            </a:r>
          </a:p>
          <a:p>
            <a:pPr lvl="1"/>
            <a:r>
              <a:rPr lang="en-US" dirty="0"/>
              <a:t>Slave marriages were not acknowledged in law.</a:t>
            </a:r>
          </a:p>
          <a:p>
            <a:r>
              <a:rPr lang="en-US" dirty="0"/>
              <a:t>Implications for period of reconstruction/economic independence.</a:t>
            </a:r>
          </a:p>
        </p:txBody>
      </p:sp>
      <p:sp>
        <p:nvSpPr>
          <p:cNvPr id="4" name="Slide Number Placeholder 3">
            <a:extLst>
              <a:ext uri="{FF2B5EF4-FFF2-40B4-BE49-F238E27FC236}">
                <a16:creationId xmlns:a16="http://schemas.microsoft.com/office/drawing/2014/main" id="{E8D39976-4CC8-9A4E-974B-BDCFC1715F6D}"/>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913272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AB8F-0F91-5442-BEBF-2B48F8C13D1F}"/>
              </a:ext>
            </a:extLst>
          </p:cNvPr>
          <p:cNvSpPr>
            <a:spLocks noGrp="1"/>
          </p:cNvSpPr>
          <p:nvPr>
            <p:ph type="title"/>
          </p:nvPr>
        </p:nvSpPr>
        <p:spPr>
          <a:xfrm>
            <a:off x="763474" y="0"/>
            <a:ext cx="10515600" cy="1325563"/>
          </a:xfrm>
        </p:spPr>
        <p:txBody>
          <a:bodyPr>
            <a:normAutofit/>
          </a:bodyPr>
          <a:lstStyle/>
          <a:p>
            <a:r>
              <a:rPr lang="en-US" sz="3600" dirty="0">
                <a:solidFill>
                  <a:schemeClr val="bg1"/>
                </a:solidFill>
              </a:rPr>
              <a:t>Slav</a:t>
            </a:r>
            <a:r>
              <a:rPr lang="en-US" sz="3600" dirty="0"/>
              <a:t>ery’s Contribution to Southern Income: 1860</a:t>
            </a:r>
          </a:p>
        </p:txBody>
      </p:sp>
      <p:sp>
        <p:nvSpPr>
          <p:cNvPr id="4" name="Slide Number Placeholder 3">
            <a:extLst>
              <a:ext uri="{FF2B5EF4-FFF2-40B4-BE49-F238E27FC236}">
                <a16:creationId xmlns:a16="http://schemas.microsoft.com/office/drawing/2014/main" id="{629F8825-DA9C-2349-8A0D-B96782424D15}"/>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FCB6EBD9-CCF7-244A-BFD1-B7DBF8F4A48E}"/>
              </a:ext>
            </a:extLst>
          </p:cNvPr>
          <p:cNvPicPr>
            <a:picLocks noChangeAspect="1"/>
          </p:cNvPicPr>
          <p:nvPr/>
        </p:nvPicPr>
        <p:blipFill>
          <a:blip r:embed="rId2"/>
          <a:stretch>
            <a:fillRect/>
          </a:stretch>
        </p:blipFill>
        <p:spPr>
          <a:xfrm>
            <a:off x="963748" y="1115189"/>
            <a:ext cx="7442200" cy="5114060"/>
          </a:xfrm>
          <a:prstGeom prst="rect">
            <a:avLst/>
          </a:prstGeom>
        </p:spPr>
      </p:pic>
      <p:sp>
        <p:nvSpPr>
          <p:cNvPr id="6" name="TextBox 5">
            <a:extLst>
              <a:ext uri="{FF2B5EF4-FFF2-40B4-BE49-F238E27FC236}">
                <a16:creationId xmlns:a16="http://schemas.microsoft.com/office/drawing/2014/main" id="{602A2260-8954-594E-8F9B-FC64D150C941}"/>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
        <p:nvSpPr>
          <p:cNvPr id="7" name="TextBox 6">
            <a:extLst>
              <a:ext uri="{FF2B5EF4-FFF2-40B4-BE49-F238E27FC236}">
                <a16:creationId xmlns:a16="http://schemas.microsoft.com/office/drawing/2014/main" id="{0DF68880-7C82-7341-8756-0EE337B65A9A}"/>
              </a:ext>
            </a:extLst>
          </p:cNvPr>
          <p:cNvSpPr txBox="1"/>
          <p:nvPr/>
        </p:nvSpPr>
        <p:spPr>
          <a:xfrm>
            <a:off x="8405948" y="2828835"/>
            <a:ext cx="3000309" cy="2308324"/>
          </a:xfrm>
          <a:prstGeom prst="rect">
            <a:avLst/>
          </a:prstGeom>
          <a:noFill/>
        </p:spPr>
        <p:txBody>
          <a:bodyPr wrap="none" rtlCol="0">
            <a:spAutoFit/>
          </a:bodyPr>
          <a:lstStyle/>
          <a:p>
            <a:r>
              <a:rPr lang="en-US" sz="2400" dirty="0"/>
              <a:t>Entire U.S. economy</a:t>
            </a:r>
          </a:p>
          <a:p>
            <a:r>
              <a:rPr lang="en-US" sz="2400" dirty="0"/>
              <a:t>benefitted from</a:t>
            </a:r>
          </a:p>
          <a:p>
            <a:r>
              <a:rPr lang="en-US" sz="2400" dirty="0"/>
              <a:t>cheap cotton.</a:t>
            </a:r>
          </a:p>
          <a:p>
            <a:endParaRPr lang="en-US" sz="2400" dirty="0"/>
          </a:p>
          <a:p>
            <a:r>
              <a:rPr lang="en-US" sz="2400" dirty="0"/>
              <a:t>New York’s share of</a:t>
            </a:r>
          </a:p>
          <a:p>
            <a:r>
              <a:rPr lang="en-US" sz="2400" dirty="0"/>
              <a:t>cotton revenue: ~40%.</a:t>
            </a:r>
          </a:p>
        </p:txBody>
      </p:sp>
    </p:spTree>
    <p:extLst>
      <p:ext uri="{BB962C8B-B14F-4D97-AF65-F5344CB8AC3E}">
        <p14:creationId xmlns:p14="http://schemas.microsoft.com/office/powerpoint/2010/main" val="235543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7E22-5BA6-C84C-B076-2D5BEC12B475}"/>
              </a:ext>
            </a:extLst>
          </p:cNvPr>
          <p:cNvSpPr>
            <a:spLocks noGrp="1"/>
          </p:cNvSpPr>
          <p:nvPr>
            <p:ph type="title"/>
          </p:nvPr>
        </p:nvSpPr>
        <p:spPr>
          <a:xfrm>
            <a:off x="798444" y="0"/>
            <a:ext cx="10515600" cy="1325563"/>
          </a:xfrm>
        </p:spPr>
        <p:txBody>
          <a:bodyPr/>
          <a:lstStyle/>
          <a:p>
            <a:r>
              <a:rPr lang="en-US" dirty="0">
                <a:solidFill>
                  <a:schemeClr val="bg1"/>
                </a:solidFill>
              </a:rPr>
              <a:t>Am</a:t>
            </a:r>
            <a:r>
              <a:rPr lang="en-US" dirty="0"/>
              <a:t>endments Ending Slavery</a:t>
            </a:r>
          </a:p>
        </p:txBody>
      </p:sp>
      <p:sp>
        <p:nvSpPr>
          <p:cNvPr id="3" name="Content Placeholder 2">
            <a:extLst>
              <a:ext uri="{FF2B5EF4-FFF2-40B4-BE49-F238E27FC236}">
                <a16:creationId xmlns:a16="http://schemas.microsoft.com/office/drawing/2014/main" id="{E6EB0054-1142-B54B-A06A-BBE5E865B9AF}"/>
              </a:ext>
            </a:extLst>
          </p:cNvPr>
          <p:cNvSpPr>
            <a:spLocks noGrp="1"/>
          </p:cNvSpPr>
          <p:nvPr>
            <p:ph idx="1"/>
          </p:nvPr>
        </p:nvSpPr>
        <p:spPr/>
        <p:txBody>
          <a:bodyPr/>
          <a:lstStyle/>
          <a:p>
            <a:r>
              <a:rPr lang="en-US" dirty="0"/>
              <a:t>13</a:t>
            </a:r>
            <a:r>
              <a:rPr lang="en-US" baseline="30000" dirty="0"/>
              <a:t>th</a:t>
            </a:r>
            <a:r>
              <a:rPr lang="en-US" dirty="0"/>
              <a:t> Amendment - 1865</a:t>
            </a:r>
          </a:p>
          <a:p>
            <a:pPr lvl="1"/>
            <a:r>
              <a:rPr lang="en-US" dirty="0"/>
              <a:t>Nearly abolished slavery.</a:t>
            </a:r>
          </a:p>
          <a:p>
            <a:r>
              <a:rPr lang="en-US" dirty="0"/>
              <a:t>14</a:t>
            </a:r>
            <a:r>
              <a:rPr lang="en-US" baseline="30000" dirty="0"/>
              <a:t>th</a:t>
            </a:r>
            <a:r>
              <a:rPr lang="en-US" dirty="0"/>
              <a:t> Amendment - 1867</a:t>
            </a:r>
          </a:p>
          <a:p>
            <a:pPr lvl="1"/>
            <a:r>
              <a:rPr lang="en-US" dirty="0"/>
              <a:t>Citizenship for those born in or naturalized in the United States.</a:t>
            </a:r>
          </a:p>
          <a:p>
            <a:r>
              <a:rPr lang="en-US" dirty="0"/>
              <a:t>15</a:t>
            </a:r>
            <a:r>
              <a:rPr lang="en-US" baseline="30000" dirty="0"/>
              <a:t>th</a:t>
            </a:r>
            <a:r>
              <a:rPr lang="en-US" dirty="0"/>
              <a:t> Amendment - 1870</a:t>
            </a:r>
          </a:p>
          <a:p>
            <a:pPr lvl="1"/>
            <a:r>
              <a:rPr lang="en-US" dirty="0"/>
              <a:t>Sought to eliminate discrimination in voting.</a:t>
            </a:r>
          </a:p>
        </p:txBody>
      </p:sp>
      <p:sp>
        <p:nvSpPr>
          <p:cNvPr id="4" name="Slide Number Placeholder 3">
            <a:extLst>
              <a:ext uri="{FF2B5EF4-FFF2-40B4-BE49-F238E27FC236}">
                <a16:creationId xmlns:a16="http://schemas.microsoft.com/office/drawing/2014/main" id="{1B331AAB-2117-BE41-B3B8-FC8439DCCBD9}"/>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47520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AC8D-75C8-7245-9793-563089C34E0E}"/>
              </a:ext>
            </a:extLst>
          </p:cNvPr>
          <p:cNvSpPr>
            <a:spLocks noGrp="1"/>
          </p:cNvSpPr>
          <p:nvPr>
            <p:ph type="title"/>
          </p:nvPr>
        </p:nvSpPr>
        <p:spPr>
          <a:xfrm>
            <a:off x="797560" y="0"/>
            <a:ext cx="10515600" cy="1325563"/>
          </a:xfrm>
        </p:spPr>
        <p:txBody>
          <a:bodyPr/>
          <a:lstStyle/>
          <a:p>
            <a:r>
              <a:rPr lang="en-US" dirty="0">
                <a:solidFill>
                  <a:schemeClr val="bg1"/>
                </a:solidFill>
              </a:rPr>
              <a:t>Rec</a:t>
            </a:r>
            <a:r>
              <a:rPr lang="en-US" dirty="0"/>
              <a:t>onstruction &amp; 40 Acres: 1865-1877</a:t>
            </a:r>
          </a:p>
        </p:txBody>
      </p:sp>
      <p:sp>
        <p:nvSpPr>
          <p:cNvPr id="3" name="Content Placeholder 2">
            <a:extLst>
              <a:ext uri="{FF2B5EF4-FFF2-40B4-BE49-F238E27FC236}">
                <a16:creationId xmlns:a16="http://schemas.microsoft.com/office/drawing/2014/main" id="{F6832010-E95E-D442-9ABD-0F6430A62B4A}"/>
              </a:ext>
            </a:extLst>
          </p:cNvPr>
          <p:cNvSpPr>
            <a:spLocks noGrp="1"/>
          </p:cNvSpPr>
          <p:nvPr>
            <p:ph idx="1"/>
          </p:nvPr>
        </p:nvSpPr>
        <p:spPr/>
        <p:txBody>
          <a:bodyPr>
            <a:normAutofit fontScale="92500" lnSpcReduction="10000"/>
          </a:bodyPr>
          <a:lstStyle/>
          <a:p>
            <a:r>
              <a:rPr lang="en-US" dirty="0"/>
              <a:t>Freedmen’s Bureau, 1865, shortly before the end of the war.</a:t>
            </a:r>
          </a:p>
          <a:p>
            <a:pPr lvl="1"/>
            <a:r>
              <a:rPr lang="en-US" dirty="0"/>
              <a:t>Food and medical aid to former slaves.</a:t>
            </a:r>
          </a:p>
          <a:p>
            <a:pPr lvl="1"/>
            <a:r>
              <a:rPr lang="en-US" dirty="0"/>
              <a:t>Established schools for freedmen.</a:t>
            </a:r>
          </a:p>
          <a:p>
            <a:pPr lvl="2"/>
            <a:r>
              <a:rPr lang="en-US" dirty="0"/>
              <a:t>1870: A quarter million attended more than 4,000 schools in the south.</a:t>
            </a:r>
          </a:p>
          <a:p>
            <a:pPr lvl="1"/>
            <a:r>
              <a:rPr lang="en-US" dirty="0"/>
              <a:t>Tried to establish labor rights of freed slaves.</a:t>
            </a:r>
          </a:p>
          <a:p>
            <a:pPr lvl="2"/>
            <a:r>
              <a:rPr lang="en-US" dirty="0"/>
              <a:t>Fair wages and free choice of employers.</a:t>
            </a:r>
          </a:p>
          <a:p>
            <a:r>
              <a:rPr lang="en-US" dirty="0"/>
              <a:t>Free public education in the South</a:t>
            </a:r>
          </a:p>
          <a:p>
            <a:pPr lvl="1"/>
            <a:r>
              <a:rPr lang="en-US" dirty="0"/>
              <a:t>Excluded black children.</a:t>
            </a:r>
          </a:p>
          <a:p>
            <a:r>
              <a:rPr lang="en-US" dirty="0"/>
              <a:t>40 Acres.</a:t>
            </a:r>
          </a:p>
          <a:p>
            <a:r>
              <a:rPr lang="en-US" dirty="0"/>
              <a:t>Black codes.</a:t>
            </a:r>
          </a:p>
          <a:p>
            <a:r>
              <a:rPr lang="en-US" dirty="0"/>
              <a:t>Northern soldiers had all left by 1877.</a:t>
            </a:r>
          </a:p>
          <a:p>
            <a:pPr lvl="1"/>
            <a:endParaRPr lang="en-US" dirty="0"/>
          </a:p>
        </p:txBody>
      </p:sp>
      <p:sp>
        <p:nvSpPr>
          <p:cNvPr id="4" name="Slide Number Placeholder 3">
            <a:extLst>
              <a:ext uri="{FF2B5EF4-FFF2-40B4-BE49-F238E27FC236}">
                <a16:creationId xmlns:a16="http://schemas.microsoft.com/office/drawing/2014/main" id="{8C076CF2-FFA9-E640-8708-3CF78FD2CBC1}"/>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39306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2B3D-9583-6048-90E4-146647F7E274}"/>
              </a:ext>
            </a:extLst>
          </p:cNvPr>
          <p:cNvSpPr>
            <a:spLocks noGrp="1"/>
          </p:cNvSpPr>
          <p:nvPr>
            <p:ph type="title"/>
          </p:nvPr>
        </p:nvSpPr>
        <p:spPr>
          <a:xfrm>
            <a:off x="899160" y="0"/>
            <a:ext cx="10515600" cy="1325563"/>
          </a:xfrm>
        </p:spPr>
        <p:txBody>
          <a:bodyPr/>
          <a:lstStyle/>
          <a:p>
            <a:r>
              <a:rPr lang="en-US" dirty="0">
                <a:solidFill>
                  <a:schemeClr val="bg1"/>
                </a:solidFill>
              </a:rPr>
              <a:t>40</a:t>
            </a:r>
            <a:r>
              <a:rPr lang="en-US" dirty="0"/>
              <a:t> Acres (but no Mule)</a:t>
            </a:r>
          </a:p>
        </p:txBody>
      </p:sp>
      <p:sp>
        <p:nvSpPr>
          <p:cNvPr id="3" name="Content Placeholder 2">
            <a:extLst>
              <a:ext uri="{FF2B5EF4-FFF2-40B4-BE49-F238E27FC236}">
                <a16:creationId xmlns:a16="http://schemas.microsoft.com/office/drawing/2014/main" id="{9F5B529A-03EA-634B-BEAA-67AA6EF043B4}"/>
              </a:ext>
            </a:extLst>
          </p:cNvPr>
          <p:cNvSpPr>
            <a:spLocks noGrp="1"/>
          </p:cNvSpPr>
          <p:nvPr>
            <p:ph idx="1"/>
          </p:nvPr>
        </p:nvSpPr>
        <p:spPr>
          <a:xfrm>
            <a:off x="838200" y="1097280"/>
            <a:ext cx="10515600" cy="4824788"/>
          </a:xfrm>
        </p:spPr>
        <p:txBody>
          <a:bodyPr>
            <a:normAutofit fontScale="92500" lnSpcReduction="10000"/>
          </a:bodyPr>
          <a:lstStyle/>
          <a:p>
            <a:r>
              <a:rPr lang="en-US" dirty="0"/>
              <a:t>General Sherman, Jan. 16, 1865: Special Field Order No. 15</a:t>
            </a:r>
          </a:p>
          <a:p>
            <a:pPr lvl="1"/>
            <a:r>
              <a:rPr lang="en-US" dirty="0"/>
              <a:t>Granted some freed families land in plots no larger than 40 acres.</a:t>
            </a:r>
          </a:p>
          <a:p>
            <a:pPr lvl="1"/>
            <a:r>
              <a:rPr lang="en-US" dirty="0"/>
              <a:t>Implemented at the behest of Black leaders.</a:t>
            </a:r>
          </a:p>
          <a:p>
            <a:pPr lvl="1"/>
            <a:r>
              <a:rPr lang="en-US" dirty="0"/>
              <a:t>Some 400,000 acres were redistributed from Confederate landowners to former Black slaves.</a:t>
            </a:r>
          </a:p>
          <a:p>
            <a:pPr lvl="1"/>
            <a:r>
              <a:rPr lang="en-US" dirty="0"/>
              <a:t>Also:</a:t>
            </a:r>
          </a:p>
          <a:p>
            <a:pPr lvl="2"/>
            <a:r>
              <a:rPr lang="en-US" dirty="0"/>
              <a:t>Established Black settlements to be governed entirely by Black people themselves.</a:t>
            </a:r>
          </a:p>
          <a:p>
            <a:r>
              <a:rPr lang="en-US" dirty="0"/>
              <a:t>Sherman later ordered that the army could lend new settlers mules.</a:t>
            </a:r>
          </a:p>
          <a:p>
            <a:r>
              <a:rPr lang="en-US" dirty="0"/>
              <a:t>Overturned by Andrew Johnson in the Fall of 1865.</a:t>
            </a:r>
          </a:p>
          <a:p>
            <a:pPr lvl="1"/>
            <a:r>
              <a:rPr lang="en-US" dirty="0"/>
              <a:t>Land returned to former slave owners.</a:t>
            </a:r>
          </a:p>
          <a:p>
            <a:r>
              <a:rPr lang="en-US" dirty="0"/>
              <a:t>Imagine the implications for Black wealth.</a:t>
            </a:r>
          </a:p>
          <a:p>
            <a:pPr lvl="1"/>
            <a:r>
              <a:rPr lang="en-US" dirty="0"/>
              <a:t>Value of the land and the proceeds from having been able to work it independently.</a:t>
            </a:r>
          </a:p>
          <a:p>
            <a:endParaRPr lang="en-US" dirty="0"/>
          </a:p>
        </p:txBody>
      </p:sp>
      <p:sp>
        <p:nvSpPr>
          <p:cNvPr id="4" name="Slide Number Placeholder 3">
            <a:extLst>
              <a:ext uri="{FF2B5EF4-FFF2-40B4-BE49-F238E27FC236}">
                <a16:creationId xmlns:a16="http://schemas.microsoft.com/office/drawing/2014/main" id="{021B11F1-A8D7-484E-A8DD-D8CF8B000ECD}"/>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83866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8260-2C63-074D-83DD-3B0658DE9E58}"/>
              </a:ext>
            </a:extLst>
          </p:cNvPr>
          <p:cNvSpPr>
            <a:spLocks noGrp="1"/>
          </p:cNvSpPr>
          <p:nvPr>
            <p:ph type="title"/>
          </p:nvPr>
        </p:nvSpPr>
        <p:spPr/>
        <p:txBody>
          <a:bodyPr/>
          <a:lstStyle/>
          <a:p>
            <a:r>
              <a:rPr lang="en-US" dirty="0">
                <a:solidFill>
                  <a:schemeClr val="bg1"/>
                </a:solidFill>
              </a:rPr>
              <a:t>Bla</a:t>
            </a:r>
            <a:r>
              <a:rPr lang="en-US" dirty="0"/>
              <a:t>ck Codes: 1865-1877</a:t>
            </a:r>
          </a:p>
        </p:txBody>
      </p:sp>
      <p:sp>
        <p:nvSpPr>
          <p:cNvPr id="3" name="Content Placeholder 2">
            <a:extLst>
              <a:ext uri="{FF2B5EF4-FFF2-40B4-BE49-F238E27FC236}">
                <a16:creationId xmlns:a16="http://schemas.microsoft.com/office/drawing/2014/main" id="{F3893483-325C-F04F-BA9A-86FCABAACD9F}"/>
              </a:ext>
            </a:extLst>
          </p:cNvPr>
          <p:cNvSpPr>
            <a:spLocks noGrp="1"/>
          </p:cNvSpPr>
          <p:nvPr>
            <p:ph idx="1"/>
          </p:nvPr>
        </p:nvSpPr>
        <p:spPr>
          <a:xfrm>
            <a:off x="838200" y="1570730"/>
            <a:ext cx="7868478" cy="4351338"/>
          </a:xfrm>
        </p:spPr>
        <p:txBody>
          <a:bodyPr>
            <a:normAutofit/>
          </a:bodyPr>
          <a:lstStyle/>
          <a:p>
            <a:r>
              <a:rPr lang="en-US" dirty="0"/>
              <a:t>Special laws that applied only to Black persons.</a:t>
            </a:r>
          </a:p>
          <a:p>
            <a:pPr lvl="1"/>
            <a:r>
              <a:rPr lang="en-US" dirty="0"/>
              <a:t>Both progressive and restrictive.</a:t>
            </a:r>
          </a:p>
          <a:p>
            <a:pPr lvl="2"/>
            <a:r>
              <a:rPr lang="en-US" dirty="0"/>
              <a:t>Acknowledged: Black ownership of property and marriage.  Right to sue and be sued.</a:t>
            </a:r>
          </a:p>
          <a:p>
            <a:pPr lvl="1"/>
            <a:r>
              <a:rPr lang="en-US" dirty="0"/>
              <a:t>Included restrictive labor contracts, apprenticeships, and vagrancy laws.</a:t>
            </a:r>
          </a:p>
          <a:p>
            <a:pPr lvl="1"/>
            <a:r>
              <a:rPr lang="en-US" dirty="0"/>
              <a:t>Business licensing fees</a:t>
            </a:r>
          </a:p>
          <a:p>
            <a:pPr lvl="1"/>
            <a:r>
              <a:rPr lang="en-US" dirty="0"/>
              <a:t>Separate Black courts</a:t>
            </a:r>
          </a:p>
          <a:p>
            <a:pPr lvl="2"/>
            <a:r>
              <a:rPr lang="en-US" dirty="0"/>
              <a:t>Harsh penalties (death) for rebellion, arson, burglary, assaulting a White woman.</a:t>
            </a:r>
          </a:p>
          <a:p>
            <a:pPr lvl="1"/>
            <a:r>
              <a:rPr lang="en-US" dirty="0"/>
              <a:t>Broadly concerned with controlling former slaves.</a:t>
            </a:r>
          </a:p>
        </p:txBody>
      </p:sp>
      <p:sp>
        <p:nvSpPr>
          <p:cNvPr id="4" name="Slide Number Placeholder 3">
            <a:extLst>
              <a:ext uri="{FF2B5EF4-FFF2-40B4-BE49-F238E27FC236}">
                <a16:creationId xmlns:a16="http://schemas.microsoft.com/office/drawing/2014/main" id="{4B3E9619-E0C1-0944-98B4-9FA62E6790A5}"/>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6" name="Picture 5" descr="Diagram&#10;&#10;Description automatically generated">
            <a:extLst>
              <a:ext uri="{FF2B5EF4-FFF2-40B4-BE49-F238E27FC236}">
                <a16:creationId xmlns:a16="http://schemas.microsoft.com/office/drawing/2014/main" id="{E757DE28-97A9-C54E-ACC2-DEE28479ED69}"/>
              </a:ext>
            </a:extLst>
          </p:cNvPr>
          <p:cNvPicPr>
            <a:picLocks noChangeAspect="1"/>
          </p:cNvPicPr>
          <p:nvPr/>
        </p:nvPicPr>
        <p:blipFill>
          <a:blip r:embed="rId2"/>
          <a:stretch>
            <a:fillRect/>
          </a:stretch>
        </p:blipFill>
        <p:spPr>
          <a:xfrm>
            <a:off x="8706678" y="2213361"/>
            <a:ext cx="3249948" cy="2576616"/>
          </a:xfrm>
          <a:prstGeom prst="rect">
            <a:avLst/>
          </a:prstGeom>
        </p:spPr>
      </p:pic>
    </p:spTree>
    <p:extLst>
      <p:ext uri="{BB962C8B-B14F-4D97-AF65-F5344CB8AC3E}">
        <p14:creationId xmlns:p14="http://schemas.microsoft.com/office/powerpoint/2010/main" val="269468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3EE7-CCB0-9A41-A727-B439E234CDE9}"/>
              </a:ext>
            </a:extLst>
          </p:cNvPr>
          <p:cNvSpPr>
            <a:spLocks noGrp="1"/>
          </p:cNvSpPr>
          <p:nvPr>
            <p:ph type="title"/>
          </p:nvPr>
        </p:nvSpPr>
        <p:spPr/>
        <p:txBody>
          <a:bodyPr/>
          <a:lstStyle/>
          <a:p>
            <a:r>
              <a:rPr lang="en-US" dirty="0">
                <a:solidFill>
                  <a:schemeClr val="bg1"/>
                </a:solidFill>
              </a:rPr>
              <a:t>Jim</a:t>
            </a:r>
            <a:r>
              <a:rPr lang="en-US" dirty="0"/>
              <a:t> Crow (1877-1964)</a:t>
            </a:r>
          </a:p>
        </p:txBody>
      </p:sp>
      <p:sp>
        <p:nvSpPr>
          <p:cNvPr id="3" name="Content Placeholder 2">
            <a:extLst>
              <a:ext uri="{FF2B5EF4-FFF2-40B4-BE49-F238E27FC236}">
                <a16:creationId xmlns:a16="http://schemas.microsoft.com/office/drawing/2014/main" id="{6619C663-A300-7346-BB81-B42240A186D7}"/>
              </a:ext>
            </a:extLst>
          </p:cNvPr>
          <p:cNvSpPr>
            <a:spLocks noGrp="1"/>
          </p:cNvSpPr>
          <p:nvPr>
            <p:ph idx="1"/>
          </p:nvPr>
        </p:nvSpPr>
        <p:spPr>
          <a:xfrm>
            <a:off x="838200" y="1485919"/>
            <a:ext cx="10515600" cy="4351338"/>
          </a:xfrm>
        </p:spPr>
        <p:txBody>
          <a:bodyPr>
            <a:normAutofit fontScale="92500" lnSpcReduction="20000"/>
          </a:bodyPr>
          <a:lstStyle/>
          <a:p>
            <a:r>
              <a:rPr lang="en-US" dirty="0"/>
              <a:t>Sets of laws</a:t>
            </a:r>
          </a:p>
          <a:p>
            <a:pPr lvl="1"/>
            <a:r>
              <a:rPr lang="en-US" dirty="0"/>
              <a:t>Segregation, restrictions on:</a:t>
            </a:r>
          </a:p>
          <a:p>
            <a:pPr lvl="2"/>
            <a:r>
              <a:rPr lang="en-US" dirty="0"/>
              <a:t>Voting, education, work, public office, juries, justice system.</a:t>
            </a:r>
          </a:p>
          <a:p>
            <a:pPr lvl="2"/>
            <a:r>
              <a:rPr lang="en-US" dirty="0"/>
              <a:t>Segregated use of both private and public facilities.</a:t>
            </a:r>
          </a:p>
          <a:p>
            <a:pPr marL="914400" lvl="2" indent="0">
              <a:buNone/>
            </a:pPr>
            <a:endParaRPr lang="en-US" dirty="0"/>
          </a:p>
          <a:p>
            <a:r>
              <a:rPr lang="en-US" dirty="0"/>
              <a:t>Sets of customs</a:t>
            </a:r>
          </a:p>
          <a:p>
            <a:pPr lvl="1"/>
            <a:r>
              <a:rPr lang="en-US" dirty="0"/>
              <a:t>Defining interactions between Black and Whites.</a:t>
            </a:r>
          </a:p>
          <a:p>
            <a:pPr marL="457200" lvl="1" indent="0">
              <a:buNone/>
            </a:pPr>
            <a:endParaRPr lang="en-US" dirty="0"/>
          </a:p>
          <a:p>
            <a:r>
              <a:rPr lang="en-US" dirty="0"/>
              <a:t>Late 19</a:t>
            </a:r>
            <a:r>
              <a:rPr lang="en-US" baseline="30000" dirty="0"/>
              <a:t>th</a:t>
            </a:r>
            <a:r>
              <a:rPr lang="en-US" dirty="0"/>
              <a:t> century through 1960s.</a:t>
            </a:r>
          </a:p>
          <a:p>
            <a:pPr marL="0" indent="0">
              <a:buNone/>
            </a:pPr>
            <a:endParaRPr lang="en-US" dirty="0"/>
          </a:p>
          <a:p>
            <a:r>
              <a:rPr lang="en-US" dirty="0"/>
              <a:t>Exploited a loophole in the 13</a:t>
            </a:r>
            <a:r>
              <a:rPr lang="en-US" baseline="30000" dirty="0"/>
              <a:t>th</a:t>
            </a:r>
            <a:r>
              <a:rPr lang="en-US" dirty="0"/>
              <a:t> Amendment.</a:t>
            </a:r>
          </a:p>
          <a:p>
            <a:pPr lvl="1"/>
            <a:r>
              <a:rPr lang="en-US" dirty="0"/>
              <a:t>Provision allowed slavery as a punishment for a crime.</a:t>
            </a:r>
          </a:p>
        </p:txBody>
      </p:sp>
      <p:sp>
        <p:nvSpPr>
          <p:cNvPr id="4" name="Slide Number Placeholder 3">
            <a:extLst>
              <a:ext uri="{FF2B5EF4-FFF2-40B4-BE49-F238E27FC236}">
                <a16:creationId xmlns:a16="http://schemas.microsoft.com/office/drawing/2014/main" id="{BB5FCC2E-11C0-E842-AE69-5C56A3DC32B5}"/>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67015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CED8-3DC1-A74E-8E84-D97A60AB3DE4}"/>
              </a:ext>
            </a:extLst>
          </p:cNvPr>
          <p:cNvSpPr>
            <a:spLocks noGrp="1"/>
          </p:cNvSpPr>
          <p:nvPr>
            <p:ph type="title"/>
          </p:nvPr>
        </p:nvSpPr>
        <p:spPr>
          <a:xfrm>
            <a:off x="756920" y="0"/>
            <a:ext cx="10515600" cy="1325563"/>
          </a:xfrm>
        </p:spPr>
        <p:txBody>
          <a:bodyPr/>
          <a:lstStyle/>
          <a:p>
            <a:r>
              <a:rPr lang="en-US" dirty="0">
                <a:solidFill>
                  <a:schemeClr val="bg1"/>
                </a:solidFill>
              </a:rPr>
              <a:t>The</a:t>
            </a:r>
            <a:r>
              <a:rPr lang="en-US" dirty="0"/>
              <a:t> Second Slavery?</a:t>
            </a:r>
          </a:p>
        </p:txBody>
      </p:sp>
      <p:sp>
        <p:nvSpPr>
          <p:cNvPr id="3" name="Content Placeholder 2">
            <a:extLst>
              <a:ext uri="{FF2B5EF4-FFF2-40B4-BE49-F238E27FC236}">
                <a16:creationId xmlns:a16="http://schemas.microsoft.com/office/drawing/2014/main" id="{2202E676-3D7B-0349-8BA5-E97B2D622CBE}"/>
              </a:ext>
            </a:extLst>
          </p:cNvPr>
          <p:cNvSpPr>
            <a:spLocks noGrp="1"/>
          </p:cNvSpPr>
          <p:nvPr>
            <p:ph idx="1"/>
          </p:nvPr>
        </p:nvSpPr>
        <p:spPr>
          <a:xfrm>
            <a:off x="838200" y="1231566"/>
            <a:ext cx="10515600" cy="4865428"/>
          </a:xfrm>
        </p:spPr>
        <p:txBody>
          <a:bodyPr>
            <a:normAutofit lnSpcReduction="10000"/>
          </a:bodyPr>
          <a:lstStyle/>
          <a:p>
            <a:r>
              <a:rPr lang="en-US" dirty="0"/>
              <a:t>Black men, women, and sometimes children were arrested and convicted of crimes under the Black Codes/Jim Crow.</a:t>
            </a:r>
          </a:p>
          <a:p>
            <a:pPr lvl="1"/>
            <a:r>
              <a:rPr lang="en-US" dirty="0"/>
              <a:t>Vagrancy, unemployment were crimes.</a:t>
            </a:r>
          </a:p>
          <a:p>
            <a:pPr lvl="1"/>
            <a:r>
              <a:rPr lang="en-US" dirty="0"/>
              <a:t>Subsequently leased to private companies.</a:t>
            </a:r>
          </a:p>
          <a:p>
            <a:pPr lvl="2"/>
            <a:r>
              <a:rPr lang="en-US" dirty="0"/>
              <a:t>200,000 Black Americans were forced into such labor arrangements.</a:t>
            </a:r>
          </a:p>
          <a:p>
            <a:pPr lvl="1"/>
            <a:r>
              <a:rPr lang="en-US" dirty="0"/>
              <a:t>Leasing turned into chain gangs in the early 20</a:t>
            </a:r>
            <a:r>
              <a:rPr lang="en-US" baseline="30000" dirty="0"/>
              <a:t>th</a:t>
            </a:r>
            <a:r>
              <a:rPr lang="en-US" dirty="0"/>
              <a:t> century.</a:t>
            </a:r>
          </a:p>
          <a:p>
            <a:r>
              <a:rPr lang="en-US" dirty="0"/>
              <a:t>Lynching</a:t>
            </a:r>
          </a:p>
          <a:p>
            <a:pPr lvl="1"/>
            <a:r>
              <a:rPr lang="en-US" dirty="0"/>
              <a:t>Another form of controlling Black Americans was common.</a:t>
            </a:r>
          </a:p>
          <a:p>
            <a:pPr lvl="1"/>
            <a:r>
              <a:rPr lang="en-US" dirty="0"/>
              <a:t>More than 4,400 </a:t>
            </a:r>
            <a:r>
              <a:rPr lang="en-US" dirty="0" err="1"/>
              <a:t>lynchings</a:t>
            </a:r>
            <a:r>
              <a:rPr lang="en-US" dirty="0"/>
              <a:t> occurred during the Jim Crow years.</a:t>
            </a:r>
          </a:p>
          <a:p>
            <a:r>
              <a:rPr lang="en-US" dirty="0"/>
              <a:t>Land takings</a:t>
            </a:r>
          </a:p>
          <a:p>
            <a:pPr lvl="1"/>
            <a:r>
              <a:rPr lang="en-US" dirty="0"/>
              <a:t>Fraud, deception, and theft.</a:t>
            </a:r>
          </a:p>
          <a:p>
            <a:pPr lvl="1"/>
            <a:r>
              <a:rPr lang="en-US" dirty="0"/>
              <a:t>An estimated 11 million acres.</a:t>
            </a:r>
          </a:p>
          <a:p>
            <a:pPr lvl="1"/>
            <a:endParaRPr lang="en-US" dirty="0"/>
          </a:p>
        </p:txBody>
      </p:sp>
      <p:sp>
        <p:nvSpPr>
          <p:cNvPr id="4" name="Slide Number Placeholder 3">
            <a:extLst>
              <a:ext uri="{FF2B5EF4-FFF2-40B4-BE49-F238E27FC236}">
                <a16:creationId xmlns:a16="http://schemas.microsoft.com/office/drawing/2014/main" id="{A4B10E69-9E9C-B64F-B955-32EE23F3382F}"/>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9390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0AF9-7364-2640-81E4-1D862EA7F0AD}"/>
              </a:ext>
            </a:extLst>
          </p:cNvPr>
          <p:cNvSpPr>
            <a:spLocks noGrp="1"/>
          </p:cNvSpPr>
          <p:nvPr>
            <p:ph type="title"/>
          </p:nvPr>
        </p:nvSpPr>
        <p:spPr/>
        <p:txBody>
          <a:bodyPr/>
          <a:lstStyle/>
          <a:p>
            <a:r>
              <a:rPr lang="en-US" dirty="0">
                <a:solidFill>
                  <a:schemeClr val="bg1"/>
                </a:solidFill>
              </a:rPr>
              <a:t>Jim</a:t>
            </a:r>
            <a:r>
              <a:rPr lang="en-US" dirty="0"/>
              <a:t> Crow &amp; Black Patenting</a:t>
            </a:r>
          </a:p>
        </p:txBody>
      </p:sp>
      <p:pic>
        <p:nvPicPr>
          <p:cNvPr id="6" name="Content Placeholder 5" descr="Chart&#10;&#10;Description automatically generated">
            <a:extLst>
              <a:ext uri="{FF2B5EF4-FFF2-40B4-BE49-F238E27FC236}">
                <a16:creationId xmlns:a16="http://schemas.microsoft.com/office/drawing/2014/main" id="{DED37B58-A029-D44A-969F-011A7FAE4E94}"/>
              </a:ext>
            </a:extLst>
          </p:cNvPr>
          <p:cNvPicPr>
            <a:picLocks noGrp="1" noChangeAspect="1"/>
          </p:cNvPicPr>
          <p:nvPr>
            <p:ph idx="1"/>
          </p:nvPr>
        </p:nvPicPr>
        <p:blipFill>
          <a:blip r:embed="rId2"/>
          <a:stretch>
            <a:fillRect/>
          </a:stretch>
        </p:blipFill>
        <p:spPr>
          <a:xfrm>
            <a:off x="2522099" y="970742"/>
            <a:ext cx="7147801" cy="5259484"/>
          </a:xfrm>
        </p:spPr>
      </p:pic>
      <p:sp>
        <p:nvSpPr>
          <p:cNvPr id="4" name="Slide Number Placeholder 3">
            <a:extLst>
              <a:ext uri="{FF2B5EF4-FFF2-40B4-BE49-F238E27FC236}">
                <a16:creationId xmlns:a16="http://schemas.microsoft.com/office/drawing/2014/main" id="{58B4DD35-F535-5F4D-A3E2-73A0D3E6AF10}"/>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7" name="TextBox 6">
            <a:extLst>
              <a:ext uri="{FF2B5EF4-FFF2-40B4-BE49-F238E27FC236}">
                <a16:creationId xmlns:a16="http://schemas.microsoft.com/office/drawing/2014/main" id="{BCD8EF11-F3F7-FF49-BC0B-9CFFB4CF30A7}"/>
              </a:ext>
            </a:extLst>
          </p:cNvPr>
          <p:cNvSpPr txBox="1"/>
          <p:nvPr/>
        </p:nvSpPr>
        <p:spPr>
          <a:xfrm>
            <a:off x="5447212" y="6456851"/>
            <a:ext cx="6165855" cy="276999"/>
          </a:xfrm>
          <a:prstGeom prst="rect">
            <a:avLst/>
          </a:prstGeom>
          <a:noFill/>
        </p:spPr>
        <p:txBody>
          <a:bodyPr wrap="none" rtlCol="0">
            <a:spAutoFit/>
          </a:bodyPr>
          <a:lstStyle/>
          <a:p>
            <a:r>
              <a:rPr lang="en-US" sz="1200" dirty="0"/>
              <a:t>Source: https://</a:t>
            </a:r>
            <a:r>
              <a:rPr lang="en-US" sz="1200" dirty="0" err="1"/>
              <a:t>lisadcook.net</a:t>
            </a:r>
            <a:r>
              <a:rPr lang="en-US" sz="1200" dirty="0"/>
              <a:t>/wp-content/uploads/2014/02/pats_paper17_1013_final_web.pdf</a:t>
            </a:r>
          </a:p>
        </p:txBody>
      </p:sp>
    </p:spTree>
    <p:extLst>
      <p:ext uri="{BB962C8B-B14F-4D97-AF65-F5344CB8AC3E}">
        <p14:creationId xmlns:p14="http://schemas.microsoft.com/office/powerpoint/2010/main" val="32049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C523-C9BD-DC4D-B8E2-54A6860B4747}"/>
              </a:ext>
            </a:extLst>
          </p:cNvPr>
          <p:cNvSpPr>
            <a:spLocks noGrp="1"/>
          </p:cNvSpPr>
          <p:nvPr>
            <p:ph type="title"/>
          </p:nvPr>
        </p:nvSpPr>
        <p:spPr>
          <a:xfrm>
            <a:off x="746759" y="0"/>
            <a:ext cx="10515600" cy="1325563"/>
          </a:xfrm>
        </p:spPr>
        <p:txBody>
          <a:bodyPr/>
          <a:lstStyle/>
          <a:p>
            <a:r>
              <a:rPr lang="en-US" dirty="0">
                <a:solidFill>
                  <a:schemeClr val="bg1"/>
                </a:solidFill>
              </a:rPr>
              <a:t>Oth</a:t>
            </a:r>
            <a:r>
              <a:rPr lang="en-US" dirty="0"/>
              <a:t>er Forms of Disenfranchisement</a:t>
            </a:r>
          </a:p>
        </p:txBody>
      </p:sp>
      <p:sp>
        <p:nvSpPr>
          <p:cNvPr id="3" name="Content Placeholder 2">
            <a:extLst>
              <a:ext uri="{FF2B5EF4-FFF2-40B4-BE49-F238E27FC236}">
                <a16:creationId xmlns:a16="http://schemas.microsoft.com/office/drawing/2014/main" id="{18240D39-6BFA-7C4B-8ACA-33DDDCBA0E35}"/>
              </a:ext>
            </a:extLst>
          </p:cNvPr>
          <p:cNvSpPr>
            <a:spLocks noGrp="1"/>
          </p:cNvSpPr>
          <p:nvPr>
            <p:ph idx="1"/>
          </p:nvPr>
        </p:nvSpPr>
        <p:spPr/>
        <p:txBody>
          <a:bodyPr/>
          <a:lstStyle/>
          <a:p>
            <a:r>
              <a:rPr lang="en-US" dirty="0"/>
              <a:t>Poll taxes</a:t>
            </a:r>
          </a:p>
          <a:p>
            <a:r>
              <a:rPr lang="en-US" dirty="0"/>
              <a:t>Literacy tests</a:t>
            </a:r>
          </a:p>
          <a:p>
            <a:r>
              <a:rPr lang="en-US" dirty="0"/>
              <a:t>Other measures: </a:t>
            </a:r>
            <a:r>
              <a:rPr lang="en-US" dirty="0">
                <a:hlinkClick r:id="rId2"/>
              </a:rPr>
              <a:t>https://www.history.com/news/african-american-voting-right-15th-amendment</a:t>
            </a:r>
            <a:endParaRPr lang="en-US" dirty="0"/>
          </a:p>
          <a:p>
            <a:r>
              <a:rPr lang="en-US" dirty="0"/>
              <a:t>Klan – with complicity from the police and government</a:t>
            </a:r>
          </a:p>
        </p:txBody>
      </p:sp>
      <p:sp>
        <p:nvSpPr>
          <p:cNvPr id="4" name="Slide Number Placeholder 3">
            <a:extLst>
              <a:ext uri="{FF2B5EF4-FFF2-40B4-BE49-F238E27FC236}">
                <a16:creationId xmlns:a16="http://schemas.microsoft.com/office/drawing/2014/main" id="{DAFCBBE4-A92C-3945-9FA6-C566393107D7}"/>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924831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B719-5FC7-1044-842E-F89683C4551F}"/>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CEF52142-7A77-5941-BF08-82F81C039575}"/>
              </a:ext>
            </a:extLst>
          </p:cNvPr>
          <p:cNvSpPr>
            <a:spLocks noGrp="1"/>
          </p:cNvSpPr>
          <p:nvPr>
            <p:ph idx="1"/>
          </p:nvPr>
        </p:nvSpPr>
        <p:spPr>
          <a:xfrm>
            <a:off x="3954780" y="1325563"/>
            <a:ext cx="7099300" cy="4351338"/>
          </a:xfrm>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sp>
        <p:nvSpPr>
          <p:cNvPr id="4" name="Slide Number Placeholder 3">
            <a:extLst>
              <a:ext uri="{FF2B5EF4-FFF2-40B4-BE49-F238E27FC236}">
                <a16:creationId xmlns:a16="http://schemas.microsoft.com/office/drawing/2014/main" id="{B1F84B9E-4F18-F247-BCAD-A9D14A74F63D}"/>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2915465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fontScale="92500"/>
          </a:bodyPr>
          <a:lstStyle/>
          <a:p>
            <a:r>
              <a:rPr lang="en-US" dirty="0"/>
              <a:t>For example, the government “redlined” heavily minority neighborhoods.</a:t>
            </a:r>
          </a:p>
          <a:p>
            <a:pPr lvl="1"/>
            <a:r>
              <a:rPr lang="en-US" sz="2800" dirty="0">
                <a:solidFill>
                  <a:srgbClr val="0C4C88"/>
                </a:solidFill>
              </a:rPr>
              <a:t>Redlining occurred when maps were drawn to show how risky investment in certain areas would be.  The “riskiest” areas usually had the highest concentrations of black people.</a:t>
            </a:r>
          </a:p>
          <a:p>
            <a:pPr lvl="2"/>
            <a:r>
              <a:rPr lang="en-US" sz="2800" dirty="0">
                <a:solidFill>
                  <a:srgbClr val="0C4C88"/>
                </a:solidFill>
              </a:rPr>
              <a:t>Some argue that the government merely drew these maps, and did not discriminate in their own lending practices.</a:t>
            </a:r>
          </a:p>
          <a:p>
            <a:pPr lvl="2"/>
            <a:r>
              <a:rPr lang="en-US" sz="2800" dirty="0">
                <a:solidFill>
                  <a:srgbClr val="0C4C88"/>
                </a:solidFill>
              </a:rPr>
              <a:t>Others say private and public lenders relied on these maps to deny investment or loans in those areas.</a:t>
            </a:r>
          </a:p>
          <a:p>
            <a:pPr lvl="1"/>
            <a:r>
              <a:rPr lang="en-US" sz="2800" dirty="0">
                <a:solidFill>
                  <a:srgbClr val="0C4C88"/>
                </a:solidFill>
              </a:rPr>
              <a:t>Some relationships between redlined areas and outcomes still hold today in peer-reviewed economics research. </a:t>
            </a:r>
          </a:p>
          <a:p>
            <a:pPr lvl="2"/>
            <a:r>
              <a:rPr lang="en-US" sz="2800" dirty="0">
                <a:solidFill>
                  <a:srgbClr val="0C4C88"/>
                </a:solidFill>
              </a:rPr>
              <a:t>Note this is a failure introduced by government!</a:t>
            </a:r>
          </a:p>
        </p:txBody>
      </p:sp>
    </p:spTree>
    <p:extLst>
      <p:ext uri="{BB962C8B-B14F-4D97-AF65-F5344CB8AC3E}">
        <p14:creationId xmlns:p14="http://schemas.microsoft.com/office/powerpoint/2010/main" val="3637455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7C40-3725-3447-805A-30E0464E5653}"/>
              </a:ext>
            </a:extLst>
          </p:cNvPr>
          <p:cNvSpPr>
            <a:spLocks noGrp="1"/>
          </p:cNvSpPr>
          <p:nvPr>
            <p:ph type="title"/>
          </p:nvPr>
        </p:nvSpPr>
        <p:spPr>
          <a:xfrm>
            <a:off x="846150" y="0"/>
            <a:ext cx="10515600" cy="1325563"/>
          </a:xfrm>
        </p:spPr>
        <p:txBody>
          <a:bodyPr/>
          <a:lstStyle/>
          <a:p>
            <a:r>
              <a:rPr lang="en-US" dirty="0">
                <a:solidFill>
                  <a:schemeClr val="bg1"/>
                </a:solidFill>
              </a:rPr>
              <a:t>HO</a:t>
            </a:r>
            <a:r>
              <a:rPr lang="en-US" dirty="0"/>
              <a:t>LC Appraisal Manual Grading System</a:t>
            </a:r>
          </a:p>
        </p:txBody>
      </p:sp>
      <p:sp>
        <p:nvSpPr>
          <p:cNvPr id="3" name="Content Placeholder 2">
            <a:extLst>
              <a:ext uri="{FF2B5EF4-FFF2-40B4-BE49-F238E27FC236}">
                <a16:creationId xmlns:a16="http://schemas.microsoft.com/office/drawing/2014/main" id="{5399F5F2-7984-794E-A464-0E358CB613AB}"/>
              </a:ext>
            </a:extLst>
          </p:cNvPr>
          <p:cNvSpPr>
            <a:spLocks noGrp="1"/>
          </p:cNvSpPr>
          <p:nvPr>
            <p:ph idx="1"/>
          </p:nvPr>
        </p:nvSpPr>
        <p:spPr/>
        <p:txBody>
          <a:bodyPr>
            <a:normAutofit fontScale="92500" lnSpcReduction="10000"/>
          </a:bodyPr>
          <a:lstStyle/>
          <a:p>
            <a:r>
              <a:rPr lang="en-US" dirty="0"/>
              <a:t>Grade A = “homogeneous,” in demand during “good times or bad.” </a:t>
            </a:r>
          </a:p>
          <a:p>
            <a:endParaRPr lang="en-US" dirty="0"/>
          </a:p>
          <a:p>
            <a:r>
              <a:rPr lang="en-US" dirty="0"/>
              <a:t>Grade B = “like a 1935 automobile-still good, but not what the people are buying today who can afford a new one” </a:t>
            </a:r>
          </a:p>
          <a:p>
            <a:endParaRPr lang="en-US" dirty="0"/>
          </a:p>
          <a:p>
            <a:r>
              <a:rPr lang="en-US" dirty="0"/>
              <a:t>Grade C = becoming obsolete, “expiring restrictions or lack of them” and “infiltration of a lower grade population.” </a:t>
            </a:r>
          </a:p>
          <a:p>
            <a:endParaRPr lang="en-US" dirty="0"/>
          </a:p>
          <a:p>
            <a:r>
              <a:rPr lang="en-US" dirty="0"/>
              <a:t>Grade D = “those neighborhoods in which the things that are now taking place in the C neighborhoods, have already happened.”</a:t>
            </a:r>
          </a:p>
          <a:p>
            <a:endParaRPr lang="en-US" dirty="0"/>
          </a:p>
        </p:txBody>
      </p:sp>
      <p:sp>
        <p:nvSpPr>
          <p:cNvPr id="4" name="Slide Number Placeholder 3">
            <a:extLst>
              <a:ext uri="{FF2B5EF4-FFF2-40B4-BE49-F238E27FC236}">
                <a16:creationId xmlns:a16="http://schemas.microsoft.com/office/drawing/2014/main" id="{AC932198-CF3C-D34E-A687-0DB7B5CDFD2B}"/>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283850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sp>
        <p:nvSpPr>
          <p:cNvPr id="6" name="TextBox 5">
            <a:extLst>
              <a:ext uri="{FF2B5EF4-FFF2-40B4-BE49-F238E27FC236}">
                <a16:creationId xmlns:a16="http://schemas.microsoft.com/office/drawing/2014/main" id="{9415851D-28C1-9F4A-980C-F07C1D4680CF}"/>
              </a:ext>
            </a:extLst>
          </p:cNvPr>
          <p:cNvSpPr txBox="1"/>
          <p:nvPr/>
        </p:nvSpPr>
        <p:spPr>
          <a:xfrm>
            <a:off x="412278" y="2031919"/>
            <a:ext cx="4088160" cy="3046988"/>
          </a:xfrm>
          <a:prstGeom prst="rect">
            <a:avLst/>
          </a:prstGeom>
          <a:noFill/>
        </p:spPr>
        <p:txBody>
          <a:bodyPr wrap="square" rtlCol="0">
            <a:spAutoFit/>
          </a:bodyPr>
          <a:lstStyle/>
          <a:p>
            <a:r>
              <a:rPr lang="en-US" sz="2400" dirty="0">
                <a:solidFill>
                  <a:srgbClr val="C00000"/>
                </a:solidFill>
              </a:rPr>
              <a:t>Red</a:t>
            </a:r>
            <a:r>
              <a:rPr lang="en-US" sz="2400" dirty="0"/>
              <a:t> areas were largely </a:t>
            </a:r>
          </a:p>
          <a:p>
            <a:r>
              <a:rPr lang="en-US" sz="2400" dirty="0"/>
              <a:t>Black communities, </a:t>
            </a:r>
          </a:p>
          <a:p>
            <a:r>
              <a:rPr lang="en-US" sz="2400" dirty="0"/>
              <a:t>and considered to be too risky </a:t>
            </a:r>
          </a:p>
          <a:p>
            <a:r>
              <a:rPr lang="en-US" sz="2400" dirty="0"/>
              <a:t>for new home loans.</a:t>
            </a:r>
          </a:p>
          <a:p>
            <a:endParaRPr lang="en-US" sz="2400" dirty="0"/>
          </a:p>
          <a:p>
            <a:r>
              <a:rPr lang="en-US" sz="2400" dirty="0">
                <a:solidFill>
                  <a:srgbClr val="FFFF00"/>
                </a:solidFill>
                <a:highlight>
                  <a:srgbClr val="000000"/>
                </a:highlight>
              </a:rPr>
              <a:t>Yellow</a:t>
            </a:r>
            <a:r>
              <a:rPr lang="en-US" sz="2400" dirty="0"/>
              <a:t> areas also suffered from discrimination resulting from FHA guidelines.</a:t>
            </a:r>
          </a:p>
        </p:txBody>
      </p:sp>
      <p:pic>
        <p:nvPicPr>
          <p:cNvPr id="3" name="Picture 2">
            <a:extLst>
              <a:ext uri="{FF2B5EF4-FFF2-40B4-BE49-F238E27FC236}">
                <a16:creationId xmlns:a16="http://schemas.microsoft.com/office/drawing/2014/main" id="{F52E9994-C862-794E-AF99-175FDE3C0BAE}"/>
              </a:ext>
            </a:extLst>
          </p:cNvPr>
          <p:cNvPicPr>
            <a:picLocks noChangeAspect="1"/>
          </p:cNvPicPr>
          <p:nvPr/>
        </p:nvPicPr>
        <p:blipFill>
          <a:blip r:embed="rId3"/>
          <a:stretch>
            <a:fillRect/>
          </a:stretch>
        </p:blipFill>
        <p:spPr>
          <a:xfrm>
            <a:off x="4495678" y="1009030"/>
            <a:ext cx="7645954" cy="5097302"/>
          </a:xfrm>
          <a:prstGeom prst="rect">
            <a:avLst/>
          </a:prstGeom>
        </p:spPr>
      </p:pic>
    </p:spTree>
    <p:extLst>
      <p:ext uri="{BB962C8B-B14F-4D97-AF65-F5344CB8AC3E}">
        <p14:creationId xmlns:p14="http://schemas.microsoft.com/office/powerpoint/2010/main" val="3094881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B1A8-601E-E647-BAAC-742C53213A58}"/>
              </a:ext>
            </a:extLst>
          </p:cNvPr>
          <p:cNvSpPr>
            <a:spLocks noGrp="1"/>
          </p:cNvSpPr>
          <p:nvPr>
            <p:ph type="title"/>
          </p:nvPr>
        </p:nvSpPr>
        <p:spPr>
          <a:xfrm>
            <a:off x="927651" y="0"/>
            <a:ext cx="10515600" cy="1325563"/>
          </a:xfrm>
        </p:spPr>
        <p:txBody>
          <a:bodyPr/>
          <a:lstStyle/>
          <a:p>
            <a:r>
              <a:rPr lang="en-US" dirty="0">
                <a:solidFill>
                  <a:schemeClr val="bg1"/>
                </a:solidFill>
              </a:rPr>
              <a:t>Ho</a:t>
            </a:r>
            <a:r>
              <a:rPr lang="en-US" dirty="0"/>
              <a:t>using Post-WWII</a:t>
            </a:r>
          </a:p>
        </p:txBody>
      </p:sp>
      <p:sp>
        <p:nvSpPr>
          <p:cNvPr id="3" name="Content Placeholder 2">
            <a:extLst>
              <a:ext uri="{FF2B5EF4-FFF2-40B4-BE49-F238E27FC236}">
                <a16:creationId xmlns:a16="http://schemas.microsoft.com/office/drawing/2014/main" id="{B4CED6A0-91A2-8941-A9A2-6ECC76D7E906}"/>
              </a:ext>
            </a:extLst>
          </p:cNvPr>
          <p:cNvSpPr>
            <a:spLocks noGrp="1"/>
          </p:cNvSpPr>
          <p:nvPr>
            <p:ph idx="1"/>
          </p:nvPr>
        </p:nvSpPr>
        <p:spPr/>
        <p:txBody>
          <a:bodyPr/>
          <a:lstStyle/>
          <a:p>
            <a:r>
              <a:rPr lang="en-US" dirty="0"/>
              <a:t>Residential covenants and discriminatory zoning</a:t>
            </a:r>
          </a:p>
          <a:p>
            <a:pPr lvl="1"/>
            <a:r>
              <a:rPr lang="en-US" dirty="0"/>
              <a:t>Single family vs multifamily zoning was an effort to segregate housing.</a:t>
            </a:r>
          </a:p>
          <a:p>
            <a:r>
              <a:rPr lang="en-US" dirty="0"/>
              <a:t>Redlining</a:t>
            </a:r>
          </a:p>
          <a:p>
            <a:r>
              <a:rPr lang="en-US" dirty="0"/>
              <a:t>GI Bill – for Whites only</a:t>
            </a:r>
          </a:p>
          <a:p>
            <a:r>
              <a:rPr lang="en-US" dirty="0"/>
              <a:t>Discrimination at every step of the way</a:t>
            </a:r>
          </a:p>
          <a:p>
            <a:pPr lvl="1"/>
            <a:r>
              <a:rPr lang="en-US" dirty="0"/>
              <a:t>Appraisals, realtors, mortgage receipt and terms.</a:t>
            </a:r>
          </a:p>
          <a:p>
            <a:pPr lvl="1"/>
            <a:r>
              <a:rPr lang="en-US" dirty="0"/>
              <a:t>Very recent evidence exists – esp. loans during housing bubble, appraisals.</a:t>
            </a:r>
          </a:p>
        </p:txBody>
      </p:sp>
      <p:sp>
        <p:nvSpPr>
          <p:cNvPr id="4" name="Slide Number Placeholder 3">
            <a:extLst>
              <a:ext uri="{FF2B5EF4-FFF2-40B4-BE49-F238E27FC236}">
                <a16:creationId xmlns:a16="http://schemas.microsoft.com/office/drawing/2014/main" id="{0975A3F7-D85C-4241-A509-D920F8983399}"/>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678001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ACB-4B3F-5349-B8D5-71E240AF6D09}"/>
              </a:ext>
            </a:extLst>
          </p:cNvPr>
          <p:cNvSpPr>
            <a:spLocks noGrp="1"/>
          </p:cNvSpPr>
          <p:nvPr>
            <p:ph type="title"/>
          </p:nvPr>
        </p:nvSpPr>
        <p:spPr/>
        <p:txBody>
          <a:bodyPr/>
          <a:lstStyle/>
          <a:p>
            <a:r>
              <a:rPr lang="en-US" dirty="0"/>
              <a:t>Policies w/Discriminatory EFFECT</a:t>
            </a:r>
          </a:p>
        </p:txBody>
      </p:sp>
      <p:sp>
        <p:nvSpPr>
          <p:cNvPr id="3" name="Text Placeholder 2">
            <a:extLst>
              <a:ext uri="{FF2B5EF4-FFF2-40B4-BE49-F238E27FC236}">
                <a16:creationId xmlns:a16="http://schemas.microsoft.com/office/drawing/2014/main" id="{86AFAE18-4304-2E4B-B541-2E0EE17F7A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367F1D-7AF0-CB4A-8298-000D18C1F00D}"/>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52821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0BC5-225B-5F47-B6D6-25694EB6BF96}"/>
              </a:ext>
            </a:extLst>
          </p:cNvPr>
          <p:cNvSpPr>
            <a:spLocks noGrp="1"/>
          </p:cNvSpPr>
          <p:nvPr>
            <p:ph type="title"/>
          </p:nvPr>
        </p:nvSpPr>
        <p:spPr>
          <a:xfrm>
            <a:off x="749188" y="0"/>
            <a:ext cx="10515600" cy="1325563"/>
          </a:xfrm>
        </p:spPr>
        <p:txBody>
          <a:bodyPr/>
          <a:lstStyle/>
          <a:p>
            <a:r>
              <a:rPr lang="en-US" dirty="0">
                <a:solidFill>
                  <a:schemeClr val="bg1"/>
                </a:solidFill>
              </a:rPr>
              <a:t>Effe</a:t>
            </a:r>
            <a:r>
              <a:rPr lang="en-US" dirty="0"/>
              <a:t>ct: Often Intended, But Not Overt</a:t>
            </a:r>
          </a:p>
        </p:txBody>
      </p:sp>
      <p:sp>
        <p:nvSpPr>
          <p:cNvPr id="3" name="Content Placeholder 2">
            <a:extLst>
              <a:ext uri="{FF2B5EF4-FFF2-40B4-BE49-F238E27FC236}">
                <a16:creationId xmlns:a16="http://schemas.microsoft.com/office/drawing/2014/main" id="{62922EE0-1311-B448-BFC7-E78232D52D2A}"/>
              </a:ext>
            </a:extLst>
          </p:cNvPr>
          <p:cNvSpPr>
            <a:spLocks noGrp="1"/>
          </p:cNvSpPr>
          <p:nvPr>
            <p:ph idx="1"/>
          </p:nvPr>
        </p:nvSpPr>
        <p:spPr/>
        <p:txBody>
          <a:bodyPr>
            <a:normAutofit/>
          </a:bodyPr>
          <a:lstStyle/>
          <a:p>
            <a:r>
              <a:rPr lang="en-US" sz="3200" dirty="0"/>
              <a:t>How?</a:t>
            </a:r>
          </a:p>
          <a:p>
            <a:pPr marL="0" indent="0">
              <a:buNone/>
            </a:pPr>
            <a:endParaRPr lang="en-US" sz="3200" dirty="0"/>
          </a:p>
          <a:p>
            <a:pPr lvl="1"/>
            <a:r>
              <a:rPr lang="en-US" sz="3200" b="1" dirty="0"/>
              <a:t>Allow local officials to administer the program.</a:t>
            </a:r>
          </a:p>
          <a:p>
            <a:pPr marL="0" indent="0">
              <a:buNone/>
            </a:pPr>
            <a:endParaRPr lang="en-US" sz="3200" dirty="0"/>
          </a:p>
          <a:p>
            <a:pPr lvl="1"/>
            <a:r>
              <a:rPr lang="en-US" sz="3200" b="1" dirty="0"/>
              <a:t>Exclude specific occupations where Black workers are overrepresented.</a:t>
            </a:r>
          </a:p>
        </p:txBody>
      </p:sp>
      <p:sp>
        <p:nvSpPr>
          <p:cNvPr id="4" name="Slide Number Placeholder 3">
            <a:extLst>
              <a:ext uri="{FF2B5EF4-FFF2-40B4-BE49-F238E27FC236}">
                <a16:creationId xmlns:a16="http://schemas.microsoft.com/office/drawing/2014/main" id="{71A16DD6-46F5-3B4F-9F6C-9F55287759D1}"/>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0848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p:txBody>
          <a:bodyPr/>
          <a:lstStyle/>
          <a:p>
            <a:r>
              <a:rPr lang="en-US" dirty="0">
                <a:solidFill>
                  <a:schemeClr val="bg1"/>
                </a:solidFill>
              </a:rPr>
              <a:t>Pol</a:t>
            </a:r>
            <a:r>
              <a:rPr lang="en-US" dirty="0"/>
              <a:t>icies: Discriminatory Effect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338554" y="1325563"/>
            <a:ext cx="5514892" cy="4351338"/>
          </a:xfrm>
        </p:spPr>
        <p:txBody>
          <a:bodyPr/>
          <a:lstStyle/>
          <a:p>
            <a:r>
              <a:rPr lang="en-US" dirty="0"/>
              <a:t>Homestead Act</a:t>
            </a:r>
          </a:p>
          <a:p>
            <a:r>
              <a:rPr lang="en-US" dirty="0"/>
              <a:t>The New Deal</a:t>
            </a:r>
          </a:p>
          <a:p>
            <a:pPr lvl="1"/>
            <a:r>
              <a:rPr lang="en-US" dirty="0"/>
              <a:t>Wagner Act – Unions</a:t>
            </a:r>
          </a:p>
          <a:p>
            <a:pPr lvl="1"/>
            <a:r>
              <a:rPr lang="en-US" dirty="0"/>
              <a:t>Minimum Wages</a:t>
            </a:r>
          </a:p>
          <a:p>
            <a:pPr lvl="1"/>
            <a:r>
              <a:rPr lang="en-US" dirty="0"/>
              <a:t>Social Security</a:t>
            </a:r>
          </a:p>
          <a:p>
            <a:r>
              <a:rPr lang="en-US" dirty="0"/>
              <a:t>Federal Asset Building Policies</a:t>
            </a:r>
          </a:p>
          <a:p>
            <a:r>
              <a:rPr lang="en-US" dirty="0"/>
              <a:t>Local zoning ordinances</a:t>
            </a:r>
          </a:p>
          <a:p>
            <a:r>
              <a:rPr lang="en-US" dirty="0"/>
              <a:t>Incarceration</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019239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06301"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590+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5CAC-1C35-C942-A5FE-6D4B42B9BCC2}"/>
              </a:ext>
            </a:extLst>
          </p:cNvPr>
          <p:cNvSpPr>
            <a:spLocks noGrp="1"/>
          </p:cNvSpPr>
          <p:nvPr>
            <p:ph type="title"/>
          </p:nvPr>
        </p:nvSpPr>
        <p:spPr>
          <a:xfrm>
            <a:off x="939800" y="0"/>
            <a:ext cx="10515600" cy="1325563"/>
          </a:xfrm>
        </p:spPr>
        <p:txBody>
          <a:bodyPr/>
          <a:lstStyle/>
          <a:p>
            <a:r>
              <a:rPr lang="en-US" dirty="0">
                <a:solidFill>
                  <a:schemeClr val="bg1"/>
                </a:solidFill>
              </a:rPr>
              <a:t>Ho</a:t>
            </a:r>
            <a:r>
              <a:rPr lang="en-US" dirty="0"/>
              <a:t>mestead Acts</a:t>
            </a:r>
          </a:p>
        </p:txBody>
      </p:sp>
      <p:sp>
        <p:nvSpPr>
          <p:cNvPr id="3" name="Content Placeholder 2">
            <a:extLst>
              <a:ext uri="{FF2B5EF4-FFF2-40B4-BE49-F238E27FC236}">
                <a16:creationId xmlns:a16="http://schemas.microsoft.com/office/drawing/2014/main" id="{7D5672C3-265E-4340-BF16-EC8E38B400CA}"/>
              </a:ext>
            </a:extLst>
          </p:cNvPr>
          <p:cNvSpPr>
            <a:spLocks noGrp="1"/>
          </p:cNvSpPr>
          <p:nvPr>
            <p:ph idx="1"/>
          </p:nvPr>
        </p:nvSpPr>
        <p:spPr/>
        <p:txBody>
          <a:bodyPr>
            <a:normAutofit lnSpcReduction="10000"/>
          </a:bodyPr>
          <a:lstStyle/>
          <a:p>
            <a:r>
              <a:rPr lang="en-US" dirty="0"/>
              <a:t>Original Homestead Act (1868-1934)</a:t>
            </a:r>
          </a:p>
          <a:p>
            <a:pPr lvl="1"/>
            <a:r>
              <a:rPr lang="en-US" dirty="0"/>
              <a:t>Granted 246 million acres of western land  (size of CA &amp; TX combined)</a:t>
            </a:r>
          </a:p>
          <a:p>
            <a:pPr lvl="1"/>
            <a:r>
              <a:rPr lang="en-US" dirty="0"/>
              <a:t>To receive 160 acres of land:</a:t>
            </a:r>
          </a:p>
          <a:p>
            <a:pPr lvl="2"/>
            <a:r>
              <a:rPr lang="en-US" dirty="0"/>
              <a:t>File an application, improve the land for 5 years, file for deed of ownership.</a:t>
            </a:r>
          </a:p>
          <a:p>
            <a:pPr lvl="1"/>
            <a:r>
              <a:rPr lang="en-US" dirty="0"/>
              <a:t>1.5 million White families</a:t>
            </a:r>
          </a:p>
          <a:p>
            <a:pPr lvl="2"/>
            <a:r>
              <a:rPr lang="en-US" dirty="0"/>
              <a:t>Excluded Black Americans in practice, not letter.</a:t>
            </a:r>
          </a:p>
          <a:p>
            <a:r>
              <a:rPr lang="en-US" dirty="0"/>
              <a:t>Southern Homestead Act (1866-1876)</a:t>
            </a:r>
          </a:p>
          <a:p>
            <a:pPr lvl="1"/>
            <a:r>
              <a:rPr lang="en-US" dirty="0"/>
              <a:t>28,000 individuals, of which 4,000-5,500 were emancipated slaves.</a:t>
            </a:r>
          </a:p>
          <a:p>
            <a:pPr lvl="1"/>
            <a:r>
              <a:rPr lang="en-US" dirty="0"/>
              <a:t>Most were locked into year-long contracts following the war. Could not break to homestead until after special provisions for freed slaves had ended.</a:t>
            </a:r>
          </a:p>
          <a:p>
            <a:pPr lvl="1"/>
            <a:r>
              <a:rPr lang="en-US" dirty="0"/>
              <a:t>Land was often unfarmable – swamp or heavily wooded.</a:t>
            </a:r>
          </a:p>
        </p:txBody>
      </p:sp>
      <p:sp>
        <p:nvSpPr>
          <p:cNvPr id="4" name="Slide Number Placeholder 3">
            <a:extLst>
              <a:ext uri="{FF2B5EF4-FFF2-40B4-BE49-F238E27FC236}">
                <a16:creationId xmlns:a16="http://schemas.microsoft.com/office/drawing/2014/main" id="{E33EA140-E97D-844F-B65D-4877DB966CCB}"/>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extBox 4">
            <a:extLst>
              <a:ext uri="{FF2B5EF4-FFF2-40B4-BE49-F238E27FC236}">
                <a16:creationId xmlns:a16="http://schemas.microsoft.com/office/drawing/2014/main" id="{FE989E5A-DAB6-AB43-A7AE-D910BC900491}"/>
              </a:ext>
            </a:extLst>
          </p:cNvPr>
          <p:cNvSpPr txBox="1"/>
          <p:nvPr/>
        </p:nvSpPr>
        <p:spPr>
          <a:xfrm>
            <a:off x="6571488" y="6456851"/>
            <a:ext cx="5079789" cy="276999"/>
          </a:xfrm>
          <a:prstGeom prst="rect">
            <a:avLst/>
          </a:prstGeom>
          <a:noFill/>
        </p:spPr>
        <p:txBody>
          <a:bodyPr wrap="none" rtlCol="0">
            <a:spAutoFit/>
          </a:bodyPr>
          <a:lstStyle/>
          <a:p>
            <a:r>
              <a:rPr lang="en-US" sz="1200" dirty="0"/>
              <a:t>Source: https://</a:t>
            </a:r>
            <a:r>
              <a:rPr lang="en-US" sz="1200" dirty="0" err="1"/>
              <a:t>aeon.co</a:t>
            </a:r>
            <a:r>
              <a:rPr lang="en-US" sz="1200" dirty="0"/>
              <a:t>/ideas/land-and-the-roots-of-</a:t>
            </a:r>
            <a:r>
              <a:rPr lang="en-US" sz="1200" dirty="0" err="1"/>
              <a:t>african</a:t>
            </a:r>
            <a:r>
              <a:rPr lang="en-US" sz="1200" dirty="0"/>
              <a:t>-</a:t>
            </a:r>
            <a:r>
              <a:rPr lang="en-US" sz="1200" dirty="0" err="1"/>
              <a:t>american</a:t>
            </a:r>
            <a:r>
              <a:rPr lang="en-US" sz="1200" dirty="0"/>
              <a:t>-poverty</a:t>
            </a:r>
          </a:p>
        </p:txBody>
      </p:sp>
    </p:spTree>
    <p:extLst>
      <p:ext uri="{BB962C8B-B14F-4D97-AF65-F5344CB8AC3E}">
        <p14:creationId xmlns:p14="http://schemas.microsoft.com/office/powerpoint/2010/main" val="1196733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8A6F-8FC2-5C45-9E00-9F6EBA4E2CE6}"/>
              </a:ext>
            </a:extLst>
          </p:cNvPr>
          <p:cNvSpPr>
            <a:spLocks noGrp="1"/>
          </p:cNvSpPr>
          <p:nvPr>
            <p:ph type="title"/>
          </p:nvPr>
        </p:nvSpPr>
        <p:spPr>
          <a:xfrm>
            <a:off x="923544" y="0"/>
            <a:ext cx="10515600" cy="1325563"/>
          </a:xfrm>
        </p:spPr>
        <p:txBody>
          <a:bodyPr/>
          <a:lstStyle/>
          <a:p>
            <a:r>
              <a:rPr lang="en-US" dirty="0">
                <a:solidFill>
                  <a:schemeClr val="bg1"/>
                </a:solidFill>
              </a:rPr>
              <a:t>Ho</a:t>
            </a:r>
            <a:r>
              <a:rPr lang="en-US" dirty="0"/>
              <a:t>mestead Acts – Effects on Relative Wealth</a:t>
            </a:r>
          </a:p>
        </p:txBody>
      </p:sp>
      <p:sp>
        <p:nvSpPr>
          <p:cNvPr id="3" name="Content Placeholder 2">
            <a:extLst>
              <a:ext uri="{FF2B5EF4-FFF2-40B4-BE49-F238E27FC236}">
                <a16:creationId xmlns:a16="http://schemas.microsoft.com/office/drawing/2014/main" id="{21B2A643-B1C6-BA4A-A753-861B7130F5C4}"/>
              </a:ext>
            </a:extLst>
          </p:cNvPr>
          <p:cNvSpPr>
            <a:spLocks noGrp="1"/>
          </p:cNvSpPr>
          <p:nvPr>
            <p:ph idx="1"/>
          </p:nvPr>
        </p:nvSpPr>
        <p:spPr/>
        <p:txBody>
          <a:bodyPr/>
          <a:lstStyle/>
          <a:p>
            <a:r>
              <a:rPr lang="en-US" dirty="0"/>
              <a:t>Nearly 10% of all U.S. land was given (for a filing fee) to White families in the 5 decades following the Civil War.</a:t>
            </a:r>
          </a:p>
          <a:p>
            <a:pPr lvl="1"/>
            <a:r>
              <a:rPr lang="en-US" dirty="0"/>
              <a:t>This is an enormous head start in terms of wealth development for White families relative to Black families.</a:t>
            </a:r>
          </a:p>
          <a:p>
            <a:pPr lvl="1"/>
            <a:r>
              <a:rPr lang="en-US" dirty="0"/>
              <a:t>An estimated 46 million current Americans trace their lineage back to homesteaders.</a:t>
            </a:r>
          </a:p>
          <a:p>
            <a:pPr lvl="2"/>
            <a:r>
              <a:rPr lang="en-US" dirty="0"/>
              <a:t>Nearly all are White.</a:t>
            </a:r>
          </a:p>
        </p:txBody>
      </p:sp>
      <p:sp>
        <p:nvSpPr>
          <p:cNvPr id="4" name="Slide Number Placeholder 3">
            <a:extLst>
              <a:ext uri="{FF2B5EF4-FFF2-40B4-BE49-F238E27FC236}">
                <a16:creationId xmlns:a16="http://schemas.microsoft.com/office/drawing/2014/main" id="{4FF53685-E7CC-4F48-9021-02218573A85F}"/>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929070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752856"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495335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377C-E4D7-1749-A6A9-0B810F1A67EE}"/>
              </a:ext>
            </a:extLst>
          </p:cNvPr>
          <p:cNvSpPr>
            <a:spLocks noGrp="1"/>
          </p:cNvSpPr>
          <p:nvPr>
            <p:ph type="title"/>
          </p:nvPr>
        </p:nvSpPr>
        <p:spPr>
          <a:xfrm>
            <a:off x="947928" y="0"/>
            <a:ext cx="10515600" cy="1325563"/>
          </a:xfrm>
        </p:spPr>
        <p:txBody>
          <a:bodyPr/>
          <a:lstStyle/>
          <a:p>
            <a:r>
              <a:rPr lang="en-US" dirty="0">
                <a:solidFill>
                  <a:schemeClr val="bg1"/>
                </a:solidFill>
              </a:rPr>
              <a:t>GI</a:t>
            </a:r>
            <a:r>
              <a:rPr lang="en-US" dirty="0"/>
              <a:t> Bill</a:t>
            </a:r>
          </a:p>
        </p:txBody>
      </p:sp>
      <p:sp>
        <p:nvSpPr>
          <p:cNvPr id="3" name="Content Placeholder 2">
            <a:extLst>
              <a:ext uri="{FF2B5EF4-FFF2-40B4-BE49-F238E27FC236}">
                <a16:creationId xmlns:a16="http://schemas.microsoft.com/office/drawing/2014/main" id="{3782CDB5-D4E4-CE42-B7A9-99B1B5BE6148}"/>
              </a:ext>
            </a:extLst>
          </p:cNvPr>
          <p:cNvSpPr>
            <a:spLocks noGrp="1"/>
          </p:cNvSpPr>
          <p:nvPr>
            <p:ph idx="1"/>
          </p:nvPr>
        </p:nvSpPr>
        <p:spPr>
          <a:xfrm>
            <a:off x="838200" y="1325562"/>
            <a:ext cx="10515600" cy="4656137"/>
          </a:xfrm>
        </p:spPr>
        <p:txBody>
          <a:bodyPr>
            <a:normAutofit lnSpcReduction="10000"/>
          </a:bodyPr>
          <a:lstStyle/>
          <a:p>
            <a:r>
              <a:rPr lang="en-US" dirty="0"/>
              <a:t>Reintegrating 16 million veterans</a:t>
            </a:r>
          </a:p>
          <a:p>
            <a:pPr lvl="1"/>
            <a:r>
              <a:rPr lang="en-US" dirty="0"/>
              <a:t>1.2 million were Black</a:t>
            </a:r>
          </a:p>
          <a:p>
            <a:r>
              <a:rPr lang="en-US" dirty="0"/>
              <a:t>Loans: homes, farms, or business</a:t>
            </a:r>
          </a:p>
          <a:p>
            <a:pPr lvl="1"/>
            <a:r>
              <a:rPr lang="en-US" dirty="0"/>
              <a:t>Levittown – explicitly banned</a:t>
            </a:r>
          </a:p>
          <a:p>
            <a:pPr lvl="1"/>
            <a:r>
              <a:rPr lang="en-US" dirty="0"/>
              <a:t>Couldn’t get loans regardless of guaranty - covenants</a:t>
            </a:r>
          </a:p>
          <a:p>
            <a:r>
              <a:rPr lang="en-US" dirty="0"/>
              <a:t>Education</a:t>
            </a:r>
          </a:p>
          <a:p>
            <a:pPr lvl="1"/>
            <a:r>
              <a:rPr lang="en-US" dirty="0"/>
              <a:t>Steered toward vocational training, not college</a:t>
            </a:r>
          </a:p>
          <a:p>
            <a:pPr lvl="1"/>
            <a:r>
              <a:rPr lang="en-US" dirty="0"/>
              <a:t>HBCUs – were overcrowded and nonexistent in the north</a:t>
            </a:r>
          </a:p>
          <a:p>
            <a:r>
              <a:rPr lang="en-US" dirty="0"/>
              <a:t>Unemployment</a:t>
            </a:r>
          </a:p>
          <a:p>
            <a:r>
              <a:rPr lang="en-US" dirty="0"/>
              <a:t>Instead – a provocation for Black men to wear the uniform.</a:t>
            </a:r>
          </a:p>
          <a:p>
            <a:pPr lvl="1"/>
            <a:r>
              <a:rPr lang="en-US" dirty="0" err="1"/>
              <a:t>Lynchings</a:t>
            </a:r>
            <a:r>
              <a:rPr lang="en-US" dirty="0"/>
              <a:t> and other violence in the wake of WWII – Red Summer after WWI</a:t>
            </a:r>
          </a:p>
        </p:txBody>
      </p:sp>
      <p:sp>
        <p:nvSpPr>
          <p:cNvPr id="4" name="Slide Number Placeholder 3">
            <a:extLst>
              <a:ext uri="{FF2B5EF4-FFF2-40B4-BE49-F238E27FC236}">
                <a16:creationId xmlns:a16="http://schemas.microsoft.com/office/drawing/2014/main" id="{5F95E0BC-6EA5-8F41-93A4-1C1B324E4C62}"/>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305961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5702" y="0"/>
            <a:ext cx="10515600" cy="1325563"/>
          </a:xfrm>
        </p:spPr>
        <p:txBody>
          <a:bodyPr/>
          <a:lstStyle/>
          <a:p>
            <a:r>
              <a:rPr lang="en-US" dirty="0">
                <a:solidFill>
                  <a:schemeClr val="bg1"/>
                </a:solidFill>
              </a:rPr>
              <a:t>GI</a:t>
            </a:r>
            <a:r>
              <a:rPr lang="en-US" dirty="0"/>
              <a:t> Bill: by the Numbers</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a:xfrm>
            <a:off x="838200" y="1541721"/>
            <a:ext cx="10515600" cy="4380347"/>
          </a:xfrm>
        </p:spPr>
        <p:txBody>
          <a:bodyPr>
            <a:normAutofit/>
          </a:bodyPr>
          <a:lstStyle/>
          <a:p>
            <a:r>
              <a:rPr lang="en-US" dirty="0"/>
              <a:t>Federal spending between 1944 and 1971:  $95 billion (15% of budget)</a:t>
            </a:r>
          </a:p>
          <a:p>
            <a:r>
              <a:rPr lang="en-US" dirty="0"/>
              <a:t>Housing:</a:t>
            </a:r>
          </a:p>
          <a:p>
            <a:pPr lvl="1"/>
            <a:r>
              <a:rPr lang="en-US" dirty="0"/>
              <a:t>200,000 small business loans</a:t>
            </a:r>
          </a:p>
          <a:p>
            <a:pPr lvl="1"/>
            <a:r>
              <a:rPr lang="en-US" dirty="0"/>
              <a:t>Mortgages for 5 million new houses</a:t>
            </a:r>
          </a:p>
          <a:p>
            <a:endParaRPr lang="en-US" dirty="0"/>
          </a:p>
          <a:p>
            <a:r>
              <a:rPr lang="en-US" dirty="0"/>
              <a:t>In 1947:</a:t>
            </a:r>
            <a:endParaRPr lang="en-US" sz="3600" dirty="0"/>
          </a:p>
          <a:p>
            <a:pPr lvl="1"/>
            <a:r>
              <a:rPr lang="en-US" dirty="0"/>
              <a:t>2 of 3,200 VA loans in Mississippi went to Black veterans.</a:t>
            </a:r>
          </a:p>
          <a:p>
            <a:pPr lvl="1"/>
            <a:r>
              <a:rPr lang="en-US" dirty="0"/>
              <a:t>100 of 67,000 loans in NY and Northern NJ went to Black veterans.</a:t>
            </a:r>
          </a:p>
          <a:p>
            <a:endParaRPr lang="en-US" dirty="0"/>
          </a:p>
          <a:p>
            <a:pPr marL="914400" lvl="2" indent="0">
              <a:buNone/>
            </a:pPr>
            <a:endParaRPr lang="en-US" dirty="0"/>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759671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Education</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Volume:</a:t>
            </a:r>
          </a:p>
          <a:p>
            <a:pPr lvl="1"/>
            <a:r>
              <a:rPr lang="en-US" dirty="0"/>
              <a:t>2,250,000 participated in higher education</a:t>
            </a:r>
          </a:p>
          <a:p>
            <a:pPr lvl="1"/>
            <a:r>
              <a:rPr lang="en-US" dirty="0"/>
              <a:t>5,600,000 enrolled in vocational institutions</a:t>
            </a:r>
          </a:p>
          <a:p>
            <a:r>
              <a:rPr lang="en-US" dirty="0"/>
              <a:t>Quality differences:</a:t>
            </a:r>
          </a:p>
          <a:p>
            <a:pPr lvl="1"/>
            <a:r>
              <a:rPr lang="en-US" dirty="0"/>
              <a:t>White colleges and universities actively increased enrollment.</a:t>
            </a:r>
          </a:p>
          <a:p>
            <a:pPr lvl="1"/>
            <a:r>
              <a:rPr lang="en-US" dirty="0"/>
              <a:t>HBCUs did not have the resources to do so.</a:t>
            </a:r>
          </a:p>
          <a:p>
            <a:pPr lvl="1"/>
            <a:r>
              <a:rPr lang="en-US" dirty="0"/>
              <a:t>Black veterans often pushed toward vocational training.</a:t>
            </a:r>
          </a:p>
          <a:p>
            <a:pPr marL="0" indent="0">
              <a:buNone/>
            </a:pPr>
            <a:endParaRPr lang="en-US" dirty="0"/>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4177620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Housing</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normAutofit/>
          </a:bodyPr>
          <a:lstStyle/>
          <a:p>
            <a:endParaRPr lang="en-US" sz="3600" b="1" dirty="0"/>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375528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12D1-0B24-D642-8C55-4706B9646784}"/>
              </a:ext>
            </a:extLst>
          </p:cNvPr>
          <p:cNvSpPr>
            <a:spLocks noGrp="1"/>
          </p:cNvSpPr>
          <p:nvPr>
            <p:ph type="title"/>
          </p:nvPr>
        </p:nvSpPr>
        <p:spPr>
          <a:xfrm>
            <a:off x="1000125"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6A028748-3A26-084C-81A8-17FEFEBE5B5C}"/>
              </a:ext>
            </a:extLst>
          </p:cNvPr>
          <p:cNvSpPr>
            <a:spLocks noGrp="1"/>
          </p:cNvSpPr>
          <p:nvPr>
            <p:ph idx="1"/>
          </p:nvPr>
        </p:nvSpPr>
        <p:spPr/>
        <p:txBody>
          <a:bodyPr/>
          <a:lstStyle/>
          <a:p>
            <a:r>
              <a:rPr lang="en-US" dirty="0"/>
              <a:t>Discrimination in U.S. policy has been common through the post slavery years.</a:t>
            </a:r>
          </a:p>
          <a:p>
            <a:pPr lvl="1"/>
            <a:r>
              <a:rPr lang="en-US" dirty="0"/>
              <a:t>Overt laws were on the books until the 1960s.</a:t>
            </a:r>
          </a:p>
          <a:p>
            <a:pPr lvl="1"/>
            <a:r>
              <a:rPr lang="en-US" dirty="0"/>
              <a:t>Effectively discriminatory laws played a massive role in the distribution of wealth across races.</a:t>
            </a:r>
          </a:p>
          <a:p>
            <a:r>
              <a:rPr lang="en-US" dirty="0"/>
              <a:t>The Civil Rights Era has reduced statutory discrimination, but there is still significant evidence of economic discrimination.</a:t>
            </a:r>
          </a:p>
          <a:p>
            <a:r>
              <a:rPr lang="en-US" dirty="0"/>
              <a:t>The effect of more than 100 years of discrimination in policy is still readily measurable.</a:t>
            </a:r>
          </a:p>
        </p:txBody>
      </p:sp>
      <p:sp>
        <p:nvSpPr>
          <p:cNvPr id="4" name="Slide Number Placeholder 3">
            <a:extLst>
              <a:ext uri="{FF2B5EF4-FFF2-40B4-BE49-F238E27FC236}">
                <a16:creationId xmlns:a16="http://schemas.microsoft.com/office/drawing/2014/main" id="{E1E3BD49-0829-5C41-A9EA-E23C3386AB7B}"/>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53012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424583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EF8-A0F1-9641-B7CD-6CC0BDA55713}"/>
              </a:ext>
            </a:extLst>
          </p:cNvPr>
          <p:cNvSpPr>
            <a:spLocks noGrp="1"/>
          </p:cNvSpPr>
          <p:nvPr>
            <p:ph type="title"/>
          </p:nvPr>
        </p:nvSpPr>
        <p:spPr>
          <a:xfrm>
            <a:off x="873825" y="0"/>
            <a:ext cx="10515600" cy="1325563"/>
          </a:xfrm>
        </p:spPr>
        <p:txBody>
          <a:bodyPr/>
          <a:lstStyle/>
          <a:p>
            <a:r>
              <a:rPr lang="en-US" dirty="0">
                <a:solidFill>
                  <a:schemeClr val="bg1"/>
                </a:solidFill>
              </a:rPr>
              <a:t>Dis</a:t>
            </a:r>
            <a:r>
              <a:rPr lang="en-US" dirty="0"/>
              <a:t>parities in Lifetime Earnings</a:t>
            </a:r>
          </a:p>
        </p:txBody>
      </p:sp>
      <p:pic>
        <p:nvPicPr>
          <p:cNvPr id="6" name="Content Placeholder 5" descr="A screenshot of a cell phone&#10;&#10;Description automatically generated">
            <a:extLst>
              <a:ext uri="{FF2B5EF4-FFF2-40B4-BE49-F238E27FC236}">
                <a16:creationId xmlns:a16="http://schemas.microsoft.com/office/drawing/2014/main" id="{13C50388-8896-8740-8EF0-7DC28B9B8805}"/>
              </a:ext>
            </a:extLst>
          </p:cNvPr>
          <p:cNvPicPr>
            <a:picLocks noGrp="1" noChangeAspect="1"/>
          </p:cNvPicPr>
          <p:nvPr>
            <p:ph idx="1"/>
          </p:nvPr>
        </p:nvPicPr>
        <p:blipFill>
          <a:blip r:embed="rId2" r:link="rId3"/>
          <a:stretch>
            <a:fillRect/>
          </a:stretch>
        </p:blipFill>
        <p:spPr>
          <a:xfrm>
            <a:off x="1102425" y="1572231"/>
            <a:ext cx="10058400" cy="4411327"/>
          </a:xfrm>
        </p:spPr>
      </p:pic>
      <p:sp>
        <p:nvSpPr>
          <p:cNvPr id="4" name="Slide Number Placeholder 3">
            <a:extLst>
              <a:ext uri="{FF2B5EF4-FFF2-40B4-BE49-F238E27FC236}">
                <a16:creationId xmlns:a16="http://schemas.microsoft.com/office/drawing/2014/main" id="{EBC8DB7F-114D-1E42-B506-CE347BE5DDC5}"/>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1306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Jon </a:t>
            </a:r>
            <a:r>
              <a:rPr lang="en-US" dirty="0" err="1"/>
              <a:t>Haveman</a:t>
            </a:r>
            <a:r>
              <a:rPr lang="en-US" dirty="0"/>
              <a:t>, Ph.D., NEED</a:t>
            </a:r>
          </a:p>
          <a:p>
            <a:endParaRPr lang="en-US" dirty="0"/>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260607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p:txBody>
          <a:bodyPr/>
          <a:lstStyle/>
          <a:p>
            <a:r>
              <a:rPr lang="en-US" dirty="0">
                <a:solidFill>
                  <a:schemeClr val="bg1"/>
                </a:solidFill>
              </a:rPr>
              <a:t>Me</a:t>
            </a:r>
            <a:r>
              <a:rPr lang="en-US" dirty="0"/>
              <a:t>dian Income</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0" y="1876351"/>
            <a:ext cx="5181599" cy="3767286"/>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0" y="1876351"/>
            <a:ext cx="5181599" cy="3767286"/>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694756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9644-1600-C04E-8B14-AF8581BC27CA}"/>
              </a:ext>
            </a:extLst>
          </p:cNvPr>
          <p:cNvSpPr>
            <a:spLocks noGrp="1"/>
          </p:cNvSpPr>
          <p:nvPr>
            <p:ph type="title"/>
          </p:nvPr>
        </p:nvSpPr>
        <p:spPr>
          <a:xfrm>
            <a:off x="819150" y="0"/>
            <a:ext cx="10515600" cy="1325563"/>
          </a:xfrm>
        </p:spPr>
        <p:txBody>
          <a:bodyPr/>
          <a:lstStyle/>
          <a:p>
            <a:r>
              <a:rPr lang="en-US" dirty="0">
                <a:solidFill>
                  <a:schemeClr val="bg1"/>
                </a:solidFill>
              </a:rPr>
              <a:t>Litt</a:t>
            </a:r>
            <a:r>
              <a:rPr lang="en-US" dirty="0"/>
              <a:t>le Wage Progress</a:t>
            </a:r>
          </a:p>
        </p:txBody>
      </p:sp>
      <p:sp>
        <p:nvSpPr>
          <p:cNvPr id="4" name="Slide Number Placeholder 3">
            <a:extLst>
              <a:ext uri="{FF2B5EF4-FFF2-40B4-BE49-F238E27FC236}">
                <a16:creationId xmlns:a16="http://schemas.microsoft.com/office/drawing/2014/main" id="{4744A1EA-32FE-3E4D-A1CC-428B04345399}"/>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7" name="TextBox 6">
            <a:extLst>
              <a:ext uri="{FF2B5EF4-FFF2-40B4-BE49-F238E27FC236}">
                <a16:creationId xmlns:a16="http://schemas.microsoft.com/office/drawing/2014/main" id="{0BAFB141-54A2-6D40-B1A0-B8956B01F293}"/>
              </a:ext>
            </a:extLst>
          </p:cNvPr>
          <p:cNvSpPr txBox="1"/>
          <p:nvPr/>
        </p:nvSpPr>
        <p:spPr>
          <a:xfrm>
            <a:off x="2187146" y="1173892"/>
            <a:ext cx="5276253" cy="369332"/>
          </a:xfrm>
          <a:prstGeom prst="rect">
            <a:avLst/>
          </a:prstGeom>
          <a:noFill/>
        </p:spPr>
        <p:txBody>
          <a:bodyPr wrap="none" rtlCol="0">
            <a:spAutoFit/>
          </a:bodyPr>
          <a:lstStyle/>
          <a:p>
            <a:r>
              <a:rPr lang="en-US" dirty="0"/>
              <a:t>Black male earnings for every $1 earned by white men</a:t>
            </a:r>
          </a:p>
        </p:txBody>
      </p:sp>
      <p:pic>
        <p:nvPicPr>
          <p:cNvPr id="5" name="Picture 4">
            <a:extLst>
              <a:ext uri="{FF2B5EF4-FFF2-40B4-BE49-F238E27FC236}">
                <a16:creationId xmlns:a16="http://schemas.microsoft.com/office/drawing/2014/main" id="{F1329635-7326-F34A-A240-AD083FBE64A2}"/>
              </a:ext>
            </a:extLst>
          </p:cNvPr>
          <p:cNvPicPr>
            <a:picLocks noChangeAspect="1"/>
          </p:cNvPicPr>
          <p:nvPr/>
        </p:nvPicPr>
        <p:blipFill>
          <a:blip r:embed="rId2"/>
          <a:stretch>
            <a:fillRect/>
          </a:stretch>
        </p:blipFill>
        <p:spPr>
          <a:xfrm>
            <a:off x="2047240" y="5072380"/>
            <a:ext cx="7594600" cy="165100"/>
          </a:xfrm>
          <a:prstGeom prst="rect">
            <a:avLst/>
          </a:prstGeom>
        </p:spPr>
      </p:pic>
      <p:pic>
        <p:nvPicPr>
          <p:cNvPr id="11" name="Content Placeholder 10" descr="Chart, line chart&#10;&#10;Description automatically generated">
            <a:extLst>
              <a:ext uri="{FF2B5EF4-FFF2-40B4-BE49-F238E27FC236}">
                <a16:creationId xmlns:a16="http://schemas.microsoft.com/office/drawing/2014/main" id="{1F68B72D-316C-364E-82F2-A832508810A7}"/>
              </a:ext>
            </a:extLst>
          </p:cNvPr>
          <p:cNvPicPr>
            <a:picLocks noGrp="1" noChangeAspect="1"/>
          </p:cNvPicPr>
          <p:nvPr>
            <p:ph idx="1"/>
          </p:nvPr>
        </p:nvPicPr>
        <p:blipFill>
          <a:blip r:embed="rId3"/>
          <a:stretch>
            <a:fillRect/>
          </a:stretch>
        </p:blipFill>
        <p:spPr>
          <a:xfrm>
            <a:off x="1835150" y="1543224"/>
            <a:ext cx="8483600" cy="3467100"/>
          </a:xfrm>
        </p:spPr>
      </p:pic>
    </p:spTree>
    <p:extLst>
      <p:ext uri="{BB962C8B-B14F-4D97-AF65-F5344CB8AC3E}">
        <p14:creationId xmlns:p14="http://schemas.microsoft.com/office/powerpoint/2010/main" val="2236249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6A82-A12B-E045-846B-180FBD594FC6}"/>
              </a:ext>
            </a:extLst>
          </p:cNvPr>
          <p:cNvSpPr>
            <a:spLocks noGrp="1"/>
          </p:cNvSpPr>
          <p:nvPr>
            <p:ph type="title"/>
          </p:nvPr>
        </p:nvSpPr>
        <p:spPr>
          <a:xfrm>
            <a:off x="866775" y="0"/>
            <a:ext cx="10515600" cy="1325563"/>
          </a:xfrm>
        </p:spPr>
        <p:txBody>
          <a:bodyPr/>
          <a:lstStyle/>
          <a:p>
            <a:r>
              <a:rPr lang="en-US" dirty="0">
                <a:solidFill>
                  <a:schemeClr val="bg1"/>
                </a:solidFill>
              </a:rPr>
              <a:t>Bla</a:t>
            </a:r>
            <a:r>
              <a:rPr lang="en-US" dirty="0"/>
              <a:t>ck Male Labor Force Participation is Low</a:t>
            </a:r>
          </a:p>
        </p:txBody>
      </p:sp>
      <p:pic>
        <p:nvPicPr>
          <p:cNvPr id="6" name="Content Placeholder 5" descr="Chart, bar chart&#10;&#10;Description automatically generated">
            <a:extLst>
              <a:ext uri="{FF2B5EF4-FFF2-40B4-BE49-F238E27FC236}">
                <a16:creationId xmlns:a16="http://schemas.microsoft.com/office/drawing/2014/main" id="{9F5A86D6-50CA-154A-A800-1C436CF68071}"/>
              </a:ext>
            </a:extLst>
          </p:cNvPr>
          <p:cNvPicPr>
            <a:picLocks noGrp="1" noChangeAspect="1"/>
          </p:cNvPicPr>
          <p:nvPr>
            <p:ph idx="1"/>
          </p:nvPr>
        </p:nvPicPr>
        <p:blipFill>
          <a:blip r:embed="rId2"/>
          <a:stretch>
            <a:fillRect/>
          </a:stretch>
        </p:blipFill>
        <p:spPr>
          <a:xfrm>
            <a:off x="2710888" y="1046068"/>
            <a:ext cx="6770223" cy="5156054"/>
          </a:xfrm>
        </p:spPr>
      </p:pic>
      <p:sp>
        <p:nvSpPr>
          <p:cNvPr id="4" name="Slide Number Placeholder 3">
            <a:extLst>
              <a:ext uri="{FF2B5EF4-FFF2-40B4-BE49-F238E27FC236}">
                <a16:creationId xmlns:a16="http://schemas.microsoft.com/office/drawing/2014/main" id="{751C188A-7278-0F46-8CB2-10E2957BC508}"/>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1457048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a:xfrm>
            <a:off x="758688" y="0"/>
            <a:ext cx="10515600" cy="1325563"/>
          </a:xfrm>
        </p:spPr>
        <p:txBody>
          <a:bodyPr/>
          <a:lstStyle/>
          <a:p>
            <a:r>
              <a:rPr lang="en-US" dirty="0">
                <a:solidFill>
                  <a:schemeClr val="bg1"/>
                </a:solidFill>
              </a:rPr>
              <a:t>Pov</a:t>
            </a:r>
            <a:r>
              <a:rPr lang="en-US" dirty="0"/>
              <a:t>erty</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1" y="1876351"/>
            <a:ext cx="5181594" cy="3767282"/>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1" y="1866412"/>
            <a:ext cx="5181594" cy="3767282"/>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1782846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0C6C-BA2B-5F40-A0E1-58C70B66342D}"/>
              </a:ext>
            </a:extLst>
          </p:cNvPr>
          <p:cNvSpPr>
            <a:spLocks noGrp="1"/>
          </p:cNvSpPr>
          <p:nvPr>
            <p:ph type="title"/>
          </p:nvPr>
        </p:nvSpPr>
        <p:spPr/>
        <p:txBody>
          <a:bodyPr/>
          <a:lstStyle/>
          <a:p>
            <a:r>
              <a:rPr lang="en-US" dirty="0">
                <a:solidFill>
                  <a:schemeClr val="bg1"/>
                </a:solidFill>
              </a:rPr>
              <a:t>Mo</a:t>
            </a:r>
            <a:r>
              <a:rPr lang="en-US" dirty="0"/>
              <a:t>bility</a:t>
            </a:r>
          </a:p>
        </p:txBody>
      </p:sp>
      <p:sp>
        <p:nvSpPr>
          <p:cNvPr id="3" name="Content Placeholder 2">
            <a:extLst>
              <a:ext uri="{FF2B5EF4-FFF2-40B4-BE49-F238E27FC236}">
                <a16:creationId xmlns:a16="http://schemas.microsoft.com/office/drawing/2014/main" id="{1633E637-4223-5645-90D0-0EB0BE27689C}"/>
              </a:ext>
            </a:extLst>
          </p:cNvPr>
          <p:cNvSpPr>
            <a:spLocks noGrp="1"/>
          </p:cNvSpPr>
          <p:nvPr>
            <p:ph idx="1"/>
          </p:nvPr>
        </p:nvSpPr>
        <p:spPr/>
        <p:txBody>
          <a:bodyPr/>
          <a:lstStyle/>
          <a:p>
            <a:r>
              <a:rPr lang="en-US" dirty="0"/>
              <a:t>Generally the case that Black men are:</a:t>
            </a:r>
          </a:p>
          <a:p>
            <a:pPr lvl="1"/>
            <a:r>
              <a:rPr lang="en-US" dirty="0"/>
              <a:t>less likely to move out of the bottom than White men.</a:t>
            </a:r>
          </a:p>
          <a:p>
            <a:pPr lvl="1"/>
            <a:r>
              <a:rPr lang="en-US" dirty="0"/>
              <a:t>More likely to drop out of the top than are White men.</a:t>
            </a:r>
          </a:p>
          <a:p>
            <a:r>
              <a:rPr lang="en-US" dirty="0"/>
              <a:t>Overall rates of mobility in the post Civil War era have been slower for Black men than for White men</a:t>
            </a:r>
          </a:p>
          <a:p>
            <a:r>
              <a:rPr lang="en-US" dirty="0"/>
              <a:t>Racial differences in income are persistent if race and human capital are strongly transmitted across generations.</a:t>
            </a:r>
          </a:p>
          <a:p>
            <a:pPr lvl="1"/>
            <a:r>
              <a:rPr lang="en-US" dirty="0"/>
              <a:t>Which they are in U.S. history.</a:t>
            </a:r>
          </a:p>
        </p:txBody>
      </p:sp>
      <p:sp>
        <p:nvSpPr>
          <p:cNvPr id="4" name="Slide Number Placeholder 3">
            <a:extLst>
              <a:ext uri="{FF2B5EF4-FFF2-40B4-BE49-F238E27FC236}">
                <a16:creationId xmlns:a16="http://schemas.microsoft.com/office/drawing/2014/main" id="{08A01050-2BDC-1842-9C35-5952DD7FF782}"/>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685894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776217" y="11430"/>
            <a:ext cx="10515600" cy="1325563"/>
          </a:xfrm>
        </p:spPr>
        <p:txBody>
          <a:bodyPr>
            <a:normAutofit/>
          </a:bodyPr>
          <a:lstStyle/>
          <a:p>
            <a:r>
              <a:rPr lang="en-US" sz="3600" dirty="0">
                <a:solidFill>
                  <a:schemeClr val="bg1"/>
                </a:solidFill>
              </a:rPr>
              <a:t>U.S.</a:t>
            </a:r>
            <a:r>
              <a:rPr lang="en-US" sz="3600" dirty="0"/>
              <a:t> – Racial Differences in Mobility</a:t>
            </a:r>
          </a:p>
        </p:txBody>
      </p:sp>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t>Economic Policy Institute, </a:t>
            </a:r>
            <a:r>
              <a:rPr lang="en-US" sz="1400" i="1" dirty="0"/>
              <a:t>State of Working America</a:t>
            </a:r>
            <a:r>
              <a:rPr lang="en-US" sz="1400" dirty="0"/>
              <a:t>, 2012</a:t>
            </a:r>
          </a:p>
        </p:txBody>
      </p:sp>
      <p:pic>
        <p:nvPicPr>
          <p:cNvPr id="5" name="Picture 4">
            <a:extLst>
              <a:ext uri="{FF2B5EF4-FFF2-40B4-BE49-F238E27FC236}">
                <a16:creationId xmlns:a16="http://schemas.microsoft.com/office/drawing/2014/main" id="{F28B28A5-B0D3-44A9-A830-91115C794A07}"/>
              </a:ext>
            </a:extLst>
          </p:cNvPr>
          <p:cNvPicPr>
            <a:picLocks noChangeAspect="1"/>
          </p:cNvPicPr>
          <p:nvPr/>
        </p:nvPicPr>
        <p:blipFill>
          <a:blip r:embed="rId2"/>
          <a:stretch>
            <a:fillRect/>
          </a:stretch>
        </p:blipFill>
        <p:spPr>
          <a:xfrm>
            <a:off x="2416695" y="875446"/>
            <a:ext cx="6982329" cy="5200892"/>
          </a:xfrm>
          <a:prstGeom prst="rect">
            <a:avLst/>
          </a:prstGeom>
        </p:spPr>
      </p:pic>
      <p:sp>
        <p:nvSpPr>
          <p:cNvPr id="7" name="TextBox 6">
            <a:extLst>
              <a:ext uri="{FF2B5EF4-FFF2-40B4-BE49-F238E27FC236}">
                <a16:creationId xmlns:a16="http://schemas.microsoft.com/office/drawing/2014/main" id="{EE661FB8-7C15-4172-A810-5432997682F4}"/>
              </a:ext>
            </a:extLst>
          </p:cNvPr>
          <p:cNvSpPr txBox="1"/>
          <p:nvPr/>
        </p:nvSpPr>
        <p:spPr>
          <a:xfrm>
            <a:off x="121224" y="3075057"/>
            <a:ext cx="2451288" cy="707886"/>
          </a:xfrm>
          <a:prstGeom prst="rect">
            <a:avLst/>
          </a:prstGeom>
          <a:noFill/>
          <a:ln>
            <a:solidFill>
              <a:schemeClr val="accent2">
                <a:lumMod val="75000"/>
              </a:schemeClr>
            </a:solidFill>
          </a:ln>
        </p:spPr>
        <p:txBody>
          <a:bodyPr wrap="square">
            <a:spAutoFit/>
          </a:bodyPr>
          <a:lstStyle/>
          <a:p>
            <a:r>
              <a:rPr lang="en-US" sz="2000" dirty="0"/>
              <a:t>Odds of staying poor, if born poor</a:t>
            </a:r>
          </a:p>
        </p:txBody>
      </p:sp>
      <p:sp>
        <p:nvSpPr>
          <p:cNvPr id="8" name="Rectangle: Rounded Corners 7">
            <a:extLst>
              <a:ext uri="{FF2B5EF4-FFF2-40B4-BE49-F238E27FC236}">
                <a16:creationId xmlns:a16="http://schemas.microsoft.com/office/drawing/2014/main" id="{293EFEA3-332E-4F00-877A-E63B8C5F3D87}"/>
              </a:ext>
            </a:extLst>
          </p:cNvPr>
          <p:cNvSpPr/>
          <p:nvPr/>
        </p:nvSpPr>
        <p:spPr>
          <a:xfrm>
            <a:off x="3096768" y="1938528"/>
            <a:ext cx="975360" cy="357225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7DF3A-501D-465F-86E2-D0D776D9AFB5}"/>
              </a:ext>
            </a:extLst>
          </p:cNvPr>
          <p:cNvSpPr txBox="1"/>
          <p:nvPr/>
        </p:nvSpPr>
        <p:spPr>
          <a:xfrm>
            <a:off x="9399024" y="3989457"/>
            <a:ext cx="2295471" cy="707886"/>
          </a:xfrm>
          <a:prstGeom prst="rect">
            <a:avLst/>
          </a:prstGeom>
          <a:noFill/>
          <a:ln>
            <a:solidFill>
              <a:schemeClr val="accent2">
                <a:lumMod val="75000"/>
              </a:schemeClr>
            </a:solidFill>
          </a:ln>
        </p:spPr>
        <p:txBody>
          <a:bodyPr wrap="square">
            <a:spAutoFit/>
          </a:bodyPr>
          <a:lstStyle/>
          <a:p>
            <a:r>
              <a:rPr lang="en-US" sz="2000" dirty="0"/>
              <a:t>Odds of </a:t>
            </a:r>
            <a:r>
              <a:rPr lang="en-US" sz="2000" i="1" dirty="0"/>
              <a:t>becoming</a:t>
            </a:r>
            <a:r>
              <a:rPr lang="en-US" sz="2000" dirty="0"/>
              <a:t> poor, if born rich</a:t>
            </a:r>
          </a:p>
        </p:txBody>
      </p:sp>
      <p:sp>
        <p:nvSpPr>
          <p:cNvPr id="10" name="Rectangle: Rounded Corners 9">
            <a:extLst>
              <a:ext uri="{FF2B5EF4-FFF2-40B4-BE49-F238E27FC236}">
                <a16:creationId xmlns:a16="http://schemas.microsoft.com/office/drawing/2014/main" id="{8502CA77-AE6C-48D4-879E-8A42B560CAA7}"/>
              </a:ext>
            </a:extLst>
          </p:cNvPr>
          <p:cNvSpPr/>
          <p:nvPr/>
        </p:nvSpPr>
        <p:spPr>
          <a:xfrm>
            <a:off x="8119874" y="3594969"/>
            <a:ext cx="975360" cy="188671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82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25AA9-D19A-4740-B8C7-BECFB073C052}"/>
              </a:ext>
            </a:extLst>
          </p:cNvPr>
          <p:cNvSpPr>
            <a:spLocks noGrp="1"/>
          </p:cNvSpPr>
          <p:nvPr>
            <p:ph type="title"/>
          </p:nvPr>
        </p:nvSpPr>
        <p:spPr>
          <a:xfrm>
            <a:off x="929641" y="0"/>
            <a:ext cx="10515600" cy="1325563"/>
          </a:xfrm>
        </p:spPr>
        <p:txBody>
          <a:bodyPr/>
          <a:lstStyle/>
          <a:p>
            <a:r>
              <a:rPr lang="en-US" dirty="0">
                <a:solidFill>
                  <a:schemeClr val="bg1"/>
                </a:solidFill>
              </a:rPr>
              <a:t>Evi</a:t>
            </a:r>
            <a:r>
              <a:rPr lang="en-US" dirty="0"/>
              <a:t>dence on Mobility</a:t>
            </a:r>
          </a:p>
        </p:txBody>
      </p:sp>
      <p:sp>
        <p:nvSpPr>
          <p:cNvPr id="3" name="Content Placeholder 2">
            <a:extLst>
              <a:ext uri="{FF2B5EF4-FFF2-40B4-BE49-F238E27FC236}">
                <a16:creationId xmlns:a16="http://schemas.microsoft.com/office/drawing/2014/main" id="{AD7F894F-9D63-2044-A6AA-3089D79F87AA}"/>
              </a:ext>
            </a:extLst>
          </p:cNvPr>
          <p:cNvSpPr>
            <a:spLocks noGrp="1"/>
          </p:cNvSpPr>
          <p:nvPr>
            <p:ph idx="1"/>
          </p:nvPr>
        </p:nvSpPr>
        <p:spPr/>
        <p:txBody>
          <a:bodyPr/>
          <a:lstStyle/>
          <a:p>
            <a:r>
              <a:rPr lang="en-US" dirty="0"/>
              <a:t>Had Black children from 1880 to 1900 transitioned as White children had, the income gap in 1900 would have been the same as it was in 2000.</a:t>
            </a:r>
          </a:p>
          <a:p>
            <a:pPr lvl="1"/>
            <a:r>
              <a:rPr lang="en-US" dirty="0"/>
              <a:t>The inheritance of race prevented 100 years worth of achievement.</a:t>
            </a:r>
          </a:p>
        </p:txBody>
      </p:sp>
      <p:sp>
        <p:nvSpPr>
          <p:cNvPr id="4" name="Slide Number Placeholder 3">
            <a:extLst>
              <a:ext uri="{FF2B5EF4-FFF2-40B4-BE49-F238E27FC236}">
                <a16:creationId xmlns:a16="http://schemas.microsoft.com/office/drawing/2014/main" id="{FDF3ACEF-55BA-F847-9981-672EED92D475}"/>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011788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39CC-8647-C045-BF4A-D4561B0C8309}"/>
              </a:ext>
            </a:extLst>
          </p:cNvPr>
          <p:cNvSpPr>
            <a:spLocks noGrp="1"/>
          </p:cNvSpPr>
          <p:nvPr>
            <p:ph type="title"/>
          </p:nvPr>
        </p:nvSpPr>
        <p:spPr/>
        <p:txBody>
          <a:bodyPr/>
          <a:lstStyle/>
          <a:p>
            <a:r>
              <a:rPr lang="en-US" dirty="0">
                <a:solidFill>
                  <a:schemeClr val="bg1"/>
                </a:solidFill>
              </a:rPr>
              <a:t>Ma</a:t>
            </a:r>
            <a:r>
              <a:rPr lang="en-US" dirty="0"/>
              <a:t>ternal Mortality Rates, 2018</a:t>
            </a:r>
          </a:p>
        </p:txBody>
      </p:sp>
      <p:pic>
        <p:nvPicPr>
          <p:cNvPr id="7" name="Content Placeholder 6" descr="A screenshot of a cell phone&#10;&#10;Description automatically generated">
            <a:extLst>
              <a:ext uri="{FF2B5EF4-FFF2-40B4-BE49-F238E27FC236}">
                <a16:creationId xmlns:a16="http://schemas.microsoft.com/office/drawing/2014/main" id="{8CB145A5-19BD-3443-BEF7-1EF9298F733D}"/>
              </a:ext>
            </a:extLst>
          </p:cNvPr>
          <p:cNvPicPr>
            <a:picLocks noGrp="1" noChangeAspect="1"/>
          </p:cNvPicPr>
          <p:nvPr>
            <p:ph idx="1"/>
          </p:nvPr>
        </p:nvPicPr>
        <p:blipFill>
          <a:blip r:embed="rId2" r:link="rId3"/>
          <a:stretch>
            <a:fillRect/>
          </a:stretch>
        </p:blipFill>
        <p:spPr>
          <a:xfrm>
            <a:off x="1981200" y="1021893"/>
            <a:ext cx="8229600" cy="5162967"/>
          </a:xfrm>
        </p:spPr>
      </p:pic>
      <p:sp>
        <p:nvSpPr>
          <p:cNvPr id="4" name="Slide Number Placeholder 3">
            <a:extLst>
              <a:ext uri="{FF2B5EF4-FFF2-40B4-BE49-F238E27FC236}">
                <a16:creationId xmlns:a16="http://schemas.microsoft.com/office/drawing/2014/main" id="{1A64E0FF-7D14-C84F-90D7-D560A2012947}"/>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5" name="TextBox 4">
            <a:extLst>
              <a:ext uri="{FF2B5EF4-FFF2-40B4-BE49-F238E27FC236}">
                <a16:creationId xmlns:a16="http://schemas.microsoft.com/office/drawing/2014/main" id="{955FCC70-485A-134F-B11D-D11EE7A6F4BD}"/>
              </a:ext>
            </a:extLst>
          </p:cNvPr>
          <p:cNvSpPr txBox="1"/>
          <p:nvPr/>
        </p:nvSpPr>
        <p:spPr>
          <a:xfrm>
            <a:off x="6915182" y="6456851"/>
            <a:ext cx="4715137" cy="276999"/>
          </a:xfrm>
          <a:prstGeom prst="rect">
            <a:avLst/>
          </a:prstGeom>
          <a:noFill/>
        </p:spPr>
        <p:txBody>
          <a:bodyPr wrap="none" rtlCol="0">
            <a:spAutoFit/>
          </a:bodyPr>
          <a:lstStyle/>
          <a:p>
            <a:r>
              <a:rPr lang="en-US" sz="1200" dirty="0"/>
              <a:t>Source: </a:t>
            </a:r>
            <a:r>
              <a:rPr lang="en-US" sz="1200" dirty="0">
                <a:hlinkClick r:id="rId4"/>
              </a:rPr>
              <a:t>https://www.cdc.gov/nchs/data/nvsr/nvsr69/nvsr69_02-508.pdf</a:t>
            </a:r>
            <a:endParaRPr lang="en-US" sz="1200" dirty="0"/>
          </a:p>
        </p:txBody>
      </p:sp>
    </p:spTree>
    <p:extLst>
      <p:ext uri="{BB962C8B-B14F-4D97-AF65-F5344CB8AC3E}">
        <p14:creationId xmlns:p14="http://schemas.microsoft.com/office/powerpoint/2010/main" val="454022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69DD-7ADA-AD43-B542-2D2B510F3082}"/>
              </a:ext>
            </a:extLst>
          </p:cNvPr>
          <p:cNvSpPr>
            <a:spLocks noGrp="1"/>
          </p:cNvSpPr>
          <p:nvPr>
            <p:ph type="title"/>
          </p:nvPr>
        </p:nvSpPr>
        <p:spPr>
          <a:xfrm>
            <a:off x="743610" y="0"/>
            <a:ext cx="10515600" cy="1325563"/>
          </a:xfrm>
        </p:spPr>
        <p:txBody>
          <a:bodyPr/>
          <a:lstStyle/>
          <a:p>
            <a:r>
              <a:rPr lang="en-US" dirty="0">
                <a:solidFill>
                  <a:schemeClr val="bg1"/>
                </a:solidFill>
              </a:rPr>
              <a:t>Imp</a:t>
            </a:r>
            <a:r>
              <a:rPr lang="en-US" dirty="0"/>
              <a:t>lications for GDP of Talent Allocation</a:t>
            </a:r>
          </a:p>
        </p:txBody>
      </p:sp>
      <p:sp>
        <p:nvSpPr>
          <p:cNvPr id="3" name="Content Placeholder 2">
            <a:extLst>
              <a:ext uri="{FF2B5EF4-FFF2-40B4-BE49-F238E27FC236}">
                <a16:creationId xmlns:a16="http://schemas.microsoft.com/office/drawing/2014/main" id="{24BFD73D-B9EC-2546-9303-6159AD70A210}"/>
              </a:ext>
            </a:extLst>
          </p:cNvPr>
          <p:cNvSpPr>
            <a:spLocks noGrp="1"/>
          </p:cNvSpPr>
          <p:nvPr>
            <p:ph idx="1"/>
          </p:nvPr>
        </p:nvSpPr>
        <p:spPr/>
        <p:txBody>
          <a:bodyPr/>
          <a:lstStyle/>
          <a:p>
            <a:r>
              <a:rPr lang="en-US" dirty="0"/>
              <a:t>Doctors:</a:t>
            </a:r>
          </a:p>
          <a:p>
            <a:pPr lvl="1"/>
            <a:r>
              <a:rPr lang="en-US" dirty="0"/>
              <a:t>In 1960, 90% were white men.   In 2010, just 60% were white men.</a:t>
            </a:r>
          </a:p>
          <a:p>
            <a:r>
              <a:rPr lang="en-US" dirty="0"/>
              <a:t>Why?  Exclusion for high skilled occupations of women and minorities.</a:t>
            </a:r>
          </a:p>
          <a:p>
            <a:pPr lvl="1"/>
            <a:r>
              <a:rPr lang="en-US" dirty="0"/>
              <a:t>How?</a:t>
            </a:r>
          </a:p>
          <a:p>
            <a:pPr lvl="2"/>
            <a:r>
              <a:rPr lang="en-US" dirty="0"/>
              <a:t>Lack of access to human capital development</a:t>
            </a:r>
          </a:p>
          <a:p>
            <a:pPr lvl="2"/>
            <a:r>
              <a:rPr lang="en-US" dirty="0"/>
              <a:t>Societal base preferences</a:t>
            </a:r>
          </a:p>
          <a:p>
            <a:r>
              <a:rPr lang="en-US" dirty="0"/>
              <a:t>Implications of this change in access to high skilled work?</a:t>
            </a:r>
          </a:p>
          <a:p>
            <a:pPr lvl="1"/>
            <a:r>
              <a:rPr lang="en-US" dirty="0"/>
              <a:t>Explains as much as 40% of GDP growth during this period.</a:t>
            </a:r>
          </a:p>
        </p:txBody>
      </p:sp>
      <p:sp>
        <p:nvSpPr>
          <p:cNvPr id="4" name="Slide Number Placeholder 3">
            <a:extLst>
              <a:ext uri="{FF2B5EF4-FFF2-40B4-BE49-F238E27FC236}">
                <a16:creationId xmlns:a16="http://schemas.microsoft.com/office/drawing/2014/main" id="{B881F05C-387F-F840-9EAB-DA523449FB0E}"/>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5" name="TextBox 4">
            <a:extLst>
              <a:ext uri="{FF2B5EF4-FFF2-40B4-BE49-F238E27FC236}">
                <a16:creationId xmlns:a16="http://schemas.microsoft.com/office/drawing/2014/main" id="{1A825519-00A7-8B42-AB0B-F9EF1D2B230E}"/>
              </a:ext>
            </a:extLst>
          </p:cNvPr>
          <p:cNvSpPr txBox="1"/>
          <p:nvPr/>
        </p:nvSpPr>
        <p:spPr>
          <a:xfrm>
            <a:off x="7641021" y="6456851"/>
            <a:ext cx="4052200" cy="276999"/>
          </a:xfrm>
          <a:prstGeom prst="rect">
            <a:avLst/>
          </a:prstGeom>
          <a:noFill/>
        </p:spPr>
        <p:txBody>
          <a:bodyPr wrap="none" rtlCol="0">
            <a:spAutoFit/>
          </a:bodyPr>
          <a:lstStyle/>
          <a:p>
            <a:r>
              <a:rPr lang="en-US" sz="1200" dirty="0"/>
              <a:t>Source: </a:t>
            </a:r>
            <a:r>
              <a:rPr lang="en-US" sz="1200" u="sng" dirty="0">
                <a:hlinkClick r:id="rId2"/>
              </a:rPr>
              <a:t>https://needelegation.org/Library/53/ECTA11427.pdf</a:t>
            </a:r>
            <a:r>
              <a:rPr lang="en-US" sz="1200" dirty="0"/>
              <a:t> </a:t>
            </a:r>
          </a:p>
        </p:txBody>
      </p:sp>
    </p:spTree>
    <p:extLst>
      <p:ext uri="{BB962C8B-B14F-4D97-AF65-F5344CB8AC3E}">
        <p14:creationId xmlns:p14="http://schemas.microsoft.com/office/powerpoint/2010/main" val="223285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D4E1-CA4A-EE40-BECA-AC74F313B047}"/>
              </a:ext>
            </a:extLst>
          </p:cNvPr>
          <p:cNvSpPr>
            <a:spLocks noGrp="1"/>
          </p:cNvSpPr>
          <p:nvPr>
            <p:ph type="title"/>
          </p:nvPr>
        </p:nvSpPr>
        <p:spPr/>
        <p:txBody>
          <a:bodyPr/>
          <a:lstStyle/>
          <a:p>
            <a:r>
              <a:rPr lang="en-US" dirty="0"/>
              <a:t>Anti-Discrimination</a:t>
            </a:r>
          </a:p>
        </p:txBody>
      </p:sp>
      <p:sp>
        <p:nvSpPr>
          <p:cNvPr id="3" name="Text Placeholder 2">
            <a:extLst>
              <a:ext uri="{FF2B5EF4-FFF2-40B4-BE49-F238E27FC236}">
                <a16:creationId xmlns:a16="http://schemas.microsoft.com/office/drawing/2014/main" id="{4E54DC95-5D5E-F145-A896-7647BD6DA5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FEAF4F-9142-BC4F-9D09-470CB88E3E23}"/>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57026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6D11-B68C-874E-BAD3-0F60C25F5E75}"/>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88BFD751-D5F6-FA45-BD47-BA9CD3FA12C4}"/>
              </a:ext>
            </a:extLst>
          </p:cNvPr>
          <p:cNvSpPr>
            <a:spLocks noGrp="1"/>
          </p:cNvSpPr>
          <p:nvPr>
            <p:ph idx="1"/>
          </p:nvPr>
        </p:nvSpPr>
        <p:spPr>
          <a:xfrm>
            <a:off x="3367709" y="1429188"/>
            <a:ext cx="5905041" cy="4351338"/>
          </a:xfrm>
        </p:spPr>
        <p:txBody>
          <a:bodyPr/>
          <a:lstStyle/>
          <a:p>
            <a:r>
              <a:rPr lang="en-US" dirty="0"/>
              <a:t>Evidence of Racial Disparities</a:t>
            </a:r>
          </a:p>
          <a:p>
            <a:r>
              <a:rPr lang="en-US" dirty="0"/>
              <a:t>History of Policies</a:t>
            </a:r>
          </a:p>
          <a:p>
            <a:pPr lvl="1"/>
            <a:r>
              <a:rPr lang="en-US" dirty="0"/>
              <a:t>Discriminatory</a:t>
            </a:r>
          </a:p>
          <a:p>
            <a:pPr marL="457200" lvl="1" indent="0">
              <a:buNone/>
            </a:pPr>
            <a:endParaRPr lang="en-US" dirty="0"/>
          </a:p>
          <a:p>
            <a:pPr marL="457200" lvl="1" indent="0">
              <a:buNone/>
            </a:pPr>
            <a:endParaRPr lang="en-US" dirty="0"/>
          </a:p>
          <a:p>
            <a:pPr lvl="1"/>
            <a:endParaRPr lang="en-US" dirty="0"/>
          </a:p>
          <a:p>
            <a:pPr lvl="1"/>
            <a:r>
              <a:rPr lang="en-US" dirty="0"/>
              <a:t>Anti-discrimination</a:t>
            </a:r>
          </a:p>
          <a:p>
            <a:r>
              <a:rPr lang="en-US" dirty="0"/>
              <a:t>Economic consequences</a:t>
            </a:r>
          </a:p>
          <a:p>
            <a:pPr lvl="1"/>
            <a:endParaRPr lang="en-US" dirty="0"/>
          </a:p>
        </p:txBody>
      </p:sp>
      <p:sp>
        <p:nvSpPr>
          <p:cNvPr id="4" name="Slide Number Placeholder 3">
            <a:extLst>
              <a:ext uri="{FF2B5EF4-FFF2-40B4-BE49-F238E27FC236}">
                <a16:creationId xmlns:a16="http://schemas.microsoft.com/office/drawing/2014/main" id="{23006040-9CD2-C54E-9B18-54D8CF0F31BB}"/>
              </a:ext>
            </a:extLst>
          </p:cNvPr>
          <p:cNvSpPr>
            <a:spLocks noGrp="1"/>
          </p:cNvSpPr>
          <p:nvPr>
            <p:ph type="sldNum" sz="quarter" idx="12"/>
          </p:nvPr>
        </p:nvSpPr>
        <p:spPr/>
        <p:txBody>
          <a:bodyPr/>
          <a:lstStyle/>
          <a:p>
            <a:fld id="{D9F085D5-EC86-4F6A-B501-C1359CB39116}" type="slidenum">
              <a:rPr lang="en-GB" smtClean="0"/>
              <a:t>5</a:t>
            </a:fld>
            <a:endParaRPr lang="en-GB"/>
          </a:p>
        </p:txBody>
      </p:sp>
      <p:sp>
        <p:nvSpPr>
          <p:cNvPr id="5" name="TextBox 4">
            <a:extLst>
              <a:ext uri="{FF2B5EF4-FFF2-40B4-BE49-F238E27FC236}">
                <a16:creationId xmlns:a16="http://schemas.microsoft.com/office/drawing/2014/main" id="{AB2E40FF-49D4-6341-8105-7D10E17F7A3D}"/>
              </a:ext>
            </a:extLst>
          </p:cNvPr>
          <p:cNvSpPr txBox="1"/>
          <p:nvPr/>
        </p:nvSpPr>
        <p:spPr>
          <a:xfrm>
            <a:off x="4846295" y="3604857"/>
            <a:ext cx="2300630" cy="461665"/>
          </a:xfrm>
          <a:prstGeom prst="rect">
            <a:avLst/>
          </a:prstGeom>
          <a:noFill/>
        </p:spPr>
        <p:txBody>
          <a:bodyPr wrap="none" rtlCol="0">
            <a:spAutoFit/>
          </a:bodyPr>
          <a:lstStyle/>
          <a:p>
            <a:r>
              <a:rPr lang="en-US" sz="2400" b="1" dirty="0"/>
              <a:t>In the Appendix</a:t>
            </a:r>
          </a:p>
        </p:txBody>
      </p:sp>
    </p:spTree>
    <p:extLst>
      <p:ext uri="{BB962C8B-B14F-4D97-AF65-F5344CB8AC3E}">
        <p14:creationId xmlns:p14="http://schemas.microsoft.com/office/powerpoint/2010/main" val="847248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C589-F07E-E64C-B72B-F219FEB5F71D}"/>
              </a:ext>
            </a:extLst>
          </p:cNvPr>
          <p:cNvSpPr>
            <a:spLocks noGrp="1"/>
          </p:cNvSpPr>
          <p:nvPr>
            <p:ph type="title"/>
          </p:nvPr>
        </p:nvSpPr>
        <p:spPr>
          <a:xfrm>
            <a:off x="916578" y="0"/>
            <a:ext cx="10515600" cy="1325563"/>
          </a:xfrm>
        </p:spPr>
        <p:txBody>
          <a:bodyPr/>
          <a:lstStyle/>
          <a:p>
            <a:r>
              <a:rPr lang="en-US" dirty="0">
                <a:solidFill>
                  <a:schemeClr val="bg1"/>
                </a:solidFill>
              </a:rPr>
              <a:t>No</a:t>
            </a:r>
            <a:r>
              <a:rPr lang="en-US" dirty="0"/>
              <a:t>te About Legislation and Other Efforts</a:t>
            </a:r>
          </a:p>
        </p:txBody>
      </p:sp>
      <p:sp>
        <p:nvSpPr>
          <p:cNvPr id="3" name="Content Placeholder 2">
            <a:extLst>
              <a:ext uri="{FF2B5EF4-FFF2-40B4-BE49-F238E27FC236}">
                <a16:creationId xmlns:a16="http://schemas.microsoft.com/office/drawing/2014/main" id="{1C03C35C-524C-BB44-95E8-BFF7A5C887DD}"/>
              </a:ext>
            </a:extLst>
          </p:cNvPr>
          <p:cNvSpPr>
            <a:spLocks noGrp="1"/>
          </p:cNvSpPr>
          <p:nvPr>
            <p:ph idx="1"/>
          </p:nvPr>
        </p:nvSpPr>
        <p:spPr/>
        <p:txBody>
          <a:bodyPr/>
          <a:lstStyle/>
          <a:p>
            <a:r>
              <a:rPr lang="en-US" dirty="0"/>
              <a:t>There is always a tradeoff inherent in policies.</a:t>
            </a:r>
          </a:p>
          <a:p>
            <a:pPr lvl="1"/>
            <a:r>
              <a:rPr lang="en-US" dirty="0"/>
              <a:t>Equity vs efficiency</a:t>
            </a:r>
          </a:p>
          <a:p>
            <a:pPr marL="457200" lvl="1" indent="0">
              <a:buNone/>
            </a:pPr>
            <a:endParaRPr lang="en-US" dirty="0"/>
          </a:p>
          <a:p>
            <a:pPr lvl="1"/>
            <a:r>
              <a:rPr lang="en-US" dirty="0"/>
              <a:t>It is possible, but not necessarily true, that anti-discrimination laws will reduce efficiency.</a:t>
            </a:r>
          </a:p>
          <a:p>
            <a:pPr marL="457200" lvl="1" indent="0">
              <a:buNone/>
            </a:pPr>
            <a:endParaRPr lang="en-US" dirty="0"/>
          </a:p>
          <a:p>
            <a:pPr lvl="1"/>
            <a:r>
              <a:rPr lang="en-US" dirty="0"/>
              <a:t>However, there may be equity considerations and offsetting externalities that cause them to be in the public interest.</a:t>
            </a:r>
          </a:p>
        </p:txBody>
      </p:sp>
      <p:sp>
        <p:nvSpPr>
          <p:cNvPr id="4" name="Slide Number Placeholder 3">
            <a:extLst>
              <a:ext uri="{FF2B5EF4-FFF2-40B4-BE49-F238E27FC236}">
                <a16:creationId xmlns:a16="http://schemas.microsoft.com/office/drawing/2014/main" id="{EA20861E-A3E4-194C-B7C0-370C354110C1}"/>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636465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E3B2-A0DE-1942-BF11-D1AD2CDCD8ED}"/>
              </a:ext>
            </a:extLst>
          </p:cNvPr>
          <p:cNvSpPr>
            <a:spLocks noGrp="1"/>
          </p:cNvSpPr>
          <p:nvPr>
            <p:ph type="title"/>
          </p:nvPr>
        </p:nvSpPr>
        <p:spPr>
          <a:xfrm>
            <a:off x="758688" y="0"/>
            <a:ext cx="10515600" cy="1325563"/>
          </a:xfrm>
        </p:spPr>
        <p:txBody>
          <a:bodyPr/>
          <a:lstStyle/>
          <a:p>
            <a:r>
              <a:rPr lang="en-US" dirty="0">
                <a:solidFill>
                  <a:schemeClr val="bg1"/>
                </a:solidFill>
              </a:rPr>
              <a:t>195</a:t>
            </a:r>
            <a:r>
              <a:rPr lang="en-US" dirty="0"/>
              <a:t>4 Brown v. Board of Education</a:t>
            </a:r>
          </a:p>
        </p:txBody>
      </p:sp>
      <p:sp>
        <p:nvSpPr>
          <p:cNvPr id="3" name="Content Placeholder 2">
            <a:extLst>
              <a:ext uri="{FF2B5EF4-FFF2-40B4-BE49-F238E27FC236}">
                <a16:creationId xmlns:a16="http://schemas.microsoft.com/office/drawing/2014/main" id="{33C09652-1E99-1243-A778-959E88527425}"/>
              </a:ext>
            </a:extLst>
          </p:cNvPr>
          <p:cNvSpPr>
            <a:spLocks noGrp="1"/>
          </p:cNvSpPr>
          <p:nvPr>
            <p:ph idx="1"/>
          </p:nvPr>
        </p:nvSpPr>
        <p:spPr/>
        <p:txBody>
          <a:bodyPr>
            <a:normAutofit fontScale="92500"/>
          </a:bodyPr>
          <a:lstStyle/>
          <a:p>
            <a:r>
              <a:rPr lang="en-US" dirty="0"/>
              <a:t>1896: Plessy v. Ferguson</a:t>
            </a:r>
          </a:p>
          <a:p>
            <a:pPr lvl="1"/>
            <a:r>
              <a:rPr lang="en-US" dirty="0"/>
              <a:t>Ruled that segregated public facilities were legal, so long as of equal quality.</a:t>
            </a:r>
          </a:p>
          <a:p>
            <a:pPr lvl="1"/>
            <a:r>
              <a:rPr lang="en-US" dirty="0"/>
              <a:t>Applied to buses, school, and other public facilities</a:t>
            </a:r>
          </a:p>
          <a:p>
            <a:pPr lvl="2"/>
            <a:r>
              <a:rPr lang="en-US" dirty="0"/>
              <a:t>Sanctioned Jim Crow laws.</a:t>
            </a:r>
          </a:p>
          <a:p>
            <a:pPr lvl="2"/>
            <a:endParaRPr lang="en-US" dirty="0"/>
          </a:p>
          <a:p>
            <a:r>
              <a:rPr lang="en-US" dirty="0"/>
              <a:t>Brown: helped to establish that separate-but-equal is not equal at all.</a:t>
            </a:r>
          </a:p>
          <a:p>
            <a:pPr lvl="1"/>
            <a:r>
              <a:rPr lang="en-US" dirty="0"/>
              <a:t>Lower court ruled:</a:t>
            </a:r>
          </a:p>
          <a:p>
            <a:pPr lvl="2"/>
            <a:r>
              <a:rPr lang="en-US" dirty="0"/>
              <a:t>“[D]</a:t>
            </a:r>
            <a:r>
              <a:rPr lang="en-US" dirty="0" err="1"/>
              <a:t>etrimental</a:t>
            </a:r>
            <a:r>
              <a:rPr lang="en-US" dirty="0"/>
              <a:t> effect on colored children”</a:t>
            </a:r>
          </a:p>
          <a:p>
            <a:pPr lvl="2"/>
            <a:r>
              <a:rPr lang="en-US" dirty="0"/>
              <a:t>Contributed to “a sense of inferiority”</a:t>
            </a:r>
          </a:p>
          <a:p>
            <a:pPr lvl="2"/>
            <a:r>
              <a:rPr lang="en-US" dirty="0"/>
              <a:t>But upheld separate but equal </a:t>
            </a:r>
            <a:r>
              <a:rPr lang="en-US" dirty="0" err="1"/>
              <a:t>doctring</a:t>
            </a:r>
            <a:r>
              <a:rPr lang="en-US" dirty="0"/>
              <a:t>.</a:t>
            </a:r>
          </a:p>
          <a:p>
            <a:pPr lvl="1"/>
            <a:r>
              <a:rPr lang="en-US" dirty="0"/>
              <a:t>Supreme Court: ”Separate but equal” has no place – inherently unequal.</a:t>
            </a:r>
          </a:p>
        </p:txBody>
      </p:sp>
      <p:sp>
        <p:nvSpPr>
          <p:cNvPr id="4" name="Slide Number Placeholder 3">
            <a:extLst>
              <a:ext uri="{FF2B5EF4-FFF2-40B4-BE49-F238E27FC236}">
                <a16:creationId xmlns:a16="http://schemas.microsoft.com/office/drawing/2014/main" id="{9A625FBA-3E70-3145-A937-9C6E007771C0}"/>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3202565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94B8-AD38-6342-BBD7-FA8BF2745048}"/>
              </a:ext>
            </a:extLst>
          </p:cNvPr>
          <p:cNvSpPr>
            <a:spLocks noGrp="1"/>
          </p:cNvSpPr>
          <p:nvPr>
            <p:ph type="title"/>
          </p:nvPr>
        </p:nvSpPr>
        <p:spPr/>
        <p:txBody>
          <a:bodyPr/>
          <a:lstStyle/>
          <a:p>
            <a:r>
              <a:rPr lang="en-US" dirty="0">
                <a:solidFill>
                  <a:schemeClr val="bg1"/>
                </a:solidFill>
              </a:rPr>
              <a:t>Bro</a:t>
            </a:r>
            <a:r>
              <a:rPr lang="en-US" dirty="0"/>
              <a:t>wn Impact</a:t>
            </a:r>
          </a:p>
        </p:txBody>
      </p:sp>
      <p:sp>
        <p:nvSpPr>
          <p:cNvPr id="3" name="Content Placeholder 2">
            <a:extLst>
              <a:ext uri="{FF2B5EF4-FFF2-40B4-BE49-F238E27FC236}">
                <a16:creationId xmlns:a16="http://schemas.microsoft.com/office/drawing/2014/main" id="{245B9868-DA82-B24A-8D3B-0E507FFCEA24}"/>
              </a:ext>
            </a:extLst>
          </p:cNvPr>
          <p:cNvSpPr>
            <a:spLocks noGrp="1"/>
          </p:cNvSpPr>
          <p:nvPr>
            <p:ph idx="1"/>
          </p:nvPr>
        </p:nvSpPr>
        <p:spPr/>
        <p:txBody>
          <a:bodyPr/>
          <a:lstStyle/>
          <a:p>
            <a:r>
              <a:rPr lang="en-US" dirty="0"/>
              <a:t>Was steadfastly resisted in much of the south.</a:t>
            </a:r>
          </a:p>
          <a:p>
            <a:r>
              <a:rPr lang="en-US" dirty="0"/>
              <a:t>Helped to fuel the civil rights movement.</a:t>
            </a:r>
          </a:p>
          <a:p>
            <a:r>
              <a:rPr lang="en-US" dirty="0"/>
              <a:t>Did not desegregate schools.</a:t>
            </a:r>
          </a:p>
          <a:p>
            <a:pPr lvl="1"/>
            <a:r>
              <a:rPr lang="en-US" dirty="0"/>
              <a:t>Schools remain highly segregated today.</a:t>
            </a:r>
          </a:p>
          <a:p>
            <a:pPr lvl="1"/>
            <a:r>
              <a:rPr lang="en-US" dirty="0"/>
              <a:t>Racial inequities abound.</a:t>
            </a:r>
          </a:p>
          <a:p>
            <a:pPr lvl="1"/>
            <a:r>
              <a:rPr lang="en-US" dirty="0"/>
              <a:t>Washington DC, a school with 11% low-income students is 1 mile from a school with primarily low-income students.</a:t>
            </a:r>
          </a:p>
        </p:txBody>
      </p:sp>
      <p:sp>
        <p:nvSpPr>
          <p:cNvPr id="4" name="Slide Number Placeholder 3">
            <a:extLst>
              <a:ext uri="{FF2B5EF4-FFF2-40B4-BE49-F238E27FC236}">
                <a16:creationId xmlns:a16="http://schemas.microsoft.com/office/drawing/2014/main" id="{8593CD48-3C10-8F48-B820-E16FC150893B}"/>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1175602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FBD1-240F-4D4A-80E4-6C283542971A}"/>
              </a:ext>
            </a:extLst>
          </p:cNvPr>
          <p:cNvSpPr>
            <a:spLocks noGrp="1"/>
          </p:cNvSpPr>
          <p:nvPr>
            <p:ph type="title"/>
          </p:nvPr>
        </p:nvSpPr>
        <p:spPr>
          <a:xfrm>
            <a:off x="808383" y="0"/>
            <a:ext cx="10515600" cy="1325563"/>
          </a:xfrm>
        </p:spPr>
        <p:txBody>
          <a:bodyPr/>
          <a:lstStyle/>
          <a:p>
            <a:r>
              <a:rPr lang="en-US" dirty="0">
                <a:solidFill>
                  <a:schemeClr val="bg1"/>
                </a:solidFill>
              </a:rPr>
              <a:t>Eco</a:t>
            </a:r>
            <a:r>
              <a:rPr lang="en-US" dirty="0"/>
              <a:t>nomic Impact of Equalization</a:t>
            </a:r>
          </a:p>
        </p:txBody>
      </p:sp>
      <p:sp>
        <p:nvSpPr>
          <p:cNvPr id="3" name="Content Placeholder 2">
            <a:extLst>
              <a:ext uri="{FF2B5EF4-FFF2-40B4-BE49-F238E27FC236}">
                <a16:creationId xmlns:a16="http://schemas.microsoft.com/office/drawing/2014/main" id="{21B71F59-18F7-7644-8410-1E82CF7D4336}"/>
              </a:ext>
            </a:extLst>
          </p:cNvPr>
          <p:cNvSpPr>
            <a:spLocks noGrp="1"/>
          </p:cNvSpPr>
          <p:nvPr>
            <p:ph idx="1"/>
          </p:nvPr>
        </p:nvSpPr>
        <p:spPr/>
        <p:txBody>
          <a:bodyPr>
            <a:normAutofit fontScale="92500" lnSpcReduction="10000"/>
          </a:bodyPr>
          <a:lstStyle/>
          <a:p>
            <a:r>
              <a:rPr lang="en-US" dirty="0"/>
              <a:t>If southern-born Black men had attended white schools:</a:t>
            </a:r>
          </a:p>
          <a:p>
            <a:pPr lvl="1"/>
            <a:r>
              <a:rPr lang="en-US" dirty="0"/>
              <a:t>1920s cohort: would have earned 6 to 9% more than they actually did in 1970.</a:t>
            </a:r>
          </a:p>
          <a:p>
            <a:pPr lvl="1"/>
            <a:r>
              <a:rPr lang="en-US" dirty="0"/>
              <a:t>1930s cohort: gap was just 2 to 5%</a:t>
            </a:r>
          </a:p>
          <a:p>
            <a:pPr lvl="2"/>
            <a:r>
              <a:rPr lang="en-US" dirty="0"/>
              <a:t>Because of increasing legal activity, local officials were taking the “equal” part of “separate but equal” more seriously.</a:t>
            </a:r>
          </a:p>
          <a:p>
            <a:pPr lvl="1"/>
            <a:r>
              <a:rPr lang="en-US" dirty="0"/>
              <a:t>Also clear that quality affects extent of education.</a:t>
            </a:r>
          </a:p>
          <a:p>
            <a:pPr lvl="2"/>
            <a:r>
              <a:rPr lang="en-US" dirty="0"/>
              <a:t>Parental education is important for child’s level of education.</a:t>
            </a:r>
          </a:p>
          <a:p>
            <a:pPr lvl="2"/>
            <a:r>
              <a:rPr lang="en-US" dirty="0"/>
              <a:t>Lack of equality spilled over across generations.</a:t>
            </a:r>
          </a:p>
          <a:p>
            <a:r>
              <a:rPr lang="en-US" dirty="0"/>
              <a:t>Legal action and Brown did help to narrow the wage and education gap between Black and White workers.</a:t>
            </a:r>
          </a:p>
          <a:p>
            <a:pPr lvl="1"/>
            <a:r>
              <a:rPr lang="en-US" dirty="0"/>
              <a:t>Brown and desegregation narrowed southern-born and </a:t>
            </a:r>
            <a:r>
              <a:rPr lang="en-US" dirty="0" err="1"/>
              <a:t>nonsouthern</a:t>
            </a:r>
            <a:r>
              <a:rPr lang="en-US" dirty="0"/>
              <a:t>-born Black wage gap by 10 percentage points.</a:t>
            </a:r>
          </a:p>
        </p:txBody>
      </p:sp>
      <p:sp>
        <p:nvSpPr>
          <p:cNvPr id="4" name="Slide Number Placeholder 3">
            <a:extLst>
              <a:ext uri="{FF2B5EF4-FFF2-40B4-BE49-F238E27FC236}">
                <a16:creationId xmlns:a16="http://schemas.microsoft.com/office/drawing/2014/main" id="{0BAE2253-EDD9-F840-BE59-DDF12B1E1523}"/>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1048004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E113-7A4A-9644-AD71-7F18351D55A6}"/>
              </a:ext>
            </a:extLst>
          </p:cNvPr>
          <p:cNvSpPr>
            <a:spLocks noGrp="1"/>
          </p:cNvSpPr>
          <p:nvPr>
            <p:ph type="title"/>
          </p:nvPr>
        </p:nvSpPr>
        <p:spPr>
          <a:xfrm>
            <a:off x="748749" y="0"/>
            <a:ext cx="10515600" cy="1325563"/>
          </a:xfrm>
        </p:spPr>
        <p:txBody>
          <a:bodyPr/>
          <a:lstStyle/>
          <a:p>
            <a:r>
              <a:rPr lang="en-US" dirty="0">
                <a:solidFill>
                  <a:schemeClr val="bg1"/>
                </a:solidFill>
              </a:rPr>
              <a:t>195</a:t>
            </a:r>
            <a:r>
              <a:rPr lang="en-US" dirty="0"/>
              <a:t>7 Civil Rights</a:t>
            </a:r>
          </a:p>
        </p:txBody>
      </p:sp>
      <p:sp>
        <p:nvSpPr>
          <p:cNvPr id="3" name="Content Placeholder 2">
            <a:extLst>
              <a:ext uri="{FF2B5EF4-FFF2-40B4-BE49-F238E27FC236}">
                <a16:creationId xmlns:a16="http://schemas.microsoft.com/office/drawing/2014/main" id="{8AFC94E1-BF6B-0941-86DE-ADF5AD6F2F0D}"/>
              </a:ext>
            </a:extLst>
          </p:cNvPr>
          <p:cNvSpPr>
            <a:spLocks noGrp="1"/>
          </p:cNvSpPr>
          <p:nvPr>
            <p:ph idx="1"/>
          </p:nvPr>
        </p:nvSpPr>
        <p:spPr/>
        <p:txBody>
          <a:bodyPr/>
          <a:lstStyle/>
          <a:p>
            <a:r>
              <a:rPr lang="en-US" b="0" dirty="0"/>
              <a:t>For decades after </a:t>
            </a:r>
            <a:r>
              <a:rPr lang="en-US" b="0" u="sng" dirty="0">
                <a:hlinkClick r:id="rId2"/>
              </a:rPr>
              <a:t>Reconstruction</a:t>
            </a:r>
            <a:r>
              <a:rPr lang="en-US" b="0" dirty="0"/>
              <a:t>, the U.S. Congress did not pass a single civil rights act.</a:t>
            </a:r>
          </a:p>
          <a:p>
            <a:pPr marL="0" indent="0">
              <a:buNone/>
            </a:pPr>
            <a:endParaRPr lang="en-US" b="0" dirty="0"/>
          </a:p>
          <a:p>
            <a:r>
              <a:rPr lang="en-US" b="0" dirty="0"/>
              <a:t>In 1957, it established within the Justice Department:</a:t>
            </a:r>
          </a:p>
          <a:p>
            <a:pPr lvl="1"/>
            <a:r>
              <a:rPr lang="en-US" dirty="0"/>
              <a:t>A </a:t>
            </a:r>
            <a:r>
              <a:rPr lang="en-US" b="0" dirty="0"/>
              <a:t>civil rights section, and</a:t>
            </a:r>
          </a:p>
          <a:p>
            <a:pPr lvl="1"/>
            <a:r>
              <a:rPr lang="en-US" b="0" dirty="0"/>
              <a:t>a Commission on Civil Rights to investigate discriminatory conditions.</a:t>
            </a:r>
            <a:endParaRPr lang="en-US" dirty="0"/>
          </a:p>
        </p:txBody>
      </p:sp>
      <p:sp>
        <p:nvSpPr>
          <p:cNvPr id="4" name="Slide Number Placeholder 3">
            <a:extLst>
              <a:ext uri="{FF2B5EF4-FFF2-40B4-BE49-F238E27FC236}">
                <a16:creationId xmlns:a16="http://schemas.microsoft.com/office/drawing/2014/main" id="{41837DDF-3AF6-7E4D-8B2C-A30902FE13FA}"/>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2815487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DCDA-B5CE-314B-82E4-7F09E1D314B6}"/>
              </a:ext>
            </a:extLst>
          </p:cNvPr>
          <p:cNvSpPr>
            <a:spLocks noGrp="1"/>
          </p:cNvSpPr>
          <p:nvPr>
            <p:ph type="title"/>
          </p:nvPr>
        </p:nvSpPr>
        <p:spPr>
          <a:xfrm>
            <a:off x="758688" y="0"/>
            <a:ext cx="10515600" cy="1325563"/>
          </a:xfrm>
        </p:spPr>
        <p:txBody>
          <a:bodyPr/>
          <a:lstStyle/>
          <a:p>
            <a:r>
              <a:rPr lang="en-US" dirty="0">
                <a:solidFill>
                  <a:schemeClr val="bg1"/>
                </a:solidFill>
              </a:rPr>
              <a:t>Ant</a:t>
            </a:r>
            <a:r>
              <a:rPr lang="en-US" dirty="0"/>
              <a:t>i-Discrimination Legislation of the 1960s</a:t>
            </a:r>
          </a:p>
        </p:txBody>
      </p:sp>
      <p:sp>
        <p:nvSpPr>
          <p:cNvPr id="3" name="Content Placeholder 2">
            <a:extLst>
              <a:ext uri="{FF2B5EF4-FFF2-40B4-BE49-F238E27FC236}">
                <a16:creationId xmlns:a16="http://schemas.microsoft.com/office/drawing/2014/main" id="{CD16D381-E2F2-494C-8455-285CBD67ACB8}"/>
              </a:ext>
            </a:extLst>
          </p:cNvPr>
          <p:cNvSpPr>
            <a:spLocks noGrp="1"/>
          </p:cNvSpPr>
          <p:nvPr>
            <p:ph idx="1"/>
          </p:nvPr>
        </p:nvSpPr>
        <p:spPr/>
        <p:txBody>
          <a:bodyPr/>
          <a:lstStyle/>
          <a:p>
            <a:r>
              <a:rPr lang="en-US" dirty="0"/>
              <a:t>1964 – Civil Rights Act</a:t>
            </a:r>
          </a:p>
          <a:p>
            <a:pPr lvl="1"/>
            <a:r>
              <a:rPr lang="en-US" dirty="0"/>
              <a:t>Ended Jim Crow and legal separation.</a:t>
            </a:r>
          </a:p>
          <a:p>
            <a:pPr marL="457200" lvl="1" indent="0">
              <a:buNone/>
            </a:pPr>
            <a:endParaRPr lang="en-US" dirty="0"/>
          </a:p>
          <a:p>
            <a:r>
              <a:rPr lang="en-US" dirty="0"/>
              <a:t>1965 – Voting Rights Act</a:t>
            </a:r>
          </a:p>
          <a:p>
            <a:pPr lvl="1"/>
            <a:r>
              <a:rPr lang="en-US" dirty="0"/>
              <a:t>Enforced the 15</a:t>
            </a:r>
            <a:r>
              <a:rPr lang="en-US" baseline="30000" dirty="0"/>
              <a:t>th</a:t>
            </a:r>
            <a:r>
              <a:rPr lang="en-US" dirty="0"/>
              <a:t> Amendment.</a:t>
            </a:r>
          </a:p>
          <a:p>
            <a:pPr marL="457200" lvl="1" indent="0">
              <a:buNone/>
            </a:pPr>
            <a:endParaRPr lang="en-US" dirty="0"/>
          </a:p>
          <a:p>
            <a:r>
              <a:rPr lang="en-US" dirty="0"/>
              <a:t>1968 – Fair Housing Act</a:t>
            </a:r>
          </a:p>
          <a:p>
            <a:pPr lvl="1"/>
            <a:r>
              <a:rPr lang="en-US" dirty="0"/>
              <a:t>Addresses widespread discrimination in home sales, realtor services and rent.</a:t>
            </a:r>
          </a:p>
        </p:txBody>
      </p:sp>
      <p:sp>
        <p:nvSpPr>
          <p:cNvPr id="4" name="Slide Number Placeholder 3">
            <a:extLst>
              <a:ext uri="{FF2B5EF4-FFF2-40B4-BE49-F238E27FC236}">
                <a16:creationId xmlns:a16="http://schemas.microsoft.com/office/drawing/2014/main" id="{F5AF39A9-05B0-F74D-A70B-17CB01D29C13}"/>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275768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EAC9-5E56-2340-ACC3-7612DE8A47A1}"/>
              </a:ext>
            </a:extLst>
          </p:cNvPr>
          <p:cNvSpPr>
            <a:spLocks noGrp="1"/>
          </p:cNvSpPr>
          <p:nvPr>
            <p:ph type="title"/>
          </p:nvPr>
        </p:nvSpPr>
        <p:spPr>
          <a:xfrm>
            <a:off x="759822" y="0"/>
            <a:ext cx="10515600" cy="1325563"/>
          </a:xfrm>
        </p:spPr>
        <p:txBody>
          <a:bodyPr/>
          <a:lstStyle/>
          <a:p>
            <a:r>
              <a:rPr lang="en-US" dirty="0">
                <a:solidFill>
                  <a:schemeClr val="bg1"/>
                </a:solidFill>
              </a:rPr>
              <a:t>Civi</a:t>
            </a:r>
            <a:r>
              <a:rPr lang="en-US" dirty="0"/>
              <a:t>l Rights Movement and Legislation</a:t>
            </a:r>
          </a:p>
        </p:txBody>
      </p:sp>
      <p:sp>
        <p:nvSpPr>
          <p:cNvPr id="3" name="Content Placeholder 2">
            <a:extLst>
              <a:ext uri="{FF2B5EF4-FFF2-40B4-BE49-F238E27FC236}">
                <a16:creationId xmlns:a16="http://schemas.microsoft.com/office/drawing/2014/main" id="{6FD9271D-34F9-A44A-B21C-37C4DE7B4C62}"/>
              </a:ext>
            </a:extLst>
          </p:cNvPr>
          <p:cNvSpPr>
            <a:spLocks noGrp="1"/>
          </p:cNvSpPr>
          <p:nvPr>
            <p:ph idx="1"/>
          </p:nvPr>
        </p:nvSpPr>
        <p:spPr/>
        <p:txBody>
          <a:bodyPr/>
          <a:lstStyle/>
          <a:p>
            <a:r>
              <a:rPr lang="en-US" dirty="0"/>
              <a:t>Dismantled de jure segregation and discrimination in:</a:t>
            </a:r>
          </a:p>
          <a:p>
            <a:pPr lvl="1"/>
            <a:r>
              <a:rPr lang="en-US" dirty="0"/>
              <a:t>Labor markets</a:t>
            </a:r>
          </a:p>
          <a:p>
            <a:pPr lvl="1"/>
            <a:r>
              <a:rPr lang="en-US" dirty="0"/>
              <a:t>Education voting rights</a:t>
            </a:r>
          </a:p>
          <a:p>
            <a:pPr lvl="1"/>
            <a:r>
              <a:rPr lang="en-US" dirty="0"/>
              <a:t>Health care</a:t>
            </a:r>
          </a:p>
          <a:p>
            <a:pPr lvl="1"/>
            <a:r>
              <a:rPr lang="en-US" dirty="0"/>
              <a:t>Public accommodations</a:t>
            </a:r>
          </a:p>
          <a:p>
            <a:pPr lvl="1"/>
            <a:r>
              <a:rPr lang="en-US" dirty="0"/>
              <a:t>Housing</a:t>
            </a:r>
          </a:p>
          <a:p>
            <a:r>
              <a:rPr lang="en-US" dirty="0"/>
              <a:t>Significant gains in Black men’s wages relative to White men…</a:t>
            </a:r>
          </a:p>
          <a:p>
            <a:pPr lvl="1"/>
            <a:r>
              <a:rPr lang="en-US" dirty="0"/>
              <a:t>Until 1980.  Very little ground gained since then.</a:t>
            </a:r>
          </a:p>
        </p:txBody>
      </p:sp>
      <p:sp>
        <p:nvSpPr>
          <p:cNvPr id="4" name="Slide Number Placeholder 3">
            <a:extLst>
              <a:ext uri="{FF2B5EF4-FFF2-40B4-BE49-F238E27FC236}">
                <a16:creationId xmlns:a16="http://schemas.microsoft.com/office/drawing/2014/main" id="{8D98DAE5-507D-4546-812E-797933AAA44A}"/>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538525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B953-F506-0A45-9F22-7DECCA1E6F31}"/>
              </a:ext>
            </a:extLst>
          </p:cNvPr>
          <p:cNvSpPr>
            <a:spLocks noGrp="1"/>
          </p:cNvSpPr>
          <p:nvPr>
            <p:ph type="title"/>
          </p:nvPr>
        </p:nvSpPr>
        <p:spPr>
          <a:xfrm>
            <a:off x="758688" y="0"/>
            <a:ext cx="10515600" cy="1325563"/>
          </a:xfrm>
        </p:spPr>
        <p:txBody>
          <a:bodyPr/>
          <a:lstStyle/>
          <a:p>
            <a:r>
              <a:rPr lang="en-US" dirty="0">
                <a:solidFill>
                  <a:schemeClr val="bg1"/>
                </a:solidFill>
              </a:rPr>
              <a:t>Civi</a:t>
            </a:r>
            <a:r>
              <a:rPr lang="en-US" dirty="0"/>
              <a:t>l Rights Act of 1964</a:t>
            </a:r>
          </a:p>
        </p:txBody>
      </p:sp>
      <p:sp>
        <p:nvSpPr>
          <p:cNvPr id="3" name="Content Placeholder 2">
            <a:extLst>
              <a:ext uri="{FF2B5EF4-FFF2-40B4-BE49-F238E27FC236}">
                <a16:creationId xmlns:a16="http://schemas.microsoft.com/office/drawing/2014/main" id="{F09EF088-4819-624D-88F5-A6FB14B98AAD}"/>
              </a:ext>
            </a:extLst>
          </p:cNvPr>
          <p:cNvSpPr>
            <a:spLocks noGrp="1"/>
          </p:cNvSpPr>
          <p:nvPr>
            <p:ph idx="1"/>
          </p:nvPr>
        </p:nvSpPr>
        <p:spPr/>
        <p:txBody>
          <a:bodyPr>
            <a:normAutofit fontScale="92500" lnSpcReduction="10000"/>
          </a:bodyPr>
          <a:lstStyle/>
          <a:p>
            <a:r>
              <a:rPr lang="en-US" dirty="0"/>
              <a:t>Segregation</a:t>
            </a:r>
            <a:r>
              <a:rPr lang="en-US" b="0" dirty="0"/>
              <a:t> on the grounds of race, religion or national origin was </a:t>
            </a:r>
            <a:r>
              <a:rPr lang="en-US" dirty="0"/>
              <a:t>banned</a:t>
            </a:r>
            <a:r>
              <a:rPr lang="en-US" b="0" dirty="0"/>
              <a:t> at all places of public accommodation, including courthouses, parks, restaurants, theaters, sports arenas and hotels.</a:t>
            </a:r>
          </a:p>
          <a:p>
            <a:r>
              <a:rPr lang="en-US" b="0" dirty="0"/>
              <a:t>Barred race, religious, national origin and gender discrimination by </a:t>
            </a:r>
            <a:r>
              <a:rPr lang="en-US" dirty="0"/>
              <a:t>employers and labor unions</a:t>
            </a:r>
            <a:r>
              <a:rPr lang="en-US" b="0" dirty="0"/>
              <a:t>, and created an </a:t>
            </a:r>
            <a:r>
              <a:rPr lang="en-US" b="0" u="sng" dirty="0">
                <a:hlinkClick r:id="rId2"/>
              </a:rPr>
              <a:t>Equal Employment Opportunity Commission</a:t>
            </a:r>
            <a:r>
              <a:rPr lang="en-US" b="0" dirty="0"/>
              <a:t> with the power to file lawsuits on behalf of aggrieved workers.</a:t>
            </a:r>
          </a:p>
          <a:p>
            <a:r>
              <a:rPr lang="en-US" dirty="0"/>
              <a:t>Forbade the use of federal funds for any discriminatory program</a:t>
            </a:r>
            <a:r>
              <a:rPr lang="en-US" b="0" dirty="0"/>
              <a:t>, authorized the Office of Education (now the Department of Education) to assist with school desegregation, gave extra clout to the Commission on Civil Rights and prohibited the unequal application of voting requirements.</a:t>
            </a:r>
          </a:p>
          <a:p>
            <a:r>
              <a:rPr lang="en-US" dirty="0"/>
              <a:t>Martin Luther King Jr.: Nothing less than a 2nd emancipation.</a:t>
            </a:r>
          </a:p>
        </p:txBody>
      </p:sp>
      <p:sp>
        <p:nvSpPr>
          <p:cNvPr id="4" name="Slide Number Placeholder 3">
            <a:extLst>
              <a:ext uri="{FF2B5EF4-FFF2-40B4-BE49-F238E27FC236}">
                <a16:creationId xmlns:a16="http://schemas.microsoft.com/office/drawing/2014/main" id="{7F9E0D2B-88C6-B948-B5DE-1B6B0437F78D}"/>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5" name="TextBox 4">
            <a:extLst>
              <a:ext uri="{FF2B5EF4-FFF2-40B4-BE49-F238E27FC236}">
                <a16:creationId xmlns:a16="http://schemas.microsoft.com/office/drawing/2014/main" id="{08FE7F2A-91A0-7D4F-A2D8-FAF0FE004289}"/>
              </a:ext>
            </a:extLst>
          </p:cNvPr>
          <p:cNvSpPr txBox="1"/>
          <p:nvPr/>
        </p:nvSpPr>
        <p:spPr>
          <a:xfrm>
            <a:off x="5883965" y="6412788"/>
            <a:ext cx="5868722" cy="369332"/>
          </a:xfrm>
          <a:prstGeom prst="rect">
            <a:avLst/>
          </a:prstGeom>
          <a:noFill/>
        </p:spPr>
        <p:txBody>
          <a:bodyPr wrap="none" rtlCol="0">
            <a:spAutoFit/>
          </a:bodyPr>
          <a:lstStyle/>
          <a:p>
            <a:r>
              <a:rPr lang="en-US" dirty="0">
                <a:hlinkClick r:id="rId3"/>
              </a:rPr>
              <a:t>https://www.history.com/topics/black-history/civil-rights-act</a:t>
            </a:r>
            <a:endParaRPr lang="en-US" dirty="0"/>
          </a:p>
        </p:txBody>
      </p:sp>
    </p:spTree>
    <p:extLst>
      <p:ext uri="{BB962C8B-B14F-4D97-AF65-F5344CB8AC3E}">
        <p14:creationId xmlns:p14="http://schemas.microsoft.com/office/powerpoint/2010/main" val="3672434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66A1-9C4A-6C4F-AA3C-8B47FD7681D5}"/>
              </a:ext>
            </a:extLst>
          </p:cNvPr>
          <p:cNvSpPr>
            <a:spLocks noGrp="1"/>
          </p:cNvSpPr>
          <p:nvPr>
            <p:ph type="title"/>
          </p:nvPr>
        </p:nvSpPr>
        <p:spPr>
          <a:xfrm>
            <a:off x="893064" y="0"/>
            <a:ext cx="10515600" cy="1325563"/>
          </a:xfrm>
        </p:spPr>
        <p:txBody>
          <a:bodyPr/>
          <a:lstStyle/>
          <a:p>
            <a:r>
              <a:rPr lang="en-US" dirty="0">
                <a:solidFill>
                  <a:schemeClr val="bg1"/>
                </a:solidFill>
              </a:rPr>
              <a:t>Aff</a:t>
            </a:r>
            <a:r>
              <a:rPr lang="en-US" dirty="0"/>
              <a:t>irmative Action</a:t>
            </a:r>
          </a:p>
        </p:txBody>
      </p:sp>
      <p:sp>
        <p:nvSpPr>
          <p:cNvPr id="3" name="Content Placeholder 2">
            <a:extLst>
              <a:ext uri="{FF2B5EF4-FFF2-40B4-BE49-F238E27FC236}">
                <a16:creationId xmlns:a16="http://schemas.microsoft.com/office/drawing/2014/main" id="{3AAB6A37-6368-224E-806B-5278BEE4AD9A}"/>
              </a:ext>
            </a:extLst>
          </p:cNvPr>
          <p:cNvSpPr>
            <a:spLocks noGrp="1"/>
          </p:cNvSpPr>
          <p:nvPr>
            <p:ph idx="1"/>
          </p:nvPr>
        </p:nvSpPr>
        <p:spPr>
          <a:xfrm>
            <a:off x="3670300" y="1253331"/>
            <a:ext cx="4851400" cy="4351338"/>
          </a:xfrm>
        </p:spPr>
        <p:txBody>
          <a:bodyPr/>
          <a:lstStyle/>
          <a:p>
            <a:r>
              <a:rPr lang="en-US" dirty="0"/>
              <a:t>Education</a:t>
            </a:r>
          </a:p>
          <a:p>
            <a:r>
              <a:rPr lang="en-US" dirty="0"/>
              <a:t>Employment</a:t>
            </a:r>
          </a:p>
          <a:p>
            <a:r>
              <a:rPr lang="en-US" dirty="0"/>
              <a:t>Government Contracting</a:t>
            </a:r>
          </a:p>
        </p:txBody>
      </p:sp>
      <p:sp>
        <p:nvSpPr>
          <p:cNvPr id="4" name="Slide Number Placeholder 3">
            <a:extLst>
              <a:ext uri="{FF2B5EF4-FFF2-40B4-BE49-F238E27FC236}">
                <a16:creationId xmlns:a16="http://schemas.microsoft.com/office/drawing/2014/main" id="{FB54164F-7B3A-2446-A80A-10B726F46440}"/>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2057705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Costs and Benefits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Costs: </a:t>
            </a:r>
          </a:p>
          <a:p>
            <a:pPr lvl="1"/>
            <a:r>
              <a:rPr lang="en-US" dirty="0"/>
              <a:t>Potential to displace those of other races/ethnicities.</a:t>
            </a:r>
          </a:p>
          <a:p>
            <a:pPr lvl="2"/>
            <a:r>
              <a:rPr lang="en-US" dirty="0"/>
              <a:t>Education, employment, government contracts</a:t>
            </a:r>
          </a:p>
          <a:p>
            <a:pPr lvl="1"/>
            <a:r>
              <a:rPr lang="en-US" dirty="0"/>
              <a:t>Potential to raise costs of doing business, both private and public.</a:t>
            </a:r>
          </a:p>
          <a:p>
            <a:pPr marL="457200" lvl="1" indent="0">
              <a:buNone/>
            </a:pPr>
            <a:endParaRPr lang="en-US" dirty="0"/>
          </a:p>
          <a:p>
            <a:r>
              <a:rPr lang="en-US" dirty="0"/>
              <a:t>Benefits: </a:t>
            </a:r>
          </a:p>
          <a:p>
            <a:pPr lvl="1"/>
            <a:r>
              <a:rPr lang="en-US" dirty="0"/>
              <a:t>Education: potential to lift Black and Latino students in terms of post-secondary education.</a:t>
            </a:r>
          </a:p>
          <a:p>
            <a:pPr lvl="1"/>
            <a:r>
              <a:rPr lang="en-US" dirty="0"/>
              <a:t>Impact Black and Latino .</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205507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E867-2ABB-1846-9FB4-ABDE4CB60F04}"/>
              </a:ext>
            </a:extLst>
          </p:cNvPr>
          <p:cNvSpPr>
            <a:spLocks noGrp="1"/>
          </p:cNvSpPr>
          <p:nvPr>
            <p:ph type="title"/>
          </p:nvPr>
        </p:nvSpPr>
        <p:spPr/>
        <p:txBody>
          <a:bodyPr/>
          <a:lstStyle/>
          <a:p>
            <a:r>
              <a:rPr lang="en-US" dirty="0"/>
              <a:t>Evidence of Racial Disparities</a:t>
            </a:r>
          </a:p>
        </p:txBody>
      </p:sp>
      <p:sp>
        <p:nvSpPr>
          <p:cNvPr id="3" name="Text Placeholder 2">
            <a:extLst>
              <a:ext uri="{FF2B5EF4-FFF2-40B4-BE49-F238E27FC236}">
                <a16:creationId xmlns:a16="http://schemas.microsoft.com/office/drawing/2014/main" id="{65ABC8AE-24C3-CA41-B086-1412A89BB0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26F8A0-3221-4B4F-8A37-E44B3C53B1E6}"/>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023611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Economic Consequences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Some evidence specific to prop 209:</a:t>
            </a:r>
          </a:p>
          <a:p>
            <a:pPr lvl="1"/>
            <a:r>
              <a:rPr lang="en-US" dirty="0"/>
              <a:t>Benefits:  </a:t>
            </a:r>
          </a:p>
          <a:p>
            <a:pPr lvl="2"/>
            <a:r>
              <a:rPr lang="en-US" dirty="0"/>
              <a:t>Government contracts fell in cost by 5.6% after prop 209</a:t>
            </a:r>
          </a:p>
          <a:p>
            <a:pPr marL="457200" lvl="1" indent="0">
              <a:buNone/>
            </a:pPr>
            <a:endParaRPr lang="en-US" dirty="0"/>
          </a:p>
          <a:p>
            <a:pPr lvl="1"/>
            <a:r>
              <a:rPr lang="en-US" dirty="0"/>
              <a:t>Costs: </a:t>
            </a:r>
          </a:p>
          <a:p>
            <a:pPr lvl="2"/>
            <a:r>
              <a:rPr lang="en-US" dirty="0"/>
              <a:t>Measurable impact of prop 209 on educational quality for Black and Latino students</a:t>
            </a:r>
          </a:p>
          <a:p>
            <a:pPr lvl="2"/>
            <a:r>
              <a:rPr lang="en-US" dirty="0"/>
              <a:t>Black and Latinos had discernable increases in lifetime earnings from affirmative action.</a:t>
            </a:r>
          </a:p>
          <a:p>
            <a:pPr lvl="2"/>
            <a:r>
              <a:rPr lang="en-US" dirty="0"/>
              <a:t>Measurable drop in Black and Latino employment.</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54457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A0E3-7311-D149-9277-B3A459F4DE1A}"/>
              </a:ext>
            </a:extLst>
          </p:cNvPr>
          <p:cNvSpPr>
            <a:spLocks noGrp="1"/>
          </p:cNvSpPr>
          <p:nvPr>
            <p:ph type="title"/>
          </p:nvPr>
        </p:nvSpPr>
        <p:spPr/>
        <p:txBody>
          <a:bodyPr/>
          <a:lstStyle/>
          <a:p>
            <a:r>
              <a:rPr lang="en-US" dirty="0"/>
              <a:t>Policy Solutions</a:t>
            </a:r>
          </a:p>
        </p:txBody>
      </p:sp>
      <p:sp>
        <p:nvSpPr>
          <p:cNvPr id="3" name="Text Placeholder 2">
            <a:extLst>
              <a:ext uri="{FF2B5EF4-FFF2-40B4-BE49-F238E27FC236}">
                <a16:creationId xmlns:a16="http://schemas.microsoft.com/office/drawing/2014/main" id="{97E177C4-BAEC-AC49-B4EA-6DEAF208D3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0C401-00C0-534A-8A59-E89824430762}"/>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688001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F0B6-1B9B-714F-955B-E88ACD597088}"/>
              </a:ext>
            </a:extLst>
          </p:cNvPr>
          <p:cNvSpPr>
            <a:spLocks noGrp="1"/>
          </p:cNvSpPr>
          <p:nvPr>
            <p:ph type="title"/>
          </p:nvPr>
        </p:nvSpPr>
        <p:spPr>
          <a:xfrm>
            <a:off x="828261" y="0"/>
            <a:ext cx="10515600" cy="1325563"/>
          </a:xfrm>
        </p:spPr>
        <p:txBody>
          <a:bodyPr/>
          <a:lstStyle/>
          <a:p>
            <a:r>
              <a:rPr lang="en-US" dirty="0">
                <a:solidFill>
                  <a:schemeClr val="bg1"/>
                </a:solidFill>
              </a:rPr>
              <a:t>Cat</a:t>
            </a:r>
            <a:r>
              <a:rPr lang="en-US" dirty="0"/>
              <a:t>egories of Policy Areas</a:t>
            </a:r>
          </a:p>
        </p:txBody>
      </p:sp>
      <p:sp>
        <p:nvSpPr>
          <p:cNvPr id="3" name="Content Placeholder 2">
            <a:extLst>
              <a:ext uri="{FF2B5EF4-FFF2-40B4-BE49-F238E27FC236}">
                <a16:creationId xmlns:a16="http://schemas.microsoft.com/office/drawing/2014/main" id="{FCF2495B-1A2F-BD46-ABBF-C24794C95415}"/>
              </a:ext>
            </a:extLst>
          </p:cNvPr>
          <p:cNvSpPr>
            <a:spLocks noGrp="1"/>
          </p:cNvSpPr>
          <p:nvPr>
            <p:ph idx="1"/>
          </p:nvPr>
        </p:nvSpPr>
        <p:spPr>
          <a:xfrm>
            <a:off x="4214191" y="1441521"/>
            <a:ext cx="4830418" cy="4351338"/>
          </a:xfrm>
        </p:spPr>
        <p:txBody>
          <a:bodyPr/>
          <a:lstStyle/>
          <a:p>
            <a:r>
              <a:rPr lang="en-US" dirty="0"/>
              <a:t>Asset Accumulation</a:t>
            </a:r>
          </a:p>
          <a:p>
            <a:r>
              <a:rPr lang="en-US" dirty="0"/>
              <a:t>Education</a:t>
            </a:r>
          </a:p>
          <a:p>
            <a:r>
              <a:rPr lang="en-US" dirty="0"/>
              <a:t>Housing</a:t>
            </a:r>
          </a:p>
          <a:p>
            <a:r>
              <a:rPr lang="en-US" dirty="0"/>
              <a:t>Health Care</a:t>
            </a:r>
          </a:p>
          <a:p>
            <a:r>
              <a:rPr lang="en-US" dirty="0"/>
              <a:t>Incarceration/Criminal Justice</a:t>
            </a:r>
          </a:p>
          <a:p>
            <a:r>
              <a:rPr lang="en-US" dirty="0"/>
              <a:t>Transportation</a:t>
            </a:r>
          </a:p>
          <a:p>
            <a:r>
              <a:rPr lang="en-US" dirty="0"/>
              <a:t>Broadband</a:t>
            </a:r>
          </a:p>
          <a:p>
            <a:r>
              <a:rPr lang="en-US" dirty="0"/>
              <a:t>Hiring</a:t>
            </a:r>
          </a:p>
        </p:txBody>
      </p:sp>
      <p:sp>
        <p:nvSpPr>
          <p:cNvPr id="4" name="Slide Number Placeholder 3">
            <a:extLst>
              <a:ext uri="{FF2B5EF4-FFF2-40B4-BE49-F238E27FC236}">
                <a16:creationId xmlns:a16="http://schemas.microsoft.com/office/drawing/2014/main" id="{80430EB2-628D-984B-8AB7-C4830C137A0D}"/>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937128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8D50-B374-CF4A-8C3A-1463D695102D}"/>
              </a:ext>
            </a:extLst>
          </p:cNvPr>
          <p:cNvSpPr>
            <a:spLocks noGrp="1"/>
          </p:cNvSpPr>
          <p:nvPr>
            <p:ph type="title"/>
          </p:nvPr>
        </p:nvSpPr>
        <p:spPr>
          <a:xfrm>
            <a:off x="929641" y="0"/>
            <a:ext cx="10515600" cy="1325563"/>
          </a:xfrm>
        </p:spPr>
        <p:txBody>
          <a:bodyPr/>
          <a:lstStyle/>
          <a:p>
            <a:r>
              <a:rPr lang="en-US" dirty="0">
                <a:solidFill>
                  <a:schemeClr val="bg1"/>
                </a:solidFill>
              </a:rPr>
              <a:t>Go</a:t>
            </a:r>
            <a:r>
              <a:rPr lang="en-US" dirty="0"/>
              <a:t>v’t Asset Building Policies</a:t>
            </a:r>
          </a:p>
        </p:txBody>
      </p:sp>
      <p:pic>
        <p:nvPicPr>
          <p:cNvPr id="6" name="Content Placeholder 5" descr="A screenshot of a cell phone&#10;&#10;Description automatically generated">
            <a:extLst>
              <a:ext uri="{FF2B5EF4-FFF2-40B4-BE49-F238E27FC236}">
                <a16:creationId xmlns:a16="http://schemas.microsoft.com/office/drawing/2014/main" id="{D72CFDB2-8A71-B34E-96CF-8E1854F37B8D}"/>
              </a:ext>
            </a:extLst>
          </p:cNvPr>
          <p:cNvPicPr>
            <a:picLocks noGrp="1" noChangeAspect="1"/>
          </p:cNvPicPr>
          <p:nvPr>
            <p:ph idx="1"/>
          </p:nvPr>
        </p:nvPicPr>
        <p:blipFill>
          <a:blip r:embed="rId2" r:link="rId3"/>
          <a:stretch>
            <a:fillRect/>
          </a:stretch>
        </p:blipFill>
        <p:spPr>
          <a:xfrm>
            <a:off x="1564311" y="955992"/>
            <a:ext cx="9063378" cy="4946015"/>
          </a:xfrm>
        </p:spPr>
      </p:pic>
      <p:sp>
        <p:nvSpPr>
          <p:cNvPr id="4" name="Slide Number Placeholder 3">
            <a:extLst>
              <a:ext uri="{FF2B5EF4-FFF2-40B4-BE49-F238E27FC236}">
                <a16:creationId xmlns:a16="http://schemas.microsoft.com/office/drawing/2014/main" id="{9F75FB87-A6E5-9D42-AF03-2B80AE4F4147}"/>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37597252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5768-394D-8745-A08C-57A2F0207B7C}"/>
              </a:ext>
            </a:extLst>
          </p:cNvPr>
          <p:cNvSpPr>
            <a:spLocks noGrp="1"/>
          </p:cNvSpPr>
          <p:nvPr>
            <p:ph type="title"/>
          </p:nvPr>
        </p:nvSpPr>
        <p:spPr/>
        <p:txBody>
          <a:bodyPr/>
          <a:lstStyle/>
          <a:p>
            <a:r>
              <a:rPr lang="en-US" dirty="0">
                <a:solidFill>
                  <a:schemeClr val="bg1"/>
                </a:solidFill>
              </a:rPr>
              <a:t>Sol</a:t>
            </a:r>
            <a:r>
              <a:rPr lang="en-US" dirty="0"/>
              <a:t>utions: Part I</a:t>
            </a:r>
          </a:p>
        </p:txBody>
      </p:sp>
      <p:sp>
        <p:nvSpPr>
          <p:cNvPr id="3" name="Content Placeholder 2">
            <a:extLst>
              <a:ext uri="{FF2B5EF4-FFF2-40B4-BE49-F238E27FC236}">
                <a16:creationId xmlns:a16="http://schemas.microsoft.com/office/drawing/2014/main" id="{CFD10CFA-6EC8-5B40-8E0A-8E1AAE138AF5}"/>
              </a:ext>
            </a:extLst>
          </p:cNvPr>
          <p:cNvSpPr>
            <a:spLocks noGrp="1"/>
          </p:cNvSpPr>
          <p:nvPr>
            <p:ph idx="1"/>
          </p:nvPr>
        </p:nvSpPr>
        <p:spPr/>
        <p:txBody>
          <a:bodyPr/>
          <a:lstStyle/>
          <a:p>
            <a:r>
              <a:rPr lang="en-US" dirty="0"/>
              <a:t>Do persistent gaps in one domain (wealth) block progress in other domains?</a:t>
            </a:r>
          </a:p>
          <a:p>
            <a:pPr lvl="1"/>
            <a:r>
              <a:rPr lang="en-US" dirty="0"/>
              <a:t>Education and employment, for example</a:t>
            </a:r>
          </a:p>
          <a:p>
            <a:r>
              <a:rPr lang="en-US" dirty="0"/>
              <a:t>Solutions focused on a single domain (education) can be undermined by persistent disadvantages in another.</a:t>
            </a:r>
          </a:p>
          <a:p>
            <a:r>
              <a:rPr lang="en-US" dirty="0"/>
              <a:t>Broad based – multi-domain – solutions are necessary.</a:t>
            </a:r>
          </a:p>
        </p:txBody>
      </p:sp>
      <p:sp>
        <p:nvSpPr>
          <p:cNvPr id="4" name="Slide Number Placeholder 3">
            <a:extLst>
              <a:ext uri="{FF2B5EF4-FFF2-40B4-BE49-F238E27FC236}">
                <a16:creationId xmlns:a16="http://schemas.microsoft.com/office/drawing/2014/main" id="{EAED1418-0DB8-2641-A7F7-16EEDEC3D996}"/>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5442115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B5D0-453F-654C-92B4-18EC6D31EDBD}"/>
              </a:ext>
            </a:extLst>
          </p:cNvPr>
          <p:cNvSpPr>
            <a:spLocks noGrp="1"/>
          </p:cNvSpPr>
          <p:nvPr>
            <p:ph type="title"/>
          </p:nvPr>
        </p:nvSpPr>
        <p:spPr/>
        <p:txBody>
          <a:bodyPr/>
          <a:lstStyle/>
          <a:p>
            <a:r>
              <a:rPr lang="en-US" dirty="0">
                <a:solidFill>
                  <a:schemeClr val="bg1"/>
                </a:solidFill>
              </a:rPr>
              <a:t>Sol</a:t>
            </a:r>
            <a:r>
              <a:rPr lang="en-US" dirty="0"/>
              <a:t>utions: Part II</a:t>
            </a:r>
          </a:p>
        </p:txBody>
      </p:sp>
      <p:sp>
        <p:nvSpPr>
          <p:cNvPr id="3" name="Content Placeholder 2">
            <a:extLst>
              <a:ext uri="{FF2B5EF4-FFF2-40B4-BE49-F238E27FC236}">
                <a16:creationId xmlns:a16="http://schemas.microsoft.com/office/drawing/2014/main" id="{46CB54AB-1305-2C4B-9C64-3F8289D1A286}"/>
              </a:ext>
            </a:extLst>
          </p:cNvPr>
          <p:cNvSpPr>
            <a:spLocks noGrp="1"/>
          </p:cNvSpPr>
          <p:nvPr>
            <p:ph idx="1"/>
          </p:nvPr>
        </p:nvSpPr>
        <p:spPr/>
        <p:txBody>
          <a:bodyPr/>
          <a:lstStyle/>
          <a:p>
            <a:r>
              <a:rPr lang="en-US" dirty="0"/>
              <a:t>Universal approaches</a:t>
            </a:r>
          </a:p>
          <a:p>
            <a:pPr lvl="1"/>
            <a:r>
              <a:rPr lang="en-US" dirty="0"/>
              <a:t>If you subsidize everybody, you subsidize nobody</a:t>
            </a:r>
          </a:p>
          <a:p>
            <a:r>
              <a:rPr lang="en-US" dirty="0"/>
              <a:t>Strategies focused on disadvantaged groups become politicized.</a:t>
            </a:r>
          </a:p>
          <a:p>
            <a:endParaRPr lang="en-US" dirty="0"/>
          </a:p>
        </p:txBody>
      </p:sp>
      <p:sp>
        <p:nvSpPr>
          <p:cNvPr id="4" name="Slide Number Placeholder 3">
            <a:extLst>
              <a:ext uri="{FF2B5EF4-FFF2-40B4-BE49-F238E27FC236}">
                <a16:creationId xmlns:a16="http://schemas.microsoft.com/office/drawing/2014/main" id="{F6BD9AC8-CD45-9C46-8384-F1614C992AD8}"/>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1434135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290B-2204-EA45-B89B-4DED4E58C893}"/>
              </a:ext>
            </a:extLst>
          </p:cNvPr>
          <p:cNvSpPr>
            <a:spLocks noGrp="1"/>
          </p:cNvSpPr>
          <p:nvPr>
            <p:ph type="title"/>
          </p:nvPr>
        </p:nvSpPr>
        <p:spPr/>
        <p:txBody>
          <a:bodyPr/>
          <a:lstStyle/>
          <a:p>
            <a:r>
              <a:rPr lang="en-US" dirty="0">
                <a:solidFill>
                  <a:schemeClr val="bg1"/>
                </a:solidFill>
              </a:rPr>
              <a:t>4</a:t>
            </a:r>
            <a:r>
              <a:rPr lang="en-US" dirty="0"/>
              <a:t> </a:t>
            </a:r>
            <a:r>
              <a:rPr lang="en-US" dirty="0">
                <a:solidFill>
                  <a:schemeClr val="bg1"/>
                </a:solidFill>
              </a:rPr>
              <a:t>G</a:t>
            </a:r>
            <a:r>
              <a:rPr lang="en-US" dirty="0"/>
              <a:t>oals from Urban Next50</a:t>
            </a:r>
          </a:p>
        </p:txBody>
      </p:sp>
      <p:sp>
        <p:nvSpPr>
          <p:cNvPr id="3" name="Content Placeholder 2">
            <a:extLst>
              <a:ext uri="{FF2B5EF4-FFF2-40B4-BE49-F238E27FC236}">
                <a16:creationId xmlns:a16="http://schemas.microsoft.com/office/drawing/2014/main" id="{D9F080CE-7BAF-0544-B4B6-DB165734A17F}"/>
              </a:ext>
            </a:extLst>
          </p:cNvPr>
          <p:cNvSpPr>
            <a:spLocks noGrp="1"/>
          </p:cNvSpPr>
          <p:nvPr>
            <p:ph idx="1"/>
          </p:nvPr>
        </p:nvSpPr>
        <p:spPr/>
        <p:txBody>
          <a:bodyPr>
            <a:normAutofit fontScale="92500" lnSpcReduction="10000"/>
          </a:bodyPr>
          <a:lstStyle/>
          <a:p>
            <a:r>
              <a:rPr lang="en-US" dirty="0"/>
              <a:t>Closing the racial wealth gap </a:t>
            </a:r>
            <a:r>
              <a:rPr lang="en-US" b="0" dirty="0"/>
              <a:t>so all people can invest in their own and their children’s futures, buy a home, obtain a quality education, and save for a secure retirement. </a:t>
            </a:r>
          </a:p>
          <a:p>
            <a:r>
              <a:rPr lang="en-US" dirty="0"/>
              <a:t>Eliminating racial inequities in public school quality </a:t>
            </a:r>
            <a:r>
              <a:rPr lang="en-US" b="0" dirty="0"/>
              <a:t>so every child can achieve the solid educational foundation needed to succeed in the 21st-century economy. </a:t>
            </a:r>
          </a:p>
          <a:p>
            <a:r>
              <a:rPr lang="en-US" dirty="0"/>
              <a:t>Closing employment and earnings gaps </a:t>
            </a:r>
            <a:r>
              <a:rPr lang="en-US" b="0" dirty="0"/>
              <a:t>so all people have the dignity and security of a quality job, the opportunity to contribute to the nation’s prosperity, and the resources to support their and their children’s well-being and future prospects. </a:t>
            </a:r>
          </a:p>
          <a:p>
            <a:r>
              <a:rPr lang="en-US" dirty="0"/>
              <a:t>Ending punitive policing </a:t>
            </a:r>
            <a:r>
              <a:rPr lang="en-US" b="0" dirty="0"/>
              <a:t>so people and communities can be safe and more confident in the justice system. </a:t>
            </a:r>
          </a:p>
          <a:p>
            <a:endParaRPr lang="en-US" b="0" dirty="0"/>
          </a:p>
        </p:txBody>
      </p:sp>
      <p:sp>
        <p:nvSpPr>
          <p:cNvPr id="4" name="Slide Number Placeholder 3">
            <a:extLst>
              <a:ext uri="{FF2B5EF4-FFF2-40B4-BE49-F238E27FC236}">
                <a16:creationId xmlns:a16="http://schemas.microsoft.com/office/drawing/2014/main" id="{9155E4C1-131A-4345-8A6E-50A0C6452BC0}"/>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2476146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0F73-B3CE-4547-AE3E-865326241311}"/>
              </a:ext>
            </a:extLst>
          </p:cNvPr>
          <p:cNvSpPr>
            <a:spLocks noGrp="1"/>
          </p:cNvSpPr>
          <p:nvPr>
            <p:ph type="title"/>
          </p:nvPr>
        </p:nvSpPr>
        <p:spPr>
          <a:xfrm>
            <a:off x="877956" y="0"/>
            <a:ext cx="10515600" cy="1325563"/>
          </a:xfrm>
        </p:spPr>
        <p:txBody>
          <a:bodyPr/>
          <a:lstStyle/>
          <a:p>
            <a:r>
              <a:rPr lang="en-US" dirty="0">
                <a:solidFill>
                  <a:schemeClr val="bg1"/>
                </a:solidFill>
              </a:rPr>
              <a:t>Dis</a:t>
            </a:r>
            <a:r>
              <a:rPr lang="en-US" dirty="0"/>
              <a:t>crimination vs Prejudice</a:t>
            </a:r>
          </a:p>
        </p:txBody>
      </p:sp>
      <p:sp>
        <p:nvSpPr>
          <p:cNvPr id="3" name="Content Placeholder 2">
            <a:extLst>
              <a:ext uri="{FF2B5EF4-FFF2-40B4-BE49-F238E27FC236}">
                <a16:creationId xmlns:a16="http://schemas.microsoft.com/office/drawing/2014/main" id="{3DDAE166-1D6C-234D-9C74-006122A2084C}"/>
              </a:ext>
            </a:extLst>
          </p:cNvPr>
          <p:cNvSpPr>
            <a:spLocks noGrp="1"/>
          </p:cNvSpPr>
          <p:nvPr>
            <p:ph idx="1"/>
          </p:nvPr>
        </p:nvSpPr>
        <p:spPr/>
        <p:txBody>
          <a:bodyPr/>
          <a:lstStyle/>
          <a:p>
            <a:r>
              <a:rPr lang="en-US" dirty="0"/>
              <a:t>Discrimination: treating someone differently based on characteristics such as gender, race, or religion.</a:t>
            </a:r>
          </a:p>
          <a:p>
            <a:r>
              <a:rPr lang="en-US" dirty="0"/>
              <a:t>Prejudice: may lead to discrimination but only if you act on it.</a:t>
            </a:r>
          </a:p>
        </p:txBody>
      </p:sp>
      <p:sp>
        <p:nvSpPr>
          <p:cNvPr id="4" name="Slide Number Placeholder 3">
            <a:extLst>
              <a:ext uri="{FF2B5EF4-FFF2-40B4-BE49-F238E27FC236}">
                <a16:creationId xmlns:a16="http://schemas.microsoft.com/office/drawing/2014/main" id="{676C304F-A2DB-5046-B61C-AE3148A85AA1}"/>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5" name="TextBox 4">
            <a:extLst>
              <a:ext uri="{FF2B5EF4-FFF2-40B4-BE49-F238E27FC236}">
                <a16:creationId xmlns:a16="http://schemas.microsoft.com/office/drawing/2014/main" id="{F0DEB300-7037-D74C-A8F6-03C44BF8B39A}"/>
              </a:ext>
            </a:extLst>
          </p:cNvPr>
          <p:cNvSpPr txBox="1"/>
          <p:nvPr/>
        </p:nvSpPr>
        <p:spPr>
          <a:xfrm>
            <a:off x="6301409" y="6478130"/>
            <a:ext cx="5257593" cy="369332"/>
          </a:xfrm>
          <a:prstGeom prst="rect">
            <a:avLst/>
          </a:prstGeom>
          <a:noFill/>
        </p:spPr>
        <p:txBody>
          <a:bodyPr wrap="none" rtlCol="0">
            <a:spAutoFit/>
          </a:bodyPr>
          <a:lstStyle/>
          <a:p>
            <a:r>
              <a:rPr lang="en-US" dirty="0"/>
              <a:t>Source: Race Discrimination: An Economic Perspective</a:t>
            </a:r>
          </a:p>
        </p:txBody>
      </p:sp>
    </p:spTree>
    <p:extLst>
      <p:ext uri="{BB962C8B-B14F-4D97-AF65-F5344CB8AC3E}">
        <p14:creationId xmlns:p14="http://schemas.microsoft.com/office/powerpoint/2010/main" val="1630299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12D1-0B24-D642-8C55-4706B9646784}"/>
              </a:ext>
            </a:extLst>
          </p:cNvPr>
          <p:cNvSpPr>
            <a:spLocks noGrp="1"/>
          </p:cNvSpPr>
          <p:nvPr>
            <p:ph type="title"/>
          </p:nvPr>
        </p:nvSpPr>
        <p:spPr>
          <a:xfrm>
            <a:off x="1000125"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6A028748-3A26-084C-81A8-17FEFEBE5B5C}"/>
              </a:ext>
            </a:extLst>
          </p:cNvPr>
          <p:cNvSpPr>
            <a:spLocks noGrp="1"/>
          </p:cNvSpPr>
          <p:nvPr>
            <p:ph idx="1"/>
          </p:nvPr>
        </p:nvSpPr>
        <p:spPr/>
        <p:txBody>
          <a:bodyPr/>
          <a:lstStyle/>
          <a:p>
            <a:r>
              <a:rPr lang="en-US" dirty="0"/>
              <a:t>Discrimination in U.S. policy has been common through the post slavery years.</a:t>
            </a:r>
          </a:p>
          <a:p>
            <a:pPr lvl="1"/>
            <a:r>
              <a:rPr lang="en-US" dirty="0"/>
              <a:t>Overt laws were on the books until the 1960s.</a:t>
            </a:r>
          </a:p>
          <a:p>
            <a:pPr lvl="1"/>
            <a:r>
              <a:rPr lang="en-US" dirty="0"/>
              <a:t>Effectively discriminatory laws played a massive role in the distribution of wealth across races.</a:t>
            </a:r>
          </a:p>
          <a:p>
            <a:r>
              <a:rPr lang="en-US" dirty="0"/>
              <a:t>The Civil Rights Era has reduced statutory discrimination, but there is still significant evidence of economic discrimination.</a:t>
            </a:r>
          </a:p>
          <a:p>
            <a:r>
              <a:rPr lang="en-US" dirty="0"/>
              <a:t>The effects of more than 100 years of discrimination in policy is still readily measurable.</a:t>
            </a:r>
          </a:p>
        </p:txBody>
      </p:sp>
      <p:sp>
        <p:nvSpPr>
          <p:cNvPr id="4" name="Slide Number Placeholder 3">
            <a:extLst>
              <a:ext uri="{FF2B5EF4-FFF2-40B4-BE49-F238E27FC236}">
                <a16:creationId xmlns:a16="http://schemas.microsoft.com/office/drawing/2014/main" id="{E1E3BD49-0829-5C41-A9EA-E23C3386AB7B}"/>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9727340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86118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9B3-AE45-4A46-B8E1-6A7B28F93EE0}"/>
              </a:ext>
            </a:extLst>
          </p:cNvPr>
          <p:cNvSpPr>
            <a:spLocks noGrp="1"/>
          </p:cNvSpPr>
          <p:nvPr>
            <p:ph type="title"/>
          </p:nvPr>
        </p:nvSpPr>
        <p:spPr>
          <a:xfrm>
            <a:off x="733693" y="0"/>
            <a:ext cx="10515600" cy="1325563"/>
          </a:xfrm>
        </p:spPr>
        <p:txBody>
          <a:bodyPr/>
          <a:lstStyle/>
          <a:p>
            <a:r>
              <a:rPr lang="en-US" dirty="0">
                <a:solidFill>
                  <a:schemeClr val="bg1"/>
                </a:solidFill>
              </a:rPr>
              <a:t>Eno</a:t>
            </a:r>
            <a:r>
              <a:rPr lang="en-US" dirty="0"/>
              <a:t>rmous Disparity of Outcomes</a:t>
            </a:r>
          </a:p>
        </p:txBody>
      </p:sp>
      <p:sp>
        <p:nvSpPr>
          <p:cNvPr id="4" name="Slide Number Placeholder 3">
            <a:extLst>
              <a:ext uri="{FF2B5EF4-FFF2-40B4-BE49-F238E27FC236}">
                <a16:creationId xmlns:a16="http://schemas.microsoft.com/office/drawing/2014/main" id="{16B25B3A-BAB7-BD46-B857-EA0D73C58856}"/>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8" name="Content Placeholder 7">
            <a:extLst>
              <a:ext uri="{FF2B5EF4-FFF2-40B4-BE49-F238E27FC236}">
                <a16:creationId xmlns:a16="http://schemas.microsoft.com/office/drawing/2014/main" id="{5E438174-F778-754D-833A-7855B2B7283D}"/>
              </a:ext>
            </a:extLst>
          </p:cNvPr>
          <p:cNvPicPr>
            <a:picLocks noGrp="1" noChangeAspect="1"/>
          </p:cNvPicPr>
          <p:nvPr>
            <p:ph idx="1"/>
          </p:nvPr>
        </p:nvPicPr>
        <p:blipFill>
          <a:blip r:embed="rId2" r:link="rId3"/>
          <a:srcRect/>
          <a:stretch>
            <a:fillRect/>
          </a:stretch>
        </p:blipFill>
        <p:spPr>
          <a:xfrm>
            <a:off x="2988129" y="1807275"/>
            <a:ext cx="6635559" cy="4422626"/>
          </a:xfrm>
        </p:spPr>
      </p:pic>
      <p:sp>
        <p:nvSpPr>
          <p:cNvPr id="3" name="TextBox 2">
            <a:extLst>
              <a:ext uri="{FF2B5EF4-FFF2-40B4-BE49-F238E27FC236}">
                <a16:creationId xmlns:a16="http://schemas.microsoft.com/office/drawing/2014/main" id="{970FF120-C09C-5C45-9746-E81691BCCA32}"/>
              </a:ext>
            </a:extLst>
          </p:cNvPr>
          <p:cNvSpPr txBox="1"/>
          <p:nvPr/>
        </p:nvSpPr>
        <p:spPr>
          <a:xfrm flipH="1">
            <a:off x="4204024" y="3049091"/>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029E6A05-055C-D74C-8D88-A6C5EBC2D47E}"/>
              </a:ext>
            </a:extLst>
          </p:cNvPr>
          <p:cNvSpPr txBox="1"/>
          <p:nvPr/>
        </p:nvSpPr>
        <p:spPr>
          <a:xfrm flipH="1">
            <a:off x="7569847" y="3445329"/>
            <a:ext cx="1215894" cy="646331"/>
          </a:xfrm>
          <a:prstGeom prst="rect">
            <a:avLst/>
          </a:prstGeom>
          <a:noFill/>
        </p:spPr>
        <p:txBody>
          <a:bodyPr wrap="square" rtlCol="0">
            <a:spAutoFit/>
          </a:bodyPr>
          <a:lstStyle/>
          <a:p>
            <a:r>
              <a:rPr lang="en-US" dirty="0"/>
              <a:t>Median is 8x Greater</a:t>
            </a:r>
          </a:p>
        </p:txBody>
      </p:sp>
      <p:sp>
        <p:nvSpPr>
          <p:cNvPr id="7" name="Content Placeholder 2">
            <a:extLst>
              <a:ext uri="{FF2B5EF4-FFF2-40B4-BE49-F238E27FC236}">
                <a16:creationId xmlns:a16="http://schemas.microsoft.com/office/drawing/2014/main" id="{49196615-979B-B240-9147-BA17D563DCC5}"/>
              </a:ext>
            </a:extLst>
          </p:cNvPr>
          <p:cNvSpPr txBox="1">
            <a:spLocks/>
          </p:cNvSpPr>
          <p:nvPr/>
        </p:nvSpPr>
        <p:spPr>
          <a:xfrm>
            <a:off x="838200" y="1316730"/>
            <a:ext cx="10515600" cy="49054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Perhaps best illustrated by the difference in wealth accumulation.</a:t>
            </a:r>
            <a:endParaRPr lang="en-US" dirty="0"/>
          </a:p>
        </p:txBody>
      </p:sp>
    </p:spTree>
    <p:extLst>
      <p:ext uri="{BB962C8B-B14F-4D97-AF65-F5344CB8AC3E}">
        <p14:creationId xmlns:p14="http://schemas.microsoft.com/office/powerpoint/2010/main" val="188886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D2A3-0A61-8D40-9668-FB9FBAE05D28}"/>
              </a:ext>
            </a:extLst>
          </p:cNvPr>
          <p:cNvSpPr>
            <a:spLocks noGrp="1"/>
          </p:cNvSpPr>
          <p:nvPr>
            <p:ph type="title"/>
          </p:nvPr>
        </p:nvSpPr>
        <p:spPr>
          <a:xfrm>
            <a:off x="788505" y="0"/>
            <a:ext cx="10515600" cy="1325563"/>
          </a:xfrm>
        </p:spPr>
        <p:txBody>
          <a:bodyPr/>
          <a:lstStyle/>
          <a:p>
            <a:r>
              <a:rPr lang="en-US" dirty="0">
                <a:solidFill>
                  <a:schemeClr val="bg1"/>
                </a:solidFill>
              </a:rPr>
              <a:t>Life</a:t>
            </a:r>
            <a:r>
              <a:rPr lang="en-US" dirty="0"/>
              <a:t> Expectancy</a:t>
            </a:r>
          </a:p>
        </p:txBody>
      </p:sp>
      <p:sp>
        <p:nvSpPr>
          <p:cNvPr id="4" name="Slide Number Placeholder 3">
            <a:extLst>
              <a:ext uri="{FF2B5EF4-FFF2-40B4-BE49-F238E27FC236}">
                <a16:creationId xmlns:a16="http://schemas.microsoft.com/office/drawing/2014/main" id="{020663D6-C942-8540-B56B-C1D9F4C4C4B9}"/>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8" name="Content Placeholder 7" descr="A close up of a map&#10;&#10;Description automatically generated">
            <a:extLst>
              <a:ext uri="{FF2B5EF4-FFF2-40B4-BE49-F238E27FC236}">
                <a16:creationId xmlns:a16="http://schemas.microsoft.com/office/drawing/2014/main" id="{EDBABD14-D32D-1848-A3C4-E5370F478B6C}"/>
              </a:ext>
            </a:extLst>
          </p:cNvPr>
          <p:cNvPicPr>
            <a:picLocks noGrp="1" noChangeAspect="1"/>
          </p:cNvPicPr>
          <p:nvPr>
            <p:ph idx="1"/>
          </p:nvPr>
        </p:nvPicPr>
        <p:blipFill>
          <a:blip r:embed="rId2" r:link="rId3"/>
          <a:stretch>
            <a:fillRect/>
          </a:stretch>
        </p:blipFill>
        <p:spPr>
          <a:xfrm>
            <a:off x="632460" y="1201026"/>
            <a:ext cx="10058400" cy="5029200"/>
          </a:xfrm>
        </p:spPr>
      </p:pic>
      <p:sp>
        <p:nvSpPr>
          <p:cNvPr id="3" name="TextBox 2">
            <a:extLst>
              <a:ext uri="{FF2B5EF4-FFF2-40B4-BE49-F238E27FC236}">
                <a16:creationId xmlns:a16="http://schemas.microsoft.com/office/drawing/2014/main" id="{F6347704-3920-2940-9378-8A2995432847}"/>
              </a:ext>
            </a:extLst>
          </p:cNvPr>
          <p:cNvSpPr txBox="1"/>
          <p:nvPr/>
        </p:nvSpPr>
        <p:spPr>
          <a:xfrm>
            <a:off x="10164212" y="1999281"/>
            <a:ext cx="1140762" cy="338554"/>
          </a:xfrm>
          <a:prstGeom prst="rect">
            <a:avLst/>
          </a:prstGeom>
          <a:noFill/>
        </p:spPr>
        <p:txBody>
          <a:bodyPr wrap="none" rtlCol="0">
            <a:spAutoFit/>
          </a:bodyPr>
          <a:lstStyle/>
          <a:p>
            <a:r>
              <a:rPr lang="en-US" sz="1600" b="1" dirty="0"/>
              <a:t>White Men</a:t>
            </a:r>
          </a:p>
        </p:txBody>
      </p:sp>
      <p:sp>
        <p:nvSpPr>
          <p:cNvPr id="6" name="TextBox 5">
            <a:extLst>
              <a:ext uri="{FF2B5EF4-FFF2-40B4-BE49-F238E27FC236}">
                <a16:creationId xmlns:a16="http://schemas.microsoft.com/office/drawing/2014/main" id="{8722A1A0-3343-1846-B79F-B5E6CA0D7D8D}"/>
              </a:ext>
            </a:extLst>
          </p:cNvPr>
          <p:cNvSpPr txBox="1"/>
          <p:nvPr/>
        </p:nvSpPr>
        <p:spPr>
          <a:xfrm>
            <a:off x="10164212" y="2526589"/>
            <a:ext cx="1074333" cy="338554"/>
          </a:xfrm>
          <a:prstGeom prst="rect">
            <a:avLst/>
          </a:prstGeom>
          <a:noFill/>
        </p:spPr>
        <p:txBody>
          <a:bodyPr wrap="none" rtlCol="0">
            <a:spAutoFit/>
          </a:bodyPr>
          <a:lstStyle/>
          <a:p>
            <a:r>
              <a:rPr lang="en-US" sz="1600" b="1" dirty="0"/>
              <a:t>Black Men</a:t>
            </a:r>
          </a:p>
        </p:txBody>
      </p:sp>
      <p:sp>
        <p:nvSpPr>
          <p:cNvPr id="7" name="TextBox 6">
            <a:extLst>
              <a:ext uri="{FF2B5EF4-FFF2-40B4-BE49-F238E27FC236}">
                <a16:creationId xmlns:a16="http://schemas.microsoft.com/office/drawing/2014/main" id="{FEA7BD35-8877-374F-A9E4-BC3FCC2B201F}"/>
              </a:ext>
            </a:extLst>
          </p:cNvPr>
          <p:cNvSpPr txBox="1"/>
          <p:nvPr/>
        </p:nvSpPr>
        <p:spPr>
          <a:xfrm>
            <a:off x="10176553" y="1283219"/>
            <a:ext cx="1416478" cy="338554"/>
          </a:xfrm>
          <a:prstGeom prst="rect">
            <a:avLst/>
          </a:prstGeom>
          <a:noFill/>
        </p:spPr>
        <p:txBody>
          <a:bodyPr wrap="none" rtlCol="0">
            <a:spAutoFit/>
          </a:bodyPr>
          <a:lstStyle/>
          <a:p>
            <a:r>
              <a:rPr lang="en-US" sz="1600" b="1" dirty="0"/>
              <a:t>White Women</a:t>
            </a:r>
          </a:p>
        </p:txBody>
      </p:sp>
      <p:sp>
        <p:nvSpPr>
          <p:cNvPr id="9" name="TextBox 8">
            <a:extLst>
              <a:ext uri="{FF2B5EF4-FFF2-40B4-BE49-F238E27FC236}">
                <a16:creationId xmlns:a16="http://schemas.microsoft.com/office/drawing/2014/main" id="{572A59A0-9AB7-3749-82CA-FC4588480BE2}"/>
              </a:ext>
            </a:extLst>
          </p:cNvPr>
          <p:cNvSpPr txBox="1"/>
          <p:nvPr/>
        </p:nvSpPr>
        <p:spPr>
          <a:xfrm>
            <a:off x="10176553" y="1810527"/>
            <a:ext cx="1350050" cy="338554"/>
          </a:xfrm>
          <a:prstGeom prst="rect">
            <a:avLst/>
          </a:prstGeom>
          <a:noFill/>
        </p:spPr>
        <p:txBody>
          <a:bodyPr wrap="none" rtlCol="0">
            <a:spAutoFit/>
          </a:bodyPr>
          <a:lstStyle/>
          <a:p>
            <a:r>
              <a:rPr lang="en-US" sz="1600" b="1" dirty="0"/>
              <a:t>Black Women</a:t>
            </a:r>
          </a:p>
        </p:txBody>
      </p:sp>
      <p:sp>
        <p:nvSpPr>
          <p:cNvPr id="5" name="Rectangle 4">
            <a:extLst>
              <a:ext uri="{FF2B5EF4-FFF2-40B4-BE49-F238E27FC236}">
                <a16:creationId xmlns:a16="http://schemas.microsoft.com/office/drawing/2014/main" id="{BB3DC18E-7AEC-CB4A-B4D2-79B514A8DC7A}"/>
              </a:ext>
            </a:extLst>
          </p:cNvPr>
          <p:cNvSpPr/>
          <p:nvPr/>
        </p:nvSpPr>
        <p:spPr>
          <a:xfrm>
            <a:off x="10233703" y="2079291"/>
            <a:ext cx="1061992" cy="7439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3654CF-8CDA-284F-81CF-4932B9B3E06D}"/>
              </a:ext>
            </a:extLst>
          </p:cNvPr>
          <p:cNvSpPr/>
          <p:nvPr/>
        </p:nvSpPr>
        <p:spPr>
          <a:xfrm>
            <a:off x="10203597" y="1315850"/>
            <a:ext cx="1323006" cy="743919"/>
          </a:xfrm>
          <a:prstGeom prst="rect">
            <a:avLst/>
          </a:prstGeom>
          <a:noFill/>
          <a:ln w="381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7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2905-78F6-A349-9E9D-A60224254A8E}"/>
              </a:ext>
            </a:extLst>
          </p:cNvPr>
          <p:cNvSpPr>
            <a:spLocks noGrp="1"/>
          </p:cNvSpPr>
          <p:nvPr>
            <p:ph type="title"/>
          </p:nvPr>
        </p:nvSpPr>
        <p:spPr>
          <a:xfrm>
            <a:off x="778566" y="0"/>
            <a:ext cx="10515600" cy="1325563"/>
          </a:xfrm>
        </p:spPr>
        <p:txBody>
          <a:bodyPr/>
          <a:lstStyle/>
          <a:p>
            <a:r>
              <a:rPr lang="en-US" dirty="0">
                <a:solidFill>
                  <a:schemeClr val="bg1"/>
                </a:solidFill>
              </a:rPr>
              <a:t>Rac</a:t>
            </a:r>
            <a:r>
              <a:rPr lang="en-US" dirty="0"/>
              <a:t>e in Policy</a:t>
            </a:r>
          </a:p>
        </p:txBody>
      </p:sp>
      <p:sp>
        <p:nvSpPr>
          <p:cNvPr id="3" name="Content Placeholder 2">
            <a:extLst>
              <a:ext uri="{FF2B5EF4-FFF2-40B4-BE49-F238E27FC236}">
                <a16:creationId xmlns:a16="http://schemas.microsoft.com/office/drawing/2014/main" id="{2BB79336-85C0-004C-93EF-2BE4C302461A}"/>
              </a:ext>
            </a:extLst>
          </p:cNvPr>
          <p:cNvSpPr>
            <a:spLocks noGrp="1"/>
          </p:cNvSpPr>
          <p:nvPr>
            <p:ph idx="1"/>
          </p:nvPr>
        </p:nvSpPr>
        <p:spPr/>
        <p:txBody>
          <a:bodyPr/>
          <a:lstStyle/>
          <a:p>
            <a:r>
              <a:rPr lang="en-US" dirty="0"/>
              <a:t>Policies with discriminatory intent</a:t>
            </a:r>
          </a:p>
          <a:p>
            <a:pPr lvl="1"/>
            <a:r>
              <a:rPr lang="en-US" dirty="0"/>
              <a:t>Slavery</a:t>
            </a:r>
          </a:p>
          <a:p>
            <a:pPr lvl="1"/>
            <a:r>
              <a:rPr lang="en-US" dirty="0"/>
              <a:t>Redlining</a:t>
            </a:r>
          </a:p>
          <a:p>
            <a:r>
              <a:rPr lang="en-US" dirty="0"/>
              <a:t>Policies with discriminatory effect</a:t>
            </a:r>
          </a:p>
          <a:p>
            <a:pPr lvl="1"/>
            <a:r>
              <a:rPr lang="en-US" dirty="0"/>
              <a:t>Perhaps highway location.</a:t>
            </a:r>
          </a:p>
          <a:p>
            <a:pPr lvl="1"/>
            <a:r>
              <a:rPr lang="en-US" dirty="0"/>
              <a:t>Often discrimination written in covertly.</a:t>
            </a:r>
          </a:p>
          <a:p>
            <a:r>
              <a:rPr lang="en-US" dirty="0"/>
              <a:t>Anti-discrimination policies</a:t>
            </a:r>
          </a:p>
          <a:p>
            <a:pPr lvl="1"/>
            <a:r>
              <a:rPr lang="en-US" dirty="0"/>
              <a:t>Civil Rights Act</a:t>
            </a:r>
          </a:p>
          <a:p>
            <a:pPr lvl="1"/>
            <a:r>
              <a:rPr lang="en-US" dirty="0"/>
              <a:t>Affirmative Action</a:t>
            </a:r>
          </a:p>
        </p:txBody>
      </p:sp>
      <p:sp>
        <p:nvSpPr>
          <p:cNvPr id="4" name="Slide Number Placeholder 3">
            <a:extLst>
              <a:ext uri="{FF2B5EF4-FFF2-40B4-BE49-F238E27FC236}">
                <a16:creationId xmlns:a16="http://schemas.microsoft.com/office/drawing/2014/main" id="{06D26FA9-5C06-4A44-BE6F-445F34146EA5}"/>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8397728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26496</TotalTime>
  <Words>3634</Words>
  <Application>Microsoft Macintosh PowerPoint</Application>
  <PresentationFormat>Widescreen</PresentationFormat>
  <Paragraphs>549</Paragraphs>
  <Slides>69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Courier New</vt:lpstr>
      <vt:lpstr>Custom Design</vt:lpstr>
      <vt:lpstr>PowerPoint Presentation</vt:lpstr>
      <vt:lpstr> National Economic Education Delegation</vt:lpstr>
      <vt:lpstr>Who Are We?</vt:lpstr>
      <vt:lpstr>Credits and Disclaimer</vt:lpstr>
      <vt:lpstr>Outline</vt:lpstr>
      <vt:lpstr>Evidence of Racial Disparities</vt:lpstr>
      <vt:lpstr>Enormous Disparity of Outcomes</vt:lpstr>
      <vt:lpstr>Life Expectancy</vt:lpstr>
      <vt:lpstr>Race in Policy</vt:lpstr>
      <vt:lpstr>Policies: Discriminatory Intent</vt:lpstr>
      <vt:lpstr>Slave Trade – by the Numbers</vt:lpstr>
      <vt:lpstr>Slavery</vt:lpstr>
      <vt:lpstr>Slavery’s Contribution to Southern Income: 1860</vt:lpstr>
      <vt:lpstr>Amendments Ending Slavery</vt:lpstr>
      <vt:lpstr>Reconstruction &amp; 40 Acres: 1865-1877</vt:lpstr>
      <vt:lpstr>40 Acres (but no Mule)</vt:lpstr>
      <vt:lpstr>Black Codes: 1865-1877</vt:lpstr>
      <vt:lpstr>Jim Crow (1877-1964)</vt:lpstr>
      <vt:lpstr>The Second Slavery?</vt:lpstr>
      <vt:lpstr>Jim Crow &amp; Black Patenting</vt:lpstr>
      <vt:lpstr>Other Forms of Disenfranchisement</vt:lpstr>
      <vt:lpstr>The New Deal</vt:lpstr>
      <vt:lpstr> Misguided Past Policies: Redlining </vt:lpstr>
      <vt:lpstr>HOLC Appraisal Manual Grading System</vt:lpstr>
      <vt:lpstr> Misguided Past Policies: Redlining </vt:lpstr>
      <vt:lpstr>Housing Post-WWII</vt:lpstr>
      <vt:lpstr>Policies w/Discriminatory EFFECT</vt:lpstr>
      <vt:lpstr>Effect: Often Intended, But Not Overt</vt:lpstr>
      <vt:lpstr>Policies: Discriminatory Effect</vt:lpstr>
      <vt:lpstr>Homestead Acts</vt:lpstr>
      <vt:lpstr>Homestead Acts – Effects on Relative Wealth</vt:lpstr>
      <vt:lpstr>The New Deal</vt:lpstr>
      <vt:lpstr>GI Bill</vt:lpstr>
      <vt:lpstr>GI Bill: by the Numbers</vt:lpstr>
      <vt:lpstr>GI Bill: Education</vt:lpstr>
      <vt:lpstr>GI Bill: Housing</vt:lpstr>
      <vt:lpstr>Summary</vt:lpstr>
      <vt:lpstr> Thank you!</vt:lpstr>
      <vt:lpstr>Disparities in Lifetime Earnings</vt:lpstr>
      <vt:lpstr>Median Income</vt:lpstr>
      <vt:lpstr>Little Wage Progress</vt:lpstr>
      <vt:lpstr>Black Male Labor Force Participation is Low</vt:lpstr>
      <vt:lpstr>Poverty</vt:lpstr>
      <vt:lpstr>Mobility</vt:lpstr>
      <vt:lpstr>U.S. – Racial Differences in Mobility</vt:lpstr>
      <vt:lpstr>Evidence on Mobility</vt:lpstr>
      <vt:lpstr>Maternal Mortality Rates, 2018</vt:lpstr>
      <vt:lpstr>Implications for GDP of Talent Allocation</vt:lpstr>
      <vt:lpstr>Anti-Discrimination</vt:lpstr>
      <vt:lpstr>Note About Legislation and Other Efforts</vt:lpstr>
      <vt:lpstr>1954 Brown v. Board of Education</vt:lpstr>
      <vt:lpstr>Brown Impact</vt:lpstr>
      <vt:lpstr>Economic Impact of Equalization</vt:lpstr>
      <vt:lpstr>1957 Civil Rights</vt:lpstr>
      <vt:lpstr>Anti-Discrimination Legislation of the 1960s</vt:lpstr>
      <vt:lpstr>Civil Rights Movement and Legislation</vt:lpstr>
      <vt:lpstr>Civil Rights Act of 1964</vt:lpstr>
      <vt:lpstr>Affirmative Action</vt:lpstr>
      <vt:lpstr>Affirmative Action – Costs and Benefits</vt:lpstr>
      <vt:lpstr>Affirmative Action – Economic Consequences</vt:lpstr>
      <vt:lpstr>Policy Solutions</vt:lpstr>
      <vt:lpstr>Categories of Policy Areas</vt:lpstr>
      <vt:lpstr>Gov’t Asset Building Policies</vt:lpstr>
      <vt:lpstr>Solutions: Part I</vt:lpstr>
      <vt:lpstr>Solutions: Part II</vt:lpstr>
      <vt:lpstr>4 Goals from Urban Next50</vt:lpstr>
      <vt:lpstr>Discrimination vs Prejudice</vt:lpstr>
      <vt:lpstr>Summary</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265</cp:revision>
  <dcterms:created xsi:type="dcterms:W3CDTF">2017-05-03T22:30:38Z</dcterms:created>
  <dcterms:modified xsi:type="dcterms:W3CDTF">2021-05-10T22:51:24Z</dcterms:modified>
</cp:coreProperties>
</file>