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4131" r:id="rId2"/>
    <p:sldId id="1169" r:id="rId3"/>
    <p:sldId id="415" r:id="rId4"/>
    <p:sldId id="4428" r:id="rId5"/>
    <p:sldId id="4429" r:id="rId6"/>
    <p:sldId id="414" r:id="rId7"/>
    <p:sldId id="1145" r:id="rId8"/>
    <p:sldId id="1080" r:id="rId9"/>
    <p:sldId id="1105" r:id="rId10"/>
    <p:sldId id="4310" r:id="rId11"/>
    <p:sldId id="4313" r:id="rId12"/>
    <p:sldId id="1077" r:id="rId13"/>
    <p:sldId id="1159" r:id="rId14"/>
    <p:sldId id="4311" r:id="rId15"/>
    <p:sldId id="4321" r:id="rId16"/>
    <p:sldId id="1116" r:id="rId17"/>
    <p:sldId id="1084" r:id="rId18"/>
    <p:sldId id="1148" r:id="rId19"/>
    <p:sldId id="1121" r:id="rId20"/>
    <p:sldId id="1155" r:id="rId21"/>
    <p:sldId id="1132" r:id="rId22"/>
    <p:sldId id="1133" r:id="rId23"/>
    <p:sldId id="1154" r:id="rId24"/>
    <p:sldId id="1085" r:id="rId25"/>
    <p:sldId id="1135" r:id="rId26"/>
    <p:sldId id="1086" r:id="rId27"/>
    <p:sldId id="1136" r:id="rId28"/>
    <p:sldId id="1137" r:id="rId29"/>
    <p:sldId id="1139" r:id="rId30"/>
    <p:sldId id="1108" r:id="rId31"/>
    <p:sldId id="4427" r:id="rId32"/>
    <p:sldId id="1109" r:id="rId33"/>
    <p:sldId id="1112" r:id="rId34"/>
    <p:sldId id="4317" r:id="rId35"/>
    <p:sldId id="1111" r:id="rId36"/>
    <p:sldId id="1113" r:id="rId37"/>
    <p:sldId id="4316" r:id="rId38"/>
    <p:sldId id="1157" r:id="rId39"/>
    <p:sldId id="1158" r:id="rId40"/>
    <p:sldId id="1163" r:id="rId41"/>
    <p:sldId id="4309" r:id="rId42"/>
    <p:sldId id="1168" r:id="rId43"/>
    <p:sldId id="1100" r:id="rId44"/>
    <p:sldId id="1142" r:id="rId45"/>
    <p:sldId id="1101" r:id="rId46"/>
    <p:sldId id="1102" r:id="rId47"/>
    <p:sldId id="4307" r:id="rId48"/>
    <p:sldId id="1104" r:id="rId49"/>
    <p:sldId id="413" r:id="rId50"/>
    <p:sldId id="1081" r:id="rId51"/>
    <p:sldId id="1125" r:id="rId52"/>
    <p:sldId id="374" r:id="rId53"/>
    <p:sldId id="317" r:id="rId54"/>
    <p:sldId id="1138" r:id="rId55"/>
    <p:sldId id="1131" r:id="rId56"/>
    <p:sldId id="111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4/9/24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Rafael Racquet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April 9, 2024</a:t>
            </a:r>
            <a:endParaRPr lang="en-US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B5955-2942-A51E-C33F-46F3906A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4" name="Picture 3" descr="A graph of a number of migrants&#10;&#10;Description automatically generated">
            <a:extLst>
              <a:ext uri="{FF2B5EF4-FFF2-40B4-BE49-F238E27FC236}">
                <a16:creationId xmlns:a16="http://schemas.microsoft.com/office/drawing/2014/main" id="{E7956C87-3558-B43C-93B2-6D32714E1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96850"/>
            <a:ext cx="7772400" cy="62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9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Are Single Adults</a:t>
            </a:r>
          </a:p>
        </p:txBody>
      </p:sp>
      <p:pic>
        <p:nvPicPr>
          <p:cNvPr id="6" name="Content Placeholder 5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67B14367-AA39-C84E-FBD4-F08ED8822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674" y="927024"/>
            <a:ext cx="5773413" cy="54581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E3014-1DE9-3C67-F152-7A8ED16F11CF}"/>
              </a:ext>
            </a:extLst>
          </p:cNvPr>
          <p:cNvSpPr txBox="1"/>
          <p:nvPr/>
        </p:nvSpPr>
        <p:spPr>
          <a:xfrm>
            <a:off x="7776559" y="2455782"/>
            <a:ext cx="39395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Evidence suggests: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unaccompanied minors</a:t>
            </a:r>
          </a:p>
          <a:p>
            <a:r>
              <a:rPr lang="en-US" dirty="0"/>
              <a:t>are coming to join family members</a:t>
            </a:r>
          </a:p>
          <a:p>
            <a:r>
              <a:rPr lang="en-US" dirty="0"/>
              <a:t>who are already here.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population of minors in the</a:t>
            </a:r>
          </a:p>
          <a:p>
            <a:r>
              <a:rPr lang="en-US" dirty="0"/>
              <a:t>U.S. without a parent has not increased.</a:t>
            </a:r>
          </a:p>
        </p:txBody>
      </p:sp>
    </p:spTree>
    <p:extLst>
      <p:ext uri="{BB962C8B-B14F-4D97-AF65-F5344CB8AC3E}">
        <p14:creationId xmlns:p14="http://schemas.microsoft.com/office/powerpoint/2010/main" val="155898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272AD-2741-F289-8FBE-A0AB65907EB8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  <p:pic>
        <p:nvPicPr>
          <p:cNvPr id="15" name="Picture 14" descr="A graph of the number of immigrants&#10;&#10;Description automatically generated">
            <a:extLst>
              <a:ext uri="{FF2B5EF4-FFF2-40B4-BE49-F238E27FC236}">
                <a16:creationId xmlns:a16="http://schemas.microsoft.com/office/drawing/2014/main" id="{07D878B8-C1FA-6CE3-5149-D748150C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01" y="1131865"/>
            <a:ext cx="5884198" cy="49856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5204698" y="4033381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of labor force</a:t>
            </a:r>
          </a:p>
          <a:p>
            <a:r>
              <a:rPr lang="en-US" dirty="0"/>
              <a:t>3%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249850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B1F91-1D26-C2B2-1EED-C0B66AF5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4" name="Picture 3" descr="A pie chart of the us foreign-born population&#10;&#10;Description automatically generated">
            <a:extLst>
              <a:ext uri="{FF2B5EF4-FFF2-40B4-BE49-F238E27FC236}">
                <a16:creationId xmlns:a16="http://schemas.microsoft.com/office/drawing/2014/main" id="{E871B1F1-6AA7-21C3-7045-347E36A8D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352673"/>
            <a:ext cx="5078896" cy="6015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0D449E-AF44-2F0F-9981-27F8BC9352EF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Nov. 16, 2023</a:t>
            </a:r>
          </a:p>
        </p:txBody>
      </p:sp>
    </p:spTree>
    <p:extLst>
      <p:ext uri="{BB962C8B-B14F-4D97-AF65-F5344CB8AC3E}">
        <p14:creationId xmlns:p14="http://schemas.microsoft.com/office/powerpoint/2010/main" val="142943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/>
          <a:lstStyle/>
          <a:p>
            <a:r>
              <a:rPr lang="en-US" dirty="0"/>
              <a:t>Gross Domestic Product (GDP)</a:t>
            </a:r>
          </a:p>
          <a:p>
            <a:r>
              <a:rPr lang="en-US" dirty="0"/>
              <a:t>Labor markets: Wages and Jobs</a:t>
            </a:r>
          </a:p>
          <a:p>
            <a:r>
              <a:rPr lang="en-US" dirty="0"/>
              <a:t>Innovation, Entrepreneurship, and Inequality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Exports, Imports, and Foreign Direct Investment (FDI)</a:t>
            </a:r>
          </a:p>
          <a:p>
            <a:r>
              <a:rPr lang="en-US" dirty="0"/>
              <a:t>Crime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 (US Census Bureau, 2019).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3327400" y="6408026"/>
            <a:ext cx="817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US Census Bureau (2019) American Community Survey.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immigrants – capital supplementing</a:t>
            </a:r>
          </a:p>
          <a:p>
            <a:pPr lvl="1"/>
            <a:r>
              <a:rPr lang="en-US" dirty="0"/>
              <a:t>Highly skilled immigrants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18593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AEF5AE-88AF-66E9-AD5A-622943F94121}"/>
              </a:ext>
            </a:extLst>
          </p:cNvPr>
          <p:cNvSpPr/>
          <p:nvPr/>
        </p:nvSpPr>
        <p:spPr>
          <a:xfrm>
            <a:off x="3622562" y="1526541"/>
            <a:ext cx="3136049" cy="1216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3BDC3-5ECA-7FC7-9C32-162BFA66B118}"/>
              </a:ext>
            </a:extLst>
          </p:cNvPr>
          <p:cNvSpPr/>
          <p:nvPr/>
        </p:nvSpPr>
        <p:spPr>
          <a:xfrm>
            <a:off x="2718099" y="4021263"/>
            <a:ext cx="7147960" cy="600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1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2346483" y="4398620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8B9F-72A4-4727-9D25-FB89B0C76E79}"/>
              </a:ext>
            </a:extLst>
          </p:cNvPr>
          <p:cNvSpPr txBox="1"/>
          <p:nvPr/>
        </p:nvSpPr>
        <p:spPr>
          <a:xfrm>
            <a:off x="3302000" y="6477000"/>
            <a:ext cx="582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Hunt and Gauthier-Loiselle (2008).</a:t>
            </a:r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4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934905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4229134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</a:t>
            </a:r>
            <a:r>
              <a:rPr lang="en-US" b="0" dirty="0"/>
              <a:t> level: fiscal impact is generally </a:t>
            </a:r>
            <a:r>
              <a:rPr lang="en-US" dirty="0"/>
              <a:t>positive</a:t>
            </a:r>
            <a:r>
              <a:rPr lang="en-US" b="0" dirty="0"/>
              <a:t>.</a:t>
            </a:r>
          </a:p>
          <a:p>
            <a:endParaRPr lang="en-US" dirty="0"/>
          </a:p>
          <a:p>
            <a:r>
              <a:rPr lang="en-US" dirty="0"/>
              <a:t>State and local </a:t>
            </a:r>
            <a:r>
              <a:rPr lang="en-US" b="0" dirty="0"/>
              <a:t>level: typically </a:t>
            </a:r>
            <a:r>
              <a:rPr lang="en-US" dirty="0"/>
              <a:t>negative</a:t>
            </a:r>
            <a:r>
              <a:rPr lang="en-US" b="0" dirty="0"/>
              <a:t>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Quiz!</a:t>
            </a:r>
          </a:p>
          <a:p>
            <a:r>
              <a:rPr lang="en-US" dirty="0"/>
              <a:t>Why do people migrate?</a:t>
            </a:r>
          </a:p>
          <a:p>
            <a:r>
              <a:rPr lang="en-US"/>
              <a:t>The nature </a:t>
            </a:r>
            <a:r>
              <a:rPr lang="en-US" dirty="0"/>
              <a:t>of immigration to the US</a:t>
            </a:r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 descr="A graph showing the number of people in the u. s. population growth&#10;&#10;Description automatically generated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97" y="1097281"/>
            <a:ext cx="8662526" cy="50453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5985136" y="6544461"/>
            <a:ext cx="563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www.axios.com</a:t>
            </a:r>
            <a:r>
              <a:rPr lang="en-US" sz="1200" dirty="0"/>
              <a:t>/2024/03/13/immigration-economy-jobs-growth-good#</a:t>
            </a:r>
          </a:p>
        </p:txBody>
      </p:sp>
    </p:spTree>
    <p:extLst>
      <p:ext uri="{BB962C8B-B14F-4D97-AF65-F5344CB8AC3E}">
        <p14:creationId xmlns:p14="http://schemas.microsoft.com/office/powerpoint/2010/main" val="939285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 -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2018</a:t>
            </a:r>
          </a:p>
        </p:txBody>
      </p:sp>
      <p:pic>
        <p:nvPicPr>
          <p:cNvPr id="6" name="Content Placeholder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99B6839C-E167-559A-B414-2EC0D349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824" y="1828800"/>
            <a:ext cx="9999913" cy="3367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3838754" y="6456851"/>
            <a:ext cx="7814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Illegal Immigrant Incarceration Rates, 2010–2018: Demographics and Policy Implications, April 202</a:t>
            </a:r>
            <a:r>
              <a:rPr lang="en-US" sz="1200" dirty="0">
                <a:latin typeface="var(--bs-font-serif)"/>
              </a:rPr>
              <a:t>0.</a:t>
            </a:r>
            <a:endParaRPr lang="en-US" sz="1200" i="0" u="none" strike="noStrike" dirty="0">
              <a:effectLst/>
              <a:latin typeface="var(--bs-font-serif)"/>
            </a:endParaRP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33565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903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3472-703F-EC6A-F83A-5149991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225-1FAD-3772-65D9-12A029DC3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What % of the world’s population are immigrants?</a:t>
            </a:r>
          </a:p>
          <a:p>
            <a:pPr lvl="1"/>
            <a:r>
              <a:rPr lang="en-US" b="1" dirty="0"/>
              <a:t>3.6%</a:t>
            </a:r>
          </a:p>
          <a:p>
            <a:r>
              <a:rPr lang="en-US" b="0" dirty="0"/>
              <a:t>What % of the U.S. population are immigrants?</a:t>
            </a:r>
          </a:p>
          <a:p>
            <a:pPr lvl="1"/>
            <a:r>
              <a:rPr lang="en-US" b="1" dirty="0"/>
              <a:t>14%</a:t>
            </a:r>
          </a:p>
          <a:p>
            <a:r>
              <a:rPr lang="en-US" b="0" dirty="0"/>
              <a:t>How long has the average undocumented immigrant lived in the United States?</a:t>
            </a:r>
          </a:p>
          <a:p>
            <a:pPr lvl="1"/>
            <a:r>
              <a:rPr lang="en-US" b="1" dirty="0"/>
              <a:t>A. 3 months</a:t>
            </a:r>
          </a:p>
          <a:p>
            <a:pPr lvl="1"/>
            <a:r>
              <a:rPr lang="en-US" b="1" dirty="0"/>
              <a:t>B. 2 years</a:t>
            </a:r>
          </a:p>
          <a:p>
            <a:pPr lvl="1"/>
            <a:r>
              <a:rPr lang="en-US" b="1" dirty="0"/>
              <a:t>C. 10 years</a:t>
            </a:r>
          </a:p>
          <a:p>
            <a:pPr lvl="1"/>
            <a:r>
              <a:rPr lang="en-US" b="1" dirty="0"/>
              <a:t>D. 25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9B480-E43A-A04D-9ED7-9422AE37C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21% of children born to native parents are high-income earners (above the middle class).</a:t>
            </a:r>
          </a:p>
          <a:p>
            <a:r>
              <a:rPr lang="en-US" b="0" dirty="0"/>
              <a:t>What % of kids born to immigrants are high-income earners?</a:t>
            </a:r>
          </a:p>
          <a:p>
            <a:pPr lvl="1"/>
            <a:r>
              <a:rPr lang="en-US" dirty="0"/>
              <a:t>A. </a:t>
            </a:r>
            <a:r>
              <a:rPr lang="en-US" b="1" dirty="0"/>
              <a:t>15%</a:t>
            </a:r>
          </a:p>
          <a:p>
            <a:pPr lvl="1"/>
            <a:r>
              <a:rPr lang="en-US" b="1" dirty="0"/>
              <a:t>B. 21%</a:t>
            </a:r>
          </a:p>
          <a:p>
            <a:pPr lvl="1"/>
            <a:r>
              <a:rPr lang="en-US" b="1" dirty="0"/>
              <a:t>C. 28%</a:t>
            </a:r>
          </a:p>
          <a:p>
            <a:pPr lvl="1"/>
            <a:r>
              <a:rPr lang="en-US" b="1" dirty="0"/>
              <a:t>D. 35%</a:t>
            </a:r>
          </a:p>
          <a:p>
            <a:r>
              <a:rPr lang="en-US" b="0" dirty="0"/>
              <a:t>In 2021, 8% of Americans lived in poverty.  What percent of immigrants lived in poverty?</a:t>
            </a:r>
          </a:p>
          <a:p>
            <a:pPr lvl="1"/>
            <a:r>
              <a:rPr lang="en-US" b="1" dirty="0"/>
              <a:t>13%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09DD-9C53-29E1-1F0A-64FF5BD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7EA-6930-F717-1FEB-D64371A6E853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8025F-5AAD-A7AC-2F8F-4ABF0446967A}"/>
              </a:ext>
            </a:extLst>
          </p:cNvPr>
          <p:cNvSpPr/>
          <p:nvPr/>
        </p:nvSpPr>
        <p:spPr>
          <a:xfrm>
            <a:off x="6554603" y="4150472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C16B3-43CF-2F70-278F-15EDC306FF6F}"/>
              </a:ext>
            </a:extLst>
          </p:cNvPr>
          <p:cNvSpPr/>
          <p:nvPr/>
        </p:nvSpPr>
        <p:spPr>
          <a:xfrm>
            <a:off x="1193464" y="5141916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41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640275" y="1560423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123332" y="1565072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1605600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23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1254C1-D702-4DAD-8F70-699F86233E19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1415869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854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354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3214540" y="6456851"/>
            <a:ext cx="878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UN Population Division (2010 and 2020 immigrant stocks), US DHS (2010-2020 immigrant inflows), US Census (population values).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10)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561811" y="1677974"/>
            <a:ext cx="59200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Typical year during decade…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 population increased by 2.27 million (0.74%)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Native births contributed approx. 1.35 million (0.44%)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Immigration contributed approx. 920,000 (0.30%)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1346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656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32576" y="3095690"/>
            <a:ext cx="4817570" cy="84560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Total and Average Annual Immigrant Arrivals, 1820-2015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B3CE2-7CB3-4121-8B6C-E7C271CA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62" y="241773"/>
            <a:ext cx="6982862" cy="5979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AD519-9FCA-4F3B-8150-37C52212B84E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</p:spTree>
    <p:extLst>
      <p:ext uri="{BB962C8B-B14F-4D97-AF65-F5344CB8AC3E}">
        <p14:creationId xmlns:p14="http://schemas.microsoft.com/office/powerpoint/2010/main" val="30495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232-FBCD-C24F-EA77-C1DE3E5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55A-95DC-F343-EC7B-5D9E8F0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Immigrants are responsible for what % of patents in the United States?</a:t>
            </a:r>
          </a:p>
          <a:p>
            <a:pPr lvl="1"/>
            <a:r>
              <a:rPr lang="en-US" b="1" dirty="0"/>
              <a:t>36%</a:t>
            </a:r>
          </a:p>
          <a:p>
            <a:pPr lvl="2"/>
            <a:r>
              <a:rPr lang="en-US" dirty="0"/>
              <a:t>23% of inventors on record</a:t>
            </a:r>
          </a:p>
          <a:p>
            <a:pPr lvl="2"/>
            <a:r>
              <a:rPr lang="en-US" dirty="0"/>
              <a:t>13% from increase in native born patenting</a:t>
            </a:r>
          </a:p>
          <a:p>
            <a:r>
              <a:rPr lang="en-US" b="0" dirty="0"/>
              <a:t>What % of green cards go to family and employment-based immigration?</a:t>
            </a:r>
          </a:p>
          <a:p>
            <a:pPr lvl="1"/>
            <a:r>
              <a:rPr lang="en-US" b="1" dirty="0"/>
              <a:t>66% go to family-based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AB77-E14B-272F-B35A-5C586E30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843751" cy="41891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What % of the U.S. workforce are immigrants?</a:t>
            </a:r>
          </a:p>
          <a:p>
            <a:pPr lvl="1"/>
            <a:r>
              <a:rPr lang="en-US" b="1" dirty="0"/>
              <a:t>18%</a:t>
            </a:r>
          </a:p>
          <a:p>
            <a:r>
              <a:rPr lang="en-US" b="0" dirty="0"/>
              <a:t>Native-born Americans receive $8k on average in benefits. What is it for immigrants?</a:t>
            </a:r>
          </a:p>
          <a:p>
            <a:pPr lvl="1"/>
            <a:r>
              <a:rPr lang="en-US" b="1" dirty="0"/>
              <a:t>$6,000</a:t>
            </a:r>
          </a:p>
          <a:p>
            <a:r>
              <a:rPr lang="en-US" b="0" dirty="0"/>
              <a:t>100 years ago, most immigrants were from Europe. Today, Latin America and Asia. Is the rate of assimilation:</a:t>
            </a:r>
          </a:p>
          <a:p>
            <a:pPr lvl="1"/>
            <a:r>
              <a:rPr lang="en-US" b="1" dirty="0"/>
              <a:t>Faster?	Slower?     About the same?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52A0-9B97-87E4-B5BA-C2E457D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3B3B9-7F9D-911D-19C6-BC46D04CE7C3}"/>
              </a:ext>
            </a:extLst>
          </p:cNvPr>
          <p:cNvSpPr/>
          <p:nvPr/>
        </p:nvSpPr>
        <p:spPr>
          <a:xfrm>
            <a:off x="9295942" y="5447579"/>
            <a:ext cx="2354590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DB322-C0F6-2419-FF95-866E05AD2A3D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</p:spTree>
    <p:extLst>
      <p:ext uri="{BB962C8B-B14F-4D97-AF65-F5344CB8AC3E}">
        <p14:creationId xmlns:p14="http://schemas.microsoft.com/office/powerpoint/2010/main" val="13036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0867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1232930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4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0340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37830587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110779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6" y="292208"/>
            <a:ext cx="8379913" cy="84560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Imm</a:t>
            </a:r>
            <a:r>
              <a:rPr lang="en-US" sz="3000" dirty="0"/>
              <a:t>igrant Inflow Shares,1820-2015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C5A94-DED1-41E1-95D9-B875063C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02" y="646044"/>
            <a:ext cx="9074750" cy="5810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90E59-ED38-4CE9-A6CB-C9D661B82F90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  <p:pic>
        <p:nvPicPr>
          <p:cNvPr id="6" name="Picture 5" descr="A black text with a dotted line&#10;&#10;Description automatically generated">
            <a:extLst>
              <a:ext uri="{FF2B5EF4-FFF2-40B4-BE49-F238E27FC236}">
                <a16:creationId xmlns:a16="http://schemas.microsoft.com/office/drawing/2014/main" id="{A39FE76C-6736-D884-1C0F-4FE736E1E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00400"/>
            <a:ext cx="1371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2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38F4-235D-22EE-A469-C081715ED6B8}"/>
              </a:ext>
            </a:extLst>
          </p:cNvPr>
          <p:cNvSpPr txBox="1"/>
          <p:nvPr/>
        </p:nvSpPr>
        <p:spPr>
          <a:xfrm>
            <a:off x="10207487" y="2792896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  <a:p>
            <a:r>
              <a:rPr lang="en-US" dirty="0"/>
              <a:t>1.0 Million</a:t>
            </a:r>
          </a:p>
        </p:txBody>
      </p:sp>
    </p:spTree>
    <p:extLst>
      <p:ext uri="{BB962C8B-B14F-4D97-AF65-F5344CB8AC3E}">
        <p14:creationId xmlns:p14="http://schemas.microsoft.com/office/powerpoint/2010/main" val="361928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90862" y="1325563"/>
            <a:ext cx="5719055" cy="41608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5846921" y="1325563"/>
            <a:ext cx="5719056" cy="41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91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2551</Words>
  <Application>Microsoft Macintosh PowerPoint</Application>
  <PresentationFormat>Widescreen</PresentationFormat>
  <Paragraphs>492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Courier New</vt:lpstr>
      <vt:lpstr>var(--bs-font-serif)</vt:lpstr>
      <vt:lpstr>Custom Design</vt:lpstr>
      <vt:lpstr>PowerPoint Presentation</vt:lpstr>
      <vt:lpstr>Credits and Disclaimer</vt:lpstr>
      <vt:lpstr>Outline</vt:lpstr>
      <vt:lpstr>Immigration Quiz</vt:lpstr>
      <vt:lpstr>Immigration Quiz</vt:lpstr>
      <vt:lpstr>Immigrant Inflow Shares,1820-2015</vt:lpstr>
      <vt:lpstr>Why Do People Migrate?</vt:lpstr>
      <vt:lpstr>Recent Trends in Authorized Immigration</vt:lpstr>
      <vt:lpstr> Authorized Immigration by Source</vt:lpstr>
      <vt:lpstr>PowerPoint Presentation</vt:lpstr>
      <vt:lpstr>Most Are Single Adults</vt:lpstr>
      <vt:lpstr>U.S.  Unauthorized Immigration Totals</vt:lpstr>
      <vt:lpstr>U.S.  Unauthorized Immigration: Labor Force</vt:lpstr>
      <vt:lpstr>PowerPoint Presentation</vt:lpstr>
      <vt:lpstr>Why Do We Care?  Economic Implications</vt:lpstr>
      <vt:lpstr>GDP: How Does This Work?</vt:lpstr>
      <vt:lpstr>Labor Market Implications: Complicated</vt:lpstr>
      <vt:lpstr>Recent Immigrants Are Less and More Educated</vt:lpstr>
      <vt:lpstr>Labor Market Implications</vt:lpstr>
      <vt:lpstr>Pathway of Wage and Employment Effects</vt:lpstr>
      <vt:lpstr>Skilled Immigrants and Innovation</vt:lpstr>
      <vt:lpstr> Immigrants and Entrepreneurship</vt:lpstr>
      <vt:lpstr>Fortune 500: First- and Second-Generation Founders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Social Security</vt:lpstr>
      <vt:lpstr>Is Immigration Saving the Day?</vt:lpstr>
      <vt:lpstr>Non - Economic Implications</vt:lpstr>
      <vt:lpstr>Immigrants and Crime Rates</vt:lpstr>
      <vt:lpstr>Incarceration by Immigration Status, 2018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 Thank you!</vt:lpstr>
      <vt:lpstr>History of US Immigration</vt:lpstr>
      <vt:lpstr>History of US Immigration</vt:lpstr>
      <vt:lpstr>History of US Immigration</vt:lpstr>
      <vt:lpstr>History of US Immigration</vt:lpstr>
      <vt:lpstr>History of US Immigration: 1965-2017</vt:lpstr>
      <vt:lpstr>History of US Immigration: 2011-2020</vt:lpstr>
      <vt:lpstr> Authorized Immigration by Region</vt:lpstr>
      <vt:lpstr>Total and Average Annual Immigrant Arrivals, 1820-2015</vt:lpstr>
      <vt:lpstr>Unauthorized Immigration: 2012-2016</vt:lpstr>
      <vt:lpstr>Pattern of Immigration</vt:lpstr>
      <vt:lpstr> Immigration and Inequality</vt:lpstr>
      <vt:lpstr> Immigration and Inequality: Summary</vt:lpstr>
      <vt:lpstr> Implications for Major Federal Programs</vt:lpstr>
      <vt:lpstr>The Aging US Population</vt:lpstr>
      <vt:lpstr>Crime: Incarceration Rates in California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21</cp:revision>
  <dcterms:created xsi:type="dcterms:W3CDTF">2023-10-15T19:30:37Z</dcterms:created>
  <dcterms:modified xsi:type="dcterms:W3CDTF">2024-04-10T01:42:13Z</dcterms:modified>
</cp:coreProperties>
</file>