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7"/>
  </p:notesMasterIdLst>
  <p:sldIdLst>
    <p:sldId id="4131" r:id="rId2"/>
    <p:sldId id="328" r:id="rId3"/>
    <p:sldId id="3935" r:id="rId4"/>
    <p:sldId id="1029" r:id="rId5"/>
    <p:sldId id="4085" r:id="rId6"/>
    <p:sldId id="4526" r:id="rId7"/>
    <p:sldId id="4733" r:id="rId8"/>
    <p:sldId id="1145" r:id="rId9"/>
    <p:sldId id="4433" r:id="rId10"/>
    <p:sldId id="1080" r:id="rId11"/>
    <p:sldId id="4540" r:id="rId12"/>
    <p:sldId id="4493" r:id="rId13"/>
    <p:sldId id="4541" r:id="rId14"/>
    <p:sldId id="4543" r:id="rId15"/>
    <p:sldId id="4321" r:id="rId16"/>
    <p:sldId id="1116" r:id="rId17"/>
    <p:sldId id="4427" r:id="rId18"/>
    <p:sldId id="4730" r:id="rId19"/>
    <p:sldId id="4682" r:id="rId20"/>
    <p:sldId id="4680" r:id="rId21"/>
    <p:sldId id="1136" r:id="rId22"/>
    <p:sldId id="1139" r:id="rId23"/>
    <p:sldId id="4434" r:id="rId24"/>
    <p:sldId id="4317" r:id="rId25"/>
    <p:sldId id="1163" r:id="rId26"/>
    <p:sldId id="4681" r:id="rId27"/>
    <p:sldId id="4734" r:id="rId28"/>
    <p:sldId id="4639" r:id="rId29"/>
    <p:sldId id="498" r:id="rId30"/>
    <p:sldId id="4552" r:id="rId31"/>
    <p:sldId id="4553" r:id="rId32"/>
    <p:sldId id="4554" r:id="rId33"/>
    <p:sldId id="4735" r:id="rId34"/>
    <p:sldId id="4683" r:id="rId35"/>
    <p:sldId id="4736" r:id="rId36"/>
    <p:sldId id="4737" r:id="rId37"/>
    <p:sldId id="4557" r:id="rId38"/>
    <p:sldId id="4706" r:id="rId39"/>
    <p:sldId id="504" r:id="rId40"/>
    <p:sldId id="505" r:id="rId41"/>
    <p:sldId id="4739" r:id="rId42"/>
    <p:sldId id="4558" r:id="rId43"/>
    <p:sldId id="4818" r:id="rId44"/>
    <p:sldId id="4559" r:id="rId45"/>
    <p:sldId id="4595" r:id="rId46"/>
    <p:sldId id="4626" r:id="rId47"/>
    <p:sldId id="4627" r:id="rId48"/>
    <p:sldId id="4740" r:id="rId49"/>
    <p:sldId id="4309" r:id="rId50"/>
    <p:sldId id="506" r:id="rId51"/>
    <p:sldId id="4635" r:id="rId52"/>
    <p:sldId id="4636" r:id="rId53"/>
    <p:sldId id="4555" r:id="rId54"/>
    <p:sldId id="4586" r:id="rId55"/>
    <p:sldId id="458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98" autoAdjust="0"/>
    <p:restoredTop sz="95775"/>
  </p:normalViewPr>
  <p:slideViewPr>
    <p:cSldViewPr snapToGrid="0" snapToObjects="1">
      <p:cViewPr varScale="1">
        <p:scale>
          <a:sx n="106" d="100"/>
          <a:sy n="106" d="100"/>
        </p:scale>
        <p:origin x="192" y="4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4956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29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 Don’t know</a:t>
            </a:r>
          </a:p>
        </p:txBody>
      </p:sp>
    </p:spTree>
    <p:extLst>
      <p:ext uri="{BB962C8B-B14F-4D97-AF65-F5344CB8AC3E}">
        <p14:creationId xmlns:p14="http://schemas.microsoft.com/office/powerpoint/2010/main" val="4174709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1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9F86-F986-20AA-14AD-A6C171D4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0573F-3AFB-454B-B093-4B1C4BDFE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46346D-FABE-B9EC-9F57-E7C00F0E4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D52A-B884-28E7-FAE5-210334523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7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C6638-721D-BE62-6E79-F3B60904D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64F05-F65D-1A51-CF34-018C26BFE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C3052-1065-A0CA-E3C4-36830563A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14677-2D5F-F872-A1C0-7AFF574C7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76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5817-A35C-681E-ACAE-412AE10D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B1BFF-E008-3C55-D0FF-C23601685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08E8E-8AA6-19F2-E117-F91CFACDD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7F9E4-A7CC-A0AA-1F79-35DB0ABF1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24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DFB2-6D5E-4521-5AE8-184D4A38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30EBC-24F8-6BB7-0C7E-85427B4ED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95017-F645-0C8D-DA27-3459DE347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Warwick McKibbin, Megan Hogan, and Marcus Noland, “The International Economic Implications of a Second Trump Presidency,” Working Paper 24-20, Peterson Institute of International </a:t>
            </a:r>
            <a:r>
              <a:rPr lang="en-US" dirty="0" err="1"/>
              <a:t>Econnomics</a:t>
            </a:r>
            <a:r>
              <a:rPr lang="en-US" dirty="0"/>
              <a:t>, September 2024.</a:t>
            </a:r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/publications/working-papers/2024/international-economic-implications-second-trump-presidency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83749-5F9C-F1CB-E385-954058405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Luis Melgar and Rachel Lerman, “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See which products Trump’s tariffs could make more expensive,” Washington Post, December 5,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https://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www.washingtonpost.com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/business/2024/12/05/trump-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china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mexico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canada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-tariffs-prices/?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utm_campaign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wp_evening_edition&amp;utm_medium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email&amp;utm_source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newsletter&amp;carta-url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=https%3A%2F%2Fs2.washingtonpost.com%2Fcar-ln-tr%2F3fd6330%2F67522261e179af1b45e73c5e%2F597273baade4e21a847d94bd%2F27%2F50%2F67522261e179af1b45e73c5e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11111"/>
              </a:solidFill>
              <a:effectLst/>
              <a:latin typeface="var(--wpds-fonts-headline)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3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B3678-652A-595E-28A1-1CE7CE86C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FDD96-2702-2294-ECF6-DD2D1314A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E17DA-A7D6-2C95-8D86-1C20CBF52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Luis Melgar and Rachel Lerman, “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See which products Trump’s tariffs could make more expensive,” Washington Post, December 5,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https://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www.washingtonpost.com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/business/2024/12/05/trump-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china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mexico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canada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-tariffs-prices/?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utm_campaign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wp_evening_edition&amp;utm_medium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email&amp;utm_source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var(--wpds-fonts-headline)"/>
              </a:rPr>
              <a:t>newsletter&amp;carta-url</a:t>
            </a:r>
            <a:r>
              <a:rPr lang="en-US" b="0" i="0" dirty="0">
                <a:solidFill>
                  <a:srgbClr val="111111"/>
                </a:solidFill>
                <a:effectLst/>
                <a:latin typeface="var(--wpds-fonts-headline)"/>
              </a:rPr>
              <a:t>=https%3A%2F%2Fs2.washingtonpost.com%2Fcar-ln-tr%2F3fd6330%2F67522261e179af1b45e73c5e%2F597273baade4e21a847d94bd%2F27%2F50%2F67522261e179af1b45e73c5e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11111"/>
              </a:solidFill>
              <a:effectLst/>
              <a:latin typeface="var(--wpds-fonts-headline)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BCE5B-DF60-E2F5-6100-FD1AA455C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63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31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8CE9D-F731-7D53-D1EF-81383DC34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2A7A91-6BE9-2641-F759-130E743E4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30</a:t>
            </a:fld>
            <a:endParaRPr lang="en-US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0B8C327F-0BA1-7112-ADF3-D1E504526F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0FB23A22-B691-A2C1-93AE-EC7CC4C88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82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3F2A2-DA99-9AD1-C8EF-FB0676552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71CD17-72EE-FF35-B9F4-A5F1914E71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31</a:t>
            </a:fld>
            <a:endParaRPr lang="en-US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06B3CA82-43D8-465D-6381-0CF6F4797A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7750EBAF-DFB1-DA37-9C42-3B8ED03CAD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90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CDFF4-210C-A99B-CCBE-F67827C61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7F179D-1C1C-A085-EA03-96474FDB55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32</a:t>
            </a:fld>
            <a:endParaRPr lang="en-US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CA6B0B4C-B549-C2B4-AFF2-864D008C3B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745276CF-87F1-73F0-1716-A011EAA60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5F7E-7B9B-54EE-5D86-D207BF02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2933A-6C2A-2EC5-6326-C74681A3D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07A6A-D8F7-8C17-2CDB-B55FBE0EA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31B5D-04C8-9D99-6D0A-3E42238DC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McCormick, “Trump Calls Tariffs the ‘Most Beautiful Word’,” WSJ, 10/14/24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</a:t>
            </a:r>
            <a:r>
              <a:rPr lang="en-US" dirty="0" err="1"/>
              <a:t>livecoverage</a:t>
            </a:r>
            <a:r>
              <a:rPr lang="en-US" dirty="0"/>
              <a:t>/harris-trump-election-10-16-2024/card/trump-calls-tariffs-the-most-beautiful-word--YMVPAupw4EjBRp6yobOy</a:t>
            </a:r>
          </a:p>
          <a:p>
            <a:endParaRPr lang="en-US" dirty="0"/>
          </a:p>
          <a:p>
            <a:r>
              <a:rPr lang="en-US" dirty="0"/>
              <a:t>Swanson, “Harris and Trump Embrace Tariffs, Though Their Approaches Differ,” </a:t>
            </a:r>
            <a:r>
              <a:rPr lang="en-US" i="1" dirty="0"/>
              <a:t>New York Times</a:t>
            </a:r>
            <a:r>
              <a:rPr lang="en-US" i="0" dirty="0"/>
              <a:t>, Aug 27, 2024.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/2024/08/27/us/politics/trump-</a:t>
            </a:r>
            <a:r>
              <a:rPr lang="en-US" dirty="0" err="1"/>
              <a:t>harris</a:t>
            </a:r>
            <a:r>
              <a:rPr lang="en-US" dirty="0"/>
              <a:t>-</a:t>
            </a:r>
            <a:r>
              <a:rPr lang="en-US" dirty="0" err="1"/>
              <a:t>tariffs.html</a:t>
            </a:r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Retina Narrow"/>
              </a:rPr>
              <a:t>Toomey, “About Trump’s ‘Reciprocal’ Tariffs,” WSJ, 10/27/24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/opinion/about-trumps-reciprocal-tariffs-he-wants-to-raise-taxes-and-thinks-im-the-stupid-one-5dc3c56c?mod=</a:t>
            </a:r>
            <a:r>
              <a:rPr lang="en-US" dirty="0" err="1"/>
              <a:t>itp_wsj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Krugman, “</a:t>
            </a:r>
            <a:r>
              <a:rPr lang="en-US" b="1" i="0" dirty="0">
                <a:effectLst/>
                <a:latin typeface="nyt-cheltenham-cond"/>
              </a:rPr>
              <a:t>Donald Trump on the Dollar, in His Own Words. NYT, 9/9/24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/2024/09/09/opinion/trump-tariffs-reserve-</a:t>
            </a:r>
            <a:r>
              <a:rPr lang="en-US" dirty="0" err="1"/>
              <a:t>currency.html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Economist, “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Donald Trump is poised to smash Mexico with tariffs,” 11/7/24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https://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www.economist.com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/the-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americas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/2024/11/07/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donald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-trump-is-poised-to-smash-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mexico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-with-tariffs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latin typeface="var(--ds-type-system-serif-lining)"/>
            </a:endParaRPr>
          </a:p>
          <a:p>
            <a:r>
              <a:rPr lang="en-US" dirty="0"/>
              <a:t>Ewing, “Trump’s Tariffs Could Deal a Blow to Mexico’s Car Factories,” NYT, 11/12/24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/2024/11/12/business/economy/trump-</a:t>
            </a:r>
            <a:r>
              <a:rPr lang="en-US" dirty="0" err="1"/>
              <a:t>mexico</a:t>
            </a:r>
            <a:r>
              <a:rPr lang="en-US" dirty="0"/>
              <a:t>-trade-tariffs-car-</a:t>
            </a:r>
            <a:r>
              <a:rPr lang="en-US" dirty="0" err="1"/>
              <a:t>factories.html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B3638-4EE4-3D44-E9FA-895F5D565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FCE96-E818-742A-6196-7FD6C355F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9B24AB-9FE4-6D3D-2140-5466B7CF6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McCormick, “Trump Calls Tariffs the ‘Most Beautiful Word’,” WSJ, 10/14/24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</a:t>
            </a:r>
            <a:r>
              <a:rPr lang="en-US" dirty="0" err="1"/>
              <a:t>livecoverage</a:t>
            </a:r>
            <a:r>
              <a:rPr lang="en-US" dirty="0"/>
              <a:t>/harris-trump-election-10-16-2024/card/trump-calls-tariffs-the-most-beautiful-word--YMVPAupw4EjBRp6yobOy</a:t>
            </a:r>
          </a:p>
          <a:p>
            <a:endParaRPr lang="en-US" dirty="0"/>
          </a:p>
          <a:p>
            <a:r>
              <a:rPr lang="en-US" dirty="0"/>
              <a:t>Swanson, “Harris and Trump Embrace Tariffs, Though Their Approaches Differ,” </a:t>
            </a:r>
            <a:r>
              <a:rPr lang="en-US" i="1" dirty="0"/>
              <a:t>New York Times</a:t>
            </a:r>
            <a:r>
              <a:rPr lang="en-US" i="0" dirty="0"/>
              <a:t>, Aug 27, 2024.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/2024/08/27/us/politics/trump-</a:t>
            </a:r>
            <a:r>
              <a:rPr lang="en-US" dirty="0" err="1"/>
              <a:t>harris</a:t>
            </a:r>
            <a:r>
              <a:rPr lang="en-US" dirty="0"/>
              <a:t>-</a:t>
            </a:r>
            <a:r>
              <a:rPr lang="en-US" dirty="0" err="1"/>
              <a:t>tariffs.html</a:t>
            </a:r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Retina Narrow"/>
              </a:rPr>
              <a:t>Toomey, “About Trump’s ‘Reciprocal’ Tariffs,” WSJ, 10/27/24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/opinion/about-trumps-reciprocal-tariffs-he-wants-to-raise-taxes-and-thinks-im-the-stupid-one-5dc3c56c?mod=</a:t>
            </a:r>
            <a:r>
              <a:rPr lang="en-US" dirty="0" err="1"/>
              <a:t>itp_wsj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Krugman, “</a:t>
            </a:r>
            <a:r>
              <a:rPr lang="en-US" b="1" i="0" dirty="0">
                <a:effectLst/>
                <a:latin typeface="nyt-cheltenham-cond"/>
              </a:rPr>
              <a:t>Donald Trump on the Dollar, in His Own Words. NYT, 9/9/24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/2024/09/09/opinion/trump-tariffs-reserve-</a:t>
            </a:r>
            <a:r>
              <a:rPr lang="en-US" dirty="0" err="1"/>
              <a:t>currency.html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Economist, “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Donald Trump is poised to smash Mexico with tariffs,” 11/7/24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https://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www.economist.com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/the-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americas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/2024/11/07/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donald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-trump-is-poised-to-smash-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var(--ds-type-system-serif-lining)"/>
              </a:rPr>
              <a:t>mexico</a:t>
            </a:r>
            <a:r>
              <a:rPr lang="en-US" b="0" i="0" dirty="0">
                <a:solidFill>
                  <a:srgbClr val="0D0D0D"/>
                </a:solidFill>
                <a:effectLst/>
                <a:latin typeface="var(--ds-type-system-serif-lining)"/>
              </a:rPr>
              <a:t>-with-tariffs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latin typeface="var(--ds-type-system-serif-lining)"/>
            </a:endParaRPr>
          </a:p>
          <a:p>
            <a:r>
              <a:rPr lang="en-US" dirty="0"/>
              <a:t>Ewing, “Trump’s Tariffs Could Deal a Blow to Mexico’s Car Factories,” NYT, 11/12/24</a:t>
            </a:r>
          </a:p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/2024/11/12/business/economy/trump-</a:t>
            </a:r>
            <a:r>
              <a:rPr lang="en-US" dirty="0" err="1"/>
              <a:t>mexico</a:t>
            </a:r>
            <a:r>
              <a:rPr lang="en-US" dirty="0"/>
              <a:t>-trade-tariffs-car-</a:t>
            </a:r>
            <a:r>
              <a:rPr lang="en-US" dirty="0" err="1"/>
              <a:t>factories.html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Beattie, “Where Trump will go with his plans on trade,” FT, 11/18/24</a:t>
            </a:r>
          </a:p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/content/afab0fab-524b-4845-addd-bcffbe6b0b22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2FB27-2DF0-300F-5208-662EBAF35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07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17CB-119C-014F-724C-E60FF87CE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472667-5342-EA53-B48D-970F74511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DF9026-56DE-A769-179A-A3DC41CAF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/blogs/</a:t>
            </a:r>
            <a:r>
              <a:rPr lang="en-US" dirty="0" err="1"/>
              <a:t>realtime</a:t>
            </a:r>
            <a:r>
              <a:rPr lang="en-US" dirty="0"/>
              <a:t>-economics/2025/trumps-trade-war-timeline-20-date-guide</a:t>
            </a:r>
          </a:p>
          <a:p>
            <a:endParaRPr lang="en-US" dirty="0"/>
          </a:p>
          <a:p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5D8DF-0A3F-66C0-687A-955792B52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5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4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Graphs/trends2000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Nativity_Index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Images/netfisc.tiff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7469" y="2118732"/>
            <a:ext cx="10219508" cy="2447357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Immigration and Tariff Policy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Significant Barriers to Growth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Viamonte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June 18, 2025</a:t>
            </a:r>
            <a:endParaRPr lang="en-US" sz="2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3095347" y="4855091"/>
            <a:ext cx="5823751" cy="109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2"/>
                </a:solidFill>
              </a:rPr>
              <a:t>Jon </a:t>
            </a:r>
            <a:r>
              <a:rPr lang="en-US" sz="2800" dirty="0" err="1">
                <a:solidFill>
                  <a:schemeClr val="tx2"/>
                </a:solidFill>
              </a:rPr>
              <a:t>Haveman</a:t>
            </a:r>
            <a:r>
              <a:rPr lang="en-US" sz="28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  <p:pic>
        <p:nvPicPr>
          <p:cNvPr id="6" name="Picture 5" descr="A group of containers with yellow caution tapes&#10;&#10;Description automatically generated">
            <a:extLst>
              <a:ext uri="{FF2B5EF4-FFF2-40B4-BE49-F238E27FC236}">
                <a16:creationId xmlns:a16="http://schemas.microsoft.com/office/drawing/2014/main" id="{16A82127-C021-6338-C1DA-C4C97ECB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40841" cy="213122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CAA358-03D8-8587-82EF-63F979C8F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641" y="3906126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48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E9A36-0F85-7346-9E81-BCA85F78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Trends in </a:t>
            </a:r>
            <a:r>
              <a:rPr lang="en-US" u="sng" dirty="0"/>
              <a:t>Authorized</a:t>
            </a:r>
            <a:r>
              <a:rPr lang="en-US" dirty="0"/>
              <a:t> Immigration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3CC1F-8E9A-AC4D-85EB-79140353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036B79-3B27-A844-9893-4F3B2AC44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325941" y="914400"/>
            <a:ext cx="7540118" cy="5029200"/>
          </a:xfrm>
        </p:spPr>
      </p:pic>
    </p:spTree>
    <p:extLst>
      <p:ext uri="{BB962C8B-B14F-4D97-AF65-F5344CB8AC3E}">
        <p14:creationId xmlns:p14="http://schemas.microsoft.com/office/powerpoint/2010/main" val="3619282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1ECE-DF7C-41B9-82CB-3EF8107E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UNauthorized</a:t>
            </a:r>
            <a:r>
              <a:rPr lang="en-US" dirty="0"/>
              <a:t> Immigration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80EB5-885A-9D45-C599-C8E89E9EB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11D06-48B8-2F2A-FFE4-5C655678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64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2BF95-3D15-3F75-8997-8D381D8F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09361F-107B-CBF2-370C-59AAD8EC935D}"/>
              </a:ext>
            </a:extLst>
          </p:cNvPr>
          <p:cNvSpPr/>
          <p:nvPr/>
        </p:nvSpPr>
        <p:spPr>
          <a:xfrm>
            <a:off x="4148253" y="5702694"/>
            <a:ext cx="6701883" cy="67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D99C3-034C-F8C2-14C3-0B11806EC0D1}"/>
              </a:ext>
            </a:extLst>
          </p:cNvPr>
          <p:cNvSpPr txBox="1"/>
          <p:nvPr/>
        </p:nvSpPr>
        <p:spPr>
          <a:xfrm>
            <a:off x="6077411" y="6439791"/>
            <a:ext cx="5664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Customs and Border Patrol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usafacts.org</a:t>
            </a:r>
            <a:r>
              <a:rPr lang="en-US" sz="1200" dirty="0"/>
              <a:t>/articles/what-can-the-data-tell-us-about-unauthorized-immigration</a:t>
            </a:r>
          </a:p>
        </p:txBody>
      </p:sp>
      <p:pic>
        <p:nvPicPr>
          <p:cNvPr id="1026" name="Picture 2" descr="Trend chart of monthly migrant encounters by U.S. Border Patrol at the U.S.-Mexico border. Encounters with migrants at the U.S.-Mexico border peaked in December 2023 but have plummeted since then">
            <a:extLst>
              <a:ext uri="{FF2B5EF4-FFF2-40B4-BE49-F238E27FC236}">
                <a16:creationId xmlns:a16="http://schemas.microsoft.com/office/drawing/2014/main" id="{2A58FE71-6F2F-A73E-2F5C-0D60E129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58750"/>
            <a:ext cx="8128000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80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E332-FE5D-2A45-911E-6BF86B609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</a:t>
            </a:r>
            <a:r>
              <a:rPr lang="en-US" dirty="0"/>
              <a:t> Unauthorized Immigration Totals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AFB86-7C63-5C4D-830A-FAC8FACE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37A66-D099-D541-A1C2-5168B1E09F24}"/>
              </a:ext>
            </a:extLst>
          </p:cNvPr>
          <p:cNvSpPr txBox="1"/>
          <p:nvPr/>
        </p:nvSpPr>
        <p:spPr>
          <a:xfrm>
            <a:off x="4148298" y="6456851"/>
            <a:ext cx="8220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Pew Research Center, What we know about unauthorized immigrants living in the U.S., July 22, 2024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5BB46E-F091-3C43-940F-D31844E60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650743" y="947655"/>
            <a:ext cx="6007261" cy="530641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FF7085-49C1-D325-884F-83D1585EEBB4}"/>
              </a:ext>
            </a:extLst>
          </p:cNvPr>
          <p:cNvSpPr txBox="1"/>
          <p:nvPr/>
        </p:nvSpPr>
        <p:spPr>
          <a:xfrm>
            <a:off x="7658004" y="2273218"/>
            <a:ext cx="40237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And is about the same</a:t>
            </a:r>
          </a:p>
          <a:p>
            <a:r>
              <a:rPr lang="en-US" sz="2800" dirty="0"/>
              <a:t>As in 2015.</a:t>
            </a:r>
          </a:p>
          <a:p>
            <a:endParaRPr lang="en-US" sz="2800" dirty="0"/>
          </a:p>
          <a:p>
            <a:r>
              <a:rPr lang="en-US" sz="2800" dirty="0"/>
              <a:t>Data suggest 11.7 in 2023.</a:t>
            </a:r>
          </a:p>
        </p:txBody>
      </p:sp>
    </p:spTree>
    <p:extLst>
      <p:ext uri="{BB962C8B-B14F-4D97-AF65-F5344CB8AC3E}">
        <p14:creationId xmlns:p14="http://schemas.microsoft.com/office/powerpoint/2010/main" val="149093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B1F91-1D26-C2B2-1EED-C0B66AF5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1B1F1-6AA7-21C3-7045-347E36A8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8574" y="465361"/>
            <a:ext cx="5078896" cy="5789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30D84-C918-C535-0B41-C88C11AAD9D6}"/>
              </a:ext>
            </a:extLst>
          </p:cNvPr>
          <p:cNvSpPr txBox="1"/>
          <p:nvPr/>
        </p:nvSpPr>
        <p:spPr>
          <a:xfrm>
            <a:off x="4684747" y="6472439"/>
            <a:ext cx="693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Pew Research Center, What we know about unauthorized immigrants living in the U.S., July 22,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D4DBE-87BA-FB8C-6946-96AC9C26BC5D}"/>
              </a:ext>
            </a:extLst>
          </p:cNvPr>
          <p:cNvSpPr txBox="1"/>
          <p:nvPr/>
        </p:nvSpPr>
        <p:spPr>
          <a:xfrm>
            <a:off x="8846331" y="3429000"/>
            <a:ext cx="241572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Foreign-Born</a:t>
            </a:r>
          </a:p>
          <a:p>
            <a:r>
              <a:rPr lang="en-US" dirty="0"/>
              <a:t>Population: 47.9 million</a:t>
            </a:r>
          </a:p>
        </p:txBody>
      </p:sp>
    </p:spTree>
    <p:extLst>
      <p:ext uri="{BB962C8B-B14F-4D97-AF65-F5344CB8AC3E}">
        <p14:creationId xmlns:p14="http://schemas.microsoft.com/office/powerpoint/2010/main" val="351670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CE81-6ABF-1348-91B2-A93F9178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We Care?  Economic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242A6-158C-D24E-B5BC-1CA866666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543" y="1602225"/>
            <a:ext cx="7177900" cy="4351338"/>
          </a:xfrm>
        </p:spPr>
        <p:txBody>
          <a:bodyPr>
            <a:normAutofit/>
          </a:bodyPr>
          <a:lstStyle/>
          <a:p>
            <a:r>
              <a:rPr lang="en-US" b="0" dirty="0"/>
              <a:t>Conventional Wisdom Issues:</a:t>
            </a:r>
          </a:p>
          <a:p>
            <a:pPr lvl="1"/>
            <a:r>
              <a:rPr lang="en-US" sz="2800" b="1" dirty="0"/>
              <a:t>Labor markets: Wages and Jobs</a:t>
            </a:r>
          </a:p>
          <a:p>
            <a:pPr lvl="1"/>
            <a:r>
              <a:rPr lang="en-US" sz="2800" b="1" dirty="0"/>
              <a:t>Government Revenue and Spending</a:t>
            </a:r>
          </a:p>
          <a:p>
            <a:pPr lvl="1"/>
            <a:r>
              <a:rPr lang="en-US" sz="2800" b="1" dirty="0"/>
              <a:t>Crime</a:t>
            </a:r>
          </a:p>
          <a:p>
            <a:r>
              <a:rPr lang="en-US" b="0" dirty="0"/>
              <a:t>Other issues (that don’t get talked about much):</a:t>
            </a:r>
          </a:p>
          <a:p>
            <a:pPr lvl="1"/>
            <a:r>
              <a:rPr lang="en-US" sz="2800" b="1" dirty="0"/>
              <a:t>Gross Domestic Product (GDP)</a:t>
            </a:r>
          </a:p>
          <a:p>
            <a:pPr lvl="1"/>
            <a:r>
              <a:rPr lang="en-US" sz="2800" b="1" dirty="0"/>
              <a:t>Innovation and Entrepreneurship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B01EB-E343-3A49-B16C-BBCD5676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394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6A8A-B2FB-E84A-8092-F417A6CB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5624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How Does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34B1-7664-B94A-BE13-AF97388F9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710"/>
            <a:ext cx="10515600" cy="4351338"/>
          </a:xfrm>
        </p:spPr>
        <p:txBody>
          <a:bodyPr/>
          <a:lstStyle/>
          <a:p>
            <a:r>
              <a:rPr lang="en-US" dirty="0"/>
              <a:t>What determines the size of an economy?</a:t>
            </a:r>
          </a:p>
          <a:p>
            <a:pPr lvl="1"/>
            <a:r>
              <a:rPr lang="en-US" dirty="0"/>
              <a:t>Physical capital</a:t>
            </a:r>
          </a:p>
          <a:p>
            <a:pPr lvl="1"/>
            <a:r>
              <a:rPr lang="en-US" dirty="0"/>
              <a:t>Technology/productivity</a:t>
            </a:r>
          </a:p>
          <a:p>
            <a:pPr lvl="1"/>
            <a:r>
              <a:rPr lang="en-US" dirty="0"/>
              <a:t>The number of workers</a:t>
            </a:r>
          </a:p>
          <a:p>
            <a:pPr lvl="2"/>
            <a:r>
              <a:rPr lang="en-US" dirty="0"/>
              <a:t>Immigration adds to the number of workers.</a:t>
            </a:r>
          </a:p>
          <a:p>
            <a:r>
              <a:rPr lang="en-US" dirty="0"/>
              <a:t>Number of immigrants in the labor force is high</a:t>
            </a:r>
          </a:p>
          <a:p>
            <a:pPr lvl="1"/>
            <a:r>
              <a:rPr lang="en-US" dirty="0"/>
              <a:t>33.0 million foreign-born persons ages 16+ in the labor force in August/24.</a:t>
            </a:r>
          </a:p>
          <a:p>
            <a:pPr lvl="1"/>
            <a:r>
              <a:rPr lang="en-US" dirty="0"/>
              <a:t>19.6% of the total US workforce.</a:t>
            </a:r>
          </a:p>
          <a:p>
            <a:r>
              <a:rPr lang="en-US" dirty="0"/>
              <a:t>Evidence</a:t>
            </a:r>
          </a:p>
          <a:p>
            <a:pPr lvl="1"/>
            <a:r>
              <a:rPr lang="en-US" dirty="0"/>
              <a:t>Immigrants added 11% to GDP ($2 trillion) in 2016.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2B726-8AF5-C344-AD86-78D13A16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198DA-3010-4A88-8E31-FBB4B7527E35}"/>
              </a:ext>
            </a:extLst>
          </p:cNvPr>
          <p:cNvSpPr txBox="1"/>
          <p:nvPr/>
        </p:nvSpPr>
        <p:spPr>
          <a:xfrm>
            <a:off x="5104685" y="6395296"/>
            <a:ext cx="6602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Federal Reserve Bank of St. Louis (https://</a:t>
            </a:r>
            <a:r>
              <a:rPr lang="en-US" sz="1000" dirty="0" err="1"/>
              <a:t>fred.stlouisfed.org</a:t>
            </a:r>
            <a:r>
              <a:rPr lang="en-US" sz="1000" dirty="0"/>
              <a:t>/)</a:t>
            </a:r>
          </a:p>
          <a:p>
            <a:r>
              <a:rPr lang="en-US" sz="1000" dirty="0"/>
              <a:t>National Academies of Sciences, Engineering, and Medicine (2017) “The Economic and Fiscal Consequences of Immigration”.</a:t>
            </a:r>
          </a:p>
        </p:txBody>
      </p:sp>
    </p:spTree>
    <p:extLst>
      <p:ext uri="{BB962C8B-B14F-4D97-AF65-F5344CB8AC3E}">
        <p14:creationId xmlns:p14="http://schemas.microsoft.com/office/powerpoint/2010/main" val="266289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132" y="1015877"/>
            <a:ext cx="8802291" cy="51267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2023-2053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9983DB-6076-05FC-3781-623DDBCA916C}"/>
              </a:ext>
            </a:extLst>
          </p:cNvPr>
          <p:cNvGrpSpPr/>
          <p:nvPr/>
        </p:nvGrpSpPr>
        <p:grpSpPr>
          <a:xfrm>
            <a:off x="3936888" y="2115900"/>
            <a:ext cx="5399797" cy="2799001"/>
            <a:chOff x="3936888" y="2115900"/>
            <a:chExt cx="5399797" cy="27990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8AA743-949A-CF0B-B2BB-F37C5AA1444B}"/>
                </a:ext>
              </a:extLst>
            </p:cNvPr>
            <p:cNvSpPr/>
            <p:nvPr/>
          </p:nvSpPr>
          <p:spPr>
            <a:xfrm>
              <a:off x="3936888" y="3429001"/>
              <a:ext cx="1063738" cy="14859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AA7F78-B90C-7047-A1A1-EE797BC1FF20}"/>
                </a:ext>
              </a:extLst>
            </p:cNvPr>
            <p:cNvSpPr txBox="1"/>
            <p:nvPr/>
          </p:nvSpPr>
          <p:spPr>
            <a:xfrm>
              <a:off x="5000626" y="2115900"/>
              <a:ext cx="433605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The vast majority of additions to the</a:t>
              </a:r>
            </a:p>
            <a:p>
              <a:r>
                <a:rPr lang="en-US" sz="2200" dirty="0"/>
                <a:t>Population in the last several years</a:t>
              </a:r>
            </a:p>
            <a:p>
              <a:r>
                <a:rPr lang="en-US" sz="2200" dirty="0"/>
                <a:t>Has been from immigration.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8197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64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629F-5E2B-4819-E260-62A74C15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9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Job</a:t>
            </a:r>
            <a:r>
              <a:rPr lang="en-US" dirty="0"/>
              <a:t>s: Conventional Wisdom…Upended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398C1-9540-0B25-4BEA-2982362F4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conventional wisdom?</a:t>
            </a:r>
          </a:p>
          <a:p>
            <a:pPr lvl="1"/>
            <a:r>
              <a:rPr lang="en-US" dirty="0"/>
              <a:t>Low-skilled immigrants come in and take jobs from low-skilled native-born individuals.</a:t>
            </a:r>
          </a:p>
          <a:p>
            <a:pPr lvl="2"/>
            <a:r>
              <a:rPr lang="en-US" dirty="0"/>
              <a:t>1-1 tradeoff.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What does new research show?</a:t>
            </a:r>
          </a:p>
          <a:p>
            <a:pPr lvl="1"/>
            <a:r>
              <a:rPr lang="en-US" dirty="0"/>
              <a:t>Low-skilled immigrants contribute positively to the economy.</a:t>
            </a:r>
          </a:p>
          <a:p>
            <a:pPr lvl="2"/>
            <a:r>
              <a:rPr lang="en-US" dirty="0"/>
              <a:t>Every 100 low-skilled immigrants: create 9 jobs for low-skilled native-born.</a:t>
            </a:r>
          </a:p>
          <a:p>
            <a:pPr lvl="2"/>
            <a:r>
              <a:rPr lang="en-US" dirty="0"/>
              <a:t>They create opportunities for low-skilled native-born workers.</a:t>
            </a:r>
          </a:p>
          <a:p>
            <a:pPr lvl="1"/>
            <a:r>
              <a:rPr lang="en-US" dirty="0"/>
              <a:t>Low-skilled immigrants take jobs that native-born don’t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D2AB3-658A-7365-DC68-166343B6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5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1315-38A4-515C-150F-246FD9BD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Sha</a:t>
            </a:r>
            <a:r>
              <a:rPr lang="en-US" dirty="0"/>
              <a:t>re of Workers in Each Occupations</a:t>
            </a:r>
          </a:p>
        </p:txBody>
      </p:sp>
      <p:pic>
        <p:nvPicPr>
          <p:cNvPr id="6" name="Content Placeholder 5" descr="A graph of a number of workers&#10;&#10;Description automatically generated">
            <a:extLst>
              <a:ext uri="{FF2B5EF4-FFF2-40B4-BE49-F238E27FC236}">
                <a16:creationId xmlns:a16="http://schemas.microsoft.com/office/drawing/2014/main" id="{E14289FE-F7B1-10BF-4745-629FA0D08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230" y="921350"/>
            <a:ext cx="5728321" cy="54286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44889-C6A0-96FF-D413-BED69000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563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4B135-034B-9144-9ADF-7496CB87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Age</a:t>
            </a:r>
            <a:r>
              <a:rPr lang="en-US" dirty="0"/>
              <a:t>-Specific Taxes and Benefits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AE42E492-8C25-A34F-9BDE-9C164079C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928496" y="934905"/>
            <a:ext cx="7028304" cy="55714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E0B02-7279-A946-B1CE-34C598C9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37AC8D-4CEE-5241-A353-D911C6C83FEB}"/>
              </a:ext>
            </a:extLst>
          </p:cNvPr>
          <p:cNvSpPr txBox="1"/>
          <p:nvPr/>
        </p:nvSpPr>
        <p:spPr>
          <a:xfrm>
            <a:off x="4229134" y="1140897"/>
            <a:ext cx="448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Immigrant Generation, United States, 2012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93EF1-5E4F-0A4E-A666-BF0BF7964404}"/>
              </a:ext>
            </a:extLst>
          </p:cNvPr>
          <p:cNvSpPr txBox="1"/>
          <p:nvPr/>
        </p:nvSpPr>
        <p:spPr>
          <a:xfrm>
            <a:off x="9377618" y="6456851"/>
            <a:ext cx="2532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Blau</a:t>
            </a:r>
            <a:r>
              <a:rPr lang="en-US" sz="1200" dirty="0"/>
              <a:t> &amp; Mackie (2017), p. 325.</a:t>
            </a:r>
          </a:p>
        </p:txBody>
      </p:sp>
    </p:spTree>
    <p:extLst>
      <p:ext uri="{BB962C8B-B14F-4D97-AF65-F5344CB8AC3E}">
        <p14:creationId xmlns:p14="http://schemas.microsoft.com/office/powerpoint/2010/main" val="318906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9FD38-EE29-0B46-9A7F-53F46F33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Bot</a:t>
            </a:r>
            <a:r>
              <a:rPr lang="en-US" dirty="0"/>
              <a:t>tom Line/Consensus of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5AE7C-6F2A-024C-906E-5FF43F4DC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Federal</a:t>
            </a:r>
            <a:r>
              <a:rPr lang="en-US" sz="3200" b="0" dirty="0"/>
              <a:t> level: fiscal impact is generally </a:t>
            </a:r>
            <a:r>
              <a:rPr lang="en-US" sz="3200" dirty="0"/>
              <a:t>positive</a:t>
            </a:r>
            <a:r>
              <a:rPr lang="en-US" sz="3200" b="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State and local </a:t>
            </a:r>
            <a:r>
              <a:rPr lang="en-US" sz="3200" b="0" dirty="0"/>
              <a:t>level: typically </a:t>
            </a:r>
            <a:r>
              <a:rPr lang="en-US" sz="3200" dirty="0"/>
              <a:t>negative</a:t>
            </a:r>
            <a:r>
              <a:rPr lang="en-US" sz="3200" b="0" dirty="0"/>
              <a:t> fiscal impact.</a:t>
            </a:r>
          </a:p>
          <a:p>
            <a:endParaRPr lang="en-US" sz="3200" b="0" dirty="0"/>
          </a:p>
          <a:p>
            <a:r>
              <a:rPr lang="en-US" sz="3200" b="0" dirty="0"/>
              <a:t>Overall: $1,300 per immigrant.</a:t>
            </a:r>
          </a:p>
          <a:p>
            <a:pPr lvl="1"/>
            <a:r>
              <a:rPr lang="en-US" sz="2800" dirty="0"/>
              <a:t>Authorized and unauthorized.</a:t>
            </a:r>
            <a:endParaRPr lang="en-US" sz="2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44A18-E47E-BD47-8301-67DF6E51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356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FEF8F-0DD3-8940-A910-A8B2199A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plications for Major Federal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28D5-66D0-1E40-8B1E-8F953E510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Documented immigrants are less likely to use Social Security and Medicare.</a:t>
            </a:r>
          </a:p>
          <a:p>
            <a:endParaRPr lang="en-US" dirty="0"/>
          </a:p>
          <a:p>
            <a:r>
              <a:rPr lang="en-US" dirty="0"/>
              <a:t>Unauthorized immigrants are ineligible.</a:t>
            </a:r>
          </a:p>
          <a:p>
            <a:pPr lvl="1"/>
            <a:r>
              <a:rPr lang="en-US" dirty="0"/>
              <a:t>They will pay into the system but cannot receive benefits.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Medicaid: not available to legal residents for the first five years.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Provide a source of revenue for an aging population.</a:t>
            </a:r>
          </a:p>
          <a:p>
            <a:pPr lvl="1"/>
            <a:r>
              <a:rPr lang="en-US" dirty="0"/>
              <a:t>For Social Security and Medicare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A6789-06B2-2D4D-8B55-94E977B2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4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9B78-9B3A-74A5-C2C8-FD11F6F4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arceration by Immigration Status, 2018</a:t>
            </a:r>
          </a:p>
        </p:txBody>
      </p:sp>
      <p:pic>
        <p:nvPicPr>
          <p:cNvPr id="6" name="Content Placeholder 5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99B6839C-E167-559A-B414-2EC0D3497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824" y="1828800"/>
            <a:ext cx="9999913" cy="33674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D65CF-D83E-1CC5-AC73-02B95B89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31CA3-E108-5B2C-C21A-041C0016E38A}"/>
              </a:ext>
            </a:extLst>
          </p:cNvPr>
          <p:cNvSpPr txBox="1"/>
          <p:nvPr/>
        </p:nvSpPr>
        <p:spPr>
          <a:xfrm>
            <a:off x="3838754" y="6456851"/>
            <a:ext cx="7814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Cato Institute, </a:t>
            </a:r>
            <a:r>
              <a:rPr lang="en-US" sz="1200" i="0" u="none" strike="noStrike" dirty="0">
                <a:effectLst/>
                <a:latin typeface="var(--bs-font-serif)"/>
              </a:rPr>
              <a:t>Illegal Immigrant Incarceration Rates, 2010–2018: Demographics and Policy Implications, April 202</a:t>
            </a:r>
            <a:r>
              <a:rPr lang="en-US" sz="1200" dirty="0">
                <a:latin typeface="var(--bs-font-serif)"/>
              </a:rPr>
              <a:t>0.</a:t>
            </a:r>
            <a:endParaRPr lang="en-US" sz="1200" i="0" u="none" strike="noStrike" dirty="0">
              <a:effectLst/>
              <a:latin typeface="var(--bs-font-serif)"/>
            </a:endParaRPr>
          </a:p>
        </p:txBody>
      </p:sp>
    </p:spTree>
    <p:extLst>
      <p:ext uri="{BB962C8B-B14F-4D97-AF65-F5344CB8AC3E}">
        <p14:creationId xmlns:p14="http://schemas.microsoft.com/office/powerpoint/2010/main" val="1665360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0808A-18FC-104A-A25D-21A92CE8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Ab</a:t>
            </a:r>
            <a:r>
              <a:rPr lang="en-US" dirty="0"/>
              <a:t>out Conventional Wisdom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29081-3A0B-9747-AC92-1940D5D6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Native-born unskilled workers</a:t>
            </a:r>
          </a:p>
          <a:p>
            <a:pPr lvl="1"/>
            <a:r>
              <a:rPr lang="en-US" dirty="0"/>
              <a:t>There is a negative impact on wages for some.</a:t>
            </a:r>
          </a:p>
          <a:p>
            <a:pPr lvl="1"/>
            <a:r>
              <a:rPr lang="en-US" dirty="0"/>
              <a:t>Creates opportunities for others.</a:t>
            </a:r>
          </a:p>
          <a:p>
            <a:pPr lvl="1"/>
            <a:r>
              <a:rPr lang="en-US" dirty="0"/>
              <a:t>But who wins and loses depend on the skill mix of immigrants; </a:t>
            </a:r>
          </a:p>
          <a:p>
            <a:pPr lvl="2"/>
            <a:r>
              <a:rPr lang="en-US" dirty="0"/>
              <a:t>when this skill mix changes, so do its effects.</a:t>
            </a:r>
          </a:p>
          <a:p>
            <a:r>
              <a:rPr lang="en-US" dirty="0"/>
              <a:t>Crime</a:t>
            </a:r>
          </a:p>
          <a:p>
            <a:pPr lvl="1"/>
            <a:r>
              <a:rPr lang="en-US" dirty="0"/>
              <a:t>Immigrants, both authorized and unauthorized, commit crimes at much lower rates than do native-born residents.</a:t>
            </a:r>
          </a:p>
          <a:p>
            <a:r>
              <a:rPr lang="en-US" dirty="0"/>
              <a:t>Government programs</a:t>
            </a:r>
          </a:p>
          <a:p>
            <a:pPr lvl="1"/>
            <a:r>
              <a:rPr lang="en-US" b="1" dirty="0"/>
              <a:t>Federal</a:t>
            </a:r>
            <a:r>
              <a:rPr lang="en-US" dirty="0"/>
              <a:t>: immigrants are a source of revenue and stability for some important programs.</a:t>
            </a:r>
          </a:p>
          <a:p>
            <a:pPr lvl="1"/>
            <a:r>
              <a:rPr lang="en-US" b="1" dirty="0"/>
              <a:t>State and local</a:t>
            </a:r>
            <a:r>
              <a:rPr lang="en-US" dirty="0"/>
              <a:t>: because education is funded at the local level, this can be a drain on local government coffers.</a:t>
            </a:r>
          </a:p>
          <a:p>
            <a:pPr lvl="1"/>
            <a:r>
              <a:rPr lang="en-US" b="1" dirty="0"/>
              <a:t>Net</a:t>
            </a:r>
            <a:r>
              <a:rPr lang="en-US" dirty="0"/>
              <a:t>: is positive.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BF033-5425-544B-9904-4A046FD5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909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A40C-88AE-30B3-D23C-2E163896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5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Mas</a:t>
            </a:r>
            <a:r>
              <a:rPr lang="en-US" sz="3600" dirty="0"/>
              <a:t>s Deportations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DDAD5-B978-431B-F340-DE1EC99CD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332"/>
            <a:ext cx="10515600" cy="48284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Immigrants work different jobs than do native-born workers.</a:t>
            </a:r>
          </a:p>
          <a:p>
            <a:r>
              <a:rPr lang="en-US" dirty="0"/>
              <a:t>Immigrants contribute to the local economy.</a:t>
            </a:r>
          </a:p>
          <a:p>
            <a:pPr lvl="1"/>
            <a:r>
              <a:rPr lang="en-US" dirty="0"/>
              <a:t>GDP losses of up to $1.7 trillion annually.</a:t>
            </a:r>
          </a:p>
          <a:p>
            <a:r>
              <a:rPr lang="en-US" dirty="0"/>
              <a:t>Immigrants keep prices low: in particular, food!</a:t>
            </a:r>
          </a:p>
          <a:p>
            <a:r>
              <a:rPr lang="en-US" dirty="0"/>
              <a:t>Deportations impact tax revenues.</a:t>
            </a:r>
          </a:p>
          <a:p>
            <a:pPr lvl="1"/>
            <a:r>
              <a:rPr lang="en-US" dirty="0"/>
              <a:t>$1,300 more in on average than out, annually.</a:t>
            </a:r>
          </a:p>
          <a:p>
            <a:pPr lvl="1"/>
            <a:r>
              <a:rPr lang="en-US" dirty="0"/>
              <a:t>Unauthorized immigrants: $22.6 billion in social security and $5.7 billion in Medicare payments. </a:t>
            </a:r>
          </a:p>
          <a:p>
            <a:r>
              <a:rPr lang="en-US" dirty="0"/>
              <a:t>Deportations are expensive ($13,000 each).</a:t>
            </a:r>
          </a:p>
          <a:p>
            <a:pPr lvl="1"/>
            <a:r>
              <a:rPr lang="en-US" dirty="0"/>
              <a:t>Total cost $315 billion.</a:t>
            </a:r>
          </a:p>
          <a:p>
            <a:r>
              <a:rPr lang="en-US" dirty="0"/>
              <a:t>They rob people of their dignity.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040B5-8AA9-912B-9191-2BBBA859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509D-CBC3-D70E-D8C1-3B6B16FC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62D5D-C8C8-0FD9-F106-A3B329BF4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E2890-1B34-6BED-F088-D2C408A2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22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200-42A6-45F5-6BF3-E94522B2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1F62-A2EA-D3F0-EC1B-077BCDDE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951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a Tariff?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582BF-645A-C427-0648-08806B8ECF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6070B-2333-C173-2D64-70A813957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tariff is a tax on imports.</a:t>
            </a:r>
          </a:p>
          <a:p>
            <a:r>
              <a:rPr lang="en-US" dirty="0"/>
              <a:t>Much like, say, the 8% sales tax in California.</a:t>
            </a:r>
          </a:p>
          <a:p>
            <a:pPr lvl="1"/>
            <a:r>
              <a:rPr lang="en-US" dirty="0"/>
              <a:t>Whatever price the seller charges, the buyer pays an extra 8% that goes to the government.</a:t>
            </a:r>
          </a:p>
          <a:p>
            <a:r>
              <a:rPr lang="en-US" dirty="0"/>
              <a:t>A 10% tariff on all imports (such as Trump has proposed) would mean that:</a:t>
            </a:r>
          </a:p>
          <a:p>
            <a:pPr lvl="1"/>
            <a:r>
              <a:rPr lang="en-US" dirty="0"/>
              <a:t>Whatever the foreign exporter charges for a product,</a:t>
            </a:r>
          </a:p>
          <a:p>
            <a:pPr lvl="1"/>
            <a:r>
              <a:rPr lang="en-US" dirty="0"/>
              <a:t>US buyers will pay an extra 10% to the US government.</a:t>
            </a:r>
          </a:p>
          <a:p>
            <a:r>
              <a:rPr lang="en-US" dirty="0"/>
              <a:t>Might the seller charge a lower price because of the tariff?</a:t>
            </a:r>
          </a:p>
          <a:p>
            <a:pPr lvl="1"/>
            <a:r>
              <a:rPr lang="en-US" dirty="0"/>
              <a:t>Perhaps, but when Trump used tariffs in 2018 on steel and China, they did NOT.</a:t>
            </a:r>
          </a:p>
        </p:txBody>
      </p:sp>
    </p:spTree>
    <p:extLst>
      <p:ext uri="{BB962C8B-B14F-4D97-AF65-F5344CB8AC3E}">
        <p14:creationId xmlns:p14="http://schemas.microsoft.com/office/powerpoint/2010/main" val="2548761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DE5B1B-F486-1EF1-875A-394F05DC7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774826" y="187660"/>
            <a:ext cx="8229600" cy="603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F02F69-9013-E8FF-0B71-A45D283A1482}"/>
              </a:ext>
            </a:extLst>
          </p:cNvPr>
          <p:cNvGrpSpPr/>
          <p:nvPr/>
        </p:nvGrpSpPr>
        <p:grpSpPr>
          <a:xfrm>
            <a:off x="4495800" y="1607105"/>
            <a:ext cx="3226981" cy="1454967"/>
            <a:chOff x="4495800" y="1607105"/>
            <a:chExt cx="3226981" cy="145496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33AEB55-18B3-B248-E7F4-8ADD3A8AD443}"/>
                </a:ext>
              </a:extLst>
            </p:cNvPr>
            <p:cNvSpPr/>
            <p:nvPr/>
          </p:nvSpPr>
          <p:spPr>
            <a:xfrm>
              <a:off x="4495800" y="2666999"/>
              <a:ext cx="838200" cy="3950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E1AE52-1221-B975-3B45-65CF7E5B567D}"/>
                </a:ext>
              </a:extLst>
            </p:cNvPr>
            <p:cNvSpPr txBox="1"/>
            <p:nvPr/>
          </p:nvSpPr>
          <p:spPr>
            <a:xfrm>
              <a:off x="5131981" y="1607105"/>
              <a:ext cx="2590800" cy="9233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Trump points to this, and to President McKinley, as a good example. 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9A63907-BF5C-90BD-864D-672FED3A0C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6800" y="2263735"/>
              <a:ext cx="255181" cy="3950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2996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4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r>
              <a:rPr lang="en-US" dirty="0"/>
              <a:t>, Bernanke</a:t>
            </a:r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8C680-6DD3-7AE1-AB48-A2794F966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FB6E8-BE4F-630E-B897-6671EFA6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US-</a:t>
            </a:r>
            <a:r>
              <a:rPr lang="en-US" dirty="0"/>
              <a:t>China Tariff War – Tariff Rates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A9F0A-F318-C283-1289-839F55CDC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90600"/>
            <a:ext cx="7848600" cy="5426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9EECD3-823E-267A-D6B4-00E432F648D7}"/>
              </a:ext>
            </a:extLst>
          </p:cNvPr>
          <p:cNvSpPr txBox="1"/>
          <p:nvPr/>
        </p:nvSpPr>
        <p:spPr>
          <a:xfrm>
            <a:off x="228600" y="56827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91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5A1F3-81A0-7137-9F31-1F5EF93C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5FBA4-1ECA-1FF2-EC20-51D78A7C7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 Tariffs - US Imports Covered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BE672-B987-1D99-A348-956921A91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77173"/>
            <a:ext cx="7772400" cy="4303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251B6-2EFC-FFF0-6A3C-510BC2FB5F40}"/>
              </a:ext>
            </a:extLst>
          </p:cNvPr>
          <p:cNvSpPr txBox="1"/>
          <p:nvPr/>
        </p:nvSpPr>
        <p:spPr>
          <a:xfrm>
            <a:off x="403698" y="1163400"/>
            <a:ext cx="1653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</a:rPr>
              <a:t>US imports from China in 2017, per World Bank: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</a:rPr>
              <a:t>$480 billion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4FA60-AFE1-898F-A8AE-1524FD8EDBA9}"/>
              </a:ext>
            </a:extLst>
          </p:cNvPr>
          <p:cNvSpPr txBox="1"/>
          <p:nvPr/>
        </p:nvSpPr>
        <p:spPr>
          <a:xfrm>
            <a:off x="373662" y="4980662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Flaaen</a:t>
            </a:r>
            <a:r>
              <a:rPr lang="en-US" dirty="0"/>
              <a:t> &amp; Pierce 2020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870F20-B636-E6C2-7CA7-3557D3C0B02E}"/>
              </a:ext>
            </a:extLst>
          </p:cNvPr>
          <p:cNvCxnSpPr>
            <a:cxnSpLocks/>
          </p:cNvCxnSpPr>
          <p:nvPr/>
        </p:nvCxnSpPr>
        <p:spPr>
          <a:xfrm flipV="1">
            <a:off x="1676400" y="838200"/>
            <a:ext cx="8153400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856EE9-E48F-F349-E897-0C551908A4D9}"/>
              </a:ext>
            </a:extLst>
          </p:cNvPr>
          <p:cNvCxnSpPr/>
          <p:nvPr/>
        </p:nvCxnSpPr>
        <p:spPr>
          <a:xfrm flipV="1">
            <a:off x="9906000" y="631371"/>
            <a:ext cx="0" cy="4648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DE6BE3-9287-17BA-98F0-EFBDA1622E3C}"/>
              </a:ext>
            </a:extLst>
          </p:cNvPr>
          <p:cNvCxnSpPr>
            <a:cxnSpLocks/>
          </p:cNvCxnSpPr>
          <p:nvPr/>
        </p:nvCxnSpPr>
        <p:spPr>
          <a:xfrm>
            <a:off x="9906000" y="8382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4455D3-5E08-7FE1-FFCA-E58A1ED1CEB8}"/>
              </a:ext>
            </a:extLst>
          </p:cNvPr>
          <p:cNvSpPr txBox="1"/>
          <p:nvPr/>
        </p:nvSpPr>
        <p:spPr>
          <a:xfrm>
            <a:off x="9947729" y="66641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</a:p>
        </p:txBody>
      </p:sp>
    </p:spTree>
    <p:extLst>
      <p:ext uri="{BB962C8B-B14F-4D97-AF65-F5344CB8AC3E}">
        <p14:creationId xmlns:p14="http://schemas.microsoft.com/office/powerpoint/2010/main" val="411277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C01D1-3067-C917-0776-E70C9AF4C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14C8-CB05-E6DD-A84F-2CF1B731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 Tariff Retaliation - US Exports Covered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9DBF2-61B3-45AB-DC4C-D69B527FD95F}"/>
              </a:ext>
            </a:extLst>
          </p:cNvPr>
          <p:cNvSpPr txBox="1"/>
          <p:nvPr/>
        </p:nvSpPr>
        <p:spPr>
          <a:xfrm>
            <a:off x="373662" y="4980662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Flaaen</a:t>
            </a:r>
            <a:r>
              <a:rPr lang="en-US" dirty="0"/>
              <a:t> &amp; Pierce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FA5CC-F89F-591F-DC6E-7A93CC604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76400"/>
            <a:ext cx="7772400" cy="3939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9133EE-CDEA-9506-CFF7-A6377753CA93}"/>
              </a:ext>
            </a:extLst>
          </p:cNvPr>
          <p:cNvSpPr txBox="1"/>
          <p:nvPr/>
        </p:nvSpPr>
        <p:spPr>
          <a:xfrm>
            <a:off x="403698" y="1163400"/>
            <a:ext cx="1653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</a:rPr>
              <a:t>US exports to China in 2017, per World Bank:</a:t>
            </a:r>
          </a:p>
          <a:p>
            <a:r>
              <a:rPr lang="en-US" dirty="0">
                <a:ln>
                  <a:solidFill>
                    <a:srgbClr val="FF0000"/>
                  </a:solidFill>
                </a:ln>
              </a:rPr>
              <a:t>$154 billion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830CBE-881A-F4A8-E355-A2BD41393560}"/>
              </a:ext>
            </a:extLst>
          </p:cNvPr>
          <p:cNvCxnSpPr>
            <a:cxnSpLocks/>
          </p:cNvCxnSpPr>
          <p:nvPr/>
        </p:nvCxnSpPr>
        <p:spPr>
          <a:xfrm>
            <a:off x="1676400" y="2514600"/>
            <a:ext cx="815340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FBAD36-0619-AA53-AB89-79E8D2DC964B}"/>
              </a:ext>
            </a:extLst>
          </p:cNvPr>
          <p:cNvCxnSpPr>
            <a:cxnSpLocks/>
          </p:cNvCxnSpPr>
          <p:nvPr/>
        </p:nvCxnSpPr>
        <p:spPr>
          <a:xfrm flipV="1">
            <a:off x="9906000" y="3429000"/>
            <a:ext cx="0" cy="18505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9E6DB5-A1CB-1AB4-F7E3-C0152E7E2D42}"/>
              </a:ext>
            </a:extLst>
          </p:cNvPr>
          <p:cNvCxnSpPr>
            <a:cxnSpLocks/>
          </p:cNvCxnSpPr>
          <p:nvPr/>
        </p:nvCxnSpPr>
        <p:spPr>
          <a:xfrm>
            <a:off x="9913444" y="3675501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814E5BB-C680-F484-4FED-6C5AB326BCC2}"/>
              </a:ext>
            </a:extLst>
          </p:cNvPr>
          <p:cNvSpPr txBox="1"/>
          <p:nvPr/>
        </p:nvSpPr>
        <p:spPr>
          <a:xfrm>
            <a:off x="9955173" y="350371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</a:p>
        </p:txBody>
      </p:sp>
    </p:spTree>
    <p:extLst>
      <p:ext uri="{BB962C8B-B14F-4D97-AF65-F5344CB8AC3E}">
        <p14:creationId xmlns:p14="http://schemas.microsoft.com/office/powerpoint/2010/main" val="42188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5B275-9EFD-21A7-4C37-33E4C2BA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4A788-77AF-6B0F-044F-261BFEADD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160068"/>
          </a:xfrm>
        </p:spPr>
        <p:txBody>
          <a:bodyPr/>
          <a:lstStyle/>
          <a:p>
            <a:r>
              <a:rPr lang="en-US" dirty="0"/>
              <a:t>Summary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Trump placed tariffs of 25% on steel and 10% on aluminum.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Trump place multiple tariffs on China exports, covering at least ¾ of their exports to US.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Imports from China fell while imports from others rose.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US trade deficit did not shrink.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Data show no fall in foreign export prices, so tariffs were paid by US buyers.</a:t>
            </a:r>
          </a:p>
          <a:p>
            <a:pPr lvl="2">
              <a:spcAft>
                <a:spcPts val="500"/>
              </a:spcAft>
            </a:pPr>
            <a:r>
              <a:rPr lang="en-US" dirty="0"/>
              <a:t>Domestic prices DID increase.</a:t>
            </a:r>
          </a:p>
          <a:p>
            <a:pPr lvl="1"/>
            <a:r>
              <a:rPr lang="en-US" dirty="0"/>
              <a:t>Jobs?  Eight lost for every job created.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1D895-2A0C-B1D5-2D2C-D43497D9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351E2F-29BB-0F9A-0210-E9118C55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 Tariffs &amp; Trade War</a:t>
            </a:r>
          </a:p>
        </p:txBody>
      </p:sp>
    </p:spTree>
    <p:extLst>
      <p:ext uri="{BB962C8B-B14F-4D97-AF65-F5344CB8AC3E}">
        <p14:creationId xmlns:p14="http://schemas.microsoft.com/office/powerpoint/2010/main" val="1354890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7E69-E856-5400-7377-CBD7F53A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it…Job Losses?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0A292-6A42-9FB9-7BC1-60A66D419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Job losses come from two sources:</a:t>
            </a:r>
          </a:p>
          <a:p>
            <a:pPr lvl="1"/>
            <a:r>
              <a:rPr lang="en-US" dirty="0"/>
              <a:t>Tariffs raise the price of imported intermediate goods</a:t>
            </a:r>
          </a:p>
          <a:p>
            <a:pPr lvl="2"/>
            <a:r>
              <a:rPr lang="en-US" dirty="0"/>
              <a:t>E.g., steel and aluminum.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Tariffs hit the exchange rate.</a:t>
            </a:r>
          </a:p>
          <a:p>
            <a:pPr lvl="2"/>
            <a:r>
              <a:rPr lang="en-US" dirty="0"/>
              <a:t>Fewer imports means lower supply of dollars.</a:t>
            </a:r>
          </a:p>
          <a:p>
            <a:pPr lvl="2"/>
            <a:r>
              <a:rPr lang="en-US" dirty="0"/>
              <a:t>Exchange rate appreciates.</a:t>
            </a:r>
          </a:p>
          <a:p>
            <a:pPr lvl="2"/>
            <a:r>
              <a:rPr lang="en-US" dirty="0"/>
              <a:t>Exported products are more expensive in foreign markets.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74415-0D9D-A049-7C94-C872240E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71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7015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 II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42727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B6F9D-8156-589A-D868-816764F0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II Tariff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85371-6BE9-0821-B4B4-E70AB4052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“To me the most beautiful word in the dictionary is ‘tariff’”</a:t>
            </a:r>
          </a:p>
          <a:p>
            <a:r>
              <a:rPr lang="en-US" dirty="0"/>
              <a:t>During campaign he said he will </a:t>
            </a:r>
          </a:p>
          <a:p>
            <a:pPr lvl="1"/>
            <a:r>
              <a:rPr lang="en-US" dirty="0"/>
              <a:t>Place a tariff of 10% or 20% on all imports from all countries.</a:t>
            </a:r>
          </a:p>
          <a:p>
            <a:pPr lvl="1"/>
            <a:r>
              <a:rPr lang="en-US" dirty="0"/>
              <a:t>Place even higher tariffs (60%) on imports from China.</a:t>
            </a:r>
          </a:p>
          <a:p>
            <a:pPr lvl="1"/>
            <a:r>
              <a:rPr lang="en-US" dirty="0"/>
              <a:t>Raise our tariffs on countries to match what they charge on our exports.</a:t>
            </a:r>
          </a:p>
          <a:p>
            <a:pPr lvl="2"/>
            <a:r>
              <a:rPr lang="en-US" dirty="0"/>
              <a:t>“Reciprocal Trade Act”</a:t>
            </a:r>
          </a:p>
          <a:p>
            <a:pPr lvl="2"/>
            <a:r>
              <a:rPr lang="en-US" dirty="0"/>
              <a:t>(And lower those where they charge less?)</a:t>
            </a:r>
          </a:p>
          <a:p>
            <a:pPr lvl="1"/>
            <a:r>
              <a:rPr lang="en-US" dirty="0"/>
              <a:t>Raise tariffs on countries that don’t use the US dollar for international transactions.</a:t>
            </a:r>
          </a:p>
          <a:p>
            <a:pPr lvl="1"/>
            <a:r>
              <a:rPr lang="en-US" dirty="0"/>
              <a:t>Place tariffs on Mexico, violating his own USMCA trade agreement</a:t>
            </a:r>
          </a:p>
          <a:p>
            <a:pPr lvl="2"/>
            <a:r>
              <a:rPr lang="en-US" dirty="0"/>
              <a:t>25% on everything if they don’t stop US immigration</a:t>
            </a:r>
          </a:p>
          <a:p>
            <a:pPr lvl="2"/>
            <a:r>
              <a:rPr lang="en-US" dirty="0"/>
              <a:t>100% on cars to get production in US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61610-FF26-2F73-ACBF-98EE993F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5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5C69D-1237-C4FB-A9F7-B1A155151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BF06-F95E-6529-F229-2D5C9C2A8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II Tariff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90B72-2DAE-8781-ABE9-4F9CCD9E2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will Trump actually do?</a:t>
            </a:r>
          </a:p>
          <a:p>
            <a:pPr lvl="1"/>
            <a:r>
              <a:rPr lang="en-US" dirty="0"/>
              <a:t>Beattie in FT 11/18/24:  “trade policy in his first administration emerged from fierce internal battles like a </a:t>
            </a:r>
            <a:r>
              <a:rPr lang="en-US" b="1" dirty="0"/>
              <a:t>victorious but bloodied rat crawling out of a sack of rodent corpses</a:t>
            </a:r>
            <a:r>
              <a:rPr lang="en-US" dirty="0"/>
              <a:t>, with Trump’s caprice determining which idea survived.”</a:t>
            </a:r>
          </a:p>
          <a:p>
            <a:pPr lvl="1"/>
            <a:r>
              <a:rPr lang="en-US" dirty="0"/>
              <a:t>He will surely do some of the things on this list</a:t>
            </a:r>
          </a:p>
          <a:p>
            <a:pPr lvl="1"/>
            <a:r>
              <a:rPr lang="en-US" dirty="0"/>
              <a:t>But not on everybody.  He’ll use threats to negotiate ”deals”</a:t>
            </a:r>
          </a:p>
          <a:p>
            <a:pPr lvl="2"/>
            <a:r>
              <a:rPr lang="en-US" dirty="0"/>
              <a:t>For the benefit of the country (?)</a:t>
            </a:r>
          </a:p>
          <a:p>
            <a:pPr lvl="2"/>
            <a:r>
              <a:rPr lang="en-US" dirty="0"/>
              <a:t>For the benefit of himself (!)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B2B7C-69DE-2483-E1A7-6937F0D6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74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80B33-5174-AE6D-1687-F267AB74D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3E15B-51BD-1FEE-B965-C061E7A3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547F4-0547-FDD3-2AE3-A4865CB1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81" y="222730"/>
            <a:ext cx="5754450" cy="5943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A8E72-51F0-5B91-2D9B-526887C27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331" y="627774"/>
            <a:ext cx="6176293" cy="5538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B5577C-CE28-91A1-53B6-885E15E99F13}"/>
              </a:ext>
            </a:extLst>
          </p:cNvPr>
          <p:cNvSpPr txBox="1"/>
          <p:nvPr/>
        </p:nvSpPr>
        <p:spPr>
          <a:xfrm>
            <a:off x="5523151" y="6464026"/>
            <a:ext cx="575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Peterson Institute for International Economics (PIIE)</a:t>
            </a:r>
          </a:p>
        </p:txBody>
      </p:sp>
    </p:spTree>
    <p:extLst>
      <p:ext uri="{BB962C8B-B14F-4D97-AF65-F5344CB8AC3E}">
        <p14:creationId xmlns:p14="http://schemas.microsoft.com/office/powerpoint/2010/main" val="1278496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7015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 </a:t>
            </a:r>
            <a:br>
              <a:rPr lang="en-US" sz="9600" dirty="0"/>
            </a:br>
            <a:r>
              <a:rPr lang="en-US" sz="9600" dirty="0"/>
              <a:t>in General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Revenue for the tariff-levying government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2"/>
            <a:r>
              <a:rPr lang="en-US" dirty="0"/>
              <a:t>We learned this from Trump’s tariffs in 2018.</a:t>
            </a:r>
          </a:p>
          <a:p>
            <a:pPr lvl="2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7546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2063-604C-6543-19A5-7F063C65B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B0C4-9E0F-99FC-ABAA-F98D2E6C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Economists’ cost-benefit analysis quantifies these and shows that the costs exceed the benefits.</a:t>
            </a:r>
          </a:p>
          <a:p>
            <a:r>
              <a:rPr lang="en-US" dirty="0"/>
              <a:t>Politics of tariffs. </a:t>
            </a:r>
          </a:p>
          <a:p>
            <a:r>
              <a:rPr lang="en-US" dirty="0"/>
              <a:t>A tariff on once country just causes displacement to another country.</a:t>
            </a:r>
          </a:p>
          <a:p>
            <a:r>
              <a:rPr lang="en-US" dirty="0"/>
              <a:t>Tariffs are NOT an effective tool to reduce the trade deficit.</a:t>
            </a:r>
          </a:p>
          <a:p>
            <a:r>
              <a:rPr lang="en-US" dirty="0"/>
              <a:t>Tariffs are NOT a good way to raise government revenue.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EDA12-0CA4-20A5-84E1-1A004EB2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2A1C54-D26E-96C7-9B25-FFFDF579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867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3E168-FF12-7654-51FF-7F3FACB7E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48F84-9549-B2A6-4FD8-D642EBCCC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Income distribution</a:t>
            </a:r>
          </a:p>
          <a:p>
            <a:pPr lvl="1"/>
            <a:r>
              <a:rPr lang="en-US" dirty="0"/>
              <a:t>Tariffs, especially on China, raise prices of the products disproportionately bought by low-income consumers, hurting them more than high-income consumers</a:t>
            </a:r>
          </a:p>
          <a:p>
            <a:r>
              <a:rPr lang="en-US" dirty="0"/>
              <a:t>Retaliation</a:t>
            </a:r>
          </a:p>
          <a:p>
            <a:pPr lvl="1"/>
            <a:r>
              <a:rPr lang="en-US" dirty="0"/>
              <a:t>Other countries place tariffs on US exports</a:t>
            </a:r>
          </a:p>
          <a:p>
            <a:pPr lvl="1"/>
            <a:r>
              <a:rPr lang="en-US" dirty="0"/>
              <a:t>Trade war that started in 2018 continues and gets worse</a:t>
            </a:r>
          </a:p>
          <a:p>
            <a:r>
              <a:rPr lang="en-US" dirty="0"/>
              <a:t>Corruption</a:t>
            </a:r>
          </a:p>
          <a:p>
            <a:pPr lvl="1"/>
            <a:r>
              <a:rPr lang="en-US" dirty="0"/>
              <a:t>Historically, tariffs prompted both smuggling and bribes to customs officers</a:t>
            </a:r>
          </a:p>
          <a:p>
            <a:pPr lvl="1"/>
            <a:r>
              <a:rPr lang="en-US" dirty="0"/>
              <a:t>Today, in the US, those are less likely.</a:t>
            </a:r>
          </a:p>
          <a:p>
            <a:pPr lvl="1"/>
            <a:r>
              <a:rPr lang="en-US" dirty="0"/>
              <a:t>But requests for exemptions from tariffs may be accompanied by favors or political contributions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2F21F-C925-2D3F-EFF6-3E0D6DEB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386CFE-3B0E-5C33-9E0A-B86D5F4D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Oth</a:t>
            </a:r>
            <a:r>
              <a:rPr lang="en-US" dirty="0"/>
              <a:t>er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5053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C92EB-D19B-1507-61C0-ACAB291A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Economic Arguments for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8552-D03C-5EF2-5D7A-069C7A577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000"/>
              </a:spcAft>
            </a:pPr>
            <a:r>
              <a:rPr lang="en-US" dirty="0"/>
              <a:t>Possible arguments for tariffs:</a:t>
            </a:r>
          </a:p>
          <a:p>
            <a:pPr lvl="1">
              <a:spcAft>
                <a:spcPts val="2000"/>
              </a:spcAft>
            </a:pPr>
            <a:r>
              <a:rPr lang="en-US" dirty="0"/>
              <a:t>National Defense – strategic resource.  </a:t>
            </a:r>
          </a:p>
          <a:p>
            <a:pPr lvl="2">
              <a:spcAft>
                <a:spcPts val="2000"/>
              </a:spcAft>
            </a:pPr>
            <a:r>
              <a:rPr lang="en-US" dirty="0"/>
              <a:t>Do we need the capacity to make our own computer chips, just in case?</a:t>
            </a:r>
          </a:p>
          <a:p>
            <a:pPr lvl="1">
              <a:spcAft>
                <a:spcPts val="2000"/>
              </a:spcAft>
            </a:pPr>
            <a:r>
              <a:rPr lang="en-US" dirty="0"/>
              <a:t>“Infant” Industry.</a:t>
            </a:r>
          </a:p>
          <a:p>
            <a:pPr lvl="1">
              <a:spcAft>
                <a:spcPts val="2000"/>
              </a:spcAft>
            </a:pPr>
            <a:r>
              <a:rPr lang="en-US" dirty="0"/>
              <a:t>Unfair trade practices of exporting countries.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878C-063E-E7F6-34E2-9375B3AC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2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4155C-3CB5-E467-2175-FE605DADE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F47C-0716-791B-D625-846C4C53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</a:t>
            </a:r>
            <a:br>
              <a:rPr lang="en-US" sz="9600" dirty="0"/>
            </a:br>
            <a:r>
              <a:rPr lang="en-US" sz="9600" dirty="0"/>
              <a:t>Trump II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12444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FBD72-B17E-B8F5-E043-CA1901D9E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1750D-B27A-8DC1-32D5-EA21EDA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377555-5A9A-8EB8-781C-C6D53EC0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10% Tariff on All US Imports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2378C-4061-9A16-B375-CCD40B47B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457919"/>
            <a:ext cx="8844009" cy="4485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78002-7A9A-C106-95FC-76EE564A2803}"/>
              </a:ext>
            </a:extLst>
          </p:cNvPr>
          <p:cNvSpPr txBox="1"/>
          <p:nvPr/>
        </p:nvSpPr>
        <p:spPr>
          <a:xfrm>
            <a:off x="1981200" y="914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Real GDP</a:t>
            </a:r>
          </a:p>
        </p:txBody>
      </p:sp>
    </p:spTree>
    <p:extLst>
      <p:ext uri="{BB962C8B-B14F-4D97-AF65-F5344CB8AC3E}">
        <p14:creationId xmlns:p14="http://schemas.microsoft.com/office/powerpoint/2010/main" val="930310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C9121-A3EF-9898-47ED-929396D60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0BC57-E944-8126-D6D5-40F71CDAD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DCB52-2AFE-0F26-99A4-7FB179E6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23" y="2514600"/>
            <a:ext cx="1159436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93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DBB3-3D09-1F98-0A7C-547EDE334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C0196-E6A4-C637-160B-B20FF625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DC583-BD8B-17D9-0510-419A02B66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97" y="457200"/>
            <a:ext cx="1060180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02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</a:t>
            </a:r>
          </a:p>
          <a:p>
            <a:pPr lvl="1"/>
            <a:endParaRPr lang="en-US" dirty="0"/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r>
              <a:rPr lang="en-US" dirty="0"/>
              <a:t>, Ph.D.</a:t>
            </a:r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www.NEEDEcon.org/testimonials.php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4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Have We Presented?  (1,301 Talks)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82057" y="946544"/>
            <a:ext cx="8057691" cy="49897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97166" y="4608925"/>
            <a:ext cx="2981646" cy="180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00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r>
              <a:rPr lang="en-US" dirty="0"/>
              <a:t>Study found it cost more jobs lost outside steel than gained inside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6350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4909A-6F21-773E-A164-01230DDE9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9EF2-C36E-8402-E442-EB878556D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Economists’ cost-benefit analysis quantifies these and shows that</a:t>
            </a:r>
          </a:p>
          <a:p>
            <a:pPr lvl="1"/>
            <a:r>
              <a:rPr lang="en-US" dirty="0"/>
              <a:t>Unless there are market distortions, the costs of a tariff </a:t>
            </a:r>
            <a:r>
              <a:rPr lang="en-US" u="sng" dirty="0"/>
              <a:t>always</a:t>
            </a:r>
            <a:r>
              <a:rPr lang="en-US" dirty="0"/>
              <a:t> exceed the benefits</a:t>
            </a:r>
          </a:p>
          <a:p>
            <a:pPr lvl="1"/>
            <a:r>
              <a:rPr lang="en-US" dirty="0"/>
              <a:t>Even when distortions give </a:t>
            </a:r>
            <a:r>
              <a:rPr lang="en-US" u="sng" dirty="0"/>
              <a:t>potential</a:t>
            </a:r>
            <a:r>
              <a:rPr lang="en-US" dirty="0"/>
              <a:t> for tariff to be net beneficial</a:t>
            </a:r>
          </a:p>
          <a:p>
            <a:pPr lvl="2"/>
            <a:r>
              <a:rPr lang="en-US" dirty="0"/>
              <a:t>It </a:t>
            </a:r>
            <a:r>
              <a:rPr lang="en-US" u="sng" dirty="0"/>
              <a:t>is just as likely</a:t>
            </a:r>
            <a:r>
              <a:rPr lang="en-US" dirty="0"/>
              <a:t> to be net harmful</a:t>
            </a:r>
          </a:p>
          <a:p>
            <a:pPr lvl="2"/>
            <a:r>
              <a:rPr lang="en-US" dirty="0"/>
              <a:t>And there </a:t>
            </a:r>
            <a:r>
              <a:rPr lang="en-US" u="sng" dirty="0"/>
              <a:t>does</a:t>
            </a:r>
            <a:r>
              <a:rPr lang="en-US" dirty="0"/>
              <a:t> exist another policy, not a tariff, that would be better</a:t>
            </a:r>
          </a:p>
          <a:p>
            <a:pPr lvl="1"/>
            <a:r>
              <a:rPr lang="en-US" dirty="0"/>
              <a:t>But </a:t>
            </a:r>
          </a:p>
          <a:p>
            <a:pPr lvl="2"/>
            <a:r>
              <a:rPr lang="en-US" dirty="0"/>
              <a:t>Costs of tariffs are spread over many buyers, and are small for each</a:t>
            </a:r>
          </a:p>
          <a:p>
            <a:pPr lvl="2"/>
            <a:r>
              <a:rPr lang="en-US" dirty="0"/>
              <a:t>Benefits of tariffs are concentrated for domestic producers and are large for each</a:t>
            </a:r>
          </a:p>
          <a:p>
            <a:pPr lvl="2"/>
            <a:r>
              <a:rPr lang="en-US" dirty="0"/>
              <a:t>That’s often why we </a:t>
            </a:r>
          </a:p>
          <a:p>
            <a:pPr lvl="3"/>
            <a:r>
              <a:rPr lang="en-US" dirty="0"/>
              <a:t>Get tariffs</a:t>
            </a:r>
          </a:p>
          <a:p>
            <a:pPr lvl="3"/>
            <a:r>
              <a:rPr lang="en-US" dirty="0"/>
              <a:t>Find them very hard to remove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B99A4-B032-2820-7889-34342942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0E047-B33D-2700-B0B4-435A3CC48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66194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3D21D-4527-E067-F139-F22304452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AF413-B473-740C-8B37-AC4E8A94F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Politics of tariffs</a:t>
            </a:r>
          </a:p>
          <a:p>
            <a:pPr lvl="1"/>
            <a:r>
              <a:rPr lang="en-US" dirty="0"/>
              <a:t>Political forces favor tariffs</a:t>
            </a:r>
          </a:p>
          <a:p>
            <a:pPr lvl="1"/>
            <a:r>
              <a:rPr lang="en-US" dirty="0"/>
              <a:t>Tariffs were reduced during 1934-1995 only by slow reciprocal negotiation among countries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BBCCD-8FD9-E346-1D20-B364CF39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373C03-7FB1-C335-27DF-BA4C5673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29404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8D1E1-ACD2-ECFC-5202-B578A315E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AC9C2-B3A7-E6BE-F1B5-3B200DF2C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a tariff is on exports of only one country (e.g., China), then</a:t>
            </a:r>
          </a:p>
          <a:p>
            <a:pPr lvl="1"/>
            <a:r>
              <a:rPr lang="en-US" dirty="0"/>
              <a:t>Some imports shift to another country</a:t>
            </a:r>
          </a:p>
          <a:p>
            <a:pPr lvl="1"/>
            <a:r>
              <a:rPr lang="en-US" dirty="0"/>
              <a:t>Price rises by less, to that other country’s higher cost</a:t>
            </a:r>
          </a:p>
          <a:p>
            <a:pPr lvl="1"/>
            <a:r>
              <a:rPr lang="en-US" dirty="0"/>
              <a:t>Example:  See next slide for Christmas Lights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AE93F-D544-BD0B-9946-DB706685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3677C3-D8FC-F3EB-AD6C-BDA264E1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93316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1AAF7-D922-F4E9-4284-26264723D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8CA5C-8435-BE83-BB80-3B1ECE7AB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Do tariffs reduce a trade deficit?</a:t>
            </a:r>
          </a:p>
          <a:p>
            <a:pPr lvl="1"/>
            <a:r>
              <a:rPr lang="en-US" dirty="0"/>
              <a:t>Trump thinks so, but the US deficit grew under him (see above)</a:t>
            </a:r>
          </a:p>
          <a:p>
            <a:pPr lvl="1"/>
            <a:r>
              <a:rPr lang="en-US" dirty="0"/>
              <a:t>A trade deficit equals </a:t>
            </a:r>
            <a:r>
              <a:rPr lang="en-US" b="1" dirty="0"/>
              <a:t>Expenditure minus Income</a:t>
            </a:r>
          </a:p>
          <a:p>
            <a:pPr lvl="1"/>
            <a:r>
              <a:rPr lang="en-US" dirty="0"/>
              <a:t>There is no reason for tariffs to reduce expenditure</a:t>
            </a:r>
          </a:p>
          <a:p>
            <a:pPr lvl="1"/>
            <a:r>
              <a:rPr lang="en-US" dirty="0"/>
              <a:t>And unless in a recession, also no reason for tariffs to raise income</a:t>
            </a:r>
          </a:p>
          <a:p>
            <a:pPr lvl="1"/>
            <a:r>
              <a:rPr lang="en-US" dirty="0"/>
              <a:t>So NO!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64F07-EA5B-31B7-9265-4C214DE3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56ECDA-BF5F-0E2F-8197-3E99FD2F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1786158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762C8-1DBC-1A2C-EA8F-745649B82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11F6C-B4EA-A8F1-43F1-3DC535162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Government revenue</a:t>
            </a:r>
          </a:p>
          <a:p>
            <a:pPr lvl="1"/>
            <a:r>
              <a:rPr lang="en-US" dirty="0"/>
              <a:t>Could Trump’s proposed tariffs replace the US income tax?  </a:t>
            </a:r>
          </a:p>
          <a:p>
            <a:pPr lvl="1"/>
            <a:r>
              <a:rPr lang="en-US" dirty="0"/>
              <a:t>NO!</a:t>
            </a:r>
          </a:p>
          <a:p>
            <a:pPr lvl="1"/>
            <a:r>
              <a:rPr lang="en-US" dirty="0"/>
              <a:t>If imports did not fall (they would!), his tariffs would have collected in 2023:</a:t>
            </a:r>
          </a:p>
          <a:p>
            <a:pPr lvl="2"/>
            <a:r>
              <a:rPr lang="en-US" dirty="0"/>
              <a:t>60% on US goods imports from China, 0.6✕$0.43tr = $0.26tr</a:t>
            </a:r>
          </a:p>
          <a:p>
            <a:pPr lvl="2"/>
            <a:r>
              <a:rPr lang="en-US" dirty="0"/>
              <a:t>20% on US goods imports from non-China, 0.2✕$3.40tr = $0.68tr</a:t>
            </a:r>
          </a:p>
          <a:p>
            <a:pPr lvl="2"/>
            <a:r>
              <a:rPr lang="en-US" dirty="0"/>
              <a:t>Total:  $0.94tr</a:t>
            </a:r>
          </a:p>
          <a:p>
            <a:pPr lvl="1"/>
            <a:r>
              <a:rPr lang="en-US" dirty="0"/>
              <a:t>US federal income tax revenue in 2023 was $2.18tr</a:t>
            </a:r>
          </a:p>
          <a:p>
            <a:pPr lvl="1"/>
            <a:r>
              <a:rPr lang="en-US" dirty="0"/>
              <a:t>So his tariffs would collect AT MOST less than half of the income tax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11ECE-7F31-BFCB-CAF9-97455DEE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168502-6FC1-0164-4610-06F22B05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2268502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Social Security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076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53A13-9686-163D-D401-5845F915A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3CF65-4D99-1170-F64A-684774FFD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10148-583C-BDB7-FF55-BC5A52C22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10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BBC3-861E-4240-B598-FB2358931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People Migrate?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84408-2104-E34D-B595-37E67A337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6" y="1570730"/>
            <a:ext cx="10722204" cy="4351338"/>
          </a:xfrm>
        </p:spPr>
        <p:txBody>
          <a:bodyPr/>
          <a:lstStyle/>
          <a:p>
            <a:r>
              <a:rPr lang="en-US" dirty="0"/>
              <a:t>Push factors:</a:t>
            </a:r>
          </a:p>
          <a:p>
            <a:pPr lvl="1"/>
            <a:r>
              <a:rPr lang="en-US" dirty="0"/>
              <a:t>Disparities in income/standards of living, and the availability of jobs, violence/war, climate change, natural disasters, population pressures, economic dislocation, religious persecution, and denial of political rights.</a:t>
            </a:r>
          </a:p>
          <a:p>
            <a:pPr lvl="1"/>
            <a:endParaRPr lang="en-US" dirty="0"/>
          </a:p>
          <a:p>
            <a:r>
              <a:rPr lang="en-US" dirty="0"/>
              <a:t>Pull factors:</a:t>
            </a:r>
          </a:p>
          <a:p>
            <a:pPr lvl="1"/>
            <a:r>
              <a:rPr lang="en-US" dirty="0"/>
              <a:t>Potential for economic prosperity (higher wages, job opportunities), physical security, political freedom, and religious liberty.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5FE9B-ED4E-2A4A-BE5A-7A95D396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6069E-1822-6B44-B03F-F23849135E46}"/>
              </a:ext>
            </a:extLst>
          </p:cNvPr>
          <p:cNvSpPr txBox="1"/>
          <p:nvPr/>
        </p:nvSpPr>
        <p:spPr>
          <a:xfrm>
            <a:off x="7868294" y="6456851"/>
            <a:ext cx="3770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Gilder Lehrman Institute of American History.</a:t>
            </a:r>
          </a:p>
        </p:txBody>
      </p:sp>
    </p:spTree>
    <p:extLst>
      <p:ext uri="{BB962C8B-B14F-4D97-AF65-F5344CB8AC3E}">
        <p14:creationId xmlns:p14="http://schemas.microsoft.com/office/powerpoint/2010/main" val="40845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B13FD7-E60F-F2C3-D2A5-8B4C11DE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A5915-A25A-75F7-6009-352D3FC8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401" y="257307"/>
            <a:ext cx="8395057" cy="597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262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113660</TotalTime>
  <Words>3267</Words>
  <Application>Microsoft Macintosh PowerPoint</Application>
  <PresentationFormat>Widescreen</PresentationFormat>
  <Paragraphs>450</Paragraphs>
  <Slides>55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Courier New</vt:lpstr>
      <vt:lpstr>nyt-cheltenham-cond</vt:lpstr>
      <vt:lpstr>Retina Narrow</vt:lpstr>
      <vt:lpstr>Times New Roman</vt:lpstr>
      <vt:lpstr>var(--bs-font-serif)</vt:lpstr>
      <vt:lpstr>var(--ds-type-system-serif-lining)</vt:lpstr>
      <vt:lpstr>var(--wpds-fonts-headline)</vt:lpstr>
      <vt:lpstr>Custom Design</vt:lpstr>
      <vt:lpstr>PowerPoint Presentation</vt:lpstr>
      <vt:lpstr> National Economic Education Delegation</vt:lpstr>
      <vt:lpstr>Who Are We?</vt:lpstr>
      <vt:lpstr>Where Are We?</vt:lpstr>
      <vt:lpstr>Where Have We Presented?  (1,301 Talks)</vt:lpstr>
      <vt:lpstr> Available NEED Topics Include:</vt:lpstr>
      <vt:lpstr>Immigration</vt:lpstr>
      <vt:lpstr>Why Do People Migrate?</vt:lpstr>
      <vt:lpstr>PowerPoint Presentation</vt:lpstr>
      <vt:lpstr>Recent Trends in Authorized Immigration</vt:lpstr>
      <vt:lpstr>UNauthorized Immigration</vt:lpstr>
      <vt:lpstr>PowerPoint Presentation</vt:lpstr>
      <vt:lpstr>U.S.  Unauthorized Immigration Totals</vt:lpstr>
      <vt:lpstr>PowerPoint Presentation</vt:lpstr>
      <vt:lpstr>Why Do We Care?  Economic Implications</vt:lpstr>
      <vt:lpstr>GDP: How Does This Work?</vt:lpstr>
      <vt:lpstr>Is Immigration Saving the Day?</vt:lpstr>
      <vt:lpstr>Immigrants to the Rescue?</vt:lpstr>
      <vt:lpstr>Jobs: Conventional Wisdom…Upended</vt:lpstr>
      <vt:lpstr>Share of Workers in Each Occupations</vt:lpstr>
      <vt:lpstr> Age-Specific Taxes and Benefits</vt:lpstr>
      <vt:lpstr>Bottom Line/Consensus of Estimates</vt:lpstr>
      <vt:lpstr> Implications for Major Federal Programs</vt:lpstr>
      <vt:lpstr>Incarceration by Immigration Status, 2018</vt:lpstr>
      <vt:lpstr> About Conventional Wisdom</vt:lpstr>
      <vt:lpstr>Mass Deportations</vt:lpstr>
      <vt:lpstr>Tariffs</vt:lpstr>
      <vt:lpstr> What Is a Tariff?</vt:lpstr>
      <vt:lpstr>PowerPoint Presentation</vt:lpstr>
      <vt:lpstr>US-China Tariff War – Tariff Rates</vt:lpstr>
      <vt:lpstr>Trump I Tariffs - US Imports Covered</vt:lpstr>
      <vt:lpstr>Trump I Tariff Retaliation - US Exports Covered</vt:lpstr>
      <vt:lpstr>Trump I Tariffs &amp; Trade War</vt:lpstr>
      <vt:lpstr>Wait…Job Losses?</vt:lpstr>
      <vt:lpstr>Trump II Tariffs</vt:lpstr>
      <vt:lpstr>Trump II Tariff Plans</vt:lpstr>
      <vt:lpstr>Trump II Tariff Plans</vt:lpstr>
      <vt:lpstr>PowerPoint Presentation</vt:lpstr>
      <vt:lpstr>Effects of Tariffs  in General</vt:lpstr>
      <vt:lpstr> Economic Effects of A Tariff</vt:lpstr>
      <vt:lpstr> Economic Effects of A Tariff</vt:lpstr>
      <vt:lpstr> Other effects of a tariff</vt:lpstr>
      <vt:lpstr>Possible Economic Arguments for Tariffs</vt:lpstr>
      <vt:lpstr>Effects of  Trump II Tariffs</vt:lpstr>
      <vt:lpstr> Effects of 10% Tariff on All US Imports</vt:lpstr>
      <vt:lpstr>PowerPoint Presentation</vt:lpstr>
      <vt:lpstr>PowerPoint Presentation</vt:lpstr>
      <vt:lpstr>Summary</vt:lpstr>
      <vt:lpstr> Thank you!</vt:lpstr>
      <vt:lpstr> Effects of a tariff</vt:lpstr>
      <vt:lpstr> Effects of a tariff</vt:lpstr>
      <vt:lpstr> Effects of a tariff</vt:lpstr>
      <vt:lpstr> Effects of a tariff</vt:lpstr>
      <vt:lpstr> Effects of a tariff</vt:lpstr>
      <vt:lpstr> Effects of a tariff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491</cp:revision>
  <cp:lastPrinted>2024-11-06T20:26:53Z</cp:lastPrinted>
  <dcterms:created xsi:type="dcterms:W3CDTF">2017-05-03T22:30:38Z</dcterms:created>
  <dcterms:modified xsi:type="dcterms:W3CDTF">2025-06-18T18:29:45Z</dcterms:modified>
</cp:coreProperties>
</file>