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94"/>
  </p:notesMasterIdLst>
  <p:sldIdLst>
    <p:sldId id="3973" r:id="rId2"/>
    <p:sldId id="3972" r:id="rId3"/>
    <p:sldId id="1153" r:id="rId4"/>
    <p:sldId id="327" r:id="rId5"/>
    <p:sldId id="259" r:id="rId6"/>
    <p:sldId id="275" r:id="rId7"/>
    <p:sldId id="335" r:id="rId8"/>
    <p:sldId id="1148" r:id="rId9"/>
    <p:sldId id="305" r:id="rId10"/>
    <p:sldId id="306" r:id="rId11"/>
    <p:sldId id="1233" r:id="rId12"/>
    <p:sldId id="1729" r:id="rId13"/>
    <p:sldId id="324" r:id="rId14"/>
    <p:sldId id="3976" r:id="rId15"/>
    <p:sldId id="279" r:id="rId16"/>
    <p:sldId id="3969" r:id="rId17"/>
    <p:sldId id="1094" r:id="rId18"/>
    <p:sldId id="263" r:id="rId19"/>
    <p:sldId id="1730" r:id="rId20"/>
    <p:sldId id="1733" r:id="rId21"/>
    <p:sldId id="1734" r:id="rId22"/>
    <p:sldId id="1735" r:id="rId23"/>
    <p:sldId id="338" r:id="rId24"/>
    <p:sldId id="1159" r:id="rId25"/>
    <p:sldId id="1099" r:id="rId26"/>
    <p:sldId id="3974" r:id="rId27"/>
    <p:sldId id="1670" r:id="rId28"/>
    <p:sldId id="380" r:id="rId29"/>
    <p:sldId id="381" r:id="rId30"/>
    <p:sldId id="1156" r:id="rId31"/>
    <p:sldId id="1150" r:id="rId32"/>
    <p:sldId id="382" r:id="rId33"/>
    <p:sldId id="1732" r:id="rId34"/>
    <p:sldId id="285" r:id="rId35"/>
    <p:sldId id="370" r:id="rId36"/>
    <p:sldId id="1151" r:id="rId37"/>
    <p:sldId id="1152" r:id="rId38"/>
    <p:sldId id="1160" r:id="rId39"/>
    <p:sldId id="3971" r:id="rId40"/>
    <p:sldId id="383" r:id="rId41"/>
    <p:sldId id="323" r:id="rId42"/>
    <p:sldId id="1161" r:id="rId43"/>
    <p:sldId id="1231" r:id="rId44"/>
    <p:sldId id="1149" r:id="rId45"/>
    <p:sldId id="373" r:id="rId46"/>
    <p:sldId id="337" r:id="rId47"/>
    <p:sldId id="1155" r:id="rId48"/>
    <p:sldId id="1230" r:id="rId49"/>
    <p:sldId id="374" r:id="rId50"/>
    <p:sldId id="317" r:id="rId51"/>
    <p:sldId id="384" r:id="rId52"/>
    <p:sldId id="319" r:id="rId53"/>
    <p:sldId id="376" r:id="rId54"/>
    <p:sldId id="377" r:id="rId55"/>
    <p:sldId id="314" r:id="rId56"/>
    <p:sldId id="375" r:id="rId57"/>
    <p:sldId id="1125" r:id="rId58"/>
    <p:sldId id="303" r:id="rId59"/>
    <p:sldId id="310" r:id="rId60"/>
    <p:sldId id="385" r:id="rId61"/>
    <p:sldId id="301" r:id="rId62"/>
    <p:sldId id="309" r:id="rId63"/>
    <p:sldId id="1157" r:id="rId64"/>
    <p:sldId id="386" r:id="rId65"/>
    <p:sldId id="1162" r:id="rId66"/>
    <p:sldId id="1178" r:id="rId67"/>
    <p:sldId id="1731" r:id="rId68"/>
    <p:sldId id="1179" r:id="rId69"/>
    <p:sldId id="1180" r:id="rId70"/>
    <p:sldId id="388" r:id="rId71"/>
    <p:sldId id="289" r:id="rId72"/>
    <p:sldId id="1158" r:id="rId73"/>
    <p:sldId id="311" r:id="rId74"/>
    <p:sldId id="389" r:id="rId75"/>
    <p:sldId id="1736" r:id="rId76"/>
    <p:sldId id="1694" r:id="rId77"/>
    <p:sldId id="1696" r:id="rId78"/>
    <p:sldId id="3855" r:id="rId79"/>
    <p:sldId id="1657" r:id="rId80"/>
    <p:sldId id="3970" r:id="rId81"/>
    <p:sldId id="3856" r:id="rId82"/>
    <p:sldId id="3975" r:id="rId83"/>
    <p:sldId id="1744" r:id="rId84"/>
    <p:sldId id="3951" r:id="rId85"/>
    <p:sldId id="3952" r:id="rId86"/>
    <p:sldId id="1695" r:id="rId87"/>
    <p:sldId id="3917" r:id="rId88"/>
    <p:sldId id="1697" r:id="rId89"/>
    <p:sldId id="3965" r:id="rId90"/>
    <p:sldId id="3966" r:id="rId91"/>
    <p:sldId id="3889" r:id="rId92"/>
    <p:sldId id="1197" r:id="rId9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E43300"/>
    <a:srgbClr val="FFD800"/>
    <a:srgbClr val="00B0F0"/>
    <a:srgbClr val="CF1D01"/>
    <a:srgbClr val="E2E004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33" autoAdjust="0"/>
    <p:restoredTop sz="91429"/>
  </p:normalViewPr>
  <p:slideViewPr>
    <p:cSldViewPr snapToGrid="0" snapToObjects="1">
      <p:cViewPr varScale="1">
        <p:scale>
          <a:sx n="117" d="100"/>
          <a:sy n="117" d="100"/>
        </p:scale>
        <p:origin x="784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commentAuthors" Target="commentAuthor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Workbook1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C4C8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1A9-42F7-A4C5-DCDA07EAA8B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1A9-42F7-A4C5-DCDA07EAA8BC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1A9-42F7-A4C5-DCDA07EAA8B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1A9-42F7-A4C5-DCDA07EAA8BC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7094-4F7D-8020-88B279E61BA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C4C88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Sheet1!$P$6:$P$10</c:f>
              <c:numCache>
                <c:formatCode>General</c:formatCode>
                <c:ptCount val="5"/>
                <c:pt idx="0">
                  <c:v>3.1</c:v>
                </c:pt>
                <c:pt idx="1">
                  <c:v>8.2000000000000011</c:v>
                </c:pt>
                <c:pt idx="2">
                  <c:v>14.3</c:v>
                </c:pt>
                <c:pt idx="3">
                  <c:v>23.2</c:v>
                </c:pt>
                <c:pt idx="4">
                  <c:v>51.1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1A9-42F7-A4C5-DCDA07EAA8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2091363752"/>
        <c:axId val="2091297480"/>
      </c:barChart>
      <c:catAx>
        <c:axId val="2091363752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accent3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1297480"/>
        <c:crosses val="autoZero"/>
        <c:auto val="1"/>
        <c:lblAlgn val="ctr"/>
        <c:lblOffset val="100"/>
        <c:noMultiLvlLbl val="0"/>
      </c:catAx>
      <c:valAx>
        <c:axId val="209129748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accent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1363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500" baseline="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val>
            <c:numRef>
              <c:f>Sheet1!$I$6:$M$6</c:f>
              <c:numCache>
                <c:formatCode>General</c:formatCode>
                <c:ptCount val="5"/>
                <c:pt idx="4">
                  <c:v>51.1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79-4F47-ACE1-C24E3044C522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Sheet1!$I$7:$M$7</c:f>
              <c:numCache>
                <c:formatCode>General</c:formatCode>
                <c:ptCount val="5"/>
                <c:pt idx="3">
                  <c:v>23.2</c:v>
                </c:pt>
                <c:pt idx="4">
                  <c:v>23.2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79-4F47-ACE1-C24E3044C522}"/>
            </c:ext>
          </c:extLst>
        </c:ser>
        <c:ser>
          <c:idx val="2"/>
          <c:order val="2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val>
            <c:numRef>
              <c:f>Sheet1!$I$8:$M$8</c:f>
              <c:numCache>
                <c:formatCode>General</c:formatCode>
                <c:ptCount val="5"/>
                <c:pt idx="2">
                  <c:v>14.3</c:v>
                </c:pt>
                <c:pt idx="3">
                  <c:v>14.3</c:v>
                </c:pt>
                <c:pt idx="4">
                  <c:v>14.3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879-4F47-ACE1-C24E3044C522}"/>
            </c:ext>
          </c:extLst>
        </c:ser>
        <c:ser>
          <c:idx val="3"/>
          <c:order val="3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Sheet1!$I$9:$M$9</c:f>
              <c:numCache>
                <c:formatCode>General</c:formatCode>
                <c:ptCount val="5"/>
                <c:pt idx="1">
                  <c:v>8.2000000000000011</c:v>
                </c:pt>
                <c:pt idx="2">
                  <c:v>8.2000000000000011</c:v>
                </c:pt>
                <c:pt idx="3">
                  <c:v>8.2000000000000011</c:v>
                </c:pt>
                <c:pt idx="4">
                  <c:v>8.2000000000000011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879-4F47-ACE1-C24E3044C522}"/>
            </c:ext>
          </c:extLst>
        </c:ser>
        <c:ser>
          <c:idx val="4"/>
          <c:order val="4"/>
          <c:spPr>
            <a:solidFill>
              <a:srgbClr val="0C4C88"/>
            </a:solidFill>
            <a:ln>
              <a:noFill/>
            </a:ln>
            <a:effectLst/>
          </c:spPr>
          <c:invertIfNegative val="0"/>
          <c:val>
            <c:numRef>
              <c:f>Sheet1!$I$10:$M$10</c:f>
              <c:numCache>
                <c:formatCode>General</c:formatCode>
                <c:ptCount val="5"/>
                <c:pt idx="0">
                  <c:v>3.1</c:v>
                </c:pt>
                <c:pt idx="1">
                  <c:v>3.1</c:v>
                </c:pt>
                <c:pt idx="2">
                  <c:v>3.1</c:v>
                </c:pt>
                <c:pt idx="3">
                  <c:v>3.1</c:v>
                </c:pt>
                <c:pt idx="4">
                  <c:v>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879-4F47-ACE1-C24E3044C5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91197256"/>
        <c:axId val="2091391512"/>
      </c:barChart>
      <c:catAx>
        <c:axId val="2091197256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accent3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1391512"/>
        <c:crosses val="autoZero"/>
        <c:auto val="1"/>
        <c:lblAlgn val="ctr"/>
        <c:lblOffset val="100"/>
        <c:noMultiLvlLbl val="0"/>
      </c:catAx>
      <c:valAx>
        <c:axId val="209139151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accent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1197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407053832143101E-2"/>
          <c:y val="3.2657254528624099E-2"/>
          <c:w val="0.904333200307056"/>
          <c:h val="0.8574733149889629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C4C8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C4C88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Sheet1!$M$31:$M$35</c:f>
              <c:numCache>
                <c:formatCode>General</c:formatCode>
                <c:ptCount val="5"/>
                <c:pt idx="0">
                  <c:v>4.0999999999999996</c:v>
                </c:pt>
                <c:pt idx="1">
                  <c:v>10.8</c:v>
                </c:pt>
                <c:pt idx="2">
                  <c:v>17.399999999999999</c:v>
                </c:pt>
                <c:pt idx="3">
                  <c:v>24.5</c:v>
                </c:pt>
                <c:pt idx="4">
                  <c:v>43.3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08-4BB4-A6B3-4260C4A1C183}"/>
            </c:ext>
          </c:extLst>
        </c:ser>
        <c:ser>
          <c:idx val="1"/>
          <c:order val="1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4.2824682325999898E-3"/>
                  <c:y val="6.193907341096950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8EB-44AF-A915-0563751390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C4C88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Sheet1!$N$31:$N$35</c:f>
              <c:numCache>
                <c:formatCode>General</c:formatCode>
                <c:ptCount val="5"/>
                <c:pt idx="0">
                  <c:v>3.1</c:v>
                </c:pt>
                <c:pt idx="1">
                  <c:v>8.2000000000000011</c:v>
                </c:pt>
                <c:pt idx="2">
                  <c:v>14.3</c:v>
                </c:pt>
                <c:pt idx="3">
                  <c:v>23.2</c:v>
                </c:pt>
                <c:pt idx="4">
                  <c:v>51.1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08-4BB4-A6B3-4260C4A1C18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90672152"/>
        <c:axId val="2090675720"/>
      </c:barChart>
      <c:catAx>
        <c:axId val="2090672152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accent3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0675720"/>
        <c:crosses val="autoZero"/>
        <c:auto val="1"/>
        <c:lblAlgn val="ctr"/>
        <c:lblOffset val="100"/>
        <c:noMultiLvlLbl val="0"/>
      </c:catAx>
      <c:valAx>
        <c:axId val="2090675720"/>
        <c:scaling>
          <c:orientation val="minMax"/>
          <c:max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accent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0672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0.09536</cdr:x>
      <cdr:y>0.04943</cdr:y>
    </cdr:from>
    <cdr:to>
      <cdr:x>0.88806</cdr:x>
      <cdr:y>0.89556</cdr:y>
    </cdr:to>
    <cdr:sp macro="" textlink="">
      <cdr:nvSpPr>
        <cdr:cNvPr id="2" name="Freeform 1"/>
        <cdr:cNvSpPr/>
      </cdr:nvSpPr>
      <cdr:spPr>
        <a:xfrm xmlns:a="http://schemas.openxmlformats.org/drawingml/2006/main">
          <a:off x="499406" y="161925"/>
          <a:ext cx="4151366" cy="2771775"/>
        </a:xfrm>
        <a:custGeom xmlns:a="http://schemas.openxmlformats.org/drawingml/2006/main">
          <a:avLst/>
          <a:gdLst>
            <a:gd name="connsiteX0" fmla="*/ 0 w 4233076"/>
            <a:gd name="connsiteY0" fmla="*/ 2897433 h 2897433"/>
            <a:gd name="connsiteX1" fmla="*/ 444500 w 4233076"/>
            <a:gd name="connsiteY1" fmla="*/ 2808533 h 2897433"/>
            <a:gd name="connsiteX2" fmla="*/ 1346200 w 4233076"/>
            <a:gd name="connsiteY2" fmla="*/ 2567233 h 2897433"/>
            <a:gd name="connsiteX3" fmla="*/ 2273300 w 4233076"/>
            <a:gd name="connsiteY3" fmla="*/ 2186233 h 2897433"/>
            <a:gd name="connsiteX4" fmla="*/ 3175000 w 4233076"/>
            <a:gd name="connsiteY4" fmla="*/ 1551233 h 2897433"/>
            <a:gd name="connsiteX5" fmla="*/ 4140200 w 4233076"/>
            <a:gd name="connsiteY5" fmla="*/ 128833 h 2897433"/>
            <a:gd name="connsiteX6" fmla="*/ 4140200 w 4233076"/>
            <a:gd name="connsiteY6" fmla="*/ 154233 h 2897433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</a:cxnLst>
          <a:rect l="l" t="t" r="r" b="b"/>
          <a:pathLst>
            <a:path w="4233076" h="2897433">
              <a:moveTo>
                <a:pt x="0" y="2897433"/>
              </a:moveTo>
              <a:cubicBezTo>
                <a:pt x="110066" y="2880499"/>
                <a:pt x="220133" y="2863566"/>
                <a:pt x="444500" y="2808533"/>
              </a:cubicBezTo>
              <a:cubicBezTo>
                <a:pt x="668867" y="2753500"/>
                <a:pt x="1041400" y="2670950"/>
                <a:pt x="1346200" y="2567233"/>
              </a:cubicBezTo>
              <a:cubicBezTo>
                <a:pt x="1651000" y="2463516"/>
                <a:pt x="1968500" y="2355566"/>
                <a:pt x="2273300" y="2186233"/>
              </a:cubicBezTo>
              <a:cubicBezTo>
                <a:pt x="2578100" y="2016900"/>
                <a:pt x="2863850" y="1894133"/>
                <a:pt x="3175000" y="1551233"/>
              </a:cubicBezTo>
              <a:cubicBezTo>
                <a:pt x="3486150" y="1208333"/>
                <a:pt x="3979333" y="361666"/>
                <a:pt x="4140200" y="128833"/>
              </a:cubicBezTo>
              <a:cubicBezTo>
                <a:pt x="4301067" y="-104000"/>
                <a:pt x="4220633" y="25116"/>
                <a:pt x="4140200" y="154233"/>
              </a:cubicBezTo>
            </a:path>
          </a:pathLst>
        </a:custGeom>
        <a:noFill xmlns:a="http://schemas.openxmlformats.org/drawingml/2006/main"/>
        <a:ln xmlns:a="http://schemas.openxmlformats.org/drawingml/2006/main" w="25400">
          <a:solidFill>
            <a:srgbClr val="0C4C88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0.09294</cdr:x>
      <cdr:y>0.05637</cdr:y>
    </cdr:from>
    <cdr:to>
      <cdr:x>0.88745</cdr:x>
      <cdr:y>0.89944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C3594F26-1885-4937-8DE7-7E5C225A6AB8}"/>
            </a:ext>
          </a:extLst>
        </cdr:cNvPr>
        <cdr:cNvCxnSpPr/>
      </cdr:nvCxnSpPr>
      <cdr:spPr>
        <a:xfrm xmlns:a="http://schemas.openxmlformats.org/drawingml/2006/main" flipV="1">
          <a:off x="486706" y="184666"/>
          <a:ext cx="4160891" cy="2761735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2"/>
          </a:solidFill>
          <a:prstDash val="dash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6/28/21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taken from page 10, Chad Stone, Danilo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Trisi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Arloc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Sherman, and Roderick Taylor, “A Guide to Statistics on Historical Trends in Income Inequality,”</a:t>
            </a:r>
            <a:r>
              <a:rPr lang="en-US" dirty="0">
                <a:effectLst/>
              </a:rPr>
              <a:t>  May 15,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49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voxeu.org</a:t>
            </a:r>
            <a:r>
              <a:rPr lang="en-US" dirty="0"/>
              <a:t>/article/forms-and-sources-inequality-united-states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897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Note: The return on invested capital definition is based on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Koller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 (2015), and the data presented here are updated and augmented versions of the figures presented in Chapter 6 of that volume. The McKinsey data includes McKinsey analysis of Standard &amp; Poor’s data and exclude financial firms from the analysis because of the practical complexities of computing returns on invested capital for such firms. ​</a:t>
            </a:r>
            <a:br>
              <a:rPr lang="en-US" dirty="0"/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Koller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 (2015); McKinsey &amp; Company; Furman and Orszag (2015). , by way of 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voxeu.org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/article/forms-and-sources-inequality-united-states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Furman, J and P Orszag (2015), “A Firm-Level Perspective on the Role of Rents in the Rise in Inequality”, Presentation at “A Just Society” Centennial Event in Honor of Joseph Stiglitz Columbia University, October 16, 2015.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056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68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57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www.nytimes.com</a:t>
            </a:r>
            <a:r>
              <a:rPr lang="en-US" dirty="0"/>
              <a:t>/2019/04/24/upshot/why-america-may-already-have-its-highest-minimum-wage.html?action=</a:t>
            </a:r>
            <a:r>
              <a:rPr lang="en-US" dirty="0" err="1"/>
              <a:t>click&amp;module</a:t>
            </a:r>
            <a:r>
              <a:rPr lang="en-US" dirty="0"/>
              <a:t>=</a:t>
            </a:r>
            <a:r>
              <a:rPr lang="en-US" dirty="0" err="1"/>
              <a:t>RelatedLinks&amp;pgtype</a:t>
            </a:r>
            <a:r>
              <a:rPr lang="en-US" dirty="0"/>
              <a:t>=Article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52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www.nytimes.com</a:t>
            </a:r>
            <a:r>
              <a:rPr lang="en-US" dirty="0"/>
              <a:t>/2019/04/24/upshot/why-america-may-already-have-its-highest-minimum-wage.html?action=</a:t>
            </a:r>
            <a:r>
              <a:rPr lang="en-US" dirty="0" err="1"/>
              <a:t>click&amp;module</a:t>
            </a:r>
            <a:r>
              <a:rPr lang="en-US" dirty="0"/>
              <a:t>=</a:t>
            </a:r>
            <a:r>
              <a:rPr lang="en-US" dirty="0" err="1"/>
              <a:t>RelatedLinks&amp;pgtype</a:t>
            </a:r>
            <a:r>
              <a:rPr lang="en-US" dirty="0"/>
              <a:t>=Article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63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 your</a:t>
            </a:r>
            <a:r>
              <a:rPr lang="en-US" baseline="0" dirty="0"/>
              <a:t> own experience at FTC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4D649D-2BFF-4C29-BFA2-4D8DBD4600D6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38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206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28617-0451-44BE-AC82-7FE3DD456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F4196-F966-4329-BDF7-977A1F651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FD08C-D35E-45F0-B077-773BC7B830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41BFAA-77C8-4C7C-9010-3EBAFD06BD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C6080A-7F46-4EC1-9E2A-DEE2B0C0D0C4}" type="datetime1">
              <a:rPr lang="en-GB" smtClean="0"/>
              <a:t>28/06/2021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76B7AF-7CE5-4FB3-9153-26335332B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3ABD0-5698-44B0-A20E-93E689F5E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70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BEA43-E33B-4398-A0D3-10175F31D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B3D3B0-D4A8-4A53-A9C0-C3D768CEF8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EB4231-347F-4CC7-8E6E-54A4B4BD23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733CE5-9EEA-4FCE-84B5-B77B3ED256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268C9-B903-42EF-B4B9-89EE1457A750}" type="datetime1">
              <a:rPr lang="en-GB" smtClean="0"/>
              <a:t>28/06/2021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067ED4-813C-4ACA-9460-DF0467B1F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57ABE-8D0D-4FE1-8AC6-42637A49A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797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B9884-1EBD-4CFB-900E-31709D6AE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83C7BB-33CA-4513-81C3-904F3FF702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21061-A01D-4C95-B06A-3B6E3153F4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E42B5-B0B7-4092-BBD8-0F7E813817C0}" type="datetime1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BDAB3-9221-4678-93DD-6F4F5EC88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35253-D773-40E7-BBEB-6A3B31A2D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995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20A103-CD01-42A7-AEAF-E742EB987E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98D1B4-4288-4E84-9E79-06CD6F9487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76B0C-6E8C-4DC7-B670-D5C2372A95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F56108-3E6D-409D-937E-FF84CEBAA288}" type="datetime1">
              <a:rPr lang="en-GB" smtClean="0"/>
              <a:t>28/06/2021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3B5BA-0640-4759-8CD2-B3F7A36A5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5AD88-CDA7-425D-A0BA-A42540EAD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7400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A1A1B-6776-4671-B601-DE113DE82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656840-887C-4162-B08D-F195479EBB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3C378D-FDAB-4499-9FE3-EC729E56D8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3081015" y="195085"/>
            <a:ext cx="1892739" cy="201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639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  <p:sldLayoutId id="2147483728" r:id="rId11"/>
    <p:sldLayoutId id="2147483729" r:id="rId12"/>
    <p:sldLayoutId id="2147483730" r:id="rId13"/>
    <p:sldLayoutId id="2147483731" r:id="rId14"/>
    <p:sldLayoutId id="2147483735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Users/Jon/NEED%20Dropbox/Presentations/Inequality/Images/CBPP_AbruptIncrease.pn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Images/CBO_AfterTax.png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Programs/groupgrow.pn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Charts/threshReal1979.pn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Charts/cfac_v18.png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Charts/cfac_actual.png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Charts/cfac_all.png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Programs/WandI.pn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Wealth/Charts/wealthgap.png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Wealth/Charts/WealthDistribution.png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Images/TaxTransAndIneq2.png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Images/dist_cbpp.png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taxrate_both.png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taxrate_topcutoff_real.png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Images/TaxChanges.png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Productivity/prod.png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equality.org/facts/income-inequality/" TargetMode="External"/><Relationship Id="rId4" Type="http://schemas.openxmlformats.org/officeDocument/2006/relationships/image" Target="file:////Users/Jon/NEED%20Dropbox/Presentations/Inequality/Charts/unions.png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Images/Concentration.png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Images/EPI_CEO.png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Images/EPI_CEO.png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Images/EPI_CEO2.png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laborshare.png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minwage.png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Images/Map_StateMin.png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/Users/Jon/NEED%20Dropbox/Presentations/US%20Economic%20Update/Images/MinWageBinding.png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Users/Jon/NEED%20Dropbox/Presentations/MinimumWages/Images/MinWages_State&amp;Local_NYTimes.pn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Images/Thinker.jpg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empbywage.png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Programs/incshr.pn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RaceEffects.png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tracktherecovery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Users/Jon/NEED%20Dropbox/Presentations/Coronavirus/Images/smallbiz.png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tracktherecovery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Users/Jon/NEED%20Dropbox/Presentations/Coronavirus/Images/smallbizCA.png" TargetMode="Externa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lfpr_Percent_Pandemic.png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lfpr_Percent_PandemicRace.png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Charts/internet.png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Summer 2021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Summer, 2021, San Francisco State University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2810702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8A43F-6F89-E94A-973E-A73DBCE95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Abrupt Increase in Inequality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AB316-20F0-C042-BD1A-CD7B356C4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10</a:t>
            </a:fld>
            <a:endParaRPr lang="en-US" dirty="0"/>
          </a:p>
        </p:txBody>
      </p:sp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E06970F5-7A0A-C04F-9503-22A09B20B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tretch>
            <a:fillRect/>
          </a:stretch>
        </p:blipFill>
        <p:spPr>
          <a:xfrm>
            <a:off x="1484534" y="938377"/>
            <a:ext cx="9222931" cy="50292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096DE2-FE0F-314E-95D6-5A8CE054A5AF}"/>
              </a:ext>
            </a:extLst>
          </p:cNvPr>
          <p:cNvSpPr txBox="1"/>
          <p:nvPr/>
        </p:nvSpPr>
        <p:spPr>
          <a:xfrm>
            <a:off x="4458141" y="6457890"/>
            <a:ext cx="7172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Chad Stone, Danilo </a:t>
            </a:r>
            <a:r>
              <a:rPr lang="en-US" sz="1000" dirty="0" err="1"/>
              <a:t>Trisi</a:t>
            </a:r>
            <a:r>
              <a:rPr lang="en-US" sz="1000" dirty="0"/>
              <a:t>, </a:t>
            </a:r>
            <a:r>
              <a:rPr lang="en-US" sz="1000" dirty="0" err="1"/>
              <a:t>Arloc</a:t>
            </a:r>
            <a:r>
              <a:rPr lang="en-US" sz="1000" dirty="0"/>
              <a:t> Sherman, and Roderick Taylor, “A Guide to Statistics on Historical Trends in Income Inequality,” </a:t>
            </a:r>
          </a:p>
          <a:p>
            <a:pPr lvl="0">
              <a:defRPr/>
            </a:pPr>
            <a:r>
              <a:rPr lang="en-US" sz="1000" dirty="0"/>
              <a:t>Center on Budget and Policy Priorities, Policy Futures, Dec. 11, 2018.</a:t>
            </a:r>
          </a:p>
        </p:txBody>
      </p:sp>
    </p:spTree>
    <p:extLst>
      <p:ext uri="{BB962C8B-B14F-4D97-AF65-F5344CB8AC3E}">
        <p14:creationId xmlns:p14="http://schemas.microsoft.com/office/powerpoint/2010/main" val="1927764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7508E-C57E-C444-9869-A162FB814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st of the Action Is at the Top: PRE-Tax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1D024-C054-7547-8AF5-15B2F3FD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65B1DC-AA92-A64F-AE9B-FCABE5854E49}"/>
              </a:ext>
            </a:extLst>
          </p:cNvPr>
          <p:cNvSpPr txBox="1"/>
          <p:nvPr/>
        </p:nvSpPr>
        <p:spPr>
          <a:xfrm>
            <a:off x="7329458" y="6476336"/>
            <a:ext cx="43091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CBO: Projected Changes in the Distribution of Household Income, 2016 to 2021</a:t>
            </a:r>
          </a:p>
        </p:txBody>
      </p:sp>
      <p:pic>
        <p:nvPicPr>
          <p:cNvPr id="9" name="Content Placeholder 8" descr="A close up of a map&#10;&#10;Description automatically generated">
            <a:extLst>
              <a:ext uri="{FF2B5EF4-FFF2-40B4-BE49-F238E27FC236}">
                <a16:creationId xmlns:a16="http://schemas.microsoft.com/office/drawing/2014/main" id="{5834F862-CE2F-A14E-9E30-6CDF7CBDF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1722" y="1559685"/>
            <a:ext cx="9028555" cy="467054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9B5AE9-A2A1-B444-9E95-362446B1D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722" y="1194560"/>
            <a:ext cx="6586385" cy="4671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7E7534-C17A-714B-BC4E-C06DBD307713}"/>
              </a:ext>
            </a:extLst>
          </p:cNvPr>
          <p:cNvSpPr txBox="1"/>
          <p:nvPr/>
        </p:nvSpPr>
        <p:spPr>
          <a:xfrm>
            <a:off x="7627638" y="2335457"/>
            <a:ext cx="1601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Projected 2021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1A21CD-D54C-6446-8E85-1704839BE9AE}"/>
              </a:ext>
            </a:extLst>
          </p:cNvPr>
          <p:cNvSpPr/>
          <p:nvPr/>
        </p:nvSpPr>
        <p:spPr>
          <a:xfrm>
            <a:off x="7784123" y="2704789"/>
            <a:ext cx="700658" cy="2452002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810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7508E-C57E-C444-9869-A162FB814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st of the Action Is at the Top: POST-Tax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1D024-C054-7547-8AF5-15B2F3FD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65B1DC-AA92-A64F-AE9B-FCABE5854E49}"/>
              </a:ext>
            </a:extLst>
          </p:cNvPr>
          <p:cNvSpPr txBox="1"/>
          <p:nvPr/>
        </p:nvSpPr>
        <p:spPr>
          <a:xfrm>
            <a:off x="7329458" y="6476336"/>
            <a:ext cx="43091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CBO: Projected Changes in the Distribution of Household Income, 2016 to 2021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834F862-CE2F-A14E-9E30-6CDF7CBDF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581722" y="1603225"/>
            <a:ext cx="9028555" cy="458346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9B5AE9-A2A1-B444-9E95-362446B1D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722" y="1194560"/>
            <a:ext cx="6586385" cy="4671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4330A0-8A1F-3643-829A-6A50965CD51C}"/>
              </a:ext>
            </a:extLst>
          </p:cNvPr>
          <p:cNvSpPr txBox="1"/>
          <p:nvPr/>
        </p:nvSpPr>
        <p:spPr>
          <a:xfrm>
            <a:off x="7627638" y="2229127"/>
            <a:ext cx="108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709768-1241-9A4B-8BFD-AFEC3B1152F2}"/>
              </a:ext>
            </a:extLst>
          </p:cNvPr>
          <p:cNvSpPr/>
          <p:nvPr/>
        </p:nvSpPr>
        <p:spPr>
          <a:xfrm>
            <a:off x="7887707" y="2516398"/>
            <a:ext cx="642043" cy="2558331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321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53F4-0499-6A4B-8978-DC0F3377A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6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Gro</a:t>
            </a:r>
            <a:r>
              <a:rPr lang="en-US" dirty="0"/>
              <a:t>wth Has Been Primarily at the Very Top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D0F66D-79EF-9049-939A-3B1286EBC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04A935-F0A9-9241-B411-89833521BDC1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2613211" y="1130809"/>
            <a:ext cx="7003013" cy="509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50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DD75B-E732-A24A-9FF1-1E0D08778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</a:t>
            </a:r>
            <a:r>
              <a:rPr lang="en-US" dirty="0"/>
              <a:t>asuring Inequality: The Gini Coefficient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A79426-6FA2-2842-8A0A-DF19BB33D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46FBF8-30EE-024C-8ED2-11BD4729C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425" y="935932"/>
            <a:ext cx="7276990" cy="529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46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0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</a:t>
            </a:r>
            <a:r>
              <a:rPr lang="en-US" dirty="0"/>
              <a:t>asuring Inequality: The Gini Coefficient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68AA204-D3B9-43CA-808D-2E9D5C80FF2B}"/>
              </a:ext>
            </a:extLst>
          </p:cNvPr>
          <p:cNvGrpSpPr>
            <a:grpSpLocks/>
          </p:cNvGrpSpPr>
          <p:nvPr/>
        </p:nvGrpSpPr>
        <p:grpSpPr>
          <a:xfrm>
            <a:off x="7015145" y="2624526"/>
            <a:ext cx="3495709" cy="2272071"/>
            <a:chOff x="7501523" y="2892728"/>
            <a:chExt cx="3495709" cy="2272071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8459327" y="3354393"/>
              <a:ext cx="1004411" cy="0"/>
            </a:xfrm>
            <a:prstGeom prst="line">
              <a:avLst/>
            </a:prstGeom>
            <a:ln w="47625">
              <a:solidFill>
                <a:srgbClr val="0C4C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8720616" y="2892728"/>
              <a:ext cx="3626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C4C88"/>
                  </a:solidFill>
                </a:rPr>
                <a:t>A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505317" y="3454625"/>
              <a:ext cx="8210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0C4C88"/>
                  </a:solidFill>
                </a:rPr>
                <a:t>A + B</a:t>
              </a:r>
              <a:endParaRPr lang="en-US" sz="2400" dirty="0">
                <a:solidFill>
                  <a:srgbClr val="0C4C88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501523" y="3123561"/>
              <a:ext cx="9044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C4C88"/>
                  </a:solidFill>
                </a:rPr>
                <a:t>Gini =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566998" y="4333802"/>
              <a:ext cx="343023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C4C88"/>
                  </a:solidFill>
                </a:rPr>
                <a:t>Bigger A: More inequality</a:t>
              </a:r>
            </a:p>
            <a:p>
              <a:r>
                <a:rPr lang="en-US" sz="2400" dirty="0">
                  <a:solidFill>
                    <a:srgbClr val="0C4C88"/>
                  </a:solidFill>
                </a:rPr>
                <a:t>Smaller A: Less inequality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538375" y="3123560"/>
              <a:ext cx="8851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C4C88"/>
                  </a:solidFill>
                </a:rPr>
                <a:t>x 100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2DBEB2-4AD5-4BB2-A3B3-5006CE56C9DE}"/>
              </a:ext>
            </a:extLst>
          </p:cNvPr>
          <p:cNvGrpSpPr>
            <a:grpSpLocks/>
          </p:cNvGrpSpPr>
          <p:nvPr/>
        </p:nvGrpSpPr>
        <p:grpSpPr>
          <a:xfrm>
            <a:off x="-593717" y="997700"/>
            <a:ext cx="6499974" cy="4469655"/>
            <a:chOff x="-221358" y="906424"/>
            <a:chExt cx="6499974" cy="4469655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095500" y="2197100"/>
              <a:ext cx="25400" cy="281940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>
              <a:cxnSpLocks/>
            </p:cNvCxnSpPr>
            <p:nvPr/>
          </p:nvCxnSpPr>
          <p:spPr>
            <a:xfrm flipV="1">
              <a:off x="2120900" y="5003800"/>
              <a:ext cx="4157716" cy="9525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095500" y="2476500"/>
              <a:ext cx="3952865" cy="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6032500" y="2476500"/>
              <a:ext cx="0" cy="2527300"/>
            </a:xfrm>
            <a:prstGeom prst="line">
              <a:avLst/>
            </a:prstGeom>
            <a:ln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476979" y="2349500"/>
              <a:ext cx="5870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2B414D"/>
                  </a:solidFill>
                </a:rPr>
                <a:t>100%</a:t>
              </a:r>
            </a:p>
          </p:txBody>
        </p:sp>
        <p:sp>
          <p:nvSpPr>
            <p:cNvPr id="14" name="TextBox 13"/>
            <p:cNvSpPr txBox="1">
              <a:spLocks/>
            </p:cNvSpPr>
            <p:nvPr/>
          </p:nvSpPr>
          <p:spPr>
            <a:xfrm>
              <a:off x="5689297" y="5068302"/>
              <a:ext cx="5870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2B414D"/>
                  </a:solidFill>
                </a:rPr>
                <a:t>100%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V="1">
              <a:off x="2161844" y="2460956"/>
              <a:ext cx="3911600" cy="2511425"/>
            </a:xfrm>
            <a:prstGeom prst="line">
              <a:avLst/>
            </a:prstGeom>
            <a:ln w="3810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 rot="19617209">
              <a:off x="2834840" y="3555483"/>
              <a:ext cx="2140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Equality (45 degrees)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V="1">
              <a:off x="2163385" y="4959350"/>
              <a:ext cx="3853240" cy="9525"/>
            </a:xfrm>
            <a:prstGeom prst="line">
              <a:avLst/>
            </a:prstGeom>
            <a:ln w="38100">
              <a:solidFill>
                <a:srgbClr val="0C4C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6016625" y="2534166"/>
              <a:ext cx="6350" cy="2425184"/>
            </a:xfrm>
            <a:prstGeom prst="line">
              <a:avLst/>
            </a:prstGeom>
            <a:ln w="38100">
              <a:solidFill>
                <a:srgbClr val="0C4C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614665" y="4679249"/>
              <a:ext cx="801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C4C88"/>
                  </a:solidFill>
                </a:rPr>
                <a:t>Extreme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16200000">
              <a:off x="5409363" y="4176818"/>
              <a:ext cx="9156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C4C88"/>
                  </a:solidFill>
                </a:rPr>
                <a:t>Inequality</a:t>
              </a:r>
            </a:p>
          </p:txBody>
        </p:sp>
        <p:sp>
          <p:nvSpPr>
            <p:cNvPr id="29" name="Arc 28"/>
            <p:cNvSpPr/>
            <p:nvPr/>
          </p:nvSpPr>
          <p:spPr>
            <a:xfrm rot="4866410">
              <a:off x="883087" y="-198021"/>
              <a:ext cx="4017940" cy="6226830"/>
            </a:xfrm>
            <a:prstGeom prst="arc">
              <a:avLst>
                <a:gd name="adj1" fmla="val 16286264"/>
                <a:gd name="adj2" fmla="val 1588498"/>
              </a:avLst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664315" y="3570409"/>
              <a:ext cx="365760" cy="365760"/>
            </a:xfrm>
            <a:prstGeom prst="ellipse">
              <a:avLst/>
            </a:prstGeom>
            <a:solidFill>
              <a:srgbClr val="0C4C88"/>
            </a:solidFill>
            <a:ln>
              <a:noFill/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278264" y="4187305"/>
              <a:ext cx="365760" cy="365760"/>
            </a:xfrm>
            <a:prstGeom prst="ellipse">
              <a:avLst/>
            </a:prstGeom>
            <a:solidFill>
              <a:srgbClr val="0C4C88"/>
            </a:solidFill>
            <a:ln>
              <a:noFill/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79251" y="3375360"/>
              <a:ext cx="4956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2B414D"/>
                  </a:solidFill>
                </a:rPr>
                <a:t>50%</a:t>
              </a:r>
            </a:p>
          </p:txBody>
        </p:sp>
        <p:sp>
          <p:nvSpPr>
            <p:cNvPr id="28" name="TextBox 27"/>
            <p:cNvSpPr txBox="1">
              <a:spLocks/>
            </p:cNvSpPr>
            <p:nvPr/>
          </p:nvSpPr>
          <p:spPr>
            <a:xfrm>
              <a:off x="4169869" y="5068302"/>
              <a:ext cx="4956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2B414D"/>
                  </a:solidFill>
                </a:rPr>
                <a:t>50%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120899" y="3543458"/>
              <a:ext cx="2311401" cy="16568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432300" y="3543457"/>
              <a:ext cx="0" cy="1466693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9FC916E-66B0-46D3-86FF-339A19108F76}"/>
              </a:ext>
            </a:extLst>
          </p:cNvPr>
          <p:cNvSpPr txBox="1"/>
          <p:nvPr/>
        </p:nvSpPr>
        <p:spPr>
          <a:xfrm rot="16200000">
            <a:off x="329776" y="3368703"/>
            <a:ext cx="952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2B414D"/>
                </a:solidFill>
              </a:rPr>
              <a:t>% of</a:t>
            </a:r>
          </a:p>
          <a:p>
            <a:pPr algn="ctr"/>
            <a:r>
              <a:rPr lang="en-US" sz="1400" dirty="0">
                <a:solidFill>
                  <a:srgbClr val="2B414D"/>
                </a:solidFill>
              </a:rPr>
              <a:t>All Income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4B9C598-4C82-432B-BE4C-D9543747A30C}"/>
              </a:ext>
            </a:extLst>
          </p:cNvPr>
          <p:cNvSpPr txBox="1"/>
          <p:nvPr/>
        </p:nvSpPr>
        <p:spPr>
          <a:xfrm>
            <a:off x="3300029" y="5467090"/>
            <a:ext cx="1333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2B414D"/>
                </a:solidFill>
              </a:rPr>
              <a:t>% of Population</a:t>
            </a:r>
          </a:p>
        </p:txBody>
      </p:sp>
    </p:spTree>
    <p:extLst>
      <p:ext uri="{BB962C8B-B14F-4D97-AF65-F5344CB8AC3E}">
        <p14:creationId xmlns:p14="http://schemas.microsoft.com/office/powerpoint/2010/main" val="1568042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030EC-1AA9-994F-8D1D-B4FDAE030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Equ</a:t>
            </a:r>
            <a:r>
              <a:rPr lang="en-US" dirty="0"/>
              <a:t>al, Unequal, &amp; the Gini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F115B5-FE03-A547-805F-3B4A026D4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pic>
        <p:nvPicPr>
          <p:cNvPr id="5" name="Picture 5" descr="fig05_02">
            <a:extLst>
              <a:ext uri="{FF2B5EF4-FFF2-40B4-BE49-F238E27FC236}">
                <a16:creationId xmlns:a16="http://schemas.microsoft.com/office/drawing/2014/main" id="{70A388D7-1781-8B44-8D4B-17E6CA8C72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52600" y="1768476"/>
            <a:ext cx="8534400" cy="3870325"/>
          </a:xfrm>
          <a:noFill/>
          <a:ln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91E23C-99E6-024B-A230-E6C9D1EF0A22}"/>
              </a:ext>
            </a:extLst>
          </p:cNvPr>
          <p:cNvSpPr txBox="1"/>
          <p:nvPr/>
        </p:nvSpPr>
        <p:spPr>
          <a:xfrm>
            <a:off x="2883876" y="2004646"/>
            <a:ext cx="1632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Small Gini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A99615-16CE-9C43-B41D-B4589F1F0D1B}"/>
              </a:ext>
            </a:extLst>
          </p:cNvPr>
          <p:cNvSpPr txBox="1"/>
          <p:nvPr/>
        </p:nvSpPr>
        <p:spPr>
          <a:xfrm>
            <a:off x="6859859" y="2004646"/>
            <a:ext cx="1290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Big Gini</a:t>
            </a:r>
          </a:p>
        </p:txBody>
      </p:sp>
    </p:spTree>
    <p:extLst>
      <p:ext uri="{BB962C8B-B14F-4D97-AF65-F5344CB8AC3E}">
        <p14:creationId xmlns:p14="http://schemas.microsoft.com/office/powerpoint/2010/main" val="3513376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en-US" dirty="0">
                <a:solidFill>
                  <a:schemeClr val="bg1"/>
                </a:solidFill>
              </a:rPr>
              <a:t>For</a:t>
            </a:r>
            <a:r>
              <a:rPr lang="en-US" dirty="0"/>
              <a:t>ming the GINI Coefficient: 2015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746449" y="2247900"/>
          <a:ext cx="5277130" cy="3275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075905" y="1950940"/>
            <a:ext cx="2618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B414D"/>
                </a:solidFill>
              </a:rPr>
              <a:t>Quintile Shares </a:t>
            </a:r>
            <a:r>
              <a:rPr lang="en-US">
                <a:solidFill>
                  <a:srgbClr val="2B414D"/>
                </a:solidFill>
              </a:rPr>
              <a:t>of Income</a:t>
            </a:r>
          </a:p>
        </p:txBody>
      </p:sp>
      <p:sp>
        <p:nvSpPr>
          <p:cNvPr id="8" name="TextBox 7"/>
          <p:cNvSpPr txBox="1">
            <a:spLocks/>
          </p:cNvSpPr>
          <p:nvPr/>
        </p:nvSpPr>
        <p:spPr>
          <a:xfrm>
            <a:off x="6713813" y="1950940"/>
            <a:ext cx="4049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B414D"/>
                </a:solidFill>
              </a:rPr>
              <a:t>CUMULATIVE Quintile Shares of Income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D20C33FA-7B48-4B31-AC98-236071E09959}"/>
              </a:ext>
            </a:extLst>
          </p:cNvPr>
          <p:cNvSpPr txBox="1">
            <a:spLocks/>
          </p:cNvSpPr>
          <p:nvPr/>
        </p:nvSpPr>
        <p:spPr>
          <a:xfrm>
            <a:off x="1353014" y="5447341"/>
            <a:ext cx="4064000" cy="351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rgbClr val="2B414D"/>
                </a:solidFill>
              </a:rPr>
              <a:t>Income Quintiles</a:t>
            </a:r>
            <a:endParaRPr lang="en-GB" sz="1400" dirty="0">
              <a:solidFill>
                <a:srgbClr val="2B414D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72500D4-44A5-6243-B4D2-9E22DCF5896E}"/>
              </a:ext>
            </a:extLst>
          </p:cNvPr>
          <p:cNvGrpSpPr/>
          <p:nvPr/>
        </p:nvGrpSpPr>
        <p:grpSpPr>
          <a:xfrm>
            <a:off x="6119830" y="2247900"/>
            <a:ext cx="5237023" cy="3551350"/>
            <a:chOff x="6119830" y="2247900"/>
            <a:chExt cx="5237023" cy="3551350"/>
          </a:xfrm>
        </p:grpSpPr>
        <p:graphicFrame>
          <p:nvGraphicFramePr>
            <p:cNvPr id="6" name="Chart 5"/>
            <p:cNvGraphicFramePr>
              <a:graphicFrameLocks/>
            </p:cNvGraphicFramePr>
            <p:nvPr/>
          </p:nvGraphicFramePr>
          <p:xfrm>
            <a:off x="6119830" y="2247900"/>
            <a:ext cx="5237023" cy="3275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64A3D9DD-835D-42E8-9742-C30CED55D1A0}"/>
                </a:ext>
              </a:extLst>
            </p:cNvPr>
            <p:cNvSpPr txBox="1">
              <a:spLocks/>
            </p:cNvSpPr>
            <p:nvPr/>
          </p:nvSpPr>
          <p:spPr>
            <a:xfrm>
              <a:off x="6706341" y="5447341"/>
              <a:ext cx="4064000" cy="351909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1" kern="1200">
                  <a:solidFill>
                    <a:srgbClr val="0C4C8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-"/>
                <a:defRPr sz="2400" kern="1200">
                  <a:solidFill>
                    <a:srgbClr val="2B414D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2000" kern="1200">
                  <a:solidFill>
                    <a:srgbClr val="2B414D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2B414D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2B414D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400" dirty="0">
                  <a:solidFill>
                    <a:srgbClr val="2B414D"/>
                  </a:solidFill>
                </a:rPr>
                <a:t>Income Quintiles</a:t>
              </a:r>
              <a:endParaRPr lang="en-GB" sz="1400" dirty="0">
                <a:solidFill>
                  <a:srgbClr val="2B414D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946A3A2-B18F-A642-9D53-B1DB0FF7E258}"/>
              </a:ext>
            </a:extLst>
          </p:cNvPr>
          <p:cNvSpPr txBox="1"/>
          <p:nvPr/>
        </p:nvSpPr>
        <p:spPr>
          <a:xfrm>
            <a:off x="3249827" y="6457890"/>
            <a:ext cx="46955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2015 1-year American Community Survey, based on pre-tax household income.</a:t>
            </a:r>
          </a:p>
        </p:txBody>
      </p:sp>
    </p:spTree>
    <p:extLst>
      <p:ext uri="{BB962C8B-B14F-4D97-AF65-F5344CB8AC3E}">
        <p14:creationId xmlns:p14="http://schemas.microsoft.com/office/powerpoint/2010/main" val="254421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4E92A8-B58F-4FCC-8603-5DF88D553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4000" dirty="0">
                <a:solidFill>
                  <a:schemeClr val="bg1"/>
                </a:solidFill>
              </a:rPr>
              <a:t>Inc</a:t>
            </a:r>
            <a:r>
              <a:rPr lang="en-US" sz="4000" dirty="0"/>
              <a:t>ome Share Changes Between 1970 </a:t>
            </a:r>
            <a:br>
              <a:rPr lang="en-US" sz="4000" dirty="0"/>
            </a:br>
            <a:r>
              <a:rPr lang="en-US" sz="4000" dirty="0"/>
              <a:t>and 2017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1396602"/>
              </p:ext>
            </p:extLst>
          </p:nvPr>
        </p:nvGraphicFramePr>
        <p:xfrm>
          <a:off x="3130421" y="1775370"/>
          <a:ext cx="5931159" cy="4100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AutoShape 2">
            <a:extLst>
              <a:ext uri="{FF2B5EF4-FFF2-40B4-BE49-F238E27FC236}">
                <a16:creationId xmlns:a16="http://schemas.microsoft.com/office/drawing/2014/main" id="{D7CF2190-5680-4003-8C26-783D1F0EAF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421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9040019D-1220-43B2-9045-1979E8BECB85}"/>
              </a:ext>
            </a:extLst>
          </p:cNvPr>
          <p:cNvSpPr txBox="1">
            <a:spLocks/>
          </p:cNvSpPr>
          <p:nvPr/>
        </p:nvSpPr>
        <p:spPr>
          <a:xfrm>
            <a:off x="4064000" y="5777541"/>
            <a:ext cx="4064000" cy="351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Income Quintiles</a:t>
            </a:r>
            <a:endParaRPr lang="en-GB" sz="1400" dirty="0"/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A4ECEEF2-DBA6-4721-9442-3A63A3586E5E}"/>
              </a:ext>
            </a:extLst>
          </p:cNvPr>
          <p:cNvSpPr txBox="1">
            <a:spLocks/>
          </p:cNvSpPr>
          <p:nvPr/>
        </p:nvSpPr>
        <p:spPr>
          <a:xfrm rot="16200000">
            <a:off x="1980226" y="3649818"/>
            <a:ext cx="1682583" cy="351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Share of All Income</a:t>
            </a:r>
            <a:endParaRPr lang="en-GB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CB1FCB-B995-4B43-8B13-8D04DF8C85A1}"/>
              </a:ext>
            </a:extLst>
          </p:cNvPr>
          <p:cNvSpPr txBox="1"/>
          <p:nvPr/>
        </p:nvSpPr>
        <p:spPr>
          <a:xfrm>
            <a:off x="2330687" y="5568397"/>
            <a:ext cx="1333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C4C88"/>
                </a:solidFill>
              </a:rPr>
              <a:t>% of Population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3D68C0-71E3-A140-80ED-3B4498EF707B}"/>
              </a:ext>
            </a:extLst>
          </p:cNvPr>
          <p:cNvSpPr txBox="1"/>
          <p:nvPr/>
        </p:nvSpPr>
        <p:spPr>
          <a:xfrm>
            <a:off x="9861441" y="2984481"/>
            <a:ext cx="5501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C4C88"/>
                </a:solidFill>
              </a:rPr>
              <a:t>1970</a:t>
            </a:r>
          </a:p>
          <a:p>
            <a:endParaRPr lang="en-US" sz="1400" dirty="0"/>
          </a:p>
          <a:p>
            <a:r>
              <a:rPr lang="en-US" sz="1400" dirty="0">
                <a:solidFill>
                  <a:srgbClr val="00B0F0"/>
                </a:solidFill>
              </a:rPr>
              <a:t>2017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E22EBA-F03F-1447-BC0E-C01FC2568E3E}"/>
              </a:ext>
            </a:extLst>
          </p:cNvPr>
          <p:cNvSpPr txBox="1"/>
          <p:nvPr/>
        </p:nvSpPr>
        <p:spPr>
          <a:xfrm>
            <a:off x="6411655" y="6496866"/>
            <a:ext cx="52998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U.S. Census Bureau, Current Population Survey, Annual Social and Economic Supplements.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636B7B-D227-4674-8129-838768EC0AE2}"/>
              </a:ext>
            </a:extLst>
          </p:cNvPr>
          <p:cNvSpPr/>
          <p:nvPr/>
        </p:nvSpPr>
        <p:spPr>
          <a:xfrm>
            <a:off x="9652686" y="3027404"/>
            <a:ext cx="182880" cy="182880"/>
          </a:xfrm>
          <a:prstGeom prst="rect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DB1996-B1DD-42B0-9A1C-BD71B896CE33}"/>
              </a:ext>
            </a:extLst>
          </p:cNvPr>
          <p:cNvSpPr/>
          <p:nvPr/>
        </p:nvSpPr>
        <p:spPr>
          <a:xfrm>
            <a:off x="9652686" y="3472245"/>
            <a:ext cx="182880" cy="1828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447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880CB-F31D-E549-8CF3-890358069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01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Qui</a:t>
            </a:r>
            <a:r>
              <a:rPr lang="en-US" dirty="0"/>
              <a:t>ntile Income Cutoffs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DB583D6-78F6-5C4F-957D-BEB9BCA1A8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172246" y="999831"/>
            <a:ext cx="7847506" cy="523039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993F5B-10F3-3A47-8DC6-4959A61F9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C04548-F466-3841-A3E8-F75805017490}"/>
              </a:ext>
            </a:extLst>
          </p:cNvPr>
          <p:cNvSpPr txBox="1"/>
          <p:nvPr/>
        </p:nvSpPr>
        <p:spPr>
          <a:xfrm>
            <a:off x="4019518" y="1593769"/>
            <a:ext cx="1226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Top 5%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38F67EF-C0B8-1944-9017-A34EA5921D9D}"/>
              </a:ext>
            </a:extLst>
          </p:cNvPr>
          <p:cNvCxnSpPr>
            <a:cxnSpLocks/>
          </p:cNvCxnSpPr>
          <p:nvPr/>
        </p:nvCxnSpPr>
        <p:spPr>
          <a:xfrm flipV="1">
            <a:off x="5598560" y="1669144"/>
            <a:ext cx="3080983" cy="186235"/>
          </a:xfrm>
          <a:prstGeom prst="line">
            <a:avLst/>
          </a:prstGeom>
          <a:ln w="635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F249E8-51FF-2F4E-805B-7E22ADCC950B}"/>
              </a:ext>
            </a:extLst>
          </p:cNvPr>
          <p:cNvCxnSpPr>
            <a:cxnSpLocks/>
          </p:cNvCxnSpPr>
          <p:nvPr/>
        </p:nvCxnSpPr>
        <p:spPr>
          <a:xfrm>
            <a:off x="4838442" y="2116989"/>
            <a:ext cx="828773" cy="644140"/>
          </a:xfrm>
          <a:prstGeom prst="line">
            <a:avLst/>
          </a:prstGeom>
          <a:ln w="635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919F536C-DDF8-AA4A-BC34-1EAB3449B7F8}"/>
              </a:ext>
            </a:extLst>
          </p:cNvPr>
          <p:cNvSpPr/>
          <p:nvPr/>
        </p:nvSpPr>
        <p:spPr>
          <a:xfrm>
            <a:off x="6524786" y="3721421"/>
            <a:ext cx="821411" cy="1038387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7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Contemporary Economic Policy</a:t>
            </a:r>
          </a:p>
          <a:p>
            <a:pPr lvl="1"/>
            <a:r>
              <a:rPr lang="en-US" dirty="0"/>
              <a:t>Week 1 (6/8): 	US Economy &amp; Coronavirus Economics</a:t>
            </a:r>
          </a:p>
          <a:p>
            <a:pPr lvl="1"/>
            <a:r>
              <a:rPr lang="en-US" dirty="0"/>
              <a:t>Week 2 (6/15): 	Climate Change Economics (Jennifer Alix-Garcia, Oregon St.)</a:t>
            </a:r>
          </a:p>
          <a:p>
            <a:pPr lvl="1"/>
            <a:r>
              <a:rPr lang="en-US" dirty="0"/>
              <a:t>Week 3 (6/22): 	Health Economics (Veronika </a:t>
            </a:r>
            <a:r>
              <a:rPr lang="en-US" dirty="0" err="1"/>
              <a:t>Dolar</a:t>
            </a:r>
            <a:r>
              <a:rPr lang="en-US" dirty="0"/>
              <a:t>, SUNY)</a:t>
            </a:r>
          </a:p>
          <a:p>
            <a:pPr lvl="1"/>
            <a:r>
              <a:rPr lang="en-US" b="1" dirty="0"/>
              <a:t>Week 4 (6/29): 	Economic Inequality</a:t>
            </a:r>
          </a:p>
          <a:p>
            <a:pPr lvl="1"/>
            <a:r>
              <a:rPr lang="en-US" dirty="0"/>
              <a:t>Week 5 (7/6):	The Black-White Wealth Gap</a:t>
            </a:r>
          </a:p>
          <a:p>
            <a:pPr lvl="1"/>
            <a:r>
              <a:rPr lang="en-US" dirty="0"/>
              <a:t>Week 6 (</a:t>
            </a:r>
            <a:r>
              <a:rPr lang="en-US" dirty="0">
                <a:solidFill>
                  <a:srgbClr val="FF0000"/>
                </a:solidFill>
              </a:rPr>
              <a:t>7/20</a:t>
            </a:r>
            <a:r>
              <a:rPr lang="en-US" dirty="0"/>
              <a:t>):	Autonomous Vehicles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469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98E13-FAD2-DD40-857C-52D6ADA59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41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Has Inequality Influenced Incomes?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2D384-1194-8245-A72D-582E7A07B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  <p:pic>
        <p:nvPicPr>
          <p:cNvPr id="7" name="Content Placeholder 6" descr="Chart, waterfall chart&#10;&#10;Description automatically generated">
            <a:extLst>
              <a:ext uri="{FF2B5EF4-FFF2-40B4-BE49-F238E27FC236}">
                <a16:creationId xmlns:a16="http://schemas.microsoft.com/office/drawing/2014/main" id="{9C4705B7-E4E2-C241-9DBB-520AD4224B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14701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3105770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98E13-FAD2-DD40-857C-52D6ADA59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41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Has Inequality Influenced Incomes?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2D384-1194-8245-A72D-582E7A07B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51300DB-761D-DD48-B103-1ADC230B76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14701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4215002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98E13-FAD2-DD40-857C-52D6ADA59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41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Has Inequality Influenced Incomes?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2D384-1194-8245-A72D-582E7A07B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47F8D2C-A575-9E4C-A4AA-E9426E249D65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1147010" y="1201026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097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979" y="0"/>
            <a:ext cx="10515600" cy="1325563"/>
          </a:xfrm>
        </p:spPr>
        <p:txBody>
          <a:bodyPr/>
          <a:lstStyle/>
          <a:p>
            <a:pPr>
              <a:tabLst>
                <a:tab pos="2225675" algn="l"/>
              </a:tabLst>
            </a:pPr>
            <a:r>
              <a:rPr lang="en-US" dirty="0">
                <a:solidFill>
                  <a:schemeClr val="bg1"/>
                </a:solidFill>
              </a:rPr>
              <a:t>Inc</a:t>
            </a:r>
            <a:r>
              <a:rPr lang="en-US" dirty="0"/>
              <a:t>ome Changes from Growing Inequality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7130C3-A0BB-4FBA-9909-8E21280200C7}"/>
              </a:ext>
            </a:extLst>
          </p:cNvPr>
          <p:cNvSpPr/>
          <p:nvPr/>
        </p:nvSpPr>
        <p:spPr>
          <a:xfrm>
            <a:off x="8897510" y="2425148"/>
            <a:ext cx="262393" cy="166977"/>
          </a:xfrm>
          <a:prstGeom prst="rect">
            <a:avLst/>
          </a:prstGeom>
          <a:solidFill>
            <a:srgbClr val="FAF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1684D68-A2BD-4803-9FBE-15A519DC75BF}"/>
              </a:ext>
            </a:extLst>
          </p:cNvPr>
          <p:cNvGrpSpPr>
            <a:grpSpLocks/>
          </p:cNvGrpSpPr>
          <p:nvPr/>
        </p:nvGrpSpPr>
        <p:grpSpPr>
          <a:xfrm>
            <a:off x="838200" y="1325563"/>
            <a:ext cx="10329819" cy="5110726"/>
            <a:chOff x="1804288" y="1749440"/>
            <a:chExt cx="9634106" cy="476651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16066" y="1749440"/>
              <a:ext cx="5922328" cy="4766519"/>
            </a:xfrm>
            <a:prstGeom prst="rect">
              <a:avLst/>
            </a:prstGeom>
          </p:spPr>
        </p:pic>
        <p:sp>
          <p:nvSpPr>
            <p:cNvPr id="4" name="Rounded Rectangle 3"/>
            <p:cNvSpPr/>
            <p:nvPr/>
          </p:nvSpPr>
          <p:spPr>
            <a:xfrm>
              <a:off x="5590510" y="3523090"/>
              <a:ext cx="1484058" cy="1931810"/>
            </a:xfrm>
            <a:prstGeom prst="round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804288" y="3806297"/>
              <a:ext cx="2159138" cy="889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C4C88"/>
                  </a:solidFill>
                </a:rPr>
                <a:t>Bottom 90% </a:t>
              </a:r>
            </a:p>
            <a:p>
              <a:r>
                <a:rPr lang="en-US" sz="2800" b="1" dirty="0">
                  <a:solidFill>
                    <a:srgbClr val="0C4C88"/>
                  </a:solidFill>
                </a:rPr>
                <a:t>of Households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4221750" y="4288346"/>
              <a:ext cx="1119674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4327F1-4A4A-C74F-AA97-9C2855D4280A}"/>
              </a:ext>
            </a:extLst>
          </p:cNvPr>
          <p:cNvCxnSpPr>
            <a:cxnSpLocks/>
          </p:cNvCxnSpPr>
          <p:nvPr/>
        </p:nvCxnSpPr>
        <p:spPr>
          <a:xfrm>
            <a:off x="11353800" y="3359020"/>
            <a:ext cx="0" cy="1939587"/>
          </a:xfrm>
          <a:prstGeom prst="line">
            <a:avLst/>
          </a:prstGeom>
          <a:ln w="31750">
            <a:solidFill>
              <a:srgbClr val="FF000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4DC8F7F-CB5D-024B-879E-4F64CCE343A7}"/>
              </a:ext>
            </a:extLst>
          </p:cNvPr>
          <p:cNvCxnSpPr>
            <a:cxnSpLocks/>
          </p:cNvCxnSpPr>
          <p:nvPr/>
        </p:nvCxnSpPr>
        <p:spPr>
          <a:xfrm flipV="1">
            <a:off x="11360150" y="2108200"/>
            <a:ext cx="0" cy="983568"/>
          </a:xfrm>
          <a:prstGeom prst="line">
            <a:avLst/>
          </a:prstGeom>
          <a:ln w="31750">
            <a:solidFill>
              <a:srgbClr val="00B05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D32623D-65BB-EB46-84A3-B2EB733D47BF}"/>
              </a:ext>
            </a:extLst>
          </p:cNvPr>
          <p:cNvSpPr/>
          <p:nvPr/>
        </p:nvSpPr>
        <p:spPr>
          <a:xfrm>
            <a:off x="9159903" y="1996234"/>
            <a:ext cx="1812897" cy="316948"/>
          </a:xfrm>
          <a:prstGeom prst="round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15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51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Inc</a:t>
            </a:r>
            <a:r>
              <a:rPr lang="en-US" dirty="0"/>
              <a:t>ome and Wealth Inequality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384A47D-19FE-4D7C-A2CF-6DA9061D82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79276" y="2632054"/>
            <a:ext cx="4823798" cy="205116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Income Inequality (Gini)</a:t>
            </a:r>
          </a:p>
          <a:p>
            <a:endParaRPr lang="en-US" dirty="0"/>
          </a:p>
          <a:p>
            <a:r>
              <a:rPr lang="en-US" b="0" dirty="0"/>
              <a:t>US: 48.4%</a:t>
            </a:r>
          </a:p>
          <a:p>
            <a:r>
              <a:rPr lang="en-US" b="0" dirty="0"/>
              <a:t>CA: 48.9%</a:t>
            </a:r>
          </a:p>
          <a:p>
            <a:r>
              <a:rPr lang="en-US" b="0" dirty="0"/>
              <a:t>San Francisco: 51.0%</a:t>
            </a:r>
          </a:p>
          <a:p>
            <a:endParaRPr lang="en-GB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2FBB3D8D-360A-F04C-9DCF-437EECE9ED6E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87135" y="1310985"/>
            <a:ext cx="7036512" cy="469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23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8C7FC-2DE6-6848-B943-52BAED7A1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</a:t>
            </a:r>
            <a:r>
              <a:rPr lang="en-US" dirty="0"/>
              <a:t>alth Inequality Exceeds Income Inequality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D51DBBC-0C8B-854B-B3C6-01831D3A3D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60849" y="1404231"/>
            <a:ext cx="4183583" cy="3989562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94FE0AD-A22C-2541-8EAC-0916678AAE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25422" y="1415683"/>
            <a:ext cx="3874154" cy="398277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56600C-E1C7-3A40-945D-05FD2F77E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25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CAA833-72BB-B849-B53F-79075EB7EBD2}"/>
              </a:ext>
            </a:extLst>
          </p:cNvPr>
          <p:cNvSpPr txBox="1"/>
          <p:nvPr/>
        </p:nvSpPr>
        <p:spPr>
          <a:xfrm>
            <a:off x="4474470" y="6457890"/>
            <a:ext cx="7172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Chad Stone, Danilo </a:t>
            </a:r>
            <a:r>
              <a:rPr lang="en-US" sz="1000" dirty="0" err="1"/>
              <a:t>Trisi</a:t>
            </a:r>
            <a:r>
              <a:rPr lang="en-US" sz="1000" dirty="0"/>
              <a:t>, </a:t>
            </a:r>
            <a:r>
              <a:rPr lang="en-US" sz="1000" dirty="0" err="1"/>
              <a:t>Arloc</a:t>
            </a:r>
            <a:r>
              <a:rPr lang="en-US" sz="1000" dirty="0"/>
              <a:t> Sherman, and Roderick Taylor, “A Guide to Statistics on Historical Trends in Income Inequality,” </a:t>
            </a:r>
          </a:p>
          <a:p>
            <a:pPr lvl="0">
              <a:defRPr/>
            </a:pPr>
            <a:r>
              <a:rPr lang="en-US" sz="1000" dirty="0"/>
              <a:t>Center on Budget and Policy Priorities, Policy Futures, Dec. 11, 2018.</a:t>
            </a:r>
          </a:p>
        </p:txBody>
      </p:sp>
    </p:spTree>
    <p:extLst>
      <p:ext uri="{BB962C8B-B14F-4D97-AF65-F5344CB8AC3E}">
        <p14:creationId xmlns:p14="http://schemas.microsoft.com/office/powerpoint/2010/main" val="360309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649B3-AE45-4A46-B8E1-6A7B28F93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Evi</a:t>
            </a:r>
            <a:r>
              <a:rPr lang="en-US" dirty="0"/>
              <a:t>dence of the Gap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B25B3A-BAB7-BD46-B857-EA0D73C5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E438174-F778-754D-833A-7855B2B728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196023" y="909633"/>
            <a:ext cx="7982836" cy="532059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0FF120-C09C-5C45-9746-E81691BCCA32}"/>
              </a:ext>
            </a:extLst>
          </p:cNvPr>
          <p:cNvSpPr txBox="1"/>
          <p:nvPr/>
        </p:nvSpPr>
        <p:spPr>
          <a:xfrm flipH="1">
            <a:off x="5488053" y="2277267"/>
            <a:ext cx="1215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 is</a:t>
            </a:r>
          </a:p>
          <a:p>
            <a:r>
              <a:rPr lang="en-US" dirty="0"/>
              <a:t>7x Greater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9E6A05-055C-D74C-8D88-A6C5EBC2D47E}"/>
              </a:ext>
            </a:extLst>
          </p:cNvPr>
          <p:cNvSpPr txBox="1"/>
          <p:nvPr/>
        </p:nvSpPr>
        <p:spPr>
          <a:xfrm flipH="1">
            <a:off x="7862246" y="3131562"/>
            <a:ext cx="1215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Median is 8x Greater</a:t>
            </a:r>
          </a:p>
        </p:txBody>
      </p:sp>
    </p:spTree>
    <p:extLst>
      <p:ext uri="{BB962C8B-B14F-4D97-AF65-F5344CB8AC3E}">
        <p14:creationId xmlns:p14="http://schemas.microsoft.com/office/powerpoint/2010/main" val="380794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CB2E7-1316-D641-9999-AB865C236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77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</a:t>
            </a:r>
            <a:r>
              <a:rPr lang="en-US" dirty="0"/>
              <a:t>alth is More and More Concentrated</a:t>
            </a:r>
          </a:p>
        </p:txBody>
      </p:sp>
      <p:pic>
        <p:nvPicPr>
          <p:cNvPr id="6" name="Content Placeholder 5" descr="Chart, line chart&#10;&#10;Description automatically generated">
            <a:extLst>
              <a:ext uri="{FF2B5EF4-FFF2-40B4-BE49-F238E27FC236}">
                <a16:creationId xmlns:a16="http://schemas.microsoft.com/office/drawing/2014/main" id="{A512E0EC-30A3-7F46-81C7-8BDF97B82C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450735" y="929640"/>
            <a:ext cx="7290530" cy="530058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A29B74-EDB3-9842-A9A2-357294E35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BEA503-7CE9-E443-A4A0-2E8AB99353D8}"/>
              </a:ext>
            </a:extLst>
          </p:cNvPr>
          <p:cNvSpPr txBox="1"/>
          <p:nvPr/>
        </p:nvSpPr>
        <p:spPr>
          <a:xfrm>
            <a:off x="9722456" y="6456851"/>
            <a:ext cx="1631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Urban Institute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9BA1726-C856-B14F-8E1A-7E66E3F2092B}"/>
              </a:ext>
            </a:extLst>
          </p:cNvPr>
          <p:cNvCxnSpPr>
            <a:cxnSpLocks/>
          </p:cNvCxnSpPr>
          <p:nvPr/>
        </p:nvCxnSpPr>
        <p:spPr>
          <a:xfrm flipV="1">
            <a:off x="9272751" y="1759381"/>
            <a:ext cx="0" cy="1820552"/>
          </a:xfrm>
          <a:prstGeom prst="line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52BC036-DCB4-524B-98BD-CD6801B64C11}"/>
              </a:ext>
            </a:extLst>
          </p:cNvPr>
          <p:cNvSpPr txBox="1"/>
          <p:nvPr/>
        </p:nvSpPr>
        <p:spPr>
          <a:xfrm>
            <a:off x="9847754" y="2392899"/>
            <a:ext cx="1611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99</a:t>
            </a:r>
            <a:r>
              <a:rPr lang="en-US" baseline="30000" dirty="0"/>
              <a:t>th</a:t>
            </a:r>
            <a:r>
              <a:rPr lang="en-US" dirty="0"/>
              <a:t> Percentile </a:t>
            </a:r>
          </a:p>
          <a:p>
            <a:r>
              <a:rPr lang="en-US" dirty="0"/>
              <a:t>2016 = 7x 1963</a:t>
            </a:r>
          </a:p>
        </p:txBody>
      </p:sp>
    </p:spTree>
    <p:extLst>
      <p:ext uri="{BB962C8B-B14F-4D97-AF65-F5344CB8AC3E}">
        <p14:creationId xmlns:p14="http://schemas.microsoft.com/office/powerpoint/2010/main" val="6212943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56" y="0"/>
            <a:ext cx="10515600" cy="1325563"/>
          </a:xfrm>
        </p:spPr>
        <p:txBody>
          <a:bodyPr/>
          <a:lstStyle/>
          <a:p>
            <a:pPr>
              <a:tabLst>
                <a:tab pos="2224088" algn="l"/>
              </a:tabLst>
            </a:pPr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Does Inequality Come From?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06668"/>
            <a:ext cx="5181600" cy="4189162"/>
          </a:xfrm>
        </p:spPr>
        <p:txBody>
          <a:bodyPr anchor="t" anchorCtr="0">
            <a:normAutofit/>
          </a:bodyPr>
          <a:lstStyle/>
          <a:p>
            <a:r>
              <a:rPr lang="en-US" dirty="0"/>
              <a:t>Labor Characteristics</a:t>
            </a:r>
          </a:p>
          <a:p>
            <a:pPr lvl="1"/>
            <a:r>
              <a:rPr lang="en-US" dirty="0"/>
              <a:t>Demographics</a:t>
            </a:r>
          </a:p>
          <a:p>
            <a:pPr lvl="2"/>
            <a:r>
              <a:rPr lang="en-US" dirty="0"/>
              <a:t>Age distribution</a:t>
            </a:r>
          </a:p>
          <a:p>
            <a:pPr lvl="1"/>
            <a:r>
              <a:rPr lang="en-US" dirty="0"/>
              <a:t>Personal Choices</a:t>
            </a:r>
          </a:p>
          <a:p>
            <a:pPr lvl="2"/>
            <a:r>
              <a:rPr lang="en-US" dirty="0"/>
              <a:t>Educational attainment</a:t>
            </a:r>
          </a:p>
          <a:p>
            <a:pPr lvl="2"/>
            <a:r>
              <a:rPr lang="en-US" dirty="0"/>
              <a:t>Effort</a:t>
            </a:r>
          </a:p>
          <a:p>
            <a:pPr lvl="2"/>
            <a:r>
              <a:rPr lang="en-US" dirty="0"/>
              <a:t>Priorities</a:t>
            </a:r>
          </a:p>
          <a:p>
            <a:pPr lvl="2"/>
            <a:r>
              <a:rPr lang="en-US" dirty="0"/>
              <a:t>Household composition</a:t>
            </a:r>
          </a:p>
          <a:p>
            <a:pPr lvl="1"/>
            <a:r>
              <a:rPr lang="en-US" dirty="0"/>
              <a:t>Immigration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9800" y="1606668"/>
            <a:ext cx="5181600" cy="4189162"/>
          </a:xfrm>
        </p:spPr>
        <p:txBody>
          <a:bodyPr>
            <a:normAutofit/>
          </a:bodyPr>
          <a:lstStyle/>
          <a:p>
            <a:r>
              <a:rPr lang="en-US" dirty="0"/>
              <a:t>Market Forces</a:t>
            </a:r>
          </a:p>
          <a:p>
            <a:pPr lvl="1"/>
            <a:r>
              <a:rPr lang="en-US" dirty="0"/>
              <a:t>Technology</a:t>
            </a:r>
          </a:p>
          <a:p>
            <a:pPr lvl="1"/>
            <a:r>
              <a:rPr lang="en-US" dirty="0"/>
              <a:t>Changing demand patterns</a:t>
            </a:r>
          </a:p>
          <a:p>
            <a:pPr lvl="1"/>
            <a:r>
              <a:rPr lang="en-US" dirty="0"/>
              <a:t>Competition for labor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Government Policy</a:t>
            </a:r>
          </a:p>
          <a:p>
            <a:pPr lvl="1"/>
            <a:r>
              <a:rPr lang="en-US" dirty="0"/>
              <a:t>Market influence</a:t>
            </a:r>
          </a:p>
          <a:p>
            <a:pPr lvl="1"/>
            <a:r>
              <a:rPr lang="en-US" dirty="0"/>
              <a:t>Redistribution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32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896FD-218A-BE43-9122-0DBC057E3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70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Go</a:t>
            </a:r>
            <a:r>
              <a:rPr lang="en-US" dirty="0"/>
              <a:t>vernment Policy and Inequality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35438-CAAE-804C-AE7F-D152CD7BBC6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Market Influence: PRE-distribution</a:t>
            </a:r>
          </a:p>
          <a:p>
            <a:pPr lvl="1"/>
            <a:r>
              <a:rPr lang="en-US" dirty="0"/>
              <a:t>Characteristics of labor</a:t>
            </a:r>
          </a:p>
          <a:p>
            <a:pPr lvl="2"/>
            <a:r>
              <a:rPr lang="en-US" dirty="0"/>
              <a:t>Access to education</a:t>
            </a:r>
          </a:p>
          <a:p>
            <a:pPr lvl="1"/>
            <a:r>
              <a:rPr lang="en-US" dirty="0"/>
              <a:t>Effects on labor demand</a:t>
            </a:r>
          </a:p>
          <a:p>
            <a:pPr lvl="2"/>
            <a:r>
              <a:rPr lang="en-US" dirty="0"/>
              <a:t>Market regulation</a:t>
            </a:r>
          </a:p>
          <a:p>
            <a:pPr lvl="3"/>
            <a:r>
              <a:rPr lang="en-US" dirty="0"/>
              <a:t>Competition policy</a:t>
            </a:r>
          </a:p>
          <a:p>
            <a:pPr lvl="2"/>
            <a:r>
              <a:rPr lang="en-US" dirty="0"/>
              <a:t>Labor regulations</a:t>
            </a:r>
          </a:p>
          <a:p>
            <a:pPr lvl="3"/>
            <a:r>
              <a:rPr lang="en-US" dirty="0"/>
              <a:t>Minimum wage, overtime, health insurance, etc.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50D8AA-139E-B047-BF12-8FD87DC1231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RE-distribution</a:t>
            </a:r>
          </a:p>
          <a:p>
            <a:pPr lvl="1"/>
            <a:r>
              <a:rPr lang="en-US" dirty="0"/>
              <a:t>Tax Rates</a:t>
            </a:r>
          </a:p>
          <a:p>
            <a:pPr lvl="1"/>
            <a:r>
              <a:rPr lang="en-US" dirty="0"/>
              <a:t>Income support</a:t>
            </a:r>
          </a:p>
          <a:p>
            <a:pPr lvl="2"/>
            <a:r>
              <a:rPr lang="en-US" dirty="0"/>
              <a:t>Direct aid</a:t>
            </a:r>
          </a:p>
          <a:p>
            <a:pPr lvl="2"/>
            <a:r>
              <a:rPr lang="en-US" dirty="0"/>
              <a:t>Food stamps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E48B4F-BDD6-994D-B6C8-BE26FD561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11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AE4E16-0EA1-40DB-A268-EDEE8E1575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871168"/>
            <a:ext cx="9144000" cy="1289761"/>
          </a:xfrm>
        </p:spPr>
        <p:txBody>
          <a:bodyPr anchor="ctr" anchorCtr="0"/>
          <a:lstStyle/>
          <a:p>
            <a:r>
              <a:rPr lang="en-US" dirty="0">
                <a:solidFill>
                  <a:schemeClr val="bg1"/>
                </a:solidFill>
              </a:rPr>
              <a:t>Economic Inequality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739F97-2E48-4EBF-904D-C4533E495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2" y="351746"/>
            <a:ext cx="5714996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398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F6FA4-AF02-1242-8474-6653A6ACA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9233263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Tax</a:t>
            </a:r>
            <a:r>
              <a:rPr lang="en-US" dirty="0"/>
              <a:t> and Transfer Programs and Inequality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C49C86-0741-E54F-A849-52E84BF5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30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996E908-1C4F-3A45-8F04-0A3760C6AB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6077" y="977900"/>
            <a:ext cx="7019199" cy="5252326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7E9A06-5AF5-B449-96B7-1AC7039047FE}"/>
              </a:ext>
            </a:extLst>
          </p:cNvPr>
          <p:cNvSpPr txBox="1"/>
          <p:nvPr/>
        </p:nvSpPr>
        <p:spPr>
          <a:xfrm>
            <a:off x="4940176" y="1553227"/>
            <a:ext cx="1111255" cy="461665"/>
          </a:xfrm>
          <a:prstGeom prst="rect">
            <a:avLst/>
          </a:prstGeom>
          <a:solidFill>
            <a:srgbClr val="0C4C8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2014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8104E7-6EFB-2243-BB0E-CD59E280A263}"/>
              </a:ext>
            </a:extLst>
          </p:cNvPr>
          <p:cNvSpPr txBox="1"/>
          <p:nvPr/>
        </p:nvSpPr>
        <p:spPr>
          <a:xfrm>
            <a:off x="3249827" y="6457890"/>
            <a:ext cx="8108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U.S. Congressional Budget Office, “The Distribution of Household Income, 2014”, Average Income Before and After Means-Tested Transfers and</a:t>
            </a:r>
          </a:p>
          <a:p>
            <a:pPr lvl="0">
              <a:defRPr/>
            </a:pPr>
            <a:r>
              <a:rPr lang="en-US" sz="1000" dirty="0"/>
              <a:t>Federal Taxes, by Income Group, 2014.</a:t>
            </a:r>
          </a:p>
        </p:txBody>
      </p:sp>
    </p:spTree>
    <p:extLst>
      <p:ext uri="{BB962C8B-B14F-4D97-AF65-F5344CB8AC3E}">
        <p14:creationId xmlns:p14="http://schemas.microsoft.com/office/powerpoint/2010/main" val="15005951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3BFB3-12D4-A141-9F5E-CCD193D8C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Tax</a:t>
            </a:r>
            <a:r>
              <a:rPr lang="en-US" dirty="0"/>
              <a:t>es, Transfers, and Income: 2017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2167EB4-9BE1-204B-86C5-405C893526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0405" y="1028946"/>
            <a:ext cx="7911190" cy="520128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3CD0EB-911C-EE4D-97CD-76D43771A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A048B6-475A-9F45-B347-E840FB2F2F8F}"/>
              </a:ext>
            </a:extLst>
          </p:cNvPr>
          <p:cNvSpPr txBox="1"/>
          <p:nvPr/>
        </p:nvSpPr>
        <p:spPr>
          <a:xfrm>
            <a:off x="6581340" y="6472240"/>
            <a:ext cx="47724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U.S. Congressional Budget Office, “The Distribution of Household Income, 2016”.</a:t>
            </a:r>
          </a:p>
        </p:txBody>
      </p:sp>
    </p:spTree>
    <p:extLst>
      <p:ext uri="{BB962C8B-B14F-4D97-AF65-F5344CB8AC3E}">
        <p14:creationId xmlns:p14="http://schemas.microsoft.com/office/powerpoint/2010/main" val="33741813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Chart, bar chart&#10;&#10;Description automatically generated">
            <a:extLst>
              <a:ext uri="{FF2B5EF4-FFF2-40B4-BE49-F238E27FC236}">
                <a16:creationId xmlns:a16="http://schemas.microsoft.com/office/drawing/2014/main" id="{73588AF0-9676-6044-948F-E893973F35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706201" y="1170408"/>
            <a:ext cx="8690460" cy="498730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3F6FA4-AF02-1242-8474-6653A6ACA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9233263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Tax</a:t>
            </a:r>
            <a:r>
              <a:rPr lang="en-US" dirty="0"/>
              <a:t> and Transfer Programs: Income Shares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C49C86-0741-E54F-A849-52E84BF5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32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7E9A06-5AF5-B449-96B7-1AC7039047FE}"/>
              </a:ext>
            </a:extLst>
          </p:cNvPr>
          <p:cNvSpPr txBox="1"/>
          <p:nvPr/>
        </p:nvSpPr>
        <p:spPr>
          <a:xfrm>
            <a:off x="4940176" y="1553227"/>
            <a:ext cx="1111255" cy="461665"/>
          </a:xfrm>
          <a:prstGeom prst="rect">
            <a:avLst/>
          </a:prstGeom>
          <a:solidFill>
            <a:srgbClr val="0C4C8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2017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8104E7-6EFB-2243-BB0E-CD59E280A263}"/>
              </a:ext>
            </a:extLst>
          </p:cNvPr>
          <p:cNvSpPr txBox="1"/>
          <p:nvPr/>
        </p:nvSpPr>
        <p:spPr>
          <a:xfrm>
            <a:off x="3249827" y="6457890"/>
            <a:ext cx="8108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U.S. Congressional Budget Office, “The Distribution of Household Income, 2016”, Average Income Before and After Means-Tested Transfers and</a:t>
            </a:r>
          </a:p>
          <a:p>
            <a:pPr lvl="0">
              <a:defRPr/>
            </a:pPr>
            <a:r>
              <a:rPr lang="en-US" sz="1000" dirty="0"/>
              <a:t>Federal Taxes, by Income Group, 2016.</a:t>
            </a:r>
          </a:p>
        </p:txBody>
      </p:sp>
    </p:spTree>
    <p:extLst>
      <p:ext uri="{BB962C8B-B14F-4D97-AF65-F5344CB8AC3E}">
        <p14:creationId xmlns:p14="http://schemas.microsoft.com/office/powerpoint/2010/main" val="24370514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350D-8F9B-BB4F-94CB-F370524BC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23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Tax</a:t>
            </a:r>
            <a:r>
              <a:rPr lang="en-US" dirty="0"/>
              <a:t> and Transfer Programs: Income Shares</a:t>
            </a:r>
          </a:p>
        </p:txBody>
      </p:sp>
      <p:pic>
        <p:nvPicPr>
          <p:cNvPr id="6" name="Content Placeholder 5" descr="Chart, pie chart&#10;&#10;Description automatically generated">
            <a:extLst>
              <a:ext uri="{FF2B5EF4-FFF2-40B4-BE49-F238E27FC236}">
                <a16:creationId xmlns:a16="http://schemas.microsoft.com/office/drawing/2014/main" id="{1D523B0E-5C42-F24D-99E7-EC95908360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587082" y="1058643"/>
            <a:ext cx="6490011" cy="517158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3BB9C-1E28-2A41-8B93-603992C06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9903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About Tax Rates?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0F5EDB-56B6-4964-920E-70FE664B99D7}"/>
              </a:ext>
            </a:extLst>
          </p:cNvPr>
          <p:cNvSpPr txBox="1">
            <a:spLocks/>
          </p:cNvSpPr>
          <p:nvPr/>
        </p:nvSpPr>
        <p:spPr>
          <a:xfrm>
            <a:off x="13349926" y="497072"/>
            <a:ext cx="5130107" cy="96430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400 Taxpayers with highest incomes</a:t>
            </a:r>
          </a:p>
          <a:p>
            <a:pPr marL="0" indent="0">
              <a:buNone/>
            </a:pPr>
            <a:r>
              <a:rPr lang="en-US" b="0" dirty="0">
                <a:solidFill>
                  <a:srgbClr val="2B414D"/>
                </a:solidFill>
              </a:rPr>
              <a:t>1992-2007</a:t>
            </a:r>
            <a:endParaRPr lang="en-GB" b="0" dirty="0">
              <a:solidFill>
                <a:srgbClr val="2B414D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2E6E19-9AEA-44F4-987D-0EABB400F745}"/>
              </a:ext>
            </a:extLst>
          </p:cNvPr>
          <p:cNvSpPr txBox="1">
            <a:spLocks/>
          </p:cNvSpPr>
          <p:nvPr/>
        </p:nvSpPr>
        <p:spPr>
          <a:xfrm>
            <a:off x="5968307" y="2801261"/>
            <a:ext cx="1708023" cy="1174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b="0" dirty="0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C06F63-3816-45BA-A2E3-13EA8F550BA5}"/>
              </a:ext>
            </a:extLst>
          </p:cNvPr>
          <p:cNvGrpSpPr/>
          <p:nvPr/>
        </p:nvGrpSpPr>
        <p:grpSpPr>
          <a:xfrm>
            <a:off x="14405139" y="954948"/>
            <a:ext cx="4074894" cy="4646919"/>
            <a:chOff x="6247729" y="1575606"/>
            <a:chExt cx="4074894" cy="464691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D4F430-DDB5-428A-BDBF-95BEF9F150E0}"/>
                </a:ext>
              </a:extLst>
            </p:cNvPr>
            <p:cNvSpPr txBox="1">
              <a:spLocks/>
            </p:cNvSpPr>
            <p:nvPr/>
          </p:nvSpPr>
          <p:spPr>
            <a:xfrm>
              <a:off x="6558081" y="5945526"/>
              <a:ext cx="791820" cy="276999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2B414D"/>
                  </a:solidFill>
                </a:rPr>
                <a:t>Source: </a:t>
              </a:r>
              <a:r>
                <a:rPr lang="en-US" sz="1200" dirty="0">
                  <a:solidFill>
                    <a:srgbClr val="2B414D"/>
                  </a:solidFill>
                </a:rPr>
                <a:t>IRS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07983D9-2C1C-46B1-8589-2A4F971C581A}"/>
                </a:ext>
              </a:extLst>
            </p:cNvPr>
            <p:cNvGrpSpPr>
              <a:grpSpLocks/>
            </p:cNvGrpSpPr>
            <p:nvPr/>
          </p:nvGrpSpPr>
          <p:grpSpPr>
            <a:xfrm>
              <a:off x="8209719" y="1595721"/>
              <a:ext cx="2112904" cy="4222400"/>
              <a:chOff x="6926250" y="2840993"/>
              <a:chExt cx="2096339" cy="4189293"/>
            </a:xfrm>
          </p:grpSpPr>
          <p:sp>
            <p:nvSpPr>
              <p:cNvPr id="3" name="Arrow: Pentagon 2">
                <a:extLst>
                  <a:ext uri="{FF2B5EF4-FFF2-40B4-BE49-F238E27FC236}">
                    <a16:creationId xmlns:a16="http://schemas.microsoft.com/office/drawing/2014/main" id="{9B576615-4685-4CFD-83AF-F30E9ADBEA4B}"/>
                  </a:ext>
                </a:extLst>
              </p:cNvPr>
              <p:cNvSpPr>
                <a:spLocks/>
              </p:cNvSpPr>
              <p:nvPr/>
            </p:nvSpPr>
            <p:spPr>
              <a:xfrm rot="5400000">
                <a:off x="6386687" y="3686574"/>
                <a:ext cx="3175462" cy="1484299"/>
              </a:xfrm>
              <a:prstGeom prst="homePlat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FD44E9F0-8652-495B-B8D6-CCC91CAA63A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514023" y="6109493"/>
                <a:ext cx="920793" cy="920793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57E1C68-F631-4006-9C0C-624D469E692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926250" y="3864009"/>
                <a:ext cx="2096339" cy="6823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</a:rPr>
                  <a:t>Average</a:t>
                </a:r>
              </a:p>
              <a:p>
                <a:pPr algn="ctr"/>
                <a:r>
                  <a:rPr lang="en-US" sz="2400" b="1" dirty="0">
                    <a:solidFill>
                      <a:schemeClr val="bg1"/>
                    </a:solidFill>
                  </a:rPr>
                  <a:t>Tax Rate</a:t>
                </a:r>
                <a:endParaRPr lang="en-GB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11661B3-B045-476C-AF0B-872A7F70C24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549614" y="6115644"/>
                <a:ext cx="849611" cy="8603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en-US" sz="3600" b="1" dirty="0">
                    <a:solidFill>
                      <a:schemeClr val="bg1"/>
                    </a:solidFill>
                  </a:rPr>
                  <a:t>-</a:t>
                </a:r>
              </a:p>
              <a:p>
                <a:pPr algn="ctr">
                  <a:lnSpc>
                    <a:spcPts val="3000"/>
                  </a:lnSpc>
                </a:pPr>
                <a:r>
                  <a:rPr lang="en-US" sz="3000" b="1" dirty="0">
                    <a:solidFill>
                      <a:schemeClr val="bg1"/>
                    </a:solidFill>
                  </a:rPr>
                  <a:t>37%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5D1111B-4346-4C5F-93F4-76362687D2CD}"/>
                </a:ext>
              </a:extLst>
            </p:cNvPr>
            <p:cNvGrpSpPr>
              <a:grpSpLocks/>
            </p:cNvGrpSpPr>
            <p:nvPr/>
          </p:nvGrpSpPr>
          <p:grpSpPr>
            <a:xfrm>
              <a:off x="6247729" y="1575606"/>
              <a:ext cx="2112904" cy="4266644"/>
              <a:chOff x="3506369" y="446025"/>
              <a:chExt cx="2553186" cy="5155721"/>
            </a:xfrm>
          </p:grpSpPr>
          <p:sp>
            <p:nvSpPr>
              <p:cNvPr id="17" name="Arrow: Pentagon 16">
                <a:extLst>
                  <a:ext uri="{FF2B5EF4-FFF2-40B4-BE49-F238E27FC236}">
                    <a16:creationId xmlns:a16="http://schemas.microsoft.com/office/drawing/2014/main" id="{2DB1DDBA-35FA-49FB-8056-288DA828597E}"/>
                  </a:ext>
                </a:extLst>
              </p:cNvPr>
              <p:cNvSpPr>
                <a:spLocks/>
              </p:cNvSpPr>
              <p:nvPr/>
            </p:nvSpPr>
            <p:spPr>
              <a:xfrm rot="16200000">
                <a:off x="2849220" y="2764121"/>
                <a:ext cx="3867482" cy="1807767"/>
              </a:xfrm>
              <a:prstGeom prst="homePlat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E7FDBDF7-D2DB-4FC3-8709-F8CB169B8390}"/>
                  </a:ext>
                </a:extLst>
              </p:cNvPr>
              <p:cNvSpPr>
                <a:spLocks/>
              </p:cNvSpPr>
              <p:nvPr/>
            </p:nvSpPr>
            <p:spPr>
              <a:xfrm rot="10800000">
                <a:off x="4222233" y="475361"/>
                <a:ext cx="1121458" cy="1121458"/>
              </a:xfrm>
              <a:prstGeom prst="ellipse">
                <a:avLst/>
              </a:prstGeom>
              <a:solidFill>
                <a:schemeClr val="accent4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5F30077-B9C1-4557-BE72-D8AA1CE4F7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506369" y="3566635"/>
                <a:ext cx="255318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2B414D"/>
                    </a:solidFill>
                  </a:rPr>
                  <a:t>Average</a:t>
                </a:r>
              </a:p>
              <a:p>
                <a:pPr algn="ctr"/>
                <a:r>
                  <a:rPr lang="en-US" sz="2400" b="1" dirty="0">
                    <a:solidFill>
                      <a:srgbClr val="2B414D"/>
                    </a:solidFill>
                  </a:rPr>
                  <a:t>Income</a:t>
                </a:r>
                <a:endParaRPr lang="en-GB" sz="2400" b="1" dirty="0">
                  <a:solidFill>
                    <a:srgbClr val="2B414D"/>
                  </a:solidFill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3825088-CD3C-4A9C-854C-6CE88644C6B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025258" y="446025"/>
                <a:ext cx="1515406" cy="10478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en-US" sz="3600" b="1" spc="-20" dirty="0">
                    <a:solidFill>
                      <a:srgbClr val="2B414D"/>
                    </a:solidFill>
                  </a:rPr>
                  <a:t>+</a:t>
                </a:r>
              </a:p>
              <a:p>
                <a:pPr algn="ctr">
                  <a:lnSpc>
                    <a:spcPts val="3000"/>
                  </a:lnSpc>
                </a:pPr>
                <a:r>
                  <a:rPr lang="en-US" sz="3000" b="1" spc="-20" dirty="0">
                    <a:solidFill>
                      <a:srgbClr val="2B414D"/>
                    </a:solidFill>
                  </a:rPr>
                  <a:t>392%</a:t>
                </a:r>
              </a:p>
            </p:txBody>
          </p:sp>
        </p:grp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FA47076C-66C7-4601-839B-77F6DE45B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76" y="1423478"/>
            <a:ext cx="6692900" cy="46652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05F742-0740-7844-AC29-F93D6D2BB8F6}"/>
              </a:ext>
            </a:extLst>
          </p:cNvPr>
          <p:cNvSpPr txBox="1"/>
          <p:nvPr/>
        </p:nvSpPr>
        <p:spPr>
          <a:xfrm>
            <a:off x="3031252" y="1907293"/>
            <a:ext cx="11913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1992-2014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4B09DF-2F17-6243-9B33-5235FB9CC1B5}"/>
              </a:ext>
            </a:extLst>
          </p:cNvPr>
          <p:cNvSpPr txBox="1"/>
          <p:nvPr/>
        </p:nvSpPr>
        <p:spPr>
          <a:xfrm>
            <a:off x="3741380" y="3124071"/>
            <a:ext cx="1452642" cy="646331"/>
          </a:xfrm>
          <a:prstGeom prst="rect">
            <a:avLst/>
          </a:prstGeom>
          <a:solidFill>
            <a:srgbClr val="FFD800"/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+310%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CE227F-0241-B34D-A61D-AF3BE4779AC6}"/>
              </a:ext>
            </a:extLst>
          </p:cNvPr>
          <p:cNvSpPr txBox="1"/>
          <p:nvPr/>
        </p:nvSpPr>
        <p:spPr>
          <a:xfrm>
            <a:off x="7102406" y="4025817"/>
            <a:ext cx="1130438" cy="646331"/>
          </a:xfrm>
          <a:prstGeom prst="rect">
            <a:avLst/>
          </a:prstGeom>
          <a:solidFill>
            <a:srgbClr val="E43300"/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-12%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EB8277-01EC-C741-9B2B-D35F73868153}"/>
              </a:ext>
            </a:extLst>
          </p:cNvPr>
          <p:cNvSpPr txBox="1"/>
          <p:nvPr/>
        </p:nvSpPr>
        <p:spPr>
          <a:xfrm>
            <a:off x="3249827" y="6457890"/>
            <a:ext cx="31999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IRS, Statistics of Income Division, December 2016.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BE39EE-034A-F846-B3FA-B53AD88F27A5}"/>
              </a:ext>
            </a:extLst>
          </p:cNvPr>
          <p:cNvSpPr txBox="1"/>
          <p:nvPr/>
        </p:nvSpPr>
        <p:spPr>
          <a:xfrm>
            <a:off x="2786076" y="5601867"/>
            <a:ext cx="14542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9217807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4262D-3E8F-8A4F-A09D-7E2EB3989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Tax</a:t>
            </a:r>
            <a:r>
              <a:rPr lang="en-US" dirty="0"/>
              <a:t> Rates Over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1F942-07A6-774D-8116-4B881943E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pic>
        <p:nvPicPr>
          <p:cNvPr id="8" name="Content Placeholder 7" descr="Chart, line chart&#10;&#10;Description automatically generated">
            <a:extLst>
              <a:ext uri="{FF2B5EF4-FFF2-40B4-BE49-F238E27FC236}">
                <a16:creationId xmlns:a16="http://schemas.microsoft.com/office/drawing/2014/main" id="{ABF15AB2-CD0B-7643-B42B-D377C9B756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32446320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568DB-F145-544A-99AE-22E9798D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2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Top Tax Rate and Income Cutoff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16EB4-07C2-0C46-8AB8-F30D501A4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  <p:pic>
        <p:nvPicPr>
          <p:cNvPr id="10" name="Content Placeholder 9" descr="Chart, line chart&#10;&#10;Description automatically generated">
            <a:extLst>
              <a:ext uri="{FF2B5EF4-FFF2-40B4-BE49-F238E27FC236}">
                <a16:creationId xmlns:a16="http://schemas.microsoft.com/office/drawing/2014/main" id="{41F93E57-59A2-9D4F-A261-BB84CA637A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41314007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0FC61-53F9-C140-957E-97FFAAD9E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Dra</a:t>
            </a:r>
            <a:r>
              <a:rPr lang="en-US" dirty="0"/>
              <a:t>matically Less Progressivity in the Tax Code</a:t>
            </a:r>
          </a:p>
        </p:txBody>
      </p:sp>
      <p:pic>
        <p:nvPicPr>
          <p:cNvPr id="8" name="Content Placeholder 7" descr="A screenshot of text&#10;&#10;Description automatically generated">
            <a:extLst>
              <a:ext uri="{FF2B5EF4-FFF2-40B4-BE49-F238E27FC236}">
                <a16:creationId xmlns:a16="http://schemas.microsoft.com/office/drawing/2014/main" id="{7D222406-8D40-DB49-BAB8-1E33A897A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450305" y="847639"/>
            <a:ext cx="7291390" cy="53825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767E5-2B47-9B40-B95F-40574D30E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196316-AAB0-7B4F-ABCE-91293574B5AF}"/>
              </a:ext>
            </a:extLst>
          </p:cNvPr>
          <p:cNvSpPr txBox="1"/>
          <p:nvPr/>
        </p:nvSpPr>
        <p:spPr>
          <a:xfrm>
            <a:off x="4969103" y="6412788"/>
            <a:ext cx="6384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/>
              <a:t>New York </a:t>
            </a:r>
            <a:r>
              <a:rPr lang="en-US" sz="1400" dirty="0"/>
              <a:t>Times, from Thomas Piketty, Emmanuel </a:t>
            </a:r>
            <a:r>
              <a:rPr lang="en-US" sz="1400" dirty="0" err="1"/>
              <a:t>Saez</a:t>
            </a:r>
            <a:r>
              <a:rPr lang="en-US" sz="1400" dirty="0"/>
              <a:t> and Gabriel Zucman, “</a:t>
            </a:r>
          </a:p>
          <a:p>
            <a:r>
              <a:rPr lang="en-US" sz="1400" dirty="0"/>
              <a:t>Distributional National Accounts: Methods and Estimates for the United States”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169B62-4EC1-7148-AC0A-3E8B3E97012F}"/>
              </a:ext>
            </a:extLst>
          </p:cNvPr>
          <p:cNvSpPr txBox="1"/>
          <p:nvPr/>
        </p:nvSpPr>
        <p:spPr>
          <a:xfrm>
            <a:off x="5384426" y="5641029"/>
            <a:ext cx="142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1961 to 2011</a:t>
            </a:r>
          </a:p>
        </p:txBody>
      </p:sp>
    </p:spTree>
    <p:extLst>
      <p:ext uri="{BB962C8B-B14F-4D97-AF65-F5344CB8AC3E}">
        <p14:creationId xmlns:p14="http://schemas.microsoft.com/office/powerpoint/2010/main" val="19293882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95DB4-617D-7A43-8411-47B2A3962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29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Rich Really do Pay Lower Taxes</a:t>
            </a:r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A987B190-3641-2B49-A1AE-E81AA66228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1876" y="1173194"/>
            <a:ext cx="9808247" cy="47826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2B822-B4ED-4746-AC2F-85A42AF71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D84A66-AF5C-8A4E-9101-06F64BDF1EB3}"/>
              </a:ext>
            </a:extLst>
          </p:cNvPr>
          <p:cNvSpPr txBox="1"/>
          <p:nvPr/>
        </p:nvSpPr>
        <p:spPr>
          <a:xfrm>
            <a:off x="2553419" y="5762445"/>
            <a:ext cx="15118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Lower Income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148323-C452-7F4B-850B-E118D044BBF5}"/>
              </a:ext>
            </a:extLst>
          </p:cNvPr>
          <p:cNvSpPr txBox="1"/>
          <p:nvPr/>
        </p:nvSpPr>
        <p:spPr>
          <a:xfrm>
            <a:off x="8330242" y="5762445"/>
            <a:ext cx="15581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Higher Income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638735-4D81-9341-809D-A7605BC06A9A}"/>
              </a:ext>
            </a:extLst>
          </p:cNvPr>
          <p:cNvSpPr txBox="1"/>
          <p:nvPr/>
        </p:nvSpPr>
        <p:spPr>
          <a:xfrm>
            <a:off x="10242037" y="5546306"/>
            <a:ext cx="68595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/>
              <a:t>Top 400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B31498-09F3-3F48-920C-29B72519425A}"/>
              </a:ext>
            </a:extLst>
          </p:cNvPr>
          <p:cNvSpPr txBox="1"/>
          <p:nvPr/>
        </p:nvSpPr>
        <p:spPr>
          <a:xfrm>
            <a:off x="10574715" y="1461407"/>
            <a:ext cx="49885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/>
              <a:t>1950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FECFD5-4908-3241-959F-10F8E6B658E1}"/>
              </a:ext>
            </a:extLst>
          </p:cNvPr>
          <p:cNvCxnSpPr>
            <a:cxnSpLocks/>
          </p:cNvCxnSpPr>
          <p:nvPr/>
        </p:nvCxnSpPr>
        <p:spPr>
          <a:xfrm flipH="1">
            <a:off x="1692166" y="4692770"/>
            <a:ext cx="888255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84383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88725-27E0-D646-9C51-0274358D5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useholds by Tax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84CF9D-30D8-5247-B77D-0E917D7F1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17E809-DB7D-324C-8F41-6C79F81DB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650" y="1048935"/>
            <a:ext cx="8189749" cy="514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61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9EAE-338F-5D4A-8C40-7C3D0FD4A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</a:t>
            </a:r>
            <a:r>
              <a:rPr lang="en-US" dirty="0"/>
              <a:t>dits and 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C8CE3-22BA-E94A-B6AC-D79713820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This slide deck was authored by:</a:t>
            </a:r>
          </a:p>
          <a:p>
            <a:pPr lvl="1"/>
            <a:r>
              <a:rPr lang="en-US" dirty="0"/>
              <a:t>Jon </a:t>
            </a:r>
            <a:r>
              <a:rPr lang="en-US" dirty="0" err="1"/>
              <a:t>Haveman</a:t>
            </a:r>
            <a:r>
              <a:rPr lang="en-US" dirty="0"/>
              <a:t>, Executive Director of NEED</a:t>
            </a:r>
          </a:p>
          <a:p>
            <a:r>
              <a:rPr lang="en-US" dirty="0"/>
              <a:t>This slide deck was reviewed by:</a:t>
            </a:r>
          </a:p>
          <a:p>
            <a:pPr lvl="1"/>
            <a:r>
              <a:rPr lang="en-US" dirty="0"/>
              <a:t>Timothy </a:t>
            </a:r>
            <a:r>
              <a:rPr lang="en-US" dirty="0" err="1"/>
              <a:t>Smeeding</a:t>
            </a:r>
            <a:r>
              <a:rPr lang="en-US" dirty="0"/>
              <a:t>, University of Wisconsin</a:t>
            </a:r>
          </a:p>
          <a:p>
            <a:pPr lvl="1"/>
            <a:r>
              <a:rPr lang="en-US" dirty="0"/>
              <a:t>Robert Wright, </a:t>
            </a:r>
            <a:r>
              <a:rPr lang="en-US" dirty="0" err="1"/>
              <a:t>Augustana</a:t>
            </a:r>
            <a:r>
              <a:rPr lang="en-US" dirty="0"/>
              <a:t> University</a:t>
            </a:r>
          </a:p>
          <a:p>
            <a:r>
              <a:rPr lang="en-US" dirty="0"/>
              <a:t>Disclaimer</a:t>
            </a:r>
          </a:p>
          <a:p>
            <a:pPr lvl="1"/>
            <a:r>
              <a:rPr lang="en-US" dirty="0"/>
              <a:t>NEED presentations are designed to be nonpartisan</a:t>
            </a:r>
          </a:p>
          <a:p>
            <a:pPr lvl="1"/>
            <a:r>
              <a:rPr lang="en-US" dirty="0"/>
              <a:t>It is, however, inevitable that the presenter will be asked for and will provide their </a:t>
            </a:r>
            <a:r>
              <a:rPr lang="en-US"/>
              <a:t>own views</a:t>
            </a:r>
            <a:endParaRPr lang="en-US" dirty="0"/>
          </a:p>
          <a:p>
            <a:pPr lvl="1"/>
            <a:r>
              <a:rPr lang="en-US" dirty="0"/>
              <a:t>Such views are those of the presenter and not necessarily those of the National Economic Education Delegation (</a:t>
            </a:r>
            <a:r>
              <a:rPr lang="en-US"/>
              <a:t>NEED)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5FD2B-E0DC-B44E-B85B-3363DE7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7880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90961-E54A-8345-B518-D7807E0B0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rket Forces and Inequality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48CE3-0ACB-9940-AECA-CA93AADD7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6473"/>
            <a:ext cx="10515600" cy="4659496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Changing demand patterns</a:t>
            </a:r>
          </a:p>
          <a:p>
            <a:pPr lvl="1"/>
            <a:r>
              <a:rPr lang="en-US" dirty="0"/>
              <a:t>Technology</a:t>
            </a:r>
          </a:p>
          <a:p>
            <a:pPr lvl="1"/>
            <a:r>
              <a:rPr lang="en-US" dirty="0"/>
              <a:t>Globalization</a:t>
            </a:r>
          </a:p>
          <a:p>
            <a:pPr lvl="1"/>
            <a:r>
              <a:rPr lang="en-US" dirty="0"/>
              <a:t>Industry composition</a:t>
            </a:r>
          </a:p>
          <a:p>
            <a:pPr lvl="2"/>
            <a:r>
              <a:rPr lang="en-US" dirty="0"/>
              <a:t>PCs instead of typewriters</a:t>
            </a:r>
          </a:p>
          <a:p>
            <a:pPr lvl="2"/>
            <a:r>
              <a:rPr lang="en-US" dirty="0"/>
              <a:t>Services instead of goods</a:t>
            </a:r>
          </a:p>
          <a:p>
            <a:pPr lvl="2"/>
            <a:r>
              <a:rPr lang="en-US" dirty="0"/>
              <a:t>Professional services instead of personal services</a:t>
            </a:r>
          </a:p>
          <a:p>
            <a:r>
              <a:rPr lang="en-US" dirty="0"/>
              <a:t>Competition in labor markets</a:t>
            </a:r>
          </a:p>
          <a:p>
            <a:pPr lvl="1"/>
            <a:r>
              <a:rPr lang="en-US" dirty="0"/>
              <a:t>Unionization</a:t>
            </a:r>
          </a:p>
          <a:p>
            <a:pPr lvl="1"/>
            <a:r>
              <a:rPr lang="en-US" dirty="0"/>
              <a:t>Market concentration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470719-2FFD-E94A-ADAE-B9243550E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3491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02955-A410-BE45-85FD-5083D64D5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Does Inequality Come From?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BB855-9421-9242-A11B-B69AFCB40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Labor characteristics</a:t>
            </a:r>
          </a:p>
          <a:p>
            <a:pPr lvl="1"/>
            <a:r>
              <a:rPr lang="en-US" dirty="0"/>
              <a:t>What do workers bring to the market?</a:t>
            </a:r>
          </a:p>
          <a:p>
            <a:r>
              <a:rPr lang="en-US" dirty="0"/>
              <a:t>Market forces</a:t>
            </a:r>
          </a:p>
          <a:p>
            <a:pPr lvl="1"/>
            <a:r>
              <a:rPr lang="en-US" dirty="0"/>
              <a:t>How does the market value the labor characteristics?</a:t>
            </a:r>
          </a:p>
          <a:p>
            <a:r>
              <a:rPr lang="en-US" dirty="0"/>
              <a:t>Government policies</a:t>
            </a:r>
          </a:p>
          <a:p>
            <a:pPr lvl="1"/>
            <a:r>
              <a:rPr lang="en-US"/>
              <a:t>PRE-distribution </a:t>
            </a:r>
            <a:r>
              <a:rPr lang="en-US" dirty="0"/>
              <a:t>– affecting markets</a:t>
            </a:r>
          </a:p>
          <a:p>
            <a:pPr lvl="1"/>
            <a:r>
              <a:rPr lang="en-US" dirty="0"/>
              <a:t>Redistribution – affecting incomes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CFEF58-9B84-8F4A-AFC1-7177C6CB8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8318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20" dirty="0">
                <a:solidFill>
                  <a:schemeClr val="bg1"/>
                </a:solidFill>
              </a:rPr>
              <a:t>Lab</a:t>
            </a:r>
            <a:r>
              <a:rPr lang="en-US" dirty="0"/>
              <a:t>or Income is Unhinged from Productivity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AA10C6A-AF6F-4225-9CBA-F7C0F57B1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3063" y="2012062"/>
            <a:ext cx="4420737" cy="30824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Why?</a:t>
            </a:r>
          </a:p>
          <a:p>
            <a:pPr marL="457200" indent="-457200"/>
            <a:r>
              <a:rPr lang="en-US" b="0" dirty="0"/>
              <a:t>Declining unionization</a:t>
            </a:r>
          </a:p>
          <a:p>
            <a:pPr marL="457200" indent="-457200"/>
            <a:r>
              <a:rPr lang="en-US" b="0" dirty="0"/>
              <a:t>Globalization</a:t>
            </a:r>
          </a:p>
          <a:p>
            <a:pPr marL="457200" indent="-457200"/>
            <a:r>
              <a:rPr lang="en-US" b="0" dirty="0"/>
              <a:t>Immigration</a:t>
            </a:r>
          </a:p>
          <a:p>
            <a:pPr marL="457200" indent="-457200"/>
            <a:r>
              <a:rPr lang="en-US" b="0" dirty="0"/>
              <a:t>Competition policy</a:t>
            </a:r>
          </a:p>
          <a:p>
            <a:pPr marL="457200" indent="-457200"/>
            <a:r>
              <a:rPr lang="en-US" b="0" dirty="0"/>
              <a:t>Cheap technology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4EB703-5444-A443-B26A-F4599BC802D3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270993" y="1325563"/>
            <a:ext cx="6425494" cy="467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421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E1E1D-174D-C949-A37D-FA2C2022C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De</a:t>
            </a:r>
            <a:r>
              <a:rPr lang="en-US" dirty="0"/>
              <a:t>clining Unionization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B653B3-C2FF-F243-9EE4-577C44911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43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5F348B-484C-D448-BE5E-5ADBF44524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225612" y="1325563"/>
            <a:ext cx="7315200" cy="4875610"/>
          </a:xfrm>
          <a:prstGeom prst="rect">
            <a:avLst/>
          </a:prstGeom>
        </p:spPr>
      </p:pic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61AF33F7-42EB-8940-AFE3-E5B01E16B806}"/>
              </a:ext>
            </a:extLst>
          </p:cNvPr>
          <p:cNvSpPr txBox="1">
            <a:spLocks/>
          </p:cNvSpPr>
          <p:nvPr/>
        </p:nvSpPr>
        <p:spPr>
          <a:xfrm>
            <a:off x="7806495" y="1681743"/>
            <a:ext cx="3350624" cy="147624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Unionization Rates</a:t>
            </a:r>
          </a:p>
          <a:p>
            <a:pPr marL="457200" indent="-457200"/>
            <a:r>
              <a:rPr lang="en-US" dirty="0"/>
              <a:t>1983: </a:t>
            </a:r>
            <a:r>
              <a:rPr lang="en-US" b="0" dirty="0"/>
              <a:t>	</a:t>
            </a:r>
            <a:r>
              <a:rPr lang="en-US" b="0" dirty="0">
                <a:solidFill>
                  <a:srgbClr val="2B414D"/>
                </a:solidFill>
              </a:rPr>
              <a:t>20.1%</a:t>
            </a:r>
          </a:p>
          <a:p>
            <a:pPr marL="457200" indent="-457200"/>
            <a:r>
              <a:rPr lang="en-US" dirty="0"/>
              <a:t>2020:</a:t>
            </a:r>
            <a:r>
              <a:rPr lang="en-US" b="0" dirty="0"/>
              <a:t>	</a:t>
            </a:r>
            <a:r>
              <a:rPr lang="en-US" b="0" dirty="0">
                <a:solidFill>
                  <a:srgbClr val="2B414D"/>
                </a:solidFill>
              </a:rPr>
              <a:t>10.8%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B529B1-DEA3-3344-82BB-C0A3149FE18D}"/>
              </a:ext>
            </a:extLst>
          </p:cNvPr>
          <p:cNvSpPr txBox="1"/>
          <p:nvPr/>
        </p:nvSpPr>
        <p:spPr>
          <a:xfrm>
            <a:off x="4162709" y="6422600"/>
            <a:ext cx="72875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</a:t>
            </a:r>
            <a:r>
              <a:rPr lang="en-US" sz="1000" dirty="0">
                <a:hlinkClick r:id="rId5"/>
              </a:rPr>
              <a:t>https://inequality.org/facts/income-inequality/</a:t>
            </a:r>
            <a:r>
              <a:rPr lang="en-US" sz="1000" dirty="0"/>
              <a:t>, Bureau of Labor Statistics and </a:t>
            </a:r>
            <a:r>
              <a:rPr lang="en-US" sz="1000" dirty="0" err="1"/>
              <a:t>Emmanueul</a:t>
            </a:r>
            <a:r>
              <a:rPr lang="en-US" sz="1000" dirty="0"/>
              <a:t> </a:t>
            </a:r>
            <a:r>
              <a:rPr lang="en-US" sz="1000" dirty="0" err="1"/>
              <a:t>Saez</a:t>
            </a:r>
            <a:r>
              <a:rPr lang="en-US" sz="1000" dirty="0"/>
              <a:t>, University of </a:t>
            </a:r>
            <a:r>
              <a:rPr lang="en-US" sz="1000" dirty="0" err="1"/>
              <a:t>Califonria</a:t>
            </a:r>
            <a:r>
              <a:rPr lang="en-US" sz="1000" dirty="0"/>
              <a:t>, Berkeley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97150D71-C935-804B-AA42-B29D472FD6ED}"/>
              </a:ext>
            </a:extLst>
          </p:cNvPr>
          <p:cNvSpPr txBox="1">
            <a:spLocks/>
          </p:cNvSpPr>
          <p:nvPr/>
        </p:nvSpPr>
        <p:spPr>
          <a:xfrm>
            <a:off x="7806495" y="3700011"/>
            <a:ext cx="3350624" cy="147624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Unionization Rates</a:t>
            </a:r>
          </a:p>
          <a:p>
            <a:pPr marL="457200" indent="-457200"/>
            <a:r>
              <a:rPr lang="en-US" dirty="0"/>
              <a:t>Public: </a:t>
            </a:r>
            <a:r>
              <a:rPr lang="en-US" b="0" dirty="0"/>
              <a:t>	</a:t>
            </a:r>
            <a:r>
              <a:rPr lang="en-US" b="0" dirty="0">
                <a:solidFill>
                  <a:srgbClr val="2B414D"/>
                </a:solidFill>
              </a:rPr>
              <a:t>34.8%</a:t>
            </a:r>
          </a:p>
          <a:p>
            <a:pPr marL="457200" indent="-457200"/>
            <a:r>
              <a:rPr lang="en-US" dirty="0"/>
              <a:t>Private:</a:t>
            </a:r>
            <a:r>
              <a:rPr lang="en-US" b="0" dirty="0"/>
              <a:t>	</a:t>
            </a:r>
            <a:r>
              <a:rPr lang="en-US" b="0" dirty="0">
                <a:solidFill>
                  <a:srgbClr val="2B414D"/>
                </a:solidFill>
              </a:rPr>
              <a:t>6.3%</a:t>
            </a:r>
          </a:p>
        </p:txBody>
      </p:sp>
    </p:spTree>
    <p:extLst>
      <p:ext uri="{BB962C8B-B14F-4D97-AF65-F5344CB8AC3E}">
        <p14:creationId xmlns:p14="http://schemas.microsoft.com/office/powerpoint/2010/main" val="7954608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8BD97-B2CE-FA4C-9C95-909C8D384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Gro</a:t>
            </a:r>
            <a:r>
              <a:rPr lang="en-US" dirty="0"/>
              <a:t>wing Revenue Concentration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47849BD-E6BE-8540-9BA1-A534098192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197453" y="1129304"/>
            <a:ext cx="9797093" cy="507055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BB3AA-A103-6A45-9264-B2F71C71E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3AE603-20D3-7B43-A552-9C8A3BD5541D}"/>
              </a:ext>
            </a:extLst>
          </p:cNvPr>
          <p:cNvSpPr txBox="1"/>
          <p:nvPr/>
        </p:nvSpPr>
        <p:spPr>
          <a:xfrm>
            <a:off x="6319087" y="6456851"/>
            <a:ext cx="5283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The Hamilton Project, Brookings: The State of </a:t>
            </a:r>
            <a:r>
              <a:rPr lang="en-US" sz="1200" dirty="0" err="1"/>
              <a:t>Compention</a:t>
            </a:r>
            <a:r>
              <a:rPr lang="en-US" sz="1200" dirty="0"/>
              <a:t> and dynamism.</a:t>
            </a:r>
          </a:p>
        </p:txBody>
      </p:sp>
    </p:spTree>
    <p:extLst>
      <p:ext uri="{BB962C8B-B14F-4D97-AF65-F5344CB8AC3E}">
        <p14:creationId xmlns:p14="http://schemas.microsoft.com/office/powerpoint/2010/main" val="29047603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ECC58-9E27-B845-8027-77BF9D3B7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mpetition in the Economy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F6E120-2C9A-A345-9235-08CEA0EC5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45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6E07AB-5355-9744-96B3-BF792258F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36376" y="1095190"/>
            <a:ext cx="9076580" cy="51350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CB434D-1EBA-4142-A686-4A667AC6C46A}"/>
              </a:ext>
            </a:extLst>
          </p:cNvPr>
          <p:cNvSpPr txBox="1"/>
          <p:nvPr/>
        </p:nvSpPr>
        <p:spPr>
          <a:xfrm>
            <a:off x="3414877" y="1095190"/>
            <a:ext cx="53622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C4C88"/>
                </a:solidFill>
              </a:rPr>
              <a:t>Return on invested capital excluding goodwill – </a:t>
            </a:r>
          </a:p>
          <a:p>
            <a:pPr algn="ctr"/>
            <a:r>
              <a:rPr lang="en-US" sz="2000" b="1" dirty="0">
                <a:solidFill>
                  <a:srgbClr val="0C4C88"/>
                </a:solidFill>
              </a:rPr>
              <a:t>US publicly-traded nonfinancial firms, 1965-2014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CEA87C-377B-7043-9E27-BBB58EDA4F3E}"/>
              </a:ext>
            </a:extLst>
          </p:cNvPr>
          <p:cNvSpPr txBox="1"/>
          <p:nvPr/>
        </p:nvSpPr>
        <p:spPr>
          <a:xfrm>
            <a:off x="3249827" y="6457890"/>
            <a:ext cx="58496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Jason Furman, ”Forms and sources of inequality in the United States”, VOX, March 17, 2016, Figure 6.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EDF935-80E6-9746-9222-0E7EE41716AA}"/>
              </a:ext>
            </a:extLst>
          </p:cNvPr>
          <p:cNvCxnSpPr/>
          <p:nvPr/>
        </p:nvCxnSpPr>
        <p:spPr>
          <a:xfrm>
            <a:off x="2603500" y="4330700"/>
            <a:ext cx="2273300" cy="0"/>
          </a:xfrm>
          <a:prstGeom prst="line">
            <a:avLst/>
          </a:prstGeom>
          <a:ln w="508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376A12B-D6D5-AA43-B25E-6DB06E5DD592}"/>
              </a:ext>
            </a:extLst>
          </p:cNvPr>
          <p:cNvCxnSpPr>
            <a:cxnSpLocks/>
          </p:cNvCxnSpPr>
          <p:nvPr/>
        </p:nvCxnSpPr>
        <p:spPr>
          <a:xfrm flipV="1">
            <a:off x="5107214" y="1803076"/>
            <a:ext cx="3669900" cy="2494708"/>
          </a:xfrm>
          <a:prstGeom prst="line">
            <a:avLst/>
          </a:prstGeom>
          <a:ln w="508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15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1AFC2-6A14-7E40-B5CF-E4338F13D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CE</a:t>
            </a:r>
            <a:r>
              <a:rPr lang="en-US" dirty="0"/>
              <a:t>O Pay Has Been Growing Rapidly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7422B6-CD2A-9142-9413-D4D76DCD4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46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9A37CEB-07FA-CC4F-9717-A6305B9092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2822136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1483EB4D-2F6C-2940-8FBF-E372FCA5A206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61AFC2-6A14-7E40-B5CF-E4338F13D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CE</a:t>
            </a:r>
            <a:r>
              <a:rPr lang="en-US" dirty="0"/>
              <a:t>O Pay Has Been Growing Rapidly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7422B6-CD2A-9142-9413-D4D76DCD4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47</a:t>
            </a:fld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9211AEA-4617-D64A-8FCF-9054B2EA3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269" y="2693022"/>
            <a:ext cx="10169462" cy="353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78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D0EDC-CD34-7B4B-8A45-910BFEB9F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CE</a:t>
            </a:r>
            <a:r>
              <a:rPr lang="en-US" dirty="0"/>
              <a:t>O Compensation – Tied to Stock Prices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46BC669-4314-9B4A-B5DE-42558FC22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982274" y="1116500"/>
            <a:ext cx="10227451" cy="51137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8E1FCB-2283-7248-8162-697034059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3757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41CFE-B09C-6441-A0BB-A90046F59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Im</a:t>
            </a:r>
            <a:r>
              <a:rPr lang="en-US" dirty="0"/>
              <a:t>migration and Inequality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7E6749-0B61-B140-8515-E5AE5CF0C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49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496007-CD79-4942-9FAD-981618A35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121" y="933061"/>
            <a:ext cx="8390117" cy="52971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CBE16E-842D-AC46-A1E4-29AAA947E992}"/>
              </a:ext>
            </a:extLst>
          </p:cNvPr>
          <p:cNvSpPr txBox="1"/>
          <p:nvPr/>
        </p:nvSpPr>
        <p:spPr>
          <a:xfrm>
            <a:off x="3249827" y="6457890"/>
            <a:ext cx="72555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Ping Xu, James C. Garand, and Ling Zhu, “How immigration makes income inequality worse in the U.S.”, October, 2015, Figure 1.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F172137-6E18-2C43-BE0D-964E35DAB0D0}"/>
              </a:ext>
            </a:extLst>
          </p:cNvPr>
          <p:cNvSpPr/>
          <p:nvPr/>
        </p:nvSpPr>
        <p:spPr>
          <a:xfrm>
            <a:off x="5295900" y="1625600"/>
            <a:ext cx="1638300" cy="266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CD3D5C6-6417-E844-AA63-DEE772CF5AC2}"/>
              </a:ext>
            </a:extLst>
          </p:cNvPr>
          <p:cNvSpPr/>
          <p:nvPr/>
        </p:nvSpPr>
        <p:spPr>
          <a:xfrm>
            <a:off x="6418682" y="2713394"/>
            <a:ext cx="1792255" cy="4403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63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607247B2-215B-4554-876C-1F0EB271D4AE}"/>
              </a:ext>
            </a:extLst>
          </p:cNvPr>
          <p:cNvSpPr>
            <a:spLocks/>
          </p:cNvSpPr>
          <p:nvPr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A81A560-D6F0-4CF2-A6B8-0F9C43F36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69183D-BA9A-4ADF-BD36-FB418154C4BB}"/>
              </a:ext>
            </a:extLst>
          </p:cNvPr>
          <p:cNvCxnSpPr>
            <a:cxnSpLocks/>
          </p:cNvCxnSpPr>
          <p:nvPr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60C5E11-4956-F645-9B92-01DBB4FA25D2}"/>
              </a:ext>
            </a:extLst>
          </p:cNvPr>
          <p:cNvSpPr txBox="1">
            <a:spLocks/>
          </p:cNvSpPr>
          <p:nvPr/>
        </p:nvSpPr>
        <p:spPr>
          <a:xfrm>
            <a:off x="3505200" y="1334419"/>
            <a:ext cx="5181600" cy="41891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Definition</a:t>
            </a:r>
          </a:p>
          <a:p>
            <a:pPr>
              <a:lnSpc>
                <a:spcPct val="100000"/>
              </a:lnSpc>
            </a:pPr>
            <a:r>
              <a:rPr lang="en-US" dirty="0"/>
              <a:t>Measurement</a:t>
            </a:r>
          </a:p>
          <a:p>
            <a:pPr>
              <a:lnSpc>
                <a:spcPct val="100000"/>
              </a:lnSpc>
            </a:pPr>
            <a:r>
              <a:rPr lang="en-US" dirty="0"/>
              <a:t>How does it happen?</a:t>
            </a:r>
          </a:p>
          <a:p>
            <a:pPr>
              <a:lnSpc>
                <a:spcPct val="100000"/>
              </a:lnSpc>
            </a:pPr>
            <a:r>
              <a:rPr lang="en-US" dirty="0"/>
              <a:t>Does it matter?</a:t>
            </a:r>
          </a:p>
          <a:p>
            <a:pPr>
              <a:lnSpc>
                <a:spcPct val="100000"/>
              </a:lnSpc>
            </a:pPr>
            <a:r>
              <a:rPr lang="en-US" dirty="0"/>
              <a:t>Is it a problem?</a:t>
            </a:r>
          </a:p>
          <a:p>
            <a:pPr>
              <a:lnSpc>
                <a:spcPct val="100000"/>
              </a:lnSpc>
            </a:pPr>
            <a:r>
              <a:rPr lang="en-US" dirty="0"/>
              <a:t>What to do about it</a:t>
            </a:r>
          </a:p>
        </p:txBody>
      </p:sp>
    </p:spTree>
    <p:extLst>
      <p:ext uri="{BB962C8B-B14F-4D97-AF65-F5344CB8AC3E}">
        <p14:creationId xmlns:p14="http://schemas.microsoft.com/office/powerpoint/2010/main" val="7515628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51702-15BD-7D49-8A60-21CF25523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Im</a:t>
            </a:r>
            <a:r>
              <a:rPr lang="en-US" dirty="0"/>
              <a:t>migration and Inequality-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2DA72-A850-5148-89E8-F53E39E06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Beginning in about 1970, the immigrant share of the U.S. </a:t>
            </a:r>
            <a:br>
              <a:rPr lang="en-US" dirty="0"/>
            </a:br>
            <a:r>
              <a:rPr lang="en-US" dirty="0"/>
              <a:t>Population increased dramatically. </a:t>
            </a:r>
          </a:p>
          <a:p>
            <a:pPr lvl="1"/>
            <a:r>
              <a:rPr lang="en-US" dirty="0"/>
              <a:t>5% </a:t>
            </a:r>
            <a:r>
              <a:rPr lang="en-US"/>
              <a:t>in 1970 and </a:t>
            </a:r>
            <a:r>
              <a:rPr lang="en-US" dirty="0"/>
              <a:t>14% in 2016</a:t>
            </a:r>
          </a:p>
          <a:p>
            <a:r>
              <a:rPr lang="en-US" dirty="0"/>
              <a:t>Immigration tends to happen most often among:</a:t>
            </a:r>
          </a:p>
          <a:p>
            <a:pPr lvl="1"/>
            <a:r>
              <a:rPr lang="en-US" dirty="0"/>
              <a:t>Low-skilled low-wage workers</a:t>
            </a:r>
          </a:p>
          <a:p>
            <a:pPr lvl="1"/>
            <a:r>
              <a:rPr lang="en-US" dirty="0"/>
              <a:t>High-skilled high-wage workers</a:t>
            </a:r>
          </a:p>
          <a:p>
            <a:r>
              <a:rPr lang="en-US" dirty="0"/>
              <a:t>Immigration has likely increased income inequality.</a:t>
            </a:r>
          </a:p>
          <a:p>
            <a:r>
              <a:rPr lang="en-US" dirty="0"/>
              <a:t>Its effect has likely been small.</a:t>
            </a:r>
          </a:p>
          <a:p>
            <a:pPr lvl="1"/>
            <a:r>
              <a:rPr lang="en-US" dirty="0"/>
              <a:t>~5% between 1980 and 2000</a:t>
            </a:r>
          </a:p>
          <a:p>
            <a:pPr lvl="1"/>
            <a:r>
              <a:rPr lang="en-US" dirty="0"/>
              <a:t>No reason to think it has been bigger since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1B2EA-61CC-BA4A-B986-69FA4028A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689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C64A6-7DA2-524F-8985-DBCB03DE5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Tec</a:t>
            </a:r>
            <a:r>
              <a:rPr lang="en-US" dirty="0"/>
              <a:t>hnological Change and Inequality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B23C7-9FB2-F046-BEA9-D20CC4701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Much of the technology adopted in the last 30 years has eliminated low-skill or low-wage jobs.</a:t>
            </a:r>
          </a:p>
          <a:p>
            <a:pPr lvl="1"/>
            <a:r>
              <a:rPr lang="en-US" dirty="0"/>
              <a:t>Computers, advanced manufacturing equipment, steel mini-mills, automation</a:t>
            </a:r>
          </a:p>
          <a:p>
            <a:r>
              <a:rPr lang="en-US" dirty="0"/>
              <a:t>There is a “winner take all” aspect of the technology-driven economy.</a:t>
            </a:r>
          </a:p>
          <a:p>
            <a:pPr lvl="1"/>
            <a:r>
              <a:rPr lang="en-US" dirty="0"/>
              <a:t>This likely favors a small group of individuals.</a:t>
            </a:r>
          </a:p>
          <a:p>
            <a:r>
              <a:rPr lang="en-US" dirty="0"/>
              <a:t>Both aspects increase inequality by increasing the rewards to:</a:t>
            </a:r>
          </a:p>
          <a:p>
            <a:pPr lvl="1"/>
            <a:r>
              <a:rPr lang="en-US" dirty="0"/>
              <a:t>Those with significant labor market skills.</a:t>
            </a:r>
          </a:p>
          <a:p>
            <a:pPr lvl="1"/>
            <a:r>
              <a:rPr lang="en-US" dirty="0"/>
              <a:t>Owners over workers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79DC94-BA23-AA49-8D84-000B6190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34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66D92-87F9-C748-A444-F1BC2B0A3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Tec</a:t>
            </a:r>
            <a:r>
              <a:rPr lang="en-US" dirty="0"/>
              <a:t>hnology Benefits Ownership over Labor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8949A2-A3E2-AB46-9600-8C9BEAF69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52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1FC0DB-ACB3-A642-83DB-EC4BBB77B0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0" y="1223258"/>
            <a:ext cx="7315200" cy="500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307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D51C2-3788-E54B-A148-73509E48E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Tec</a:t>
            </a:r>
            <a:r>
              <a:rPr lang="en-US" dirty="0"/>
              <a:t>hnology can Hurt Low Income Workers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D0EC0-43D3-C24A-9986-A4F026337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029943-484F-D14C-A5D3-DCA228F22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39282"/>
            <a:ext cx="4256314" cy="33478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9460F6-D0F7-C74B-83DE-BCC62264B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269" y="2971299"/>
            <a:ext cx="5419531" cy="32931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D65DD2-CF7F-CE4B-9A8F-3E1CF6324F30}"/>
              </a:ext>
            </a:extLst>
          </p:cNvPr>
          <p:cNvSpPr txBox="1"/>
          <p:nvPr/>
        </p:nvSpPr>
        <p:spPr>
          <a:xfrm>
            <a:off x="5384800" y="2133600"/>
            <a:ext cx="521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Early on, technology was good to low income workers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7E65CC-CB3C-6F4B-BA25-40C8F1CF0251}"/>
              </a:ext>
            </a:extLst>
          </p:cNvPr>
          <p:cNvSpPr txBox="1"/>
          <p:nvPr/>
        </p:nvSpPr>
        <p:spPr>
          <a:xfrm>
            <a:off x="1723047" y="5395171"/>
            <a:ext cx="4043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Until it was bad for them….</a:t>
            </a:r>
          </a:p>
        </p:txBody>
      </p:sp>
    </p:spTree>
    <p:extLst>
      <p:ext uri="{BB962C8B-B14F-4D97-AF65-F5344CB8AC3E}">
        <p14:creationId xmlns:p14="http://schemas.microsoft.com/office/powerpoint/2010/main" val="144686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400E4-5E93-D544-96D8-F7D52B0BE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891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 A M</a:t>
            </a:r>
            <a:r>
              <a:rPr lang="en-US" dirty="0"/>
              <a:t>odern Example: Uber &amp; Lyft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E4FF6-283A-3942-A6AE-6C3A1B28E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Technology:</a:t>
            </a:r>
          </a:p>
          <a:p>
            <a:pPr lvl="1"/>
            <a:r>
              <a:rPr lang="en-US" dirty="0"/>
              <a:t>Facilitates market power for owners.</a:t>
            </a:r>
          </a:p>
          <a:p>
            <a:pPr lvl="1"/>
            <a:r>
              <a:rPr lang="en-US" dirty="0"/>
              <a:t>Reduces bargaining power for labor.</a:t>
            </a:r>
          </a:p>
          <a:p>
            <a:pPr lvl="1"/>
            <a:r>
              <a:rPr lang="en-US" dirty="0"/>
              <a:t>Shifts costs of doing business onto labor.</a:t>
            </a:r>
          </a:p>
          <a:p>
            <a:pPr lvl="1"/>
            <a:endParaRPr lang="en-US" dirty="0"/>
          </a:p>
          <a:p>
            <a:r>
              <a:rPr lang="en-US" dirty="0"/>
              <a:t>Modern day Robber Barons?</a:t>
            </a:r>
          </a:p>
          <a:p>
            <a:pPr lvl="1"/>
            <a:r>
              <a:rPr lang="en-US" dirty="0"/>
              <a:t>Ruthlessly absorbing as much income as they can.</a:t>
            </a:r>
          </a:p>
          <a:p>
            <a:pPr lvl="1"/>
            <a:r>
              <a:rPr lang="en-US" dirty="0"/>
              <a:t>Lack of regard for labor.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EC1CA-E3F3-1C40-9DEB-5FFC75507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6238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B4E20-A00E-4948-BE0A-3D2959F5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Glo</a:t>
            </a:r>
            <a:r>
              <a:rPr lang="en-US" dirty="0"/>
              <a:t>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C6CF0-B971-1545-A10A-634ADE0F3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globalization?</a:t>
            </a:r>
          </a:p>
          <a:p>
            <a:pPr lvl="1"/>
            <a:r>
              <a:rPr lang="en-US" dirty="0"/>
              <a:t>Flow of goods, services, capital, and labor across international borders</a:t>
            </a:r>
          </a:p>
          <a:p>
            <a:r>
              <a:rPr lang="en-US" dirty="0"/>
              <a:t>How does it affect inequality?</a:t>
            </a:r>
          </a:p>
          <a:p>
            <a:pPr lvl="1"/>
            <a:r>
              <a:rPr lang="en-US" dirty="0"/>
              <a:t>Through a differential impact </a:t>
            </a:r>
            <a:r>
              <a:rPr lang="en-US"/>
              <a:t>on low-skilled </a:t>
            </a:r>
            <a:r>
              <a:rPr lang="en-US" dirty="0"/>
              <a:t>workers and hence their wages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For the United States, globalization is thought to lower the wages of low skilled and </a:t>
            </a:r>
            <a:r>
              <a:rPr lang="en-US"/>
              <a:t>hence low-wage </a:t>
            </a:r>
            <a:r>
              <a:rPr lang="en-US" dirty="0"/>
              <a:t>workers relative to those </a:t>
            </a:r>
            <a:r>
              <a:rPr lang="en-US"/>
              <a:t>of high-skilled </a:t>
            </a:r>
            <a:r>
              <a:rPr lang="en-US" dirty="0"/>
              <a:t>workers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2B3DA1-6851-8444-959C-B868BC7A8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0566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7EDA4-A6FA-4640-A0AC-014455CB6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</a:t>
            </a:r>
            <a:r>
              <a:rPr lang="en-US" dirty="0"/>
              <a:t>chanisms for the Effects of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34F29-862A-0B4F-8F2B-30C56DC0F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736922"/>
          </a:xfrm>
        </p:spPr>
        <p:txBody>
          <a:bodyPr>
            <a:normAutofit/>
          </a:bodyPr>
          <a:lstStyle/>
          <a:p>
            <a:r>
              <a:rPr lang="en-US" dirty="0"/>
              <a:t>Merchandise trade</a:t>
            </a:r>
          </a:p>
          <a:p>
            <a:pPr lvl="1"/>
            <a:r>
              <a:rPr lang="en-US" dirty="0"/>
              <a:t>Importing goods that are made with low-skilled workers and exporting goods that are made with high-skilled workers</a:t>
            </a:r>
          </a:p>
          <a:p>
            <a:pPr lvl="2"/>
            <a:r>
              <a:rPr lang="en-US" dirty="0"/>
              <a:t>Lowers the wages of unskilled relative to skilled</a:t>
            </a:r>
          </a:p>
          <a:p>
            <a:pPr lvl="3"/>
            <a:r>
              <a:rPr lang="en-US" dirty="0"/>
              <a:t>making the distribution of income </a:t>
            </a:r>
            <a:r>
              <a:rPr lang="en-US" b="1" dirty="0"/>
              <a:t>less equal</a:t>
            </a:r>
          </a:p>
          <a:p>
            <a:r>
              <a:rPr lang="en-US" dirty="0"/>
              <a:t>Outsourcing</a:t>
            </a:r>
          </a:p>
          <a:p>
            <a:pPr lvl="1"/>
            <a:r>
              <a:rPr lang="en-US" dirty="0"/>
              <a:t>Similar channel as with merchandise trade</a:t>
            </a:r>
          </a:p>
          <a:p>
            <a:r>
              <a:rPr lang="en-US" dirty="0"/>
              <a:t>Trade in services</a:t>
            </a:r>
          </a:p>
          <a:p>
            <a:pPr lvl="1"/>
            <a:r>
              <a:rPr lang="en-US" dirty="0"/>
              <a:t>US imports of middle-skill services: business and some professional services</a:t>
            </a:r>
          </a:p>
          <a:p>
            <a:pPr lvl="1"/>
            <a:endParaRPr lang="en-US" dirty="0"/>
          </a:p>
          <a:p>
            <a:r>
              <a:rPr lang="en-US" dirty="0"/>
              <a:t>Intuitively:  The same as if we were to move the actual workers.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631BD-26F2-604A-9E36-F2A9B126E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04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FE72F-2CFA-4441-AD53-FD043506A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Eff</a:t>
            </a:r>
            <a:r>
              <a:rPr lang="en-US" dirty="0"/>
              <a:t>ects of the Unhinging?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CC67C6C-E10E-DC4A-AC94-B9CF182B73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tretch>
            <a:fillRect/>
          </a:stretch>
        </p:blipFill>
        <p:spPr>
          <a:xfrm>
            <a:off x="1324667" y="1171079"/>
            <a:ext cx="6201591" cy="451584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647505-D0A3-2845-8DD5-94485F840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57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144174-FCEC-2C41-BA7F-AB81B7085753}"/>
              </a:ext>
            </a:extLst>
          </p:cNvPr>
          <p:cNvSpPr txBox="1"/>
          <p:nvPr/>
        </p:nvSpPr>
        <p:spPr>
          <a:xfrm>
            <a:off x="8071138" y="2090171"/>
            <a:ext cx="324185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Labor’s Share of Income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1960:  66%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2011:  56%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2016:  58%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B02FE3-BC7B-B249-A926-9319AD042BAE}"/>
              </a:ext>
            </a:extLst>
          </p:cNvPr>
          <p:cNvSpPr txBox="1"/>
          <p:nvPr/>
        </p:nvSpPr>
        <p:spPr>
          <a:xfrm>
            <a:off x="8071138" y="6413908"/>
            <a:ext cx="3317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Bureau of Labor Statistics</a:t>
            </a:r>
          </a:p>
        </p:txBody>
      </p:sp>
    </p:spTree>
    <p:extLst>
      <p:ext uri="{BB962C8B-B14F-4D97-AF65-F5344CB8AC3E}">
        <p14:creationId xmlns:p14="http://schemas.microsoft.com/office/powerpoint/2010/main" val="33486476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71041-072D-2840-9F10-F972FA4EC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is driving increasing inequality?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85DAE-8DC8-0F4F-9C13-013C427DE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 anchorCtr="0"/>
          <a:lstStyle/>
          <a:p>
            <a:r>
              <a:rPr lang="en-US" dirty="0"/>
              <a:t>Primary drivers:</a:t>
            </a:r>
          </a:p>
          <a:p>
            <a:pPr lvl="1"/>
            <a:r>
              <a:rPr lang="en-US" dirty="0"/>
              <a:t>Technology</a:t>
            </a:r>
          </a:p>
          <a:p>
            <a:pPr lvl="1"/>
            <a:r>
              <a:rPr lang="en-US" dirty="0"/>
              <a:t>Globalization</a:t>
            </a:r>
          </a:p>
          <a:p>
            <a:pPr lvl="1"/>
            <a:r>
              <a:rPr lang="en-US" dirty="0"/>
              <a:t>Institutions</a:t>
            </a:r>
          </a:p>
          <a:p>
            <a:r>
              <a:rPr lang="en-US" dirty="0"/>
              <a:t>These drivers can also influence personal choices in ways that affect measured income inequality.</a:t>
            </a:r>
          </a:p>
          <a:p>
            <a:pPr lvl="1"/>
            <a:r>
              <a:rPr lang="en-US" dirty="0"/>
              <a:t>For example, educational choices or labor </a:t>
            </a:r>
            <a:r>
              <a:rPr lang="en-US"/>
              <a:t>force participation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4A1240-F0A4-A44B-8471-8BE9199EB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4765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802F7-AF6D-594D-A643-B0CC9B886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75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So</a:t>
            </a:r>
            <a:r>
              <a:rPr lang="en-US" dirty="0"/>
              <a:t>urces of Inequality Through Late 1990s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8ED347-E4F7-D344-8780-EAB3A6810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59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9E60A4-3B86-E042-8E57-9F1B5741D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643" y="873261"/>
            <a:ext cx="7394713" cy="535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09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Eco</a:t>
            </a:r>
            <a:r>
              <a:rPr lang="en-US" dirty="0"/>
              <a:t>nomic Inequality: Income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30375"/>
            <a:ext cx="5181600" cy="4189162"/>
          </a:xfrm>
        </p:spPr>
        <p:txBody>
          <a:bodyPr anchor="ctr" anchorCtr="0"/>
          <a:lstStyle/>
          <a:p>
            <a:r>
              <a:rPr lang="en-US" dirty="0"/>
              <a:t>Definition:</a:t>
            </a:r>
          </a:p>
          <a:p>
            <a:pPr lvl="1"/>
            <a:r>
              <a:rPr lang="en-US" dirty="0"/>
              <a:t>The extent to which the distribution of income deviates from complete equality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dispersion of income throughout the economy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994391-A037-42D0-906C-187BB2976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pPr/>
              <a:t>6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82F4B6-A172-4E44-9BB2-C7E8C87349DA}"/>
              </a:ext>
            </a:extLst>
          </p:cNvPr>
          <p:cNvCxnSpPr>
            <a:cxnSpLocks/>
          </p:cNvCxnSpPr>
          <p:nvPr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9698A85-EA40-4EBB-8EFF-6FFBC920C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899" y="2321122"/>
            <a:ext cx="4511501" cy="3007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9197733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Does Inequality Matter?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45940"/>
            <a:ext cx="5181600" cy="1736894"/>
          </a:xfrm>
        </p:spPr>
        <p:txBody>
          <a:bodyPr/>
          <a:lstStyle/>
          <a:p>
            <a:r>
              <a:rPr lang="en-US" sz="2400" dirty="0"/>
              <a:t>Too little inequality can:</a:t>
            </a:r>
          </a:p>
          <a:p>
            <a:pPr lvl="1"/>
            <a:r>
              <a:rPr lang="en-US" sz="2000" dirty="0"/>
              <a:t>Reduce individual motivation</a:t>
            </a:r>
          </a:p>
          <a:p>
            <a:pPr lvl="1"/>
            <a:r>
              <a:rPr lang="en-US" sz="2000" dirty="0"/>
              <a:t>Slow economic growth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45940"/>
            <a:ext cx="5181600" cy="1736894"/>
          </a:xfrm>
        </p:spPr>
        <p:txBody>
          <a:bodyPr/>
          <a:lstStyle/>
          <a:p>
            <a:r>
              <a:rPr lang="en-US" sz="2400" dirty="0"/>
              <a:t>Too much inequality can:</a:t>
            </a:r>
          </a:p>
          <a:p>
            <a:pPr lvl="1"/>
            <a:r>
              <a:rPr lang="en-US" sz="2000" dirty="0"/>
              <a:t>Reduce individual motivation</a:t>
            </a:r>
          </a:p>
          <a:p>
            <a:pPr lvl="1"/>
            <a:r>
              <a:rPr lang="en-US" sz="2000" dirty="0"/>
              <a:t>Slow economic growth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85F805-0170-41DD-B5AF-D9A95FF1BB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3" t="25527" r="8947" b="18158"/>
          <a:stretch/>
        </p:blipFill>
        <p:spPr>
          <a:xfrm>
            <a:off x="3495652" y="4603318"/>
            <a:ext cx="4010526" cy="171650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56961F4-F892-0542-8186-A640950D4E1F}"/>
              </a:ext>
            </a:extLst>
          </p:cNvPr>
          <p:cNvSpPr txBox="1">
            <a:spLocks/>
          </p:cNvSpPr>
          <p:nvPr/>
        </p:nvSpPr>
        <p:spPr>
          <a:xfrm>
            <a:off x="914400" y="3443525"/>
            <a:ext cx="10515600" cy="1864801"/>
          </a:xfrm>
          <a:prstGeom prst="rect">
            <a:avLst/>
          </a:prstGeom>
        </p:spPr>
        <p:txBody>
          <a:bodyPr vert="horz" lIns="91440" tIns="45720" rIns="91440" bIns="45720" numCol="2" rtlCol="0" anchor="ctr" anchorCtr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2000" dirty="0"/>
          </a:p>
          <a:p>
            <a:pPr lvl="1"/>
            <a:r>
              <a:rPr lang="en-US" sz="2000" dirty="0"/>
              <a:t>Divide society</a:t>
            </a:r>
          </a:p>
          <a:p>
            <a:pPr lvl="1"/>
            <a:r>
              <a:rPr lang="en-US" sz="2000" dirty="0"/>
              <a:t>Distort political environment</a:t>
            </a:r>
          </a:p>
          <a:p>
            <a:pPr lvl="1"/>
            <a:r>
              <a:rPr lang="en-US" sz="2000" dirty="0"/>
              <a:t>Reduce political participation</a:t>
            </a:r>
          </a:p>
          <a:p>
            <a:pPr marL="457200" lvl="1" indent="0">
              <a:buNone/>
            </a:pPr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Reduce investments in public goods</a:t>
            </a:r>
          </a:p>
          <a:p>
            <a:pPr lvl="2"/>
            <a:r>
              <a:rPr lang="en-US" sz="2000" dirty="0"/>
              <a:t>Education</a:t>
            </a:r>
          </a:p>
          <a:p>
            <a:pPr lvl="2"/>
            <a:r>
              <a:rPr lang="en-US" sz="2000" dirty="0"/>
              <a:t>Environmental protections</a:t>
            </a:r>
          </a:p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EA7477-25EE-2F4D-836F-DD7755042118}"/>
              </a:ext>
            </a:extLst>
          </p:cNvPr>
          <p:cNvCxnSpPr/>
          <p:nvPr/>
        </p:nvCxnSpPr>
        <p:spPr>
          <a:xfrm>
            <a:off x="2063932" y="3052915"/>
            <a:ext cx="645087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BAA03F0-93B9-2541-B48F-CA652C3200AA}"/>
              </a:ext>
            </a:extLst>
          </p:cNvPr>
          <p:cNvSpPr txBox="1">
            <a:spLocks/>
          </p:cNvSpPr>
          <p:nvPr/>
        </p:nvSpPr>
        <p:spPr>
          <a:xfrm>
            <a:off x="838200" y="2818902"/>
            <a:ext cx="10515600" cy="1864801"/>
          </a:xfrm>
          <a:prstGeom prst="rect">
            <a:avLst/>
          </a:prstGeom>
        </p:spPr>
        <p:txBody>
          <a:bodyPr vert="horz" lIns="91440" tIns="45720" rIns="91440" bIns="45720" numCol="1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Too much inequality may also: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82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A7D58-16EA-5045-97E9-602E1B437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Much Inequality Is too Much?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72176A-272E-1C47-AC6E-2876288A2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61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B61E7A-017E-424B-9F8C-92C29D5D88A0}"/>
              </a:ext>
            </a:extLst>
          </p:cNvPr>
          <p:cNvCxnSpPr/>
          <p:nvPr/>
        </p:nvCxnSpPr>
        <p:spPr>
          <a:xfrm>
            <a:off x="1999454" y="2046006"/>
            <a:ext cx="0" cy="3135085"/>
          </a:xfrm>
          <a:prstGeom prst="line">
            <a:avLst/>
          </a:prstGeom>
          <a:ln w="12700">
            <a:solidFill>
              <a:srgbClr val="2B41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293336A-1C2B-FF42-9C3C-B51E2D98A1B2}"/>
              </a:ext>
            </a:extLst>
          </p:cNvPr>
          <p:cNvCxnSpPr/>
          <p:nvPr/>
        </p:nvCxnSpPr>
        <p:spPr>
          <a:xfrm>
            <a:off x="1987108" y="5186855"/>
            <a:ext cx="7520152" cy="0"/>
          </a:xfrm>
          <a:prstGeom prst="line">
            <a:avLst/>
          </a:prstGeom>
          <a:ln w="12700">
            <a:solidFill>
              <a:srgbClr val="2B41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AC503D-B133-2A42-B111-A43214FC5ECB}"/>
              </a:ext>
            </a:extLst>
          </p:cNvPr>
          <p:cNvCxnSpPr/>
          <p:nvPr/>
        </p:nvCxnSpPr>
        <p:spPr>
          <a:xfrm>
            <a:off x="7468437" y="2046006"/>
            <a:ext cx="0" cy="3135085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876A85-E564-1A44-B742-3E7590C3EA43}"/>
              </a:ext>
            </a:extLst>
          </p:cNvPr>
          <p:cNvCxnSpPr/>
          <p:nvPr/>
        </p:nvCxnSpPr>
        <p:spPr>
          <a:xfrm>
            <a:off x="8171515" y="2568102"/>
            <a:ext cx="1186775" cy="817124"/>
          </a:xfrm>
          <a:prstGeom prst="line">
            <a:avLst/>
          </a:prstGeom>
          <a:ln w="1905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6EF63E-C3AD-0047-AEAC-604E9ECC9830}"/>
              </a:ext>
            </a:extLst>
          </p:cNvPr>
          <p:cNvCxnSpPr>
            <a:cxnSpLocks/>
          </p:cNvCxnSpPr>
          <p:nvPr/>
        </p:nvCxnSpPr>
        <p:spPr>
          <a:xfrm>
            <a:off x="7877566" y="3968885"/>
            <a:ext cx="1235053" cy="806526"/>
          </a:xfrm>
          <a:prstGeom prst="line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3ECBF5-8967-6B44-968A-4C25DFA22DDC}"/>
              </a:ext>
            </a:extLst>
          </p:cNvPr>
          <p:cNvCxnSpPr>
            <a:cxnSpLocks/>
          </p:cNvCxnSpPr>
          <p:nvPr/>
        </p:nvCxnSpPr>
        <p:spPr>
          <a:xfrm>
            <a:off x="4987817" y="3053286"/>
            <a:ext cx="1711559" cy="560262"/>
          </a:xfrm>
          <a:prstGeom prst="line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01EF766-E3BA-EE4A-92CB-32E80F68BEE6}"/>
              </a:ext>
            </a:extLst>
          </p:cNvPr>
          <p:cNvCxnSpPr>
            <a:cxnSpLocks/>
          </p:cNvCxnSpPr>
          <p:nvPr/>
        </p:nvCxnSpPr>
        <p:spPr>
          <a:xfrm flipV="1">
            <a:off x="4969518" y="2383749"/>
            <a:ext cx="1728558" cy="405680"/>
          </a:xfrm>
          <a:prstGeom prst="line">
            <a:avLst/>
          </a:prstGeom>
          <a:ln w="1905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236D01B-11A3-FC48-8C4C-44935CDE1284}"/>
              </a:ext>
            </a:extLst>
          </p:cNvPr>
          <p:cNvCxnSpPr>
            <a:cxnSpLocks/>
          </p:cNvCxnSpPr>
          <p:nvPr/>
        </p:nvCxnSpPr>
        <p:spPr>
          <a:xfrm>
            <a:off x="2489055" y="2568102"/>
            <a:ext cx="1154582" cy="167380"/>
          </a:xfrm>
          <a:prstGeom prst="line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56D07A9-BC93-6940-BF0B-D66F66F96F3D}"/>
              </a:ext>
            </a:extLst>
          </p:cNvPr>
          <p:cNvCxnSpPr>
            <a:cxnSpLocks/>
          </p:cNvCxnSpPr>
          <p:nvPr/>
        </p:nvCxnSpPr>
        <p:spPr>
          <a:xfrm flipV="1">
            <a:off x="2411234" y="3385226"/>
            <a:ext cx="1232403" cy="880436"/>
          </a:xfrm>
          <a:prstGeom prst="line">
            <a:avLst/>
          </a:prstGeom>
          <a:ln w="1905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813B057-8843-154A-AE6C-95685E87765E}"/>
              </a:ext>
            </a:extLst>
          </p:cNvPr>
          <p:cNvSpPr txBox="1"/>
          <p:nvPr/>
        </p:nvSpPr>
        <p:spPr>
          <a:xfrm rot="19453554">
            <a:off x="2400235" y="3556784"/>
            <a:ext cx="1086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Efficiency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FE2951D-854F-6549-B981-836AD350201A}"/>
              </a:ext>
            </a:extLst>
          </p:cNvPr>
          <p:cNvSpPr txBox="1"/>
          <p:nvPr/>
        </p:nvSpPr>
        <p:spPr>
          <a:xfrm rot="20761362">
            <a:off x="5244428" y="2232715"/>
            <a:ext cx="1086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Efficiency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0262F9-779E-A14E-9796-6414A3F80498}"/>
              </a:ext>
            </a:extLst>
          </p:cNvPr>
          <p:cNvSpPr txBox="1"/>
          <p:nvPr/>
        </p:nvSpPr>
        <p:spPr>
          <a:xfrm rot="2005034">
            <a:off x="8259963" y="2604762"/>
            <a:ext cx="1086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Efficiency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761B19-A0D4-5B4D-A18D-C76A50023853}"/>
              </a:ext>
            </a:extLst>
          </p:cNvPr>
          <p:cNvSpPr txBox="1"/>
          <p:nvPr/>
        </p:nvSpPr>
        <p:spPr>
          <a:xfrm rot="557065">
            <a:off x="2702745" y="2288658"/>
            <a:ext cx="833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Equity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80808B-335A-164C-A760-A1BB7C41E46F}"/>
              </a:ext>
            </a:extLst>
          </p:cNvPr>
          <p:cNvSpPr txBox="1"/>
          <p:nvPr/>
        </p:nvSpPr>
        <p:spPr>
          <a:xfrm rot="1162252">
            <a:off x="5517558" y="2963699"/>
            <a:ext cx="833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Equity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9F7C20-1261-5C48-A51A-47B2513578CB}"/>
              </a:ext>
            </a:extLst>
          </p:cNvPr>
          <p:cNvSpPr txBox="1"/>
          <p:nvPr/>
        </p:nvSpPr>
        <p:spPr>
          <a:xfrm rot="1953950">
            <a:off x="8170686" y="4026541"/>
            <a:ext cx="833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Equity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0364763-BA30-4141-B8EB-640F80695941}"/>
              </a:ext>
            </a:extLst>
          </p:cNvPr>
          <p:cNvSpPr txBox="1"/>
          <p:nvPr/>
        </p:nvSpPr>
        <p:spPr>
          <a:xfrm>
            <a:off x="7315991" y="5333444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X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7EEC436-1B1A-8A4B-B1AE-CEFB2752B391}"/>
              </a:ext>
            </a:extLst>
          </p:cNvPr>
          <p:cNvCxnSpPr/>
          <p:nvPr/>
        </p:nvCxnSpPr>
        <p:spPr>
          <a:xfrm>
            <a:off x="4521021" y="2008050"/>
            <a:ext cx="0" cy="3135085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78FCD7C-6D7F-2D4C-B640-BF5833A6E95D}"/>
              </a:ext>
            </a:extLst>
          </p:cNvPr>
          <p:cNvSpPr txBox="1"/>
          <p:nvPr/>
        </p:nvSpPr>
        <p:spPr>
          <a:xfrm>
            <a:off x="4374987" y="5333444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Z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5DA0CDE-110B-4A49-8B4E-17D91A091E9B}"/>
              </a:ext>
            </a:extLst>
          </p:cNvPr>
          <p:cNvSpPr txBox="1"/>
          <p:nvPr/>
        </p:nvSpPr>
        <p:spPr>
          <a:xfrm>
            <a:off x="5215908" y="5333444"/>
            <a:ext cx="354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Z’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30B3BF-A060-F947-94ED-D7055130DE13}"/>
              </a:ext>
            </a:extLst>
          </p:cNvPr>
          <p:cNvSpPr txBox="1"/>
          <p:nvPr/>
        </p:nvSpPr>
        <p:spPr>
          <a:xfrm>
            <a:off x="3356396" y="5333444"/>
            <a:ext cx="417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Z’’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CFFC583-E770-124D-9223-7232CA7893A2}"/>
              </a:ext>
            </a:extLst>
          </p:cNvPr>
          <p:cNvSpPr txBox="1"/>
          <p:nvPr/>
        </p:nvSpPr>
        <p:spPr>
          <a:xfrm>
            <a:off x="4388841" y="1676796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E00650E-818D-0342-A868-28EA2CD7617C}"/>
              </a:ext>
            </a:extLst>
          </p:cNvPr>
          <p:cNvSpPr txBox="1"/>
          <p:nvPr/>
        </p:nvSpPr>
        <p:spPr>
          <a:xfrm>
            <a:off x="5073913" y="5727536"/>
            <a:ext cx="1624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C4C88"/>
                </a:solidFill>
              </a:rPr>
              <a:t>Gini Coefficient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50C7CC3-E933-614F-BBA1-5894DA0D6748}"/>
              </a:ext>
            </a:extLst>
          </p:cNvPr>
          <p:cNvSpPr txBox="1"/>
          <p:nvPr/>
        </p:nvSpPr>
        <p:spPr>
          <a:xfrm>
            <a:off x="1849089" y="519262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091FA16-B142-C144-A579-4E67C0F7B80B}"/>
              </a:ext>
            </a:extLst>
          </p:cNvPr>
          <p:cNvSpPr txBox="1"/>
          <p:nvPr/>
        </p:nvSpPr>
        <p:spPr>
          <a:xfrm>
            <a:off x="9277870" y="5167656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99A1039-4451-554A-994E-6E6E11D8F397}"/>
              </a:ext>
            </a:extLst>
          </p:cNvPr>
          <p:cNvSpPr txBox="1"/>
          <p:nvPr/>
        </p:nvSpPr>
        <p:spPr>
          <a:xfrm>
            <a:off x="7339862" y="1676796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8987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32" grpId="0"/>
      <p:bldP spid="39" grpId="0"/>
      <p:bldP spid="3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66787-9EDA-5244-8076-C39E5AA86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An</a:t>
            </a:r>
            <a:r>
              <a:rPr lang="en-US" dirty="0"/>
              <a:t> International Perspective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517111-6665-F94C-A55C-869AA9BE7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7362" y="1229833"/>
            <a:ext cx="9852991" cy="500039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A2D7C8-009E-E242-A115-D5B3DE81D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62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BC0143-8565-0B4B-9AA8-A33F4686E3F1}"/>
              </a:ext>
            </a:extLst>
          </p:cNvPr>
          <p:cNvSpPr txBox="1"/>
          <p:nvPr/>
        </p:nvSpPr>
        <p:spPr>
          <a:xfrm>
            <a:off x="3249827" y="6457890"/>
            <a:ext cx="30412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Data taken from the 2014 CIA World Factbook.</a:t>
            </a:r>
          </a:p>
        </p:txBody>
      </p:sp>
    </p:spTree>
    <p:extLst>
      <p:ext uri="{BB962C8B-B14F-4D97-AF65-F5344CB8AC3E}">
        <p14:creationId xmlns:p14="http://schemas.microsoft.com/office/powerpoint/2010/main" val="12015284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14A18-E1DA-D945-9918-ABF83D25D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An</a:t>
            </a:r>
            <a:r>
              <a:rPr lang="en-US" dirty="0"/>
              <a:t>  International Perspective: </a:t>
            </a:r>
            <a:r>
              <a:rPr lang="en-US" dirty="0" err="1"/>
              <a:t>Comparables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2AD8C2-1B40-E24B-98B4-51A1EEDA31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6737" y="1103803"/>
            <a:ext cx="5818525" cy="512030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1301A-D600-6740-B5B4-67821CB06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63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FF6DE5-BFE4-8C4A-BBC1-9F4BE2D934BA}"/>
              </a:ext>
            </a:extLst>
          </p:cNvPr>
          <p:cNvSpPr txBox="1"/>
          <p:nvPr/>
        </p:nvSpPr>
        <p:spPr>
          <a:xfrm>
            <a:off x="8589689" y="2145792"/>
            <a:ext cx="120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U.S.: 17-18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0D70E-2093-274E-81F7-B7D4D857C2C5}"/>
              </a:ext>
            </a:extLst>
          </p:cNvPr>
          <p:cNvSpPr txBox="1"/>
          <p:nvPr/>
        </p:nvSpPr>
        <p:spPr>
          <a:xfrm>
            <a:off x="8413740" y="3479288"/>
            <a:ext cx="2884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Canada, UK, Germany: 12-13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D77DB5-9F08-B74B-A816-DEC3FD57A2F0}"/>
              </a:ext>
            </a:extLst>
          </p:cNvPr>
          <p:cNvSpPr txBox="1"/>
          <p:nvPr/>
        </p:nvSpPr>
        <p:spPr>
          <a:xfrm>
            <a:off x="8413739" y="4484183"/>
            <a:ext cx="2374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Italy, France, Japan: 7-9</a:t>
            </a:r>
          </a:p>
        </p:txBody>
      </p:sp>
    </p:spTree>
    <p:extLst>
      <p:ext uri="{BB962C8B-B14F-4D97-AF65-F5344CB8AC3E}">
        <p14:creationId xmlns:p14="http://schemas.microsoft.com/office/powerpoint/2010/main" val="7088490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FB56B-CF2B-E74E-8081-40CF9C86D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Ad</a:t>
            </a:r>
            <a:r>
              <a:rPr lang="en-US" dirty="0"/>
              <a:t>dressing Inequality: Is It A Problem?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C2038-AEA5-F74B-9B84-598AD05F5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Why it might be a problem.</a:t>
            </a:r>
          </a:p>
          <a:p>
            <a:pPr lvl="1"/>
            <a:r>
              <a:rPr lang="en-US" dirty="0"/>
              <a:t>Economic issues (</a:t>
            </a:r>
            <a:r>
              <a:rPr lang="en-US" b="1" i="1" dirty="0"/>
              <a:t>Efficiency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There is evidence that at some level, increased inequality slows economic growth.</a:t>
            </a:r>
          </a:p>
          <a:p>
            <a:pPr lvl="2"/>
            <a:r>
              <a:rPr lang="en-US" dirty="0"/>
              <a:t>Or, inequality concentrates resources among investors.</a:t>
            </a:r>
          </a:p>
          <a:p>
            <a:pPr lvl="1"/>
            <a:r>
              <a:rPr lang="en-US" dirty="0"/>
              <a:t>Noneconomic issues (</a:t>
            </a:r>
            <a:r>
              <a:rPr lang="en-US" b="1" i="1" dirty="0"/>
              <a:t>Equity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Values, ethics and morals will drive individual evaluations of the level of inequality.</a:t>
            </a:r>
          </a:p>
          <a:p>
            <a:pPr lvl="3"/>
            <a:r>
              <a:rPr lang="en-US" dirty="0"/>
              <a:t>E.g., inequality is primarily a function of market outcomes, so should be left alone.</a:t>
            </a:r>
          </a:p>
          <a:p>
            <a:pPr lvl="3"/>
            <a:r>
              <a:rPr lang="en-US" dirty="0"/>
              <a:t>Or, a solid middle class is important for maintaining a civil society, which runs contrary to a high degree of inequality.</a:t>
            </a:r>
          </a:p>
          <a:p>
            <a:r>
              <a:rPr lang="en-US" dirty="0"/>
              <a:t>Suppose you think it’s a problem. How might it be addressed?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2330E-4C17-904B-9324-831B20935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61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30375"/>
            <a:ext cx="5181600" cy="4351338"/>
          </a:xfrm>
        </p:spPr>
        <p:txBody>
          <a:bodyPr anchor="ctr" anchorCtr="0">
            <a:normAutofit/>
          </a:bodyPr>
          <a:lstStyle/>
          <a:p>
            <a:r>
              <a:rPr lang="en-US" dirty="0"/>
              <a:t>RE-distribution</a:t>
            </a:r>
          </a:p>
          <a:p>
            <a:pPr lvl="1"/>
            <a:r>
              <a:rPr lang="en-US" dirty="0"/>
              <a:t>Tax and transfer programs</a:t>
            </a:r>
          </a:p>
          <a:p>
            <a:pPr lvl="1"/>
            <a:endParaRPr lang="en-US" dirty="0"/>
          </a:p>
          <a:p>
            <a:r>
              <a:rPr lang="en-US" dirty="0"/>
              <a:t>PRE-distribution</a:t>
            </a:r>
          </a:p>
          <a:p>
            <a:pPr lvl="1"/>
            <a:r>
              <a:rPr lang="en-US" dirty="0"/>
              <a:t>Strengthen labor unions</a:t>
            </a:r>
          </a:p>
          <a:p>
            <a:pPr lvl="1"/>
            <a:r>
              <a:rPr lang="en-US" dirty="0"/>
              <a:t>Collective bargaining</a:t>
            </a:r>
          </a:p>
          <a:p>
            <a:pPr lvl="1"/>
            <a:r>
              <a:rPr lang="en-US" dirty="0"/>
              <a:t>Other policies that favor labor over business owners</a:t>
            </a:r>
          </a:p>
          <a:p>
            <a:pPr lvl="1"/>
            <a:r>
              <a:rPr lang="en-US"/>
              <a:t>Minimum wages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</a:t>
            </a:r>
            <a:r>
              <a:rPr lang="en-US" dirty="0"/>
              <a:t>dressing Inequality: </a:t>
            </a:r>
            <a:br>
              <a:rPr lang="en-US" dirty="0"/>
            </a:br>
            <a:r>
              <a:rPr lang="en-US" dirty="0"/>
              <a:t>Immediately Available Policy Solutions (1/2)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BB3985-0913-4742-99ED-5F55BAEC8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6477000" y="2382044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2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32014-FD3E-B94A-999A-9C5867AC8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18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His</a:t>
            </a:r>
            <a:r>
              <a:rPr lang="en-US" dirty="0"/>
              <a:t>torical Values of Minimum Wages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47B4C-F80F-2A49-87F5-1ABB25FF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  <p:pic>
        <p:nvPicPr>
          <p:cNvPr id="8" name="Content Placeholder 7" descr="Chart, line chart&#10;&#10;Description automatically generated">
            <a:extLst>
              <a:ext uri="{FF2B5EF4-FFF2-40B4-BE49-F238E27FC236}">
                <a16:creationId xmlns:a16="http://schemas.microsoft.com/office/drawing/2014/main" id="{629F4767-24C8-DC40-8B88-0C4F140F51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31041868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74B63-9FD3-C641-8192-C80D6C04D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ny States Have A Higher Min Wage</a:t>
            </a:r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F21D3161-1268-E14A-A661-1C5A172217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3438841" y="1513759"/>
            <a:ext cx="6865743" cy="471646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BC120D-46C5-1F46-BF62-B6758AC3F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53D40A-780B-984C-9F2D-568F6B9339E6}"/>
              </a:ext>
            </a:extLst>
          </p:cNvPr>
          <p:cNvSpPr txBox="1"/>
          <p:nvPr/>
        </p:nvSpPr>
        <p:spPr>
          <a:xfrm>
            <a:off x="847265" y="5405147"/>
            <a:ext cx="176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 of Jan 1, 2021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2FDD30-1E93-BB44-84C5-8E062F6DF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764903" y="4552518"/>
            <a:ext cx="369331" cy="3693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302A0F-8B92-0F4D-B1FA-E9C8780CC815}"/>
              </a:ext>
            </a:extLst>
          </p:cNvPr>
          <p:cNvSpPr txBox="1"/>
          <p:nvPr/>
        </p:nvSpPr>
        <p:spPr>
          <a:xfrm>
            <a:off x="1248508" y="4244869"/>
            <a:ext cx="18988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States with Higher</a:t>
            </a:r>
          </a:p>
          <a:p>
            <a:r>
              <a:rPr lang="en-US" dirty="0"/>
              <a:t>Minimum Wage </a:t>
            </a:r>
          </a:p>
          <a:p>
            <a:r>
              <a:rPr lang="en-US" dirty="0"/>
              <a:t>than Federal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82C1D2-C61C-444A-BB9B-B98B582B8DBC}"/>
              </a:ext>
            </a:extLst>
          </p:cNvPr>
          <p:cNvSpPr txBox="1"/>
          <p:nvPr/>
        </p:nvSpPr>
        <p:spPr>
          <a:xfrm>
            <a:off x="2425849" y="3223896"/>
            <a:ext cx="116249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CA: $13/hour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3B4B98-C329-2C4C-AA28-C2E806A0AF61}"/>
              </a:ext>
            </a:extLst>
          </p:cNvPr>
          <p:cNvSpPr txBox="1"/>
          <p:nvPr/>
        </p:nvSpPr>
        <p:spPr>
          <a:xfrm>
            <a:off x="9272751" y="6490964"/>
            <a:ext cx="2278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U.S. Department of Labor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36CCCF-C5C7-4F44-9DE2-761270ECBCD9}"/>
              </a:ext>
            </a:extLst>
          </p:cNvPr>
          <p:cNvSpPr txBox="1"/>
          <p:nvPr/>
        </p:nvSpPr>
        <p:spPr>
          <a:xfrm>
            <a:off x="8117403" y="1813064"/>
            <a:ext cx="137980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NY: $12.50/hour</a:t>
            </a:r>
          </a:p>
        </p:txBody>
      </p:sp>
    </p:spTree>
    <p:extLst>
      <p:ext uri="{BB962C8B-B14F-4D97-AF65-F5344CB8AC3E}">
        <p14:creationId xmlns:p14="http://schemas.microsoft.com/office/powerpoint/2010/main" val="16162537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A9BB7C-8A4D-9C44-ADBD-7601D6675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8C3D0B4-9129-5F4E-B127-24DDD6E74E9D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1784465" y="358346"/>
            <a:ext cx="8216785" cy="585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5998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15673-6DC5-E14A-9C89-AE021322F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Sta</a:t>
            </a:r>
            <a:r>
              <a:rPr lang="en-US" dirty="0"/>
              <a:t>tes and Local Gov’ts are Raising Min Wages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127207F-CA94-834E-B9F2-7F8CED4B4A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2472018" y="992097"/>
            <a:ext cx="7247963" cy="523812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E248CD-3B39-2A48-BE46-7C6B1C24A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3E463B-02D8-C74A-9EBB-89D534D5ECE3}"/>
              </a:ext>
            </a:extLst>
          </p:cNvPr>
          <p:cNvSpPr txBox="1"/>
          <p:nvPr/>
        </p:nvSpPr>
        <p:spPr>
          <a:xfrm>
            <a:off x="8081615" y="6427457"/>
            <a:ext cx="3276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NY Times -</a:t>
            </a:r>
            <a:r>
              <a:rPr lang="en-US" sz="1200" i="1" dirty="0"/>
              <a:t> Americans Are Seeing Highest </a:t>
            </a:r>
          </a:p>
          <a:p>
            <a:r>
              <a:rPr lang="en-US" sz="1200" i="1" dirty="0"/>
              <a:t>Minimum Wage in History (Without Federal Help)</a:t>
            </a:r>
          </a:p>
        </p:txBody>
      </p:sp>
    </p:spTree>
    <p:extLst>
      <p:ext uri="{BB962C8B-B14F-4D97-AF65-F5344CB8AC3E}">
        <p14:creationId xmlns:p14="http://schemas.microsoft.com/office/powerpoint/2010/main" val="2068691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04A4F-0F5C-B34D-AED1-761D951E1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Dif</a:t>
            </a:r>
            <a:r>
              <a:rPr lang="en-US" dirty="0"/>
              <a:t>ferent Ways of Thinking About Inequality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C5FE0-2677-AA4F-816D-9FB980AE2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2240" y="1325563"/>
            <a:ext cx="4347519" cy="4351338"/>
          </a:xfrm>
        </p:spPr>
        <p:txBody>
          <a:bodyPr/>
          <a:lstStyle/>
          <a:p>
            <a:r>
              <a:rPr lang="en-US" dirty="0"/>
              <a:t>Income Inequality</a:t>
            </a:r>
          </a:p>
          <a:p>
            <a:pPr lvl="1"/>
            <a:r>
              <a:rPr lang="en-US" dirty="0"/>
              <a:t>Before taxes and transfers</a:t>
            </a:r>
          </a:p>
          <a:p>
            <a:pPr lvl="1"/>
            <a:r>
              <a:rPr lang="en-US" dirty="0"/>
              <a:t>After taxes and transfers</a:t>
            </a:r>
          </a:p>
          <a:p>
            <a:r>
              <a:rPr lang="en-US" dirty="0"/>
              <a:t>Wealth Inequality</a:t>
            </a:r>
          </a:p>
          <a:p>
            <a:r>
              <a:rPr lang="en-US" dirty="0"/>
              <a:t>Consumption Inequality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795BF-E1AA-5348-8D73-947F1CBCC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41825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Other </a:t>
            </a:r>
          </a:p>
          <a:p>
            <a:pPr lvl="1"/>
            <a:r>
              <a:rPr lang="en-US" dirty="0"/>
              <a:t>Reverse trends in market power.</a:t>
            </a:r>
          </a:p>
          <a:p>
            <a:pPr lvl="1"/>
            <a:endParaRPr lang="en-US" dirty="0"/>
          </a:p>
          <a:p>
            <a:r>
              <a:rPr lang="en-US" dirty="0"/>
              <a:t>Locally</a:t>
            </a:r>
          </a:p>
          <a:p>
            <a:pPr lvl="1"/>
            <a:r>
              <a:rPr lang="en-US" dirty="0"/>
              <a:t>Employment services: job training, interview skills, or assistance with day-to-day issues, such as child care.</a:t>
            </a:r>
          </a:p>
          <a:p>
            <a:pPr lvl="1"/>
            <a:r>
              <a:rPr lang="en-US" dirty="0"/>
              <a:t>Cognizance of the potential for technologies to affect worker/employer power dynamics.</a:t>
            </a:r>
          </a:p>
          <a:p>
            <a:pPr lvl="2"/>
            <a:r>
              <a:rPr lang="en-US" dirty="0"/>
              <a:t>Uber, Lyft, etc.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7060" y="21600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</a:t>
            </a:r>
            <a:r>
              <a:rPr lang="en-US" dirty="0"/>
              <a:t>dressing Inequality: </a:t>
            </a:r>
            <a:br>
              <a:rPr lang="en-US" dirty="0"/>
            </a:br>
            <a:r>
              <a:rPr lang="en-US" dirty="0"/>
              <a:t>Immediately Available Policy Solutions (2/2)</a:t>
            </a:r>
          </a:p>
        </p:txBody>
      </p:sp>
    </p:spTree>
    <p:extLst>
      <p:ext uri="{BB962C8B-B14F-4D97-AF65-F5344CB8AC3E}">
        <p14:creationId xmlns:p14="http://schemas.microsoft.com/office/powerpoint/2010/main" val="77259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Ad</a:t>
            </a:r>
            <a:r>
              <a:rPr lang="en-US" dirty="0"/>
              <a:t>dressing Inequality: </a:t>
            </a:r>
            <a:br>
              <a:rPr lang="en-US" dirty="0"/>
            </a:br>
            <a:r>
              <a:rPr lang="en-US" dirty="0"/>
              <a:t>Long Term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It’s all about access to resources:</a:t>
            </a:r>
          </a:p>
          <a:p>
            <a:pPr lvl="1"/>
            <a:r>
              <a:rPr lang="en-US" dirty="0"/>
              <a:t>Education, in particular.</a:t>
            </a:r>
          </a:p>
          <a:p>
            <a:pPr lvl="2"/>
            <a:r>
              <a:rPr lang="en-US" dirty="0"/>
              <a:t>Improve public education.</a:t>
            </a:r>
          </a:p>
          <a:p>
            <a:pPr lvl="2"/>
            <a:r>
              <a:rPr lang="en-US" dirty="0"/>
              <a:t>Reduce disparities in quality of public education.</a:t>
            </a:r>
          </a:p>
          <a:p>
            <a:pPr lvl="2"/>
            <a:r>
              <a:rPr lang="en-US" dirty="0"/>
              <a:t>Improve counseling in low-income schools.</a:t>
            </a:r>
          </a:p>
          <a:p>
            <a:pPr lvl="3"/>
            <a:r>
              <a:rPr lang="en-US" dirty="0"/>
              <a:t>With respect to college – paths to success and funding.</a:t>
            </a:r>
          </a:p>
          <a:p>
            <a:pPr lvl="1"/>
            <a:r>
              <a:rPr lang="en-US" dirty="0"/>
              <a:t>Investments are needed in early education, not later.</a:t>
            </a:r>
          </a:p>
          <a:p>
            <a:pPr lvl="2"/>
            <a:r>
              <a:rPr lang="en-US" dirty="0"/>
              <a:t>Universal pre-K.</a:t>
            </a:r>
          </a:p>
          <a:p>
            <a:pPr lvl="2"/>
            <a:r>
              <a:rPr lang="en-US" dirty="0"/>
              <a:t>Upgrade quality of elementary schools in low-income areas.</a:t>
            </a:r>
          </a:p>
        </p:txBody>
      </p:sp>
    </p:spTree>
    <p:extLst>
      <p:ext uri="{BB962C8B-B14F-4D97-AF65-F5344CB8AC3E}">
        <p14:creationId xmlns:p14="http://schemas.microsoft.com/office/powerpoint/2010/main" val="3068486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3470E-1A75-5847-86EF-ADBB2081F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to do About Inequality?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6E66A-D182-914E-971B-64118C2E9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49" y="1570556"/>
            <a:ext cx="3866322" cy="371688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Nothing?</a:t>
            </a:r>
          </a:p>
          <a:p>
            <a:pPr>
              <a:lnSpc>
                <a:spcPct val="100000"/>
              </a:lnSpc>
            </a:pPr>
            <a:r>
              <a:rPr lang="en-US" dirty="0"/>
              <a:t>Redistribution?</a:t>
            </a:r>
          </a:p>
          <a:p>
            <a:pPr>
              <a:lnSpc>
                <a:spcPct val="100000"/>
              </a:lnSpc>
            </a:pPr>
            <a:r>
              <a:rPr lang="en-US" dirty="0"/>
              <a:t>PRE-distribution?</a:t>
            </a:r>
          </a:p>
          <a:p>
            <a:pPr>
              <a:lnSpc>
                <a:spcPct val="100000"/>
              </a:lnSpc>
            </a:pPr>
            <a:r>
              <a:rPr lang="en-US" dirty="0"/>
              <a:t>Access to resources?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884B6-5E76-4348-8EDA-1509A0771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72</a:t>
            </a:fld>
            <a:endParaRPr lang="en-US" dirty="0"/>
          </a:p>
        </p:txBody>
      </p:sp>
      <p:pic>
        <p:nvPicPr>
          <p:cNvPr id="6" name="Picture 5" descr="A stone statue of a person&#10;&#10;Description automatically generated">
            <a:extLst>
              <a:ext uri="{FF2B5EF4-FFF2-40B4-BE49-F238E27FC236}">
                <a16:creationId xmlns:a16="http://schemas.microsoft.com/office/drawing/2014/main" id="{3403D7C6-E771-314A-97A6-7BA091F7EC87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7333754" y="1087413"/>
            <a:ext cx="3310597" cy="498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467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759B4-350D-574B-9122-6537BD0EB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5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Ten</a:t>
            </a:r>
            <a:r>
              <a:rPr lang="en-US" dirty="0"/>
              <a:t>sion in Policy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E776A-D8EF-9E46-978B-43FDA1881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Is it possible to increase growth at the same time that you reduce income inequality?</a:t>
            </a:r>
          </a:p>
          <a:p>
            <a:pPr lvl="1"/>
            <a:r>
              <a:rPr lang="en-US" dirty="0"/>
              <a:t>Common refrain among some that government intervention in the economy is always and everywhere bad for growth.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Possibly: expanding equality of access promotes the full utilization of resources.</a:t>
            </a:r>
          </a:p>
          <a:p>
            <a:pPr lvl="1"/>
            <a:r>
              <a:rPr lang="en-US" dirty="0"/>
              <a:t>Expanding equality of access requires resources likely from the well-to-do.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12D27E-955B-F44B-8521-49AA0C0EA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3100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7F1E8724-8449-4533-8976-EFBFF6B0EA1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04936" y="2050431"/>
            <a:ext cx="2805481" cy="32476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 Su</a:t>
            </a:r>
            <a:r>
              <a:rPr lang="en-US"/>
              <a:t>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982" y="1459275"/>
            <a:ext cx="7715250" cy="4660900"/>
          </a:xfrm>
        </p:spPr>
        <p:txBody>
          <a:bodyPr/>
          <a:lstStyle/>
          <a:p>
            <a:r>
              <a:rPr lang="en-US" dirty="0"/>
              <a:t>Income inequality is clearly increasing.</a:t>
            </a:r>
          </a:p>
          <a:p>
            <a:pPr lvl="1"/>
            <a:r>
              <a:rPr lang="en-US" dirty="0"/>
              <a:t>The economy is clearly favoring owners of productive resources over labor.</a:t>
            </a:r>
          </a:p>
          <a:p>
            <a:r>
              <a:rPr lang="en-US" dirty="0"/>
              <a:t>The causes appear to be largely driven by:</a:t>
            </a:r>
          </a:p>
          <a:p>
            <a:pPr lvl="1"/>
            <a:r>
              <a:rPr lang="en-US" dirty="0"/>
              <a:t>The market – technology, competition, and trade</a:t>
            </a:r>
          </a:p>
          <a:p>
            <a:pPr lvl="1"/>
            <a:r>
              <a:rPr lang="en-US" dirty="0"/>
              <a:t>Changing institutions.</a:t>
            </a:r>
          </a:p>
          <a:p>
            <a:r>
              <a:rPr lang="en-US" dirty="0"/>
              <a:t>Open questions are:</a:t>
            </a:r>
          </a:p>
          <a:p>
            <a:pPr lvl="1"/>
            <a:r>
              <a:rPr lang="en-US" dirty="0"/>
              <a:t>To act or not to act?</a:t>
            </a:r>
          </a:p>
          <a:p>
            <a:pPr lvl="1"/>
            <a:r>
              <a:rPr lang="en-US" dirty="0"/>
              <a:t>If so, how?</a:t>
            </a:r>
          </a:p>
          <a:p>
            <a:r>
              <a:rPr lang="en-US" dirty="0"/>
              <a:t>The level of inequality is a policy choice.</a:t>
            </a:r>
          </a:p>
          <a:p>
            <a:pPr lvl="1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46F715B-E9A7-46B7-BE1C-780B0735D7F3}"/>
              </a:ext>
            </a:extLst>
          </p:cNvPr>
          <p:cNvGrpSpPr>
            <a:grpSpLocks/>
          </p:cNvGrpSpPr>
          <p:nvPr/>
        </p:nvGrpSpPr>
        <p:grpSpPr>
          <a:xfrm>
            <a:off x="8704223" y="2903680"/>
            <a:ext cx="2383949" cy="1541125"/>
            <a:chOff x="8439150" y="2876550"/>
            <a:chExt cx="2801938" cy="1811338"/>
          </a:xfrm>
        </p:grpSpPr>
        <p:sp>
          <p:nvSpPr>
            <p:cNvPr id="17" name="Oval 6">
              <a:extLst>
                <a:ext uri="{FF2B5EF4-FFF2-40B4-BE49-F238E27FC236}">
                  <a16:creationId xmlns:a16="http://schemas.microsoft.com/office/drawing/2014/main" id="{863EC9BA-F29B-4714-BEB7-59311E88FD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42638" y="2878139"/>
              <a:ext cx="161925" cy="1587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B1FAC40-34B9-4C49-BF2F-5633919A1CA6}"/>
                </a:ext>
              </a:extLst>
            </p:cNvPr>
            <p:cNvGrpSpPr>
              <a:grpSpLocks/>
            </p:cNvGrpSpPr>
            <p:nvPr/>
          </p:nvGrpSpPr>
          <p:grpSpPr>
            <a:xfrm>
              <a:off x="9669145" y="3917950"/>
              <a:ext cx="320675" cy="769938"/>
              <a:chOff x="8751888" y="3917950"/>
              <a:chExt cx="320675" cy="769938"/>
            </a:xfrm>
            <a:solidFill>
              <a:srgbClr val="0C4C88"/>
            </a:solidFill>
          </p:grpSpPr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B3943380-46DC-4CAE-B77E-DAAA5431C7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1888" y="4068763"/>
                <a:ext cx="320675" cy="619125"/>
              </a:xfrm>
              <a:custGeom>
                <a:avLst/>
                <a:gdLst>
                  <a:gd name="T0" fmla="*/ 107 w 166"/>
                  <a:gd name="T1" fmla="*/ 324 h 324"/>
                  <a:gd name="T2" fmla="*/ 126 w 166"/>
                  <a:gd name="T3" fmla="*/ 304 h 324"/>
                  <a:gd name="T4" fmla="*/ 126 w 166"/>
                  <a:gd name="T5" fmla="*/ 50 h 324"/>
                  <a:gd name="T6" fmla="*/ 128 w 166"/>
                  <a:gd name="T7" fmla="*/ 48 h 324"/>
                  <a:gd name="T8" fmla="*/ 134 w 166"/>
                  <a:gd name="T9" fmla="*/ 48 h 324"/>
                  <a:gd name="T10" fmla="*/ 136 w 166"/>
                  <a:gd name="T11" fmla="*/ 50 h 324"/>
                  <a:gd name="T12" fmla="*/ 136 w 166"/>
                  <a:gd name="T13" fmla="*/ 140 h 324"/>
                  <a:gd name="T14" fmla="*/ 151 w 166"/>
                  <a:gd name="T15" fmla="*/ 155 h 324"/>
                  <a:gd name="T16" fmla="*/ 166 w 166"/>
                  <a:gd name="T17" fmla="*/ 140 h 324"/>
                  <a:gd name="T18" fmla="*/ 166 w 166"/>
                  <a:gd name="T19" fmla="*/ 37 h 324"/>
                  <a:gd name="T20" fmla="*/ 127 w 166"/>
                  <a:gd name="T21" fmla="*/ 0 h 324"/>
                  <a:gd name="T22" fmla="*/ 39 w 166"/>
                  <a:gd name="T23" fmla="*/ 0 h 324"/>
                  <a:gd name="T24" fmla="*/ 0 w 166"/>
                  <a:gd name="T25" fmla="*/ 37 h 324"/>
                  <a:gd name="T26" fmla="*/ 0 w 166"/>
                  <a:gd name="T27" fmla="*/ 140 h 324"/>
                  <a:gd name="T28" fmla="*/ 15 w 166"/>
                  <a:gd name="T29" fmla="*/ 155 h 324"/>
                  <a:gd name="T30" fmla="*/ 30 w 166"/>
                  <a:gd name="T31" fmla="*/ 140 h 324"/>
                  <a:gd name="T32" fmla="*/ 30 w 166"/>
                  <a:gd name="T33" fmla="*/ 50 h 324"/>
                  <a:gd name="T34" fmla="*/ 32 w 166"/>
                  <a:gd name="T35" fmla="*/ 48 h 324"/>
                  <a:gd name="T36" fmla="*/ 38 w 166"/>
                  <a:gd name="T37" fmla="*/ 48 h 324"/>
                  <a:gd name="T38" fmla="*/ 40 w 166"/>
                  <a:gd name="T39" fmla="*/ 50 h 324"/>
                  <a:gd name="T40" fmla="*/ 40 w 166"/>
                  <a:gd name="T41" fmla="*/ 304 h 324"/>
                  <a:gd name="T42" fmla="*/ 59 w 166"/>
                  <a:gd name="T43" fmla="*/ 324 h 324"/>
                  <a:gd name="T44" fmla="*/ 78 w 166"/>
                  <a:gd name="T45" fmla="*/ 304 h 324"/>
                  <a:gd name="T46" fmla="*/ 78 w 166"/>
                  <a:gd name="T47" fmla="*/ 154 h 324"/>
                  <a:gd name="T48" fmla="*/ 80 w 166"/>
                  <a:gd name="T49" fmla="*/ 152 h 324"/>
                  <a:gd name="T50" fmla="*/ 86 w 166"/>
                  <a:gd name="T51" fmla="*/ 152 h 324"/>
                  <a:gd name="T52" fmla="*/ 88 w 166"/>
                  <a:gd name="T53" fmla="*/ 154 h 324"/>
                  <a:gd name="T54" fmla="*/ 88 w 166"/>
                  <a:gd name="T55" fmla="*/ 304 h 324"/>
                  <a:gd name="T56" fmla="*/ 107 w 166"/>
                  <a:gd name="T57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6" h="324">
                    <a:moveTo>
                      <a:pt x="107" y="324"/>
                    </a:moveTo>
                    <a:cubicBezTo>
                      <a:pt x="118" y="324"/>
                      <a:pt x="126" y="315"/>
                      <a:pt x="126" y="304"/>
                    </a:cubicBezTo>
                    <a:cubicBezTo>
                      <a:pt x="126" y="304"/>
                      <a:pt x="126" y="50"/>
                      <a:pt x="126" y="50"/>
                    </a:cubicBezTo>
                    <a:cubicBezTo>
                      <a:pt x="126" y="49"/>
                      <a:pt x="127" y="48"/>
                      <a:pt x="128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35" y="48"/>
                      <a:pt x="136" y="49"/>
                      <a:pt x="136" y="50"/>
                    </a:cubicBezTo>
                    <a:cubicBezTo>
                      <a:pt x="136" y="50"/>
                      <a:pt x="136" y="140"/>
                      <a:pt x="136" y="140"/>
                    </a:cubicBezTo>
                    <a:cubicBezTo>
                      <a:pt x="136" y="148"/>
                      <a:pt x="142" y="155"/>
                      <a:pt x="151" y="155"/>
                    </a:cubicBezTo>
                    <a:cubicBezTo>
                      <a:pt x="159" y="155"/>
                      <a:pt x="166" y="148"/>
                      <a:pt x="166" y="140"/>
                    </a:cubicBezTo>
                    <a:cubicBezTo>
                      <a:pt x="166" y="140"/>
                      <a:pt x="166" y="38"/>
                      <a:pt x="166" y="37"/>
                    </a:cubicBezTo>
                    <a:cubicBezTo>
                      <a:pt x="166" y="16"/>
                      <a:pt x="146" y="0"/>
                      <a:pt x="127" y="0"/>
                    </a:cubicBezTo>
                    <a:cubicBezTo>
                      <a:pt x="126" y="0"/>
                      <a:pt x="39" y="0"/>
                      <a:pt x="39" y="0"/>
                    </a:cubicBezTo>
                    <a:cubicBezTo>
                      <a:pt x="19" y="0"/>
                      <a:pt x="0" y="16"/>
                      <a:pt x="0" y="37"/>
                    </a:cubicBezTo>
                    <a:cubicBezTo>
                      <a:pt x="0" y="38"/>
                      <a:pt x="0" y="140"/>
                      <a:pt x="0" y="140"/>
                    </a:cubicBezTo>
                    <a:cubicBezTo>
                      <a:pt x="0" y="148"/>
                      <a:pt x="7" y="155"/>
                      <a:pt x="15" y="155"/>
                    </a:cubicBezTo>
                    <a:cubicBezTo>
                      <a:pt x="23" y="155"/>
                      <a:pt x="30" y="148"/>
                      <a:pt x="30" y="140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49"/>
                      <a:pt x="31" y="48"/>
                      <a:pt x="32" y="48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9" y="48"/>
                      <a:pt x="40" y="49"/>
                      <a:pt x="40" y="50"/>
                    </a:cubicBezTo>
                    <a:cubicBezTo>
                      <a:pt x="40" y="50"/>
                      <a:pt x="40" y="304"/>
                      <a:pt x="40" y="304"/>
                    </a:cubicBezTo>
                    <a:cubicBezTo>
                      <a:pt x="40" y="315"/>
                      <a:pt x="48" y="324"/>
                      <a:pt x="59" y="324"/>
                    </a:cubicBezTo>
                    <a:cubicBezTo>
                      <a:pt x="70" y="324"/>
                      <a:pt x="78" y="315"/>
                      <a:pt x="78" y="304"/>
                    </a:cubicBezTo>
                    <a:cubicBezTo>
                      <a:pt x="78" y="304"/>
                      <a:pt x="78" y="154"/>
                      <a:pt x="78" y="154"/>
                    </a:cubicBezTo>
                    <a:cubicBezTo>
                      <a:pt x="78" y="153"/>
                      <a:pt x="79" y="152"/>
                      <a:pt x="80" y="152"/>
                    </a:cubicBezTo>
                    <a:cubicBezTo>
                      <a:pt x="86" y="152"/>
                      <a:pt x="86" y="152"/>
                      <a:pt x="86" y="152"/>
                    </a:cubicBezTo>
                    <a:cubicBezTo>
                      <a:pt x="87" y="152"/>
                      <a:pt x="88" y="153"/>
                      <a:pt x="88" y="154"/>
                    </a:cubicBezTo>
                    <a:cubicBezTo>
                      <a:pt x="88" y="154"/>
                      <a:pt x="88" y="304"/>
                      <a:pt x="88" y="304"/>
                    </a:cubicBezTo>
                    <a:cubicBezTo>
                      <a:pt x="88" y="315"/>
                      <a:pt x="96" y="324"/>
                      <a:pt x="107" y="3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49BD028E-453E-4C64-A147-937010D6A7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1900" y="3917950"/>
                <a:ext cx="120650" cy="141288"/>
              </a:xfrm>
              <a:custGeom>
                <a:avLst/>
                <a:gdLst>
                  <a:gd name="T0" fmla="*/ 16 w 62"/>
                  <a:gd name="T1" fmla="*/ 16 h 74"/>
                  <a:gd name="T2" fmla="*/ 0 w 62"/>
                  <a:gd name="T3" fmla="*/ 43 h 74"/>
                  <a:gd name="T4" fmla="*/ 31 w 62"/>
                  <a:gd name="T5" fmla="*/ 74 h 74"/>
                  <a:gd name="T6" fmla="*/ 62 w 62"/>
                  <a:gd name="T7" fmla="*/ 43 h 74"/>
                  <a:gd name="T8" fmla="*/ 48 w 62"/>
                  <a:gd name="T9" fmla="*/ 18 h 74"/>
                  <a:gd name="T10" fmla="*/ 48 w 62"/>
                  <a:gd name="T11" fmla="*/ 0 h 74"/>
                  <a:gd name="T12" fmla="*/ 40 w 62"/>
                  <a:gd name="T13" fmla="*/ 14 h 74"/>
                  <a:gd name="T14" fmla="*/ 37 w 62"/>
                  <a:gd name="T15" fmla="*/ 13 h 74"/>
                  <a:gd name="T16" fmla="*/ 37 w 62"/>
                  <a:gd name="T17" fmla="*/ 0 h 74"/>
                  <a:gd name="T18" fmla="*/ 30 w 62"/>
                  <a:gd name="T19" fmla="*/ 13 h 74"/>
                  <a:gd name="T20" fmla="*/ 26 w 62"/>
                  <a:gd name="T21" fmla="*/ 13 h 74"/>
                  <a:gd name="T22" fmla="*/ 26 w 62"/>
                  <a:gd name="T23" fmla="*/ 0 h 74"/>
                  <a:gd name="T24" fmla="*/ 16 w 62"/>
                  <a:gd name="T25" fmla="*/ 1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74">
                    <a:moveTo>
                      <a:pt x="16" y="16"/>
                    </a:moveTo>
                    <a:cubicBezTo>
                      <a:pt x="7" y="21"/>
                      <a:pt x="0" y="32"/>
                      <a:pt x="0" y="43"/>
                    </a:cubicBezTo>
                    <a:cubicBezTo>
                      <a:pt x="0" y="61"/>
                      <a:pt x="14" y="74"/>
                      <a:pt x="31" y="74"/>
                    </a:cubicBezTo>
                    <a:cubicBezTo>
                      <a:pt x="48" y="74"/>
                      <a:pt x="62" y="61"/>
                      <a:pt x="62" y="43"/>
                    </a:cubicBezTo>
                    <a:cubicBezTo>
                      <a:pt x="62" y="33"/>
                      <a:pt x="57" y="24"/>
                      <a:pt x="48" y="18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39" y="14"/>
                      <a:pt x="38" y="13"/>
                      <a:pt x="37" y="13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9" y="13"/>
                      <a:pt x="27" y="13"/>
                      <a:pt x="26" y="13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C23EBD4-DAE5-454E-AF23-693CBD2E1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33989" y="2876550"/>
              <a:ext cx="431800" cy="10812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18C085-B3BE-4D96-BE96-E7E519047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60280" y="2876550"/>
              <a:ext cx="431800" cy="10812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A170B94-7B12-4695-B253-3B2FF75F2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6570" y="2876550"/>
              <a:ext cx="431800" cy="10812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2A412EB-F981-4468-8D20-78C6320A8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12860" y="2876550"/>
              <a:ext cx="431800" cy="10812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1B0D2F4-507A-4457-8268-F84842451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39150" y="2876550"/>
              <a:ext cx="431800" cy="1081200"/>
            </a:xfrm>
            <a:prstGeom prst="rect">
              <a:avLst/>
            </a:prstGeom>
          </p:spPr>
        </p:pic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B2C535EA-334F-4D2B-84EC-CC51163E6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6113" y="3060701"/>
              <a:ext cx="434975" cy="898526"/>
            </a:xfrm>
            <a:custGeom>
              <a:avLst/>
              <a:gdLst>
                <a:gd name="T0" fmla="*/ 20 w 203"/>
                <a:gd name="T1" fmla="*/ 202 h 422"/>
                <a:gd name="T2" fmla="*/ 39 w 203"/>
                <a:gd name="T3" fmla="*/ 182 h 422"/>
                <a:gd name="T4" fmla="*/ 39 w 203"/>
                <a:gd name="T5" fmla="*/ 64 h 422"/>
                <a:gd name="T6" fmla="*/ 41 w 203"/>
                <a:gd name="T7" fmla="*/ 62 h 422"/>
                <a:gd name="T8" fmla="*/ 45 w 203"/>
                <a:gd name="T9" fmla="*/ 62 h 422"/>
                <a:gd name="T10" fmla="*/ 47 w 203"/>
                <a:gd name="T11" fmla="*/ 64 h 422"/>
                <a:gd name="T12" fmla="*/ 47 w 203"/>
                <a:gd name="T13" fmla="*/ 397 h 422"/>
                <a:gd name="T14" fmla="*/ 72 w 203"/>
                <a:gd name="T15" fmla="*/ 422 h 422"/>
                <a:gd name="T16" fmla="*/ 97 w 203"/>
                <a:gd name="T17" fmla="*/ 397 h 422"/>
                <a:gd name="T18" fmla="*/ 97 w 203"/>
                <a:gd name="T19" fmla="*/ 201 h 422"/>
                <a:gd name="T20" fmla="*/ 99 w 203"/>
                <a:gd name="T21" fmla="*/ 199 h 422"/>
                <a:gd name="T22" fmla="*/ 103 w 203"/>
                <a:gd name="T23" fmla="*/ 199 h 422"/>
                <a:gd name="T24" fmla="*/ 105 w 203"/>
                <a:gd name="T25" fmla="*/ 201 h 422"/>
                <a:gd name="T26" fmla="*/ 105 w 203"/>
                <a:gd name="T27" fmla="*/ 397 h 422"/>
                <a:gd name="T28" fmla="*/ 131 w 203"/>
                <a:gd name="T29" fmla="*/ 422 h 422"/>
                <a:gd name="T30" fmla="*/ 156 w 203"/>
                <a:gd name="T31" fmla="*/ 397 h 422"/>
                <a:gd name="T32" fmla="*/ 156 w 203"/>
                <a:gd name="T33" fmla="*/ 64 h 422"/>
                <a:gd name="T34" fmla="*/ 158 w 203"/>
                <a:gd name="T35" fmla="*/ 62 h 422"/>
                <a:gd name="T36" fmla="*/ 162 w 203"/>
                <a:gd name="T37" fmla="*/ 62 h 422"/>
                <a:gd name="T38" fmla="*/ 164 w 203"/>
                <a:gd name="T39" fmla="*/ 64 h 422"/>
                <a:gd name="T40" fmla="*/ 164 w 203"/>
                <a:gd name="T41" fmla="*/ 182 h 422"/>
                <a:gd name="T42" fmla="*/ 183 w 203"/>
                <a:gd name="T43" fmla="*/ 202 h 422"/>
                <a:gd name="T44" fmla="*/ 203 w 203"/>
                <a:gd name="T45" fmla="*/ 182 h 422"/>
                <a:gd name="T46" fmla="*/ 203 w 203"/>
                <a:gd name="T47" fmla="*/ 48 h 422"/>
                <a:gd name="T48" fmla="*/ 157 w 203"/>
                <a:gd name="T49" fmla="*/ 0 h 422"/>
                <a:gd name="T50" fmla="*/ 105 w 203"/>
                <a:gd name="T51" fmla="*/ 0 h 422"/>
                <a:gd name="T52" fmla="*/ 46 w 203"/>
                <a:gd name="T53" fmla="*/ 0 h 422"/>
                <a:gd name="T54" fmla="*/ 0 w 203"/>
                <a:gd name="T55" fmla="*/ 48 h 422"/>
                <a:gd name="T56" fmla="*/ 0 w 203"/>
                <a:gd name="T57" fmla="*/ 182 h 422"/>
                <a:gd name="T58" fmla="*/ 20 w 203"/>
                <a:gd name="T59" fmla="*/ 202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3" h="422">
                  <a:moveTo>
                    <a:pt x="20" y="202"/>
                  </a:moveTo>
                  <a:cubicBezTo>
                    <a:pt x="30" y="202"/>
                    <a:pt x="39" y="193"/>
                    <a:pt x="39" y="182"/>
                  </a:cubicBezTo>
                  <a:cubicBezTo>
                    <a:pt x="39" y="182"/>
                    <a:pt x="39" y="64"/>
                    <a:pt x="39" y="64"/>
                  </a:cubicBezTo>
                  <a:cubicBezTo>
                    <a:pt x="39" y="63"/>
                    <a:pt x="40" y="62"/>
                    <a:pt x="41" y="62"/>
                  </a:cubicBezTo>
                  <a:cubicBezTo>
                    <a:pt x="45" y="62"/>
                    <a:pt x="45" y="62"/>
                    <a:pt x="45" y="62"/>
                  </a:cubicBezTo>
                  <a:cubicBezTo>
                    <a:pt x="46" y="62"/>
                    <a:pt x="47" y="63"/>
                    <a:pt x="47" y="64"/>
                  </a:cubicBezTo>
                  <a:cubicBezTo>
                    <a:pt x="47" y="64"/>
                    <a:pt x="47" y="397"/>
                    <a:pt x="47" y="397"/>
                  </a:cubicBezTo>
                  <a:cubicBezTo>
                    <a:pt x="47" y="410"/>
                    <a:pt x="58" y="422"/>
                    <a:pt x="72" y="422"/>
                  </a:cubicBezTo>
                  <a:cubicBezTo>
                    <a:pt x="86" y="422"/>
                    <a:pt x="97" y="410"/>
                    <a:pt x="97" y="397"/>
                  </a:cubicBezTo>
                  <a:cubicBezTo>
                    <a:pt x="97" y="397"/>
                    <a:pt x="97" y="201"/>
                    <a:pt x="97" y="201"/>
                  </a:cubicBezTo>
                  <a:cubicBezTo>
                    <a:pt x="97" y="199"/>
                    <a:pt x="98" y="199"/>
                    <a:pt x="99" y="199"/>
                  </a:cubicBezTo>
                  <a:cubicBezTo>
                    <a:pt x="103" y="199"/>
                    <a:pt x="103" y="199"/>
                    <a:pt x="103" y="199"/>
                  </a:cubicBezTo>
                  <a:cubicBezTo>
                    <a:pt x="105" y="199"/>
                    <a:pt x="105" y="199"/>
                    <a:pt x="105" y="201"/>
                  </a:cubicBezTo>
                  <a:cubicBezTo>
                    <a:pt x="105" y="201"/>
                    <a:pt x="105" y="397"/>
                    <a:pt x="105" y="397"/>
                  </a:cubicBezTo>
                  <a:cubicBezTo>
                    <a:pt x="105" y="410"/>
                    <a:pt x="117" y="422"/>
                    <a:pt x="131" y="422"/>
                  </a:cubicBezTo>
                  <a:cubicBezTo>
                    <a:pt x="144" y="422"/>
                    <a:pt x="156" y="410"/>
                    <a:pt x="156" y="397"/>
                  </a:cubicBezTo>
                  <a:cubicBezTo>
                    <a:pt x="156" y="397"/>
                    <a:pt x="156" y="64"/>
                    <a:pt x="156" y="64"/>
                  </a:cubicBezTo>
                  <a:cubicBezTo>
                    <a:pt x="156" y="63"/>
                    <a:pt x="156" y="62"/>
                    <a:pt x="158" y="62"/>
                  </a:cubicBezTo>
                  <a:cubicBezTo>
                    <a:pt x="162" y="62"/>
                    <a:pt x="162" y="62"/>
                    <a:pt x="162" y="62"/>
                  </a:cubicBezTo>
                  <a:cubicBezTo>
                    <a:pt x="163" y="62"/>
                    <a:pt x="164" y="63"/>
                    <a:pt x="164" y="64"/>
                  </a:cubicBezTo>
                  <a:cubicBezTo>
                    <a:pt x="164" y="64"/>
                    <a:pt x="164" y="182"/>
                    <a:pt x="164" y="182"/>
                  </a:cubicBezTo>
                  <a:cubicBezTo>
                    <a:pt x="164" y="193"/>
                    <a:pt x="172" y="202"/>
                    <a:pt x="183" y="202"/>
                  </a:cubicBezTo>
                  <a:cubicBezTo>
                    <a:pt x="194" y="202"/>
                    <a:pt x="203" y="193"/>
                    <a:pt x="203" y="182"/>
                  </a:cubicBezTo>
                  <a:cubicBezTo>
                    <a:pt x="203" y="182"/>
                    <a:pt x="203" y="49"/>
                    <a:pt x="203" y="48"/>
                  </a:cubicBezTo>
                  <a:cubicBezTo>
                    <a:pt x="203" y="21"/>
                    <a:pt x="182" y="0"/>
                    <a:pt x="157" y="0"/>
                  </a:cubicBezTo>
                  <a:cubicBezTo>
                    <a:pt x="156" y="0"/>
                    <a:pt x="122" y="0"/>
                    <a:pt x="105" y="0"/>
                  </a:cubicBezTo>
                  <a:cubicBezTo>
                    <a:pt x="105" y="0"/>
                    <a:pt x="47" y="0"/>
                    <a:pt x="46" y="0"/>
                  </a:cubicBezTo>
                  <a:cubicBezTo>
                    <a:pt x="21" y="0"/>
                    <a:pt x="0" y="21"/>
                    <a:pt x="0" y="48"/>
                  </a:cubicBezTo>
                  <a:cubicBezTo>
                    <a:pt x="0" y="49"/>
                    <a:pt x="0" y="182"/>
                    <a:pt x="0" y="182"/>
                  </a:cubicBezTo>
                  <a:cubicBezTo>
                    <a:pt x="0" y="193"/>
                    <a:pt x="9" y="202"/>
                    <a:pt x="20" y="2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2740979-7212-4AB5-BBF1-311540104E15}"/>
                </a:ext>
              </a:extLst>
            </p:cNvPr>
            <p:cNvGrpSpPr>
              <a:grpSpLocks/>
            </p:cNvGrpSpPr>
            <p:nvPr/>
          </p:nvGrpSpPr>
          <p:grpSpPr>
            <a:xfrm>
              <a:off x="8742363" y="3917950"/>
              <a:ext cx="320675" cy="769938"/>
              <a:chOff x="8751888" y="3917950"/>
              <a:chExt cx="320675" cy="769938"/>
            </a:xfrm>
          </p:grpSpPr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F4BB354E-529A-4905-8BBA-FD778D6E94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1888" y="4068763"/>
                <a:ext cx="320675" cy="619125"/>
              </a:xfrm>
              <a:custGeom>
                <a:avLst/>
                <a:gdLst>
                  <a:gd name="T0" fmla="*/ 107 w 166"/>
                  <a:gd name="T1" fmla="*/ 324 h 324"/>
                  <a:gd name="T2" fmla="*/ 126 w 166"/>
                  <a:gd name="T3" fmla="*/ 304 h 324"/>
                  <a:gd name="T4" fmla="*/ 126 w 166"/>
                  <a:gd name="T5" fmla="*/ 50 h 324"/>
                  <a:gd name="T6" fmla="*/ 128 w 166"/>
                  <a:gd name="T7" fmla="*/ 48 h 324"/>
                  <a:gd name="T8" fmla="*/ 134 w 166"/>
                  <a:gd name="T9" fmla="*/ 48 h 324"/>
                  <a:gd name="T10" fmla="*/ 136 w 166"/>
                  <a:gd name="T11" fmla="*/ 50 h 324"/>
                  <a:gd name="T12" fmla="*/ 136 w 166"/>
                  <a:gd name="T13" fmla="*/ 140 h 324"/>
                  <a:gd name="T14" fmla="*/ 151 w 166"/>
                  <a:gd name="T15" fmla="*/ 155 h 324"/>
                  <a:gd name="T16" fmla="*/ 166 w 166"/>
                  <a:gd name="T17" fmla="*/ 140 h 324"/>
                  <a:gd name="T18" fmla="*/ 166 w 166"/>
                  <a:gd name="T19" fmla="*/ 37 h 324"/>
                  <a:gd name="T20" fmla="*/ 127 w 166"/>
                  <a:gd name="T21" fmla="*/ 0 h 324"/>
                  <a:gd name="T22" fmla="*/ 39 w 166"/>
                  <a:gd name="T23" fmla="*/ 0 h 324"/>
                  <a:gd name="T24" fmla="*/ 0 w 166"/>
                  <a:gd name="T25" fmla="*/ 37 h 324"/>
                  <a:gd name="T26" fmla="*/ 0 w 166"/>
                  <a:gd name="T27" fmla="*/ 140 h 324"/>
                  <a:gd name="T28" fmla="*/ 15 w 166"/>
                  <a:gd name="T29" fmla="*/ 155 h 324"/>
                  <a:gd name="T30" fmla="*/ 30 w 166"/>
                  <a:gd name="T31" fmla="*/ 140 h 324"/>
                  <a:gd name="T32" fmla="*/ 30 w 166"/>
                  <a:gd name="T33" fmla="*/ 50 h 324"/>
                  <a:gd name="T34" fmla="*/ 32 w 166"/>
                  <a:gd name="T35" fmla="*/ 48 h 324"/>
                  <a:gd name="T36" fmla="*/ 38 w 166"/>
                  <a:gd name="T37" fmla="*/ 48 h 324"/>
                  <a:gd name="T38" fmla="*/ 40 w 166"/>
                  <a:gd name="T39" fmla="*/ 50 h 324"/>
                  <a:gd name="T40" fmla="*/ 40 w 166"/>
                  <a:gd name="T41" fmla="*/ 304 h 324"/>
                  <a:gd name="T42" fmla="*/ 59 w 166"/>
                  <a:gd name="T43" fmla="*/ 324 h 324"/>
                  <a:gd name="T44" fmla="*/ 78 w 166"/>
                  <a:gd name="T45" fmla="*/ 304 h 324"/>
                  <a:gd name="T46" fmla="*/ 78 w 166"/>
                  <a:gd name="T47" fmla="*/ 154 h 324"/>
                  <a:gd name="T48" fmla="*/ 80 w 166"/>
                  <a:gd name="T49" fmla="*/ 152 h 324"/>
                  <a:gd name="T50" fmla="*/ 86 w 166"/>
                  <a:gd name="T51" fmla="*/ 152 h 324"/>
                  <a:gd name="T52" fmla="*/ 88 w 166"/>
                  <a:gd name="T53" fmla="*/ 154 h 324"/>
                  <a:gd name="T54" fmla="*/ 88 w 166"/>
                  <a:gd name="T55" fmla="*/ 304 h 324"/>
                  <a:gd name="T56" fmla="*/ 107 w 166"/>
                  <a:gd name="T57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6" h="324">
                    <a:moveTo>
                      <a:pt x="107" y="324"/>
                    </a:moveTo>
                    <a:cubicBezTo>
                      <a:pt x="118" y="324"/>
                      <a:pt x="126" y="315"/>
                      <a:pt x="126" y="304"/>
                    </a:cubicBezTo>
                    <a:cubicBezTo>
                      <a:pt x="126" y="304"/>
                      <a:pt x="126" y="50"/>
                      <a:pt x="126" y="50"/>
                    </a:cubicBezTo>
                    <a:cubicBezTo>
                      <a:pt x="126" y="49"/>
                      <a:pt x="127" y="48"/>
                      <a:pt x="128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35" y="48"/>
                      <a:pt x="136" y="49"/>
                      <a:pt x="136" y="50"/>
                    </a:cubicBezTo>
                    <a:cubicBezTo>
                      <a:pt x="136" y="50"/>
                      <a:pt x="136" y="140"/>
                      <a:pt x="136" y="140"/>
                    </a:cubicBezTo>
                    <a:cubicBezTo>
                      <a:pt x="136" y="148"/>
                      <a:pt x="142" y="155"/>
                      <a:pt x="151" y="155"/>
                    </a:cubicBezTo>
                    <a:cubicBezTo>
                      <a:pt x="159" y="155"/>
                      <a:pt x="166" y="148"/>
                      <a:pt x="166" y="140"/>
                    </a:cubicBezTo>
                    <a:cubicBezTo>
                      <a:pt x="166" y="140"/>
                      <a:pt x="166" y="38"/>
                      <a:pt x="166" y="37"/>
                    </a:cubicBezTo>
                    <a:cubicBezTo>
                      <a:pt x="166" y="16"/>
                      <a:pt x="146" y="0"/>
                      <a:pt x="127" y="0"/>
                    </a:cubicBezTo>
                    <a:cubicBezTo>
                      <a:pt x="126" y="0"/>
                      <a:pt x="39" y="0"/>
                      <a:pt x="39" y="0"/>
                    </a:cubicBezTo>
                    <a:cubicBezTo>
                      <a:pt x="19" y="0"/>
                      <a:pt x="0" y="16"/>
                      <a:pt x="0" y="37"/>
                    </a:cubicBezTo>
                    <a:cubicBezTo>
                      <a:pt x="0" y="38"/>
                      <a:pt x="0" y="140"/>
                      <a:pt x="0" y="140"/>
                    </a:cubicBezTo>
                    <a:cubicBezTo>
                      <a:pt x="0" y="148"/>
                      <a:pt x="7" y="155"/>
                      <a:pt x="15" y="155"/>
                    </a:cubicBezTo>
                    <a:cubicBezTo>
                      <a:pt x="23" y="155"/>
                      <a:pt x="30" y="148"/>
                      <a:pt x="30" y="140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49"/>
                      <a:pt x="31" y="48"/>
                      <a:pt x="32" y="48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9" y="48"/>
                      <a:pt x="40" y="49"/>
                      <a:pt x="40" y="50"/>
                    </a:cubicBezTo>
                    <a:cubicBezTo>
                      <a:pt x="40" y="50"/>
                      <a:pt x="40" y="304"/>
                      <a:pt x="40" y="304"/>
                    </a:cubicBezTo>
                    <a:cubicBezTo>
                      <a:pt x="40" y="315"/>
                      <a:pt x="48" y="324"/>
                      <a:pt x="59" y="324"/>
                    </a:cubicBezTo>
                    <a:cubicBezTo>
                      <a:pt x="70" y="324"/>
                      <a:pt x="78" y="315"/>
                      <a:pt x="78" y="304"/>
                    </a:cubicBezTo>
                    <a:cubicBezTo>
                      <a:pt x="78" y="304"/>
                      <a:pt x="78" y="154"/>
                      <a:pt x="78" y="154"/>
                    </a:cubicBezTo>
                    <a:cubicBezTo>
                      <a:pt x="78" y="153"/>
                      <a:pt x="79" y="152"/>
                      <a:pt x="80" y="152"/>
                    </a:cubicBezTo>
                    <a:cubicBezTo>
                      <a:pt x="86" y="152"/>
                      <a:pt x="86" y="152"/>
                      <a:pt x="86" y="152"/>
                    </a:cubicBezTo>
                    <a:cubicBezTo>
                      <a:pt x="87" y="152"/>
                      <a:pt x="88" y="153"/>
                      <a:pt x="88" y="154"/>
                    </a:cubicBezTo>
                    <a:cubicBezTo>
                      <a:pt x="88" y="154"/>
                      <a:pt x="88" y="304"/>
                      <a:pt x="88" y="304"/>
                    </a:cubicBezTo>
                    <a:cubicBezTo>
                      <a:pt x="88" y="315"/>
                      <a:pt x="96" y="324"/>
                      <a:pt x="107" y="3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C5324CFE-4DFE-4253-867E-6A84B7EAB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1900" y="3917950"/>
                <a:ext cx="120650" cy="141288"/>
              </a:xfrm>
              <a:custGeom>
                <a:avLst/>
                <a:gdLst>
                  <a:gd name="T0" fmla="*/ 16 w 62"/>
                  <a:gd name="T1" fmla="*/ 16 h 74"/>
                  <a:gd name="T2" fmla="*/ 0 w 62"/>
                  <a:gd name="T3" fmla="*/ 43 h 74"/>
                  <a:gd name="T4" fmla="*/ 31 w 62"/>
                  <a:gd name="T5" fmla="*/ 74 h 74"/>
                  <a:gd name="T6" fmla="*/ 62 w 62"/>
                  <a:gd name="T7" fmla="*/ 43 h 74"/>
                  <a:gd name="T8" fmla="*/ 48 w 62"/>
                  <a:gd name="T9" fmla="*/ 18 h 74"/>
                  <a:gd name="T10" fmla="*/ 48 w 62"/>
                  <a:gd name="T11" fmla="*/ 0 h 74"/>
                  <a:gd name="T12" fmla="*/ 40 w 62"/>
                  <a:gd name="T13" fmla="*/ 14 h 74"/>
                  <a:gd name="T14" fmla="*/ 37 w 62"/>
                  <a:gd name="T15" fmla="*/ 13 h 74"/>
                  <a:gd name="T16" fmla="*/ 37 w 62"/>
                  <a:gd name="T17" fmla="*/ 0 h 74"/>
                  <a:gd name="T18" fmla="*/ 30 w 62"/>
                  <a:gd name="T19" fmla="*/ 13 h 74"/>
                  <a:gd name="T20" fmla="*/ 26 w 62"/>
                  <a:gd name="T21" fmla="*/ 13 h 74"/>
                  <a:gd name="T22" fmla="*/ 26 w 62"/>
                  <a:gd name="T23" fmla="*/ 0 h 74"/>
                  <a:gd name="T24" fmla="*/ 16 w 62"/>
                  <a:gd name="T25" fmla="*/ 1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74">
                    <a:moveTo>
                      <a:pt x="16" y="16"/>
                    </a:moveTo>
                    <a:cubicBezTo>
                      <a:pt x="7" y="21"/>
                      <a:pt x="0" y="32"/>
                      <a:pt x="0" y="43"/>
                    </a:cubicBezTo>
                    <a:cubicBezTo>
                      <a:pt x="0" y="61"/>
                      <a:pt x="14" y="74"/>
                      <a:pt x="31" y="74"/>
                    </a:cubicBezTo>
                    <a:cubicBezTo>
                      <a:pt x="48" y="74"/>
                      <a:pt x="62" y="61"/>
                      <a:pt x="62" y="43"/>
                    </a:cubicBezTo>
                    <a:cubicBezTo>
                      <a:pt x="62" y="33"/>
                      <a:pt x="57" y="24"/>
                      <a:pt x="48" y="18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39" y="14"/>
                      <a:pt x="38" y="13"/>
                      <a:pt x="37" y="13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9" y="13"/>
                      <a:pt x="27" y="13"/>
                      <a:pt x="26" y="13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16" y="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7DAA15D-9AF0-41E9-9E93-F7FDD1867324}"/>
                </a:ext>
              </a:extLst>
            </p:cNvPr>
            <p:cNvGrpSpPr>
              <a:grpSpLocks/>
            </p:cNvGrpSpPr>
            <p:nvPr/>
          </p:nvGrpSpPr>
          <p:grpSpPr>
            <a:xfrm>
              <a:off x="9205754" y="3917950"/>
              <a:ext cx="320675" cy="769938"/>
              <a:chOff x="8751888" y="3917950"/>
              <a:chExt cx="320675" cy="769938"/>
            </a:xfrm>
            <a:solidFill>
              <a:srgbClr val="0C4C88"/>
            </a:solidFill>
          </p:grpSpPr>
          <p:sp>
            <p:nvSpPr>
              <p:cNvPr id="28" name="Freeform 10">
                <a:extLst>
                  <a:ext uri="{FF2B5EF4-FFF2-40B4-BE49-F238E27FC236}">
                    <a16:creationId xmlns:a16="http://schemas.microsoft.com/office/drawing/2014/main" id="{40E1818B-5EC3-4BBF-9806-5288E72B90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1888" y="4068763"/>
                <a:ext cx="320675" cy="619125"/>
              </a:xfrm>
              <a:custGeom>
                <a:avLst/>
                <a:gdLst>
                  <a:gd name="T0" fmla="*/ 107 w 166"/>
                  <a:gd name="T1" fmla="*/ 324 h 324"/>
                  <a:gd name="T2" fmla="*/ 126 w 166"/>
                  <a:gd name="T3" fmla="*/ 304 h 324"/>
                  <a:gd name="T4" fmla="*/ 126 w 166"/>
                  <a:gd name="T5" fmla="*/ 50 h 324"/>
                  <a:gd name="T6" fmla="*/ 128 w 166"/>
                  <a:gd name="T7" fmla="*/ 48 h 324"/>
                  <a:gd name="T8" fmla="*/ 134 w 166"/>
                  <a:gd name="T9" fmla="*/ 48 h 324"/>
                  <a:gd name="T10" fmla="*/ 136 w 166"/>
                  <a:gd name="T11" fmla="*/ 50 h 324"/>
                  <a:gd name="T12" fmla="*/ 136 w 166"/>
                  <a:gd name="T13" fmla="*/ 140 h 324"/>
                  <a:gd name="T14" fmla="*/ 151 w 166"/>
                  <a:gd name="T15" fmla="*/ 155 h 324"/>
                  <a:gd name="T16" fmla="*/ 166 w 166"/>
                  <a:gd name="T17" fmla="*/ 140 h 324"/>
                  <a:gd name="T18" fmla="*/ 166 w 166"/>
                  <a:gd name="T19" fmla="*/ 37 h 324"/>
                  <a:gd name="T20" fmla="*/ 127 w 166"/>
                  <a:gd name="T21" fmla="*/ 0 h 324"/>
                  <a:gd name="T22" fmla="*/ 39 w 166"/>
                  <a:gd name="T23" fmla="*/ 0 h 324"/>
                  <a:gd name="T24" fmla="*/ 0 w 166"/>
                  <a:gd name="T25" fmla="*/ 37 h 324"/>
                  <a:gd name="T26" fmla="*/ 0 w 166"/>
                  <a:gd name="T27" fmla="*/ 140 h 324"/>
                  <a:gd name="T28" fmla="*/ 15 w 166"/>
                  <a:gd name="T29" fmla="*/ 155 h 324"/>
                  <a:gd name="T30" fmla="*/ 30 w 166"/>
                  <a:gd name="T31" fmla="*/ 140 h 324"/>
                  <a:gd name="T32" fmla="*/ 30 w 166"/>
                  <a:gd name="T33" fmla="*/ 50 h 324"/>
                  <a:gd name="T34" fmla="*/ 32 w 166"/>
                  <a:gd name="T35" fmla="*/ 48 h 324"/>
                  <a:gd name="T36" fmla="*/ 38 w 166"/>
                  <a:gd name="T37" fmla="*/ 48 h 324"/>
                  <a:gd name="T38" fmla="*/ 40 w 166"/>
                  <a:gd name="T39" fmla="*/ 50 h 324"/>
                  <a:gd name="T40" fmla="*/ 40 w 166"/>
                  <a:gd name="T41" fmla="*/ 304 h 324"/>
                  <a:gd name="T42" fmla="*/ 59 w 166"/>
                  <a:gd name="T43" fmla="*/ 324 h 324"/>
                  <a:gd name="T44" fmla="*/ 78 w 166"/>
                  <a:gd name="T45" fmla="*/ 304 h 324"/>
                  <a:gd name="T46" fmla="*/ 78 w 166"/>
                  <a:gd name="T47" fmla="*/ 154 h 324"/>
                  <a:gd name="T48" fmla="*/ 80 w 166"/>
                  <a:gd name="T49" fmla="*/ 152 h 324"/>
                  <a:gd name="T50" fmla="*/ 86 w 166"/>
                  <a:gd name="T51" fmla="*/ 152 h 324"/>
                  <a:gd name="T52" fmla="*/ 88 w 166"/>
                  <a:gd name="T53" fmla="*/ 154 h 324"/>
                  <a:gd name="T54" fmla="*/ 88 w 166"/>
                  <a:gd name="T55" fmla="*/ 304 h 324"/>
                  <a:gd name="T56" fmla="*/ 107 w 166"/>
                  <a:gd name="T57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6" h="324">
                    <a:moveTo>
                      <a:pt x="107" y="324"/>
                    </a:moveTo>
                    <a:cubicBezTo>
                      <a:pt x="118" y="324"/>
                      <a:pt x="126" y="315"/>
                      <a:pt x="126" y="304"/>
                    </a:cubicBezTo>
                    <a:cubicBezTo>
                      <a:pt x="126" y="304"/>
                      <a:pt x="126" y="50"/>
                      <a:pt x="126" y="50"/>
                    </a:cubicBezTo>
                    <a:cubicBezTo>
                      <a:pt x="126" y="49"/>
                      <a:pt x="127" y="48"/>
                      <a:pt x="128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35" y="48"/>
                      <a:pt x="136" y="49"/>
                      <a:pt x="136" y="50"/>
                    </a:cubicBezTo>
                    <a:cubicBezTo>
                      <a:pt x="136" y="50"/>
                      <a:pt x="136" y="140"/>
                      <a:pt x="136" y="140"/>
                    </a:cubicBezTo>
                    <a:cubicBezTo>
                      <a:pt x="136" y="148"/>
                      <a:pt x="142" y="155"/>
                      <a:pt x="151" y="155"/>
                    </a:cubicBezTo>
                    <a:cubicBezTo>
                      <a:pt x="159" y="155"/>
                      <a:pt x="166" y="148"/>
                      <a:pt x="166" y="140"/>
                    </a:cubicBezTo>
                    <a:cubicBezTo>
                      <a:pt x="166" y="140"/>
                      <a:pt x="166" y="38"/>
                      <a:pt x="166" y="37"/>
                    </a:cubicBezTo>
                    <a:cubicBezTo>
                      <a:pt x="166" y="16"/>
                      <a:pt x="146" y="0"/>
                      <a:pt x="127" y="0"/>
                    </a:cubicBezTo>
                    <a:cubicBezTo>
                      <a:pt x="126" y="0"/>
                      <a:pt x="39" y="0"/>
                      <a:pt x="39" y="0"/>
                    </a:cubicBezTo>
                    <a:cubicBezTo>
                      <a:pt x="19" y="0"/>
                      <a:pt x="0" y="16"/>
                      <a:pt x="0" y="37"/>
                    </a:cubicBezTo>
                    <a:cubicBezTo>
                      <a:pt x="0" y="38"/>
                      <a:pt x="0" y="140"/>
                      <a:pt x="0" y="140"/>
                    </a:cubicBezTo>
                    <a:cubicBezTo>
                      <a:pt x="0" y="148"/>
                      <a:pt x="7" y="155"/>
                      <a:pt x="15" y="155"/>
                    </a:cubicBezTo>
                    <a:cubicBezTo>
                      <a:pt x="23" y="155"/>
                      <a:pt x="30" y="148"/>
                      <a:pt x="30" y="140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49"/>
                      <a:pt x="31" y="48"/>
                      <a:pt x="32" y="48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9" y="48"/>
                      <a:pt x="40" y="49"/>
                      <a:pt x="40" y="50"/>
                    </a:cubicBezTo>
                    <a:cubicBezTo>
                      <a:pt x="40" y="50"/>
                      <a:pt x="40" y="304"/>
                      <a:pt x="40" y="304"/>
                    </a:cubicBezTo>
                    <a:cubicBezTo>
                      <a:pt x="40" y="315"/>
                      <a:pt x="48" y="324"/>
                      <a:pt x="59" y="324"/>
                    </a:cubicBezTo>
                    <a:cubicBezTo>
                      <a:pt x="70" y="324"/>
                      <a:pt x="78" y="315"/>
                      <a:pt x="78" y="304"/>
                    </a:cubicBezTo>
                    <a:cubicBezTo>
                      <a:pt x="78" y="304"/>
                      <a:pt x="78" y="154"/>
                      <a:pt x="78" y="154"/>
                    </a:cubicBezTo>
                    <a:cubicBezTo>
                      <a:pt x="78" y="153"/>
                      <a:pt x="79" y="152"/>
                      <a:pt x="80" y="152"/>
                    </a:cubicBezTo>
                    <a:cubicBezTo>
                      <a:pt x="86" y="152"/>
                      <a:pt x="86" y="152"/>
                      <a:pt x="86" y="152"/>
                    </a:cubicBezTo>
                    <a:cubicBezTo>
                      <a:pt x="87" y="152"/>
                      <a:pt x="88" y="153"/>
                      <a:pt x="88" y="154"/>
                    </a:cubicBezTo>
                    <a:cubicBezTo>
                      <a:pt x="88" y="154"/>
                      <a:pt x="88" y="304"/>
                      <a:pt x="88" y="304"/>
                    </a:cubicBezTo>
                    <a:cubicBezTo>
                      <a:pt x="88" y="315"/>
                      <a:pt x="96" y="324"/>
                      <a:pt x="107" y="3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" name="Freeform 11">
                <a:extLst>
                  <a:ext uri="{FF2B5EF4-FFF2-40B4-BE49-F238E27FC236}">
                    <a16:creationId xmlns:a16="http://schemas.microsoft.com/office/drawing/2014/main" id="{37179649-AED2-42D6-B3C8-DD9845CFA4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1900" y="3917950"/>
                <a:ext cx="120650" cy="141288"/>
              </a:xfrm>
              <a:custGeom>
                <a:avLst/>
                <a:gdLst>
                  <a:gd name="T0" fmla="*/ 16 w 62"/>
                  <a:gd name="T1" fmla="*/ 16 h 74"/>
                  <a:gd name="T2" fmla="*/ 0 w 62"/>
                  <a:gd name="T3" fmla="*/ 43 h 74"/>
                  <a:gd name="T4" fmla="*/ 31 w 62"/>
                  <a:gd name="T5" fmla="*/ 74 h 74"/>
                  <a:gd name="T6" fmla="*/ 62 w 62"/>
                  <a:gd name="T7" fmla="*/ 43 h 74"/>
                  <a:gd name="T8" fmla="*/ 48 w 62"/>
                  <a:gd name="T9" fmla="*/ 18 h 74"/>
                  <a:gd name="T10" fmla="*/ 48 w 62"/>
                  <a:gd name="T11" fmla="*/ 0 h 74"/>
                  <a:gd name="T12" fmla="*/ 40 w 62"/>
                  <a:gd name="T13" fmla="*/ 14 h 74"/>
                  <a:gd name="T14" fmla="*/ 37 w 62"/>
                  <a:gd name="T15" fmla="*/ 13 h 74"/>
                  <a:gd name="T16" fmla="*/ 37 w 62"/>
                  <a:gd name="T17" fmla="*/ 0 h 74"/>
                  <a:gd name="T18" fmla="*/ 30 w 62"/>
                  <a:gd name="T19" fmla="*/ 13 h 74"/>
                  <a:gd name="T20" fmla="*/ 26 w 62"/>
                  <a:gd name="T21" fmla="*/ 13 h 74"/>
                  <a:gd name="T22" fmla="*/ 26 w 62"/>
                  <a:gd name="T23" fmla="*/ 0 h 74"/>
                  <a:gd name="T24" fmla="*/ 16 w 62"/>
                  <a:gd name="T25" fmla="*/ 1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74">
                    <a:moveTo>
                      <a:pt x="16" y="16"/>
                    </a:moveTo>
                    <a:cubicBezTo>
                      <a:pt x="7" y="21"/>
                      <a:pt x="0" y="32"/>
                      <a:pt x="0" y="43"/>
                    </a:cubicBezTo>
                    <a:cubicBezTo>
                      <a:pt x="0" y="61"/>
                      <a:pt x="14" y="74"/>
                      <a:pt x="31" y="74"/>
                    </a:cubicBezTo>
                    <a:cubicBezTo>
                      <a:pt x="48" y="74"/>
                      <a:pt x="62" y="61"/>
                      <a:pt x="62" y="43"/>
                    </a:cubicBezTo>
                    <a:cubicBezTo>
                      <a:pt x="62" y="33"/>
                      <a:pt x="57" y="24"/>
                      <a:pt x="48" y="18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39" y="14"/>
                      <a:pt x="38" y="13"/>
                      <a:pt x="37" y="13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9" y="13"/>
                      <a:pt x="27" y="13"/>
                      <a:pt x="26" y="13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0CFBD6A-937F-4DDB-8CB0-EC3348ED4AA8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132535" y="3917950"/>
              <a:ext cx="320675" cy="769938"/>
              <a:chOff x="8751888" y="3917950"/>
              <a:chExt cx="320675" cy="769938"/>
            </a:xfrm>
            <a:solidFill>
              <a:srgbClr val="0C4C88"/>
            </a:solidFill>
          </p:grpSpPr>
          <p:sp>
            <p:nvSpPr>
              <p:cNvPr id="34" name="Freeform 10">
                <a:extLst>
                  <a:ext uri="{FF2B5EF4-FFF2-40B4-BE49-F238E27FC236}">
                    <a16:creationId xmlns:a16="http://schemas.microsoft.com/office/drawing/2014/main" id="{FAF85E04-B34A-4E60-A950-43A89F09C7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1888" y="4068763"/>
                <a:ext cx="320675" cy="619125"/>
              </a:xfrm>
              <a:custGeom>
                <a:avLst/>
                <a:gdLst>
                  <a:gd name="T0" fmla="*/ 107 w 166"/>
                  <a:gd name="T1" fmla="*/ 324 h 324"/>
                  <a:gd name="T2" fmla="*/ 126 w 166"/>
                  <a:gd name="T3" fmla="*/ 304 h 324"/>
                  <a:gd name="T4" fmla="*/ 126 w 166"/>
                  <a:gd name="T5" fmla="*/ 50 h 324"/>
                  <a:gd name="T6" fmla="*/ 128 w 166"/>
                  <a:gd name="T7" fmla="*/ 48 h 324"/>
                  <a:gd name="T8" fmla="*/ 134 w 166"/>
                  <a:gd name="T9" fmla="*/ 48 h 324"/>
                  <a:gd name="T10" fmla="*/ 136 w 166"/>
                  <a:gd name="T11" fmla="*/ 50 h 324"/>
                  <a:gd name="T12" fmla="*/ 136 w 166"/>
                  <a:gd name="T13" fmla="*/ 140 h 324"/>
                  <a:gd name="T14" fmla="*/ 151 w 166"/>
                  <a:gd name="T15" fmla="*/ 155 h 324"/>
                  <a:gd name="T16" fmla="*/ 166 w 166"/>
                  <a:gd name="T17" fmla="*/ 140 h 324"/>
                  <a:gd name="T18" fmla="*/ 166 w 166"/>
                  <a:gd name="T19" fmla="*/ 37 h 324"/>
                  <a:gd name="T20" fmla="*/ 127 w 166"/>
                  <a:gd name="T21" fmla="*/ 0 h 324"/>
                  <a:gd name="T22" fmla="*/ 39 w 166"/>
                  <a:gd name="T23" fmla="*/ 0 h 324"/>
                  <a:gd name="T24" fmla="*/ 0 w 166"/>
                  <a:gd name="T25" fmla="*/ 37 h 324"/>
                  <a:gd name="T26" fmla="*/ 0 w 166"/>
                  <a:gd name="T27" fmla="*/ 140 h 324"/>
                  <a:gd name="T28" fmla="*/ 15 w 166"/>
                  <a:gd name="T29" fmla="*/ 155 h 324"/>
                  <a:gd name="T30" fmla="*/ 30 w 166"/>
                  <a:gd name="T31" fmla="*/ 140 h 324"/>
                  <a:gd name="T32" fmla="*/ 30 w 166"/>
                  <a:gd name="T33" fmla="*/ 50 h 324"/>
                  <a:gd name="T34" fmla="*/ 32 w 166"/>
                  <a:gd name="T35" fmla="*/ 48 h 324"/>
                  <a:gd name="T36" fmla="*/ 38 w 166"/>
                  <a:gd name="T37" fmla="*/ 48 h 324"/>
                  <a:gd name="T38" fmla="*/ 40 w 166"/>
                  <a:gd name="T39" fmla="*/ 50 h 324"/>
                  <a:gd name="T40" fmla="*/ 40 w 166"/>
                  <a:gd name="T41" fmla="*/ 304 h 324"/>
                  <a:gd name="T42" fmla="*/ 59 w 166"/>
                  <a:gd name="T43" fmla="*/ 324 h 324"/>
                  <a:gd name="T44" fmla="*/ 78 w 166"/>
                  <a:gd name="T45" fmla="*/ 304 h 324"/>
                  <a:gd name="T46" fmla="*/ 78 w 166"/>
                  <a:gd name="T47" fmla="*/ 154 h 324"/>
                  <a:gd name="T48" fmla="*/ 80 w 166"/>
                  <a:gd name="T49" fmla="*/ 152 h 324"/>
                  <a:gd name="T50" fmla="*/ 86 w 166"/>
                  <a:gd name="T51" fmla="*/ 152 h 324"/>
                  <a:gd name="T52" fmla="*/ 88 w 166"/>
                  <a:gd name="T53" fmla="*/ 154 h 324"/>
                  <a:gd name="T54" fmla="*/ 88 w 166"/>
                  <a:gd name="T55" fmla="*/ 304 h 324"/>
                  <a:gd name="T56" fmla="*/ 107 w 166"/>
                  <a:gd name="T57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6" h="324">
                    <a:moveTo>
                      <a:pt x="107" y="324"/>
                    </a:moveTo>
                    <a:cubicBezTo>
                      <a:pt x="118" y="324"/>
                      <a:pt x="126" y="315"/>
                      <a:pt x="126" y="304"/>
                    </a:cubicBezTo>
                    <a:cubicBezTo>
                      <a:pt x="126" y="304"/>
                      <a:pt x="126" y="50"/>
                      <a:pt x="126" y="50"/>
                    </a:cubicBezTo>
                    <a:cubicBezTo>
                      <a:pt x="126" y="49"/>
                      <a:pt x="127" y="48"/>
                      <a:pt x="128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35" y="48"/>
                      <a:pt x="136" y="49"/>
                      <a:pt x="136" y="50"/>
                    </a:cubicBezTo>
                    <a:cubicBezTo>
                      <a:pt x="136" y="50"/>
                      <a:pt x="136" y="140"/>
                      <a:pt x="136" y="140"/>
                    </a:cubicBezTo>
                    <a:cubicBezTo>
                      <a:pt x="136" y="148"/>
                      <a:pt x="142" y="155"/>
                      <a:pt x="151" y="155"/>
                    </a:cubicBezTo>
                    <a:cubicBezTo>
                      <a:pt x="159" y="155"/>
                      <a:pt x="166" y="148"/>
                      <a:pt x="166" y="140"/>
                    </a:cubicBezTo>
                    <a:cubicBezTo>
                      <a:pt x="166" y="140"/>
                      <a:pt x="166" y="38"/>
                      <a:pt x="166" y="37"/>
                    </a:cubicBezTo>
                    <a:cubicBezTo>
                      <a:pt x="166" y="16"/>
                      <a:pt x="146" y="0"/>
                      <a:pt x="127" y="0"/>
                    </a:cubicBezTo>
                    <a:cubicBezTo>
                      <a:pt x="126" y="0"/>
                      <a:pt x="39" y="0"/>
                      <a:pt x="39" y="0"/>
                    </a:cubicBezTo>
                    <a:cubicBezTo>
                      <a:pt x="19" y="0"/>
                      <a:pt x="0" y="16"/>
                      <a:pt x="0" y="37"/>
                    </a:cubicBezTo>
                    <a:cubicBezTo>
                      <a:pt x="0" y="38"/>
                      <a:pt x="0" y="140"/>
                      <a:pt x="0" y="140"/>
                    </a:cubicBezTo>
                    <a:cubicBezTo>
                      <a:pt x="0" y="148"/>
                      <a:pt x="7" y="155"/>
                      <a:pt x="15" y="155"/>
                    </a:cubicBezTo>
                    <a:cubicBezTo>
                      <a:pt x="23" y="155"/>
                      <a:pt x="30" y="148"/>
                      <a:pt x="30" y="140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49"/>
                      <a:pt x="31" y="48"/>
                      <a:pt x="32" y="48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9" y="48"/>
                      <a:pt x="40" y="49"/>
                      <a:pt x="40" y="50"/>
                    </a:cubicBezTo>
                    <a:cubicBezTo>
                      <a:pt x="40" y="50"/>
                      <a:pt x="40" y="304"/>
                      <a:pt x="40" y="304"/>
                    </a:cubicBezTo>
                    <a:cubicBezTo>
                      <a:pt x="40" y="315"/>
                      <a:pt x="48" y="324"/>
                      <a:pt x="59" y="324"/>
                    </a:cubicBezTo>
                    <a:cubicBezTo>
                      <a:pt x="70" y="324"/>
                      <a:pt x="78" y="315"/>
                      <a:pt x="78" y="304"/>
                    </a:cubicBezTo>
                    <a:cubicBezTo>
                      <a:pt x="78" y="304"/>
                      <a:pt x="78" y="154"/>
                      <a:pt x="78" y="154"/>
                    </a:cubicBezTo>
                    <a:cubicBezTo>
                      <a:pt x="78" y="153"/>
                      <a:pt x="79" y="152"/>
                      <a:pt x="80" y="152"/>
                    </a:cubicBezTo>
                    <a:cubicBezTo>
                      <a:pt x="86" y="152"/>
                      <a:pt x="86" y="152"/>
                      <a:pt x="86" y="152"/>
                    </a:cubicBezTo>
                    <a:cubicBezTo>
                      <a:pt x="87" y="152"/>
                      <a:pt x="88" y="153"/>
                      <a:pt x="88" y="154"/>
                    </a:cubicBezTo>
                    <a:cubicBezTo>
                      <a:pt x="88" y="154"/>
                      <a:pt x="88" y="304"/>
                      <a:pt x="88" y="304"/>
                    </a:cubicBezTo>
                    <a:cubicBezTo>
                      <a:pt x="88" y="315"/>
                      <a:pt x="96" y="324"/>
                      <a:pt x="107" y="3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id="{D4EE9AD8-B487-47A4-9BC7-15904CA9EA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1900" y="3917950"/>
                <a:ext cx="120650" cy="141288"/>
              </a:xfrm>
              <a:custGeom>
                <a:avLst/>
                <a:gdLst>
                  <a:gd name="T0" fmla="*/ 16 w 62"/>
                  <a:gd name="T1" fmla="*/ 16 h 74"/>
                  <a:gd name="T2" fmla="*/ 0 w 62"/>
                  <a:gd name="T3" fmla="*/ 43 h 74"/>
                  <a:gd name="T4" fmla="*/ 31 w 62"/>
                  <a:gd name="T5" fmla="*/ 74 h 74"/>
                  <a:gd name="T6" fmla="*/ 62 w 62"/>
                  <a:gd name="T7" fmla="*/ 43 h 74"/>
                  <a:gd name="T8" fmla="*/ 48 w 62"/>
                  <a:gd name="T9" fmla="*/ 18 h 74"/>
                  <a:gd name="T10" fmla="*/ 48 w 62"/>
                  <a:gd name="T11" fmla="*/ 0 h 74"/>
                  <a:gd name="T12" fmla="*/ 40 w 62"/>
                  <a:gd name="T13" fmla="*/ 14 h 74"/>
                  <a:gd name="T14" fmla="*/ 37 w 62"/>
                  <a:gd name="T15" fmla="*/ 13 h 74"/>
                  <a:gd name="T16" fmla="*/ 37 w 62"/>
                  <a:gd name="T17" fmla="*/ 0 h 74"/>
                  <a:gd name="T18" fmla="*/ 30 w 62"/>
                  <a:gd name="T19" fmla="*/ 13 h 74"/>
                  <a:gd name="T20" fmla="*/ 26 w 62"/>
                  <a:gd name="T21" fmla="*/ 13 h 74"/>
                  <a:gd name="T22" fmla="*/ 26 w 62"/>
                  <a:gd name="T23" fmla="*/ 0 h 74"/>
                  <a:gd name="T24" fmla="*/ 16 w 62"/>
                  <a:gd name="T25" fmla="*/ 1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74">
                    <a:moveTo>
                      <a:pt x="16" y="16"/>
                    </a:moveTo>
                    <a:cubicBezTo>
                      <a:pt x="7" y="21"/>
                      <a:pt x="0" y="32"/>
                      <a:pt x="0" y="43"/>
                    </a:cubicBezTo>
                    <a:cubicBezTo>
                      <a:pt x="0" y="61"/>
                      <a:pt x="14" y="74"/>
                      <a:pt x="31" y="74"/>
                    </a:cubicBezTo>
                    <a:cubicBezTo>
                      <a:pt x="48" y="74"/>
                      <a:pt x="62" y="61"/>
                      <a:pt x="62" y="43"/>
                    </a:cubicBezTo>
                    <a:cubicBezTo>
                      <a:pt x="62" y="33"/>
                      <a:pt x="57" y="24"/>
                      <a:pt x="48" y="18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39" y="14"/>
                      <a:pt x="38" y="13"/>
                      <a:pt x="37" y="13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9" y="13"/>
                      <a:pt x="27" y="13"/>
                      <a:pt x="26" y="13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6250D31-31BE-45E4-B941-A073D3CDD111}"/>
                </a:ext>
              </a:extLst>
            </p:cNvPr>
            <p:cNvGrpSpPr/>
            <p:nvPr/>
          </p:nvGrpSpPr>
          <p:grpSpPr>
            <a:xfrm>
              <a:off x="10595926" y="3917950"/>
              <a:ext cx="320675" cy="769938"/>
              <a:chOff x="8751888" y="3917950"/>
              <a:chExt cx="320675" cy="769938"/>
            </a:xfrm>
            <a:solidFill>
              <a:srgbClr val="0C4C88"/>
            </a:solidFill>
          </p:grpSpPr>
          <p:sp>
            <p:nvSpPr>
              <p:cNvPr id="37" name="Freeform 10">
                <a:extLst>
                  <a:ext uri="{FF2B5EF4-FFF2-40B4-BE49-F238E27FC236}">
                    <a16:creationId xmlns:a16="http://schemas.microsoft.com/office/drawing/2014/main" id="{A479415C-6C30-4732-8773-3ACE89E49F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1888" y="4068763"/>
                <a:ext cx="320675" cy="619125"/>
              </a:xfrm>
              <a:custGeom>
                <a:avLst/>
                <a:gdLst>
                  <a:gd name="T0" fmla="*/ 107 w 166"/>
                  <a:gd name="T1" fmla="*/ 324 h 324"/>
                  <a:gd name="T2" fmla="*/ 126 w 166"/>
                  <a:gd name="T3" fmla="*/ 304 h 324"/>
                  <a:gd name="T4" fmla="*/ 126 w 166"/>
                  <a:gd name="T5" fmla="*/ 50 h 324"/>
                  <a:gd name="T6" fmla="*/ 128 w 166"/>
                  <a:gd name="T7" fmla="*/ 48 h 324"/>
                  <a:gd name="T8" fmla="*/ 134 w 166"/>
                  <a:gd name="T9" fmla="*/ 48 h 324"/>
                  <a:gd name="T10" fmla="*/ 136 w 166"/>
                  <a:gd name="T11" fmla="*/ 50 h 324"/>
                  <a:gd name="T12" fmla="*/ 136 w 166"/>
                  <a:gd name="T13" fmla="*/ 140 h 324"/>
                  <a:gd name="T14" fmla="*/ 151 w 166"/>
                  <a:gd name="T15" fmla="*/ 155 h 324"/>
                  <a:gd name="T16" fmla="*/ 166 w 166"/>
                  <a:gd name="T17" fmla="*/ 140 h 324"/>
                  <a:gd name="T18" fmla="*/ 166 w 166"/>
                  <a:gd name="T19" fmla="*/ 37 h 324"/>
                  <a:gd name="T20" fmla="*/ 127 w 166"/>
                  <a:gd name="T21" fmla="*/ 0 h 324"/>
                  <a:gd name="T22" fmla="*/ 39 w 166"/>
                  <a:gd name="T23" fmla="*/ 0 h 324"/>
                  <a:gd name="T24" fmla="*/ 0 w 166"/>
                  <a:gd name="T25" fmla="*/ 37 h 324"/>
                  <a:gd name="T26" fmla="*/ 0 w 166"/>
                  <a:gd name="T27" fmla="*/ 140 h 324"/>
                  <a:gd name="T28" fmla="*/ 15 w 166"/>
                  <a:gd name="T29" fmla="*/ 155 h 324"/>
                  <a:gd name="T30" fmla="*/ 30 w 166"/>
                  <a:gd name="T31" fmla="*/ 140 h 324"/>
                  <a:gd name="T32" fmla="*/ 30 w 166"/>
                  <a:gd name="T33" fmla="*/ 50 h 324"/>
                  <a:gd name="T34" fmla="*/ 32 w 166"/>
                  <a:gd name="T35" fmla="*/ 48 h 324"/>
                  <a:gd name="T36" fmla="*/ 38 w 166"/>
                  <a:gd name="T37" fmla="*/ 48 h 324"/>
                  <a:gd name="T38" fmla="*/ 40 w 166"/>
                  <a:gd name="T39" fmla="*/ 50 h 324"/>
                  <a:gd name="T40" fmla="*/ 40 w 166"/>
                  <a:gd name="T41" fmla="*/ 304 h 324"/>
                  <a:gd name="T42" fmla="*/ 59 w 166"/>
                  <a:gd name="T43" fmla="*/ 324 h 324"/>
                  <a:gd name="T44" fmla="*/ 78 w 166"/>
                  <a:gd name="T45" fmla="*/ 304 h 324"/>
                  <a:gd name="T46" fmla="*/ 78 w 166"/>
                  <a:gd name="T47" fmla="*/ 154 h 324"/>
                  <a:gd name="T48" fmla="*/ 80 w 166"/>
                  <a:gd name="T49" fmla="*/ 152 h 324"/>
                  <a:gd name="T50" fmla="*/ 86 w 166"/>
                  <a:gd name="T51" fmla="*/ 152 h 324"/>
                  <a:gd name="T52" fmla="*/ 88 w 166"/>
                  <a:gd name="T53" fmla="*/ 154 h 324"/>
                  <a:gd name="T54" fmla="*/ 88 w 166"/>
                  <a:gd name="T55" fmla="*/ 304 h 324"/>
                  <a:gd name="T56" fmla="*/ 107 w 166"/>
                  <a:gd name="T57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6" h="324">
                    <a:moveTo>
                      <a:pt x="107" y="324"/>
                    </a:moveTo>
                    <a:cubicBezTo>
                      <a:pt x="118" y="324"/>
                      <a:pt x="126" y="315"/>
                      <a:pt x="126" y="304"/>
                    </a:cubicBezTo>
                    <a:cubicBezTo>
                      <a:pt x="126" y="304"/>
                      <a:pt x="126" y="50"/>
                      <a:pt x="126" y="50"/>
                    </a:cubicBezTo>
                    <a:cubicBezTo>
                      <a:pt x="126" y="49"/>
                      <a:pt x="127" y="48"/>
                      <a:pt x="128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35" y="48"/>
                      <a:pt x="136" y="49"/>
                      <a:pt x="136" y="50"/>
                    </a:cubicBezTo>
                    <a:cubicBezTo>
                      <a:pt x="136" y="50"/>
                      <a:pt x="136" y="140"/>
                      <a:pt x="136" y="140"/>
                    </a:cubicBezTo>
                    <a:cubicBezTo>
                      <a:pt x="136" y="148"/>
                      <a:pt x="142" y="155"/>
                      <a:pt x="151" y="155"/>
                    </a:cubicBezTo>
                    <a:cubicBezTo>
                      <a:pt x="159" y="155"/>
                      <a:pt x="166" y="148"/>
                      <a:pt x="166" y="140"/>
                    </a:cubicBezTo>
                    <a:cubicBezTo>
                      <a:pt x="166" y="140"/>
                      <a:pt x="166" y="38"/>
                      <a:pt x="166" y="37"/>
                    </a:cubicBezTo>
                    <a:cubicBezTo>
                      <a:pt x="166" y="16"/>
                      <a:pt x="146" y="0"/>
                      <a:pt x="127" y="0"/>
                    </a:cubicBezTo>
                    <a:cubicBezTo>
                      <a:pt x="126" y="0"/>
                      <a:pt x="39" y="0"/>
                      <a:pt x="39" y="0"/>
                    </a:cubicBezTo>
                    <a:cubicBezTo>
                      <a:pt x="19" y="0"/>
                      <a:pt x="0" y="16"/>
                      <a:pt x="0" y="37"/>
                    </a:cubicBezTo>
                    <a:cubicBezTo>
                      <a:pt x="0" y="38"/>
                      <a:pt x="0" y="140"/>
                      <a:pt x="0" y="140"/>
                    </a:cubicBezTo>
                    <a:cubicBezTo>
                      <a:pt x="0" y="148"/>
                      <a:pt x="7" y="155"/>
                      <a:pt x="15" y="155"/>
                    </a:cubicBezTo>
                    <a:cubicBezTo>
                      <a:pt x="23" y="155"/>
                      <a:pt x="30" y="148"/>
                      <a:pt x="30" y="140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49"/>
                      <a:pt x="31" y="48"/>
                      <a:pt x="32" y="48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9" y="48"/>
                      <a:pt x="40" y="49"/>
                      <a:pt x="40" y="50"/>
                    </a:cubicBezTo>
                    <a:cubicBezTo>
                      <a:pt x="40" y="50"/>
                      <a:pt x="40" y="304"/>
                      <a:pt x="40" y="304"/>
                    </a:cubicBezTo>
                    <a:cubicBezTo>
                      <a:pt x="40" y="315"/>
                      <a:pt x="48" y="324"/>
                      <a:pt x="59" y="324"/>
                    </a:cubicBezTo>
                    <a:cubicBezTo>
                      <a:pt x="70" y="324"/>
                      <a:pt x="78" y="315"/>
                      <a:pt x="78" y="304"/>
                    </a:cubicBezTo>
                    <a:cubicBezTo>
                      <a:pt x="78" y="304"/>
                      <a:pt x="78" y="154"/>
                      <a:pt x="78" y="154"/>
                    </a:cubicBezTo>
                    <a:cubicBezTo>
                      <a:pt x="78" y="153"/>
                      <a:pt x="79" y="152"/>
                      <a:pt x="80" y="152"/>
                    </a:cubicBezTo>
                    <a:cubicBezTo>
                      <a:pt x="86" y="152"/>
                      <a:pt x="86" y="152"/>
                      <a:pt x="86" y="152"/>
                    </a:cubicBezTo>
                    <a:cubicBezTo>
                      <a:pt x="87" y="152"/>
                      <a:pt x="88" y="153"/>
                      <a:pt x="88" y="154"/>
                    </a:cubicBezTo>
                    <a:cubicBezTo>
                      <a:pt x="88" y="154"/>
                      <a:pt x="88" y="304"/>
                      <a:pt x="88" y="304"/>
                    </a:cubicBezTo>
                    <a:cubicBezTo>
                      <a:pt x="88" y="315"/>
                      <a:pt x="96" y="324"/>
                      <a:pt x="107" y="3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" name="Freeform 11">
                <a:extLst>
                  <a:ext uri="{FF2B5EF4-FFF2-40B4-BE49-F238E27FC236}">
                    <a16:creationId xmlns:a16="http://schemas.microsoft.com/office/drawing/2014/main" id="{9B04DF24-4B5E-423F-A744-295F8C7575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1900" y="3917950"/>
                <a:ext cx="120650" cy="141288"/>
              </a:xfrm>
              <a:custGeom>
                <a:avLst/>
                <a:gdLst>
                  <a:gd name="T0" fmla="*/ 16 w 62"/>
                  <a:gd name="T1" fmla="*/ 16 h 74"/>
                  <a:gd name="T2" fmla="*/ 0 w 62"/>
                  <a:gd name="T3" fmla="*/ 43 h 74"/>
                  <a:gd name="T4" fmla="*/ 31 w 62"/>
                  <a:gd name="T5" fmla="*/ 74 h 74"/>
                  <a:gd name="T6" fmla="*/ 62 w 62"/>
                  <a:gd name="T7" fmla="*/ 43 h 74"/>
                  <a:gd name="T8" fmla="*/ 48 w 62"/>
                  <a:gd name="T9" fmla="*/ 18 h 74"/>
                  <a:gd name="T10" fmla="*/ 48 w 62"/>
                  <a:gd name="T11" fmla="*/ 0 h 74"/>
                  <a:gd name="T12" fmla="*/ 40 w 62"/>
                  <a:gd name="T13" fmla="*/ 14 h 74"/>
                  <a:gd name="T14" fmla="*/ 37 w 62"/>
                  <a:gd name="T15" fmla="*/ 13 h 74"/>
                  <a:gd name="T16" fmla="*/ 37 w 62"/>
                  <a:gd name="T17" fmla="*/ 0 h 74"/>
                  <a:gd name="T18" fmla="*/ 30 w 62"/>
                  <a:gd name="T19" fmla="*/ 13 h 74"/>
                  <a:gd name="T20" fmla="*/ 26 w 62"/>
                  <a:gd name="T21" fmla="*/ 13 h 74"/>
                  <a:gd name="T22" fmla="*/ 26 w 62"/>
                  <a:gd name="T23" fmla="*/ 0 h 74"/>
                  <a:gd name="T24" fmla="*/ 16 w 62"/>
                  <a:gd name="T25" fmla="*/ 1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74">
                    <a:moveTo>
                      <a:pt x="16" y="16"/>
                    </a:moveTo>
                    <a:cubicBezTo>
                      <a:pt x="7" y="21"/>
                      <a:pt x="0" y="32"/>
                      <a:pt x="0" y="43"/>
                    </a:cubicBezTo>
                    <a:cubicBezTo>
                      <a:pt x="0" y="61"/>
                      <a:pt x="14" y="74"/>
                      <a:pt x="31" y="74"/>
                    </a:cubicBezTo>
                    <a:cubicBezTo>
                      <a:pt x="48" y="74"/>
                      <a:pt x="62" y="61"/>
                      <a:pt x="62" y="43"/>
                    </a:cubicBezTo>
                    <a:cubicBezTo>
                      <a:pt x="62" y="33"/>
                      <a:pt x="57" y="24"/>
                      <a:pt x="48" y="18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39" y="14"/>
                      <a:pt x="38" y="13"/>
                      <a:pt x="37" y="13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9" y="13"/>
                      <a:pt x="27" y="13"/>
                      <a:pt x="26" y="13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80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7B265-4B39-0E40-972B-494024F18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Inequality and the Pandemic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C5453F-5E76-A843-98A0-ED7CFC62A2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FA966-09A4-144E-8512-B40B21D7E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098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6D57B-F50E-BB4B-911C-53C2C92D6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Cor</a:t>
            </a:r>
            <a:r>
              <a:rPr lang="en-US" dirty="0"/>
              <a:t>onavirus and Inequality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C8232-A58D-E046-ADF5-9EFC15E54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0141880-DA95-3340-81C1-AC6AA3444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782" y="1923464"/>
            <a:ext cx="6054969" cy="3011071"/>
          </a:xfrm>
        </p:spPr>
        <p:txBody>
          <a:bodyPr/>
          <a:lstStyle/>
          <a:p>
            <a:r>
              <a:rPr lang="en-US" dirty="0"/>
              <a:t>Primarily low wage jobs are at risk</a:t>
            </a:r>
          </a:p>
          <a:p>
            <a:r>
              <a:rPr lang="en-US" dirty="0"/>
              <a:t>Racial inequities</a:t>
            </a:r>
          </a:p>
          <a:p>
            <a:r>
              <a:rPr lang="en-US" dirty="0"/>
              <a:t>Telecommuting</a:t>
            </a:r>
          </a:p>
          <a:p>
            <a:r>
              <a:rPr lang="en-US" dirty="0"/>
              <a:t>Resources to weather the storm</a:t>
            </a:r>
          </a:p>
          <a:p>
            <a:r>
              <a:rPr lang="en-US" dirty="0"/>
              <a:t>Educational inequities</a:t>
            </a:r>
          </a:p>
        </p:txBody>
      </p:sp>
    </p:spTree>
    <p:extLst>
      <p:ext uri="{BB962C8B-B14F-4D97-AF65-F5344CB8AC3E}">
        <p14:creationId xmlns:p14="http://schemas.microsoft.com/office/powerpoint/2010/main" val="368920930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BBC8C6-77B6-E842-9BF2-98A43557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77</a:t>
            </a:fld>
            <a:endParaRPr lang="en-GB"/>
          </a:p>
        </p:txBody>
      </p:sp>
      <p:pic>
        <p:nvPicPr>
          <p:cNvPr id="3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D3350DD6-5197-5C46-8D95-ACECC998F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36" y="449943"/>
            <a:ext cx="11045127" cy="578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556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E66FE-9D58-4648-9F88-34936C0DC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21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</a:t>
            </a:r>
            <a:r>
              <a:rPr lang="en-US" dirty="0"/>
              <a:t>w Wage Employment is Lagging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78E1A-A6FE-9749-9290-C57044BBE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78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020FA8-310A-264D-8A5D-220E9696655A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1894184" y="1088904"/>
            <a:ext cx="8825660" cy="50313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1CA1F2-3B1C-064A-9C60-2459692F2DEE}"/>
              </a:ext>
            </a:extLst>
          </p:cNvPr>
          <p:cNvSpPr/>
          <p:nvPr/>
        </p:nvSpPr>
        <p:spPr>
          <a:xfrm>
            <a:off x="9542586" y="924101"/>
            <a:ext cx="1600200" cy="569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7750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F45EF-7672-F549-8427-1720EDE07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71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Ov</a:t>
            </a:r>
            <a:r>
              <a:rPr lang="en-US" dirty="0"/>
              <a:t>errepresented Where Wages are Low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EE8A0E-0557-F644-BAA4-320445C89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79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ADE718-7E43-0349-9566-938689798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291" y="1091655"/>
            <a:ext cx="8245417" cy="51385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F18C6E-6DB5-0A45-AFE1-42C7BF0EB172}"/>
              </a:ext>
            </a:extLst>
          </p:cNvPr>
          <p:cNvSpPr txBox="1"/>
          <p:nvPr/>
        </p:nvSpPr>
        <p:spPr>
          <a:xfrm>
            <a:off x="4009293" y="6396335"/>
            <a:ext cx="7669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Hamilton Darrick, Algernon Austin, and William Darity, Jr. Whiter Jobs, Higher Wages :Occupational Segregation and the Lower Wages of Black Men Economic Policy Institute, Briefing Paper #288 2011. </a:t>
            </a:r>
          </a:p>
        </p:txBody>
      </p:sp>
    </p:spTree>
    <p:extLst>
      <p:ext uri="{BB962C8B-B14F-4D97-AF65-F5344CB8AC3E}">
        <p14:creationId xmlns:p14="http://schemas.microsoft.com/office/powerpoint/2010/main" val="2739259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57F75-F5DA-8C44-8501-67551F3CC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Na</a:t>
            </a:r>
            <a:r>
              <a:rPr lang="en-US" dirty="0"/>
              <a:t>tional Income Inequality: Share of Top 10%</a:t>
            </a:r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8C0E623B-DFE7-184B-81B1-C9DF8CC55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957015" y="1331741"/>
            <a:ext cx="6277970" cy="4572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EF569-E87E-1C45-A389-3D60AB397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47C5B47-B721-774B-9F7E-995ED5E83EA8}"/>
              </a:ext>
            </a:extLst>
          </p:cNvPr>
          <p:cNvCxnSpPr/>
          <p:nvPr/>
        </p:nvCxnSpPr>
        <p:spPr>
          <a:xfrm>
            <a:off x="8118666" y="2902357"/>
            <a:ext cx="243058" cy="868063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FBECA3B-4BCB-8647-8F08-0667663652B3}"/>
              </a:ext>
            </a:extLst>
          </p:cNvPr>
          <p:cNvSpPr txBox="1"/>
          <p:nvPr/>
        </p:nvSpPr>
        <p:spPr>
          <a:xfrm>
            <a:off x="8359265" y="3770420"/>
            <a:ext cx="2069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Dot-com Bubble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F3719D-C579-484E-9CC7-B1113C764FDF}"/>
              </a:ext>
            </a:extLst>
          </p:cNvPr>
          <p:cNvCxnSpPr/>
          <p:nvPr/>
        </p:nvCxnSpPr>
        <p:spPr>
          <a:xfrm>
            <a:off x="8450499" y="2348531"/>
            <a:ext cx="243058" cy="868063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A136734-DA4E-C745-945D-EA4862CE8C5E}"/>
              </a:ext>
            </a:extLst>
          </p:cNvPr>
          <p:cNvSpPr txBox="1"/>
          <p:nvPr/>
        </p:nvSpPr>
        <p:spPr>
          <a:xfrm>
            <a:off x="8725570" y="3216594"/>
            <a:ext cx="19877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Housing Bubble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91A105-2ADE-1742-A9CD-67E580826EDE}"/>
              </a:ext>
            </a:extLst>
          </p:cNvPr>
          <p:cNvCxnSpPr>
            <a:cxnSpLocks/>
          </p:cNvCxnSpPr>
          <p:nvPr/>
        </p:nvCxnSpPr>
        <p:spPr>
          <a:xfrm flipV="1">
            <a:off x="4340364" y="1953846"/>
            <a:ext cx="540423" cy="207738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73561DA-ACEE-2545-BEDE-B0F11182A83F}"/>
              </a:ext>
            </a:extLst>
          </p:cNvPr>
          <p:cNvSpPr txBox="1"/>
          <p:nvPr/>
        </p:nvSpPr>
        <p:spPr>
          <a:xfrm>
            <a:off x="5006888" y="3046336"/>
            <a:ext cx="8290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WWII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33D7A2-240F-8945-9179-285069379291}"/>
              </a:ext>
            </a:extLst>
          </p:cNvPr>
          <p:cNvSpPr txBox="1"/>
          <p:nvPr/>
        </p:nvSpPr>
        <p:spPr>
          <a:xfrm>
            <a:off x="5006888" y="1762955"/>
            <a:ext cx="23920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Stock Market Crash</a:t>
            </a:r>
          </a:p>
        </p:txBody>
      </p:sp>
    </p:spTree>
    <p:extLst>
      <p:ext uri="{BB962C8B-B14F-4D97-AF65-F5344CB8AC3E}">
        <p14:creationId xmlns:p14="http://schemas.microsoft.com/office/powerpoint/2010/main" val="296197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D8A2B-F5E1-F94E-AB38-794885978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20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Eco</a:t>
            </a:r>
            <a:r>
              <a:rPr lang="en-US" dirty="0"/>
              <a:t>nomic Impacts by Race – May 25, 2020</a:t>
            </a:r>
          </a:p>
        </p:txBody>
      </p:sp>
      <p:pic>
        <p:nvPicPr>
          <p:cNvPr id="7" name="Content Placeholder 6" descr="Chart, bar chart&#10;&#10;Description automatically generated">
            <a:extLst>
              <a:ext uri="{FF2B5EF4-FFF2-40B4-BE49-F238E27FC236}">
                <a16:creationId xmlns:a16="http://schemas.microsoft.com/office/drawing/2014/main" id="{A81273A7-5D9F-C542-A966-0DB607D1C9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484210" y="1033758"/>
            <a:ext cx="10058400" cy="519646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71AAAA-2335-8348-997E-375D08F7E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80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E5C-9356-A543-BC5A-C34E65672245}"/>
              </a:ext>
            </a:extLst>
          </p:cNvPr>
          <p:cNvSpPr txBox="1"/>
          <p:nvPr/>
        </p:nvSpPr>
        <p:spPr>
          <a:xfrm>
            <a:off x="7248293" y="6456851"/>
            <a:ext cx="4294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 err="1"/>
              <a:t>Commonwealthfund.org</a:t>
            </a:r>
            <a:r>
              <a:rPr lang="en-US" sz="1200" dirty="0"/>
              <a:t>, Beyond Case Count Disparities…</a:t>
            </a:r>
          </a:p>
        </p:txBody>
      </p:sp>
    </p:spTree>
    <p:extLst>
      <p:ext uri="{BB962C8B-B14F-4D97-AF65-F5344CB8AC3E}">
        <p14:creationId xmlns:p14="http://schemas.microsoft.com/office/powerpoint/2010/main" val="74119466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09F47-1B24-B541-9A39-049524256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13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Sm</a:t>
            </a:r>
            <a:r>
              <a:rPr lang="en-US" dirty="0"/>
              <a:t>all Businesses are Struggling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B8CB9-7D71-1C4F-9F50-8342A744C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81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A5E07C-FE4D-6844-BD6A-ADBB10F0D5A5}"/>
              </a:ext>
            </a:extLst>
          </p:cNvPr>
          <p:cNvSpPr txBox="1"/>
          <p:nvPr/>
        </p:nvSpPr>
        <p:spPr>
          <a:xfrm>
            <a:off x="9070428" y="6456851"/>
            <a:ext cx="2523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2"/>
              </a:rPr>
              <a:t>https://tracktherecovery.org/</a:t>
            </a:r>
            <a:endParaRPr lang="en-US" sz="1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90D6F8-23F7-7543-A7D2-E9D6E60A5EB6}"/>
              </a:ext>
            </a:extLst>
          </p:cNvPr>
          <p:cNvSpPr/>
          <p:nvPr/>
        </p:nvSpPr>
        <p:spPr>
          <a:xfrm>
            <a:off x="9467885" y="983698"/>
            <a:ext cx="1600200" cy="569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EE27854-51A5-774B-8803-C697733F64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864323" y="880580"/>
            <a:ext cx="8604863" cy="5369108"/>
          </a:xfrm>
        </p:spPr>
      </p:pic>
      <p:sp>
        <p:nvSpPr>
          <p:cNvPr id="11" name="Callout: Line 9">
            <a:extLst>
              <a:ext uri="{FF2B5EF4-FFF2-40B4-BE49-F238E27FC236}">
                <a16:creationId xmlns:a16="http://schemas.microsoft.com/office/drawing/2014/main" id="{56646796-C725-4A49-B713-4C858F25A775}"/>
              </a:ext>
            </a:extLst>
          </p:cNvPr>
          <p:cNvSpPr/>
          <p:nvPr/>
        </p:nvSpPr>
        <p:spPr>
          <a:xfrm>
            <a:off x="5833649" y="5426941"/>
            <a:ext cx="3751467" cy="480366"/>
          </a:xfrm>
          <a:prstGeom prst="borderCallout1">
            <a:avLst>
              <a:gd name="adj1" fmla="val -18493"/>
              <a:gd name="adj2" fmla="val 51990"/>
              <a:gd name="adj3" fmla="val -470313"/>
              <a:gd name="adj4" fmla="val 879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Many small business have closed (Temporary? Permanent?)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EF4FB5-5493-934F-B325-09D0BAF1EB6E}"/>
              </a:ext>
            </a:extLst>
          </p:cNvPr>
          <p:cNvSpPr/>
          <p:nvPr/>
        </p:nvSpPr>
        <p:spPr>
          <a:xfrm>
            <a:off x="8780585" y="715108"/>
            <a:ext cx="1817077" cy="610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1820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09F47-1B24-B541-9A39-049524256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13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Sm</a:t>
            </a:r>
            <a:r>
              <a:rPr lang="en-US" dirty="0"/>
              <a:t>all Businesses are Struggling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B8CB9-7D71-1C4F-9F50-8342A744C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82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A5E07C-FE4D-6844-BD6A-ADBB10F0D5A5}"/>
              </a:ext>
            </a:extLst>
          </p:cNvPr>
          <p:cNvSpPr txBox="1"/>
          <p:nvPr/>
        </p:nvSpPr>
        <p:spPr>
          <a:xfrm>
            <a:off x="9070428" y="6456851"/>
            <a:ext cx="2523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2"/>
              </a:rPr>
              <a:t>https://tracktherecovery.org/</a:t>
            </a:r>
            <a:endParaRPr lang="en-US" sz="1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90D6F8-23F7-7543-A7D2-E9D6E60A5EB6}"/>
              </a:ext>
            </a:extLst>
          </p:cNvPr>
          <p:cNvSpPr/>
          <p:nvPr/>
        </p:nvSpPr>
        <p:spPr>
          <a:xfrm>
            <a:off x="9467885" y="983698"/>
            <a:ext cx="1600200" cy="569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EE27854-51A5-774B-8803-C697733F64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864323" y="886262"/>
            <a:ext cx="8604863" cy="5357744"/>
          </a:xfrm>
        </p:spPr>
      </p:pic>
      <p:sp>
        <p:nvSpPr>
          <p:cNvPr id="11" name="Callout: Line 9">
            <a:extLst>
              <a:ext uri="{FF2B5EF4-FFF2-40B4-BE49-F238E27FC236}">
                <a16:creationId xmlns:a16="http://schemas.microsoft.com/office/drawing/2014/main" id="{56646796-C725-4A49-B713-4C858F25A775}"/>
              </a:ext>
            </a:extLst>
          </p:cNvPr>
          <p:cNvSpPr/>
          <p:nvPr/>
        </p:nvSpPr>
        <p:spPr>
          <a:xfrm>
            <a:off x="5833649" y="5426941"/>
            <a:ext cx="3751467" cy="480366"/>
          </a:xfrm>
          <a:prstGeom prst="borderCallout1">
            <a:avLst>
              <a:gd name="adj1" fmla="val -18493"/>
              <a:gd name="adj2" fmla="val 51990"/>
              <a:gd name="adj3" fmla="val -331208"/>
              <a:gd name="adj4" fmla="val 860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Many small business have closed (Temporary? Permanent?)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EF4FB5-5493-934F-B325-09D0BAF1EB6E}"/>
              </a:ext>
            </a:extLst>
          </p:cNvPr>
          <p:cNvSpPr/>
          <p:nvPr/>
        </p:nvSpPr>
        <p:spPr>
          <a:xfrm>
            <a:off x="8780585" y="715108"/>
            <a:ext cx="1817077" cy="610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8619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6B099-2882-4B52-BDFF-C703C7828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PPP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Loans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Didn’t Go to the Right Firms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165D60-1F77-4BA9-9453-BBF375665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83</a:t>
            </a:fld>
            <a:endParaRPr lang="en-GB" dirty="0"/>
          </a:p>
        </p:txBody>
      </p:sp>
      <p:pic>
        <p:nvPicPr>
          <p:cNvPr id="5122" name="Picture 2" descr="The distribution of PPP loans has not matched levels of unemployment">
            <a:extLst>
              <a:ext uri="{FF2B5EF4-FFF2-40B4-BE49-F238E27FC236}">
                <a16:creationId xmlns:a16="http://schemas.microsoft.com/office/drawing/2014/main" id="{22B0166E-DBD2-44DA-AD90-BF15B166B40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51" y="1167457"/>
            <a:ext cx="6583680" cy="493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D420AA-9407-47B7-A24B-E0E218B8973B}"/>
              </a:ext>
            </a:extLst>
          </p:cNvPr>
          <p:cNvSpPr txBox="1"/>
          <p:nvPr/>
        </p:nvSpPr>
        <p:spPr>
          <a:xfrm>
            <a:off x="7815563" y="1223349"/>
            <a:ext cx="362009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 addition, first round loans went disproportionately to predominantly white Congressional Districts</a:t>
            </a:r>
          </a:p>
          <a:p>
            <a:r>
              <a:rPr lang="en-US" sz="2000" i="1" dirty="0"/>
              <a:t>Bloomberg</a:t>
            </a:r>
            <a:r>
              <a:rPr lang="en-US" sz="2000" dirty="0"/>
              <a:t>, 7/30</a:t>
            </a:r>
          </a:p>
          <a:p>
            <a:endParaRPr lang="en-US" sz="2000" dirty="0"/>
          </a:p>
          <a:p>
            <a:r>
              <a:rPr lang="en-US" sz="2000" dirty="0"/>
              <a:t>Improvements to the program in the second stimulus bill</a:t>
            </a:r>
          </a:p>
        </p:txBody>
      </p:sp>
    </p:spTree>
    <p:extLst>
      <p:ext uri="{BB962C8B-B14F-4D97-AF65-F5344CB8AC3E}">
        <p14:creationId xmlns:p14="http://schemas.microsoft.com/office/powerpoint/2010/main" val="356273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BAC31-DC1C-CB4F-A836-B42B7B0B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83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Aff</a:t>
            </a:r>
            <a:r>
              <a:rPr lang="en-US" dirty="0"/>
              <a:t>ecting Women More Than Men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9B9BB9-F7BC-4247-A6A3-23A918029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126434" y="1108351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246CA-E402-AE40-A584-A4D23112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572A38-20C0-8B4D-8160-716E79C26F14}"/>
              </a:ext>
            </a:extLst>
          </p:cNvPr>
          <p:cNvSpPr txBox="1"/>
          <p:nvPr/>
        </p:nvSpPr>
        <p:spPr>
          <a:xfrm>
            <a:off x="6897756" y="3935896"/>
            <a:ext cx="3515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 term implications for women?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0FBB4F-2D06-6041-B644-BBFE5474DDD2}"/>
              </a:ext>
            </a:extLst>
          </p:cNvPr>
          <p:cNvSpPr txBox="1"/>
          <p:nvPr/>
        </p:nvSpPr>
        <p:spPr>
          <a:xfrm>
            <a:off x="10930633" y="2976278"/>
            <a:ext cx="935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Women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809533-8C18-C846-941A-A8F02B59C359}"/>
              </a:ext>
            </a:extLst>
          </p:cNvPr>
          <p:cNvSpPr txBox="1"/>
          <p:nvPr/>
        </p:nvSpPr>
        <p:spPr>
          <a:xfrm>
            <a:off x="10986388" y="3438285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30001"/>
                </a:solidFill>
              </a:rPr>
              <a:t>Men</a:t>
            </a:r>
          </a:p>
        </p:txBody>
      </p:sp>
    </p:spTree>
    <p:extLst>
      <p:ext uri="{BB962C8B-B14F-4D97-AF65-F5344CB8AC3E}">
        <p14:creationId xmlns:p14="http://schemas.microsoft.com/office/powerpoint/2010/main" val="154905296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BAC31-DC1C-CB4F-A836-B42B7B0B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83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Aff</a:t>
            </a:r>
            <a:r>
              <a:rPr lang="en-US" dirty="0"/>
              <a:t>ecting Black Workers More than White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9B9BB9-F7BC-4247-A6A3-23A918029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126434" y="1108351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246CA-E402-AE40-A584-A4D23112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85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DC0C79-BD23-B549-BE84-D6E6A78FF63C}"/>
              </a:ext>
            </a:extLst>
          </p:cNvPr>
          <p:cNvSpPr txBox="1"/>
          <p:nvPr/>
        </p:nvSpPr>
        <p:spPr>
          <a:xfrm>
            <a:off x="10132776" y="3593228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Black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2EDFF8-B899-AF42-BD2A-12483B541C5A}"/>
              </a:ext>
            </a:extLst>
          </p:cNvPr>
          <p:cNvSpPr txBox="1"/>
          <p:nvPr/>
        </p:nvSpPr>
        <p:spPr>
          <a:xfrm>
            <a:off x="10057050" y="2251561"/>
            <a:ext cx="766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30001"/>
                </a:solidFill>
              </a:rPr>
              <a:t>White</a:t>
            </a:r>
          </a:p>
        </p:txBody>
      </p:sp>
    </p:spTree>
    <p:extLst>
      <p:ext uri="{BB962C8B-B14F-4D97-AF65-F5344CB8AC3E}">
        <p14:creationId xmlns:p14="http://schemas.microsoft.com/office/powerpoint/2010/main" val="124536877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5E5F0-B2E8-804E-8A10-FCC7EDA9F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Fin</a:t>
            </a:r>
            <a:r>
              <a:rPr lang="en-US" dirty="0"/>
              <a:t>ancial Insecurity Before Coronavirus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30305-C91B-BC46-A4F3-61DBFA8DA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596505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2000"/>
              </a:spcAft>
            </a:pPr>
            <a:r>
              <a:rPr lang="en-US" b="0" dirty="0"/>
              <a:t>40% of Americans don’t have the cash to pay for a $400 emergency expense</a:t>
            </a:r>
          </a:p>
          <a:p>
            <a:pPr>
              <a:spcAft>
                <a:spcPts val="2000"/>
              </a:spcAft>
            </a:pPr>
            <a:r>
              <a:rPr lang="en-US" b="0" dirty="0"/>
              <a:t>25% have no retirement or pension savings</a:t>
            </a:r>
          </a:p>
          <a:p>
            <a:pPr>
              <a:spcAft>
                <a:spcPts val="2000"/>
              </a:spcAft>
            </a:pPr>
            <a:r>
              <a:rPr lang="en-US" b="0" dirty="0"/>
              <a:t>Less than 60% can answer at least three basic financial literacy questions correctly.</a:t>
            </a:r>
          </a:p>
          <a:p>
            <a:pPr>
              <a:spcAft>
                <a:spcPts val="2000"/>
              </a:spcAft>
            </a:pPr>
            <a:r>
              <a:rPr lang="en-US" b="0" dirty="0"/>
              <a:t>1 in 5 of adults knows someone impacted by the opioid crisis.</a:t>
            </a:r>
          </a:p>
          <a:p>
            <a:pPr>
              <a:spcAft>
                <a:spcPts val="2000"/>
              </a:spcAft>
            </a:pPr>
            <a:r>
              <a:rPr lang="en-US" b="0" dirty="0"/>
              <a:t>About 25% of borrowers who attended a for-profit college are behind on student loan payments compared with about 10% who attended a public or private college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A4605C-1E7B-7642-A5C2-51C2562C4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461D31-CA4D-5143-80DF-65D96B3D3882}"/>
              </a:ext>
            </a:extLst>
          </p:cNvPr>
          <p:cNvSpPr/>
          <p:nvPr/>
        </p:nvSpPr>
        <p:spPr>
          <a:xfrm>
            <a:off x="838200" y="1325563"/>
            <a:ext cx="10243088" cy="1603617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9B3C51-64C9-4D42-B1B5-ED1879A2561B}"/>
              </a:ext>
            </a:extLst>
          </p:cNvPr>
          <p:cNvSpPr txBox="1"/>
          <p:nvPr/>
        </p:nvSpPr>
        <p:spPr>
          <a:xfrm>
            <a:off x="6323309" y="6456851"/>
            <a:ext cx="5341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The Federal Reserve, Survey of Household Economics and </a:t>
            </a:r>
            <a:r>
              <a:rPr lang="en-US" sz="1200" dirty="0" err="1"/>
              <a:t>Decisionmaking</a:t>
            </a:r>
            <a:r>
              <a:rPr lang="en-US" sz="1200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85970004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54767-A733-48D7-B04E-A3DB57D7D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217" y="136525"/>
            <a:ext cx="3605572" cy="1676603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 Lo</a:t>
            </a:r>
            <a:r>
              <a:rPr lang="en-US" dirty="0"/>
              <a:t>w Income Troubles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29A41-EEA1-462E-8D8B-88F35A0F6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2608" y="6356350"/>
            <a:ext cx="685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GB"/>
              <a:pPr>
                <a:spcAft>
                  <a:spcPts val="600"/>
                </a:spcAft>
              </a:pPr>
              <a:t>87</a:t>
            </a:fld>
            <a:endParaRPr lang="en-GB"/>
          </a:p>
        </p:txBody>
      </p:sp>
      <p:pic>
        <p:nvPicPr>
          <p:cNvPr id="5" name="Picture 2" descr="1 in 3 Adults Had Trouble Paying for Usual Household Expenses in Last 7 Days">
            <a:extLst>
              <a:ext uri="{FF2B5EF4-FFF2-40B4-BE49-F238E27FC236}">
                <a16:creationId xmlns:a16="http://schemas.microsoft.com/office/drawing/2014/main" id="{7F46EDE1-1798-4DC1-B874-DB286E6EE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7" b="-1"/>
          <a:stretch/>
        </p:blipFill>
        <p:spPr bwMode="auto">
          <a:xfrm>
            <a:off x="4359369" y="722376"/>
            <a:ext cx="6263640" cy="54132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42518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AC60F-7C12-0840-AB1F-8155E4721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me Schooling - Access to the Internet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55DA68E-A1FA-1845-B330-E52DEA81CA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560034" y="1088571"/>
            <a:ext cx="7071932" cy="514165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5CF6D1-8505-CE40-8A3D-EFD5DED4D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4983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322A9-FA46-614A-B8C5-33174E2EA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62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Rec</a:t>
            </a:r>
            <a:r>
              <a:rPr lang="en-US" dirty="0"/>
              <a:t>overy/Recession for Whom?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44492-9F10-DF4B-A4E7-104EA9F80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89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76900-61EC-1245-8116-6E7FC26439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33426" y="912953"/>
            <a:ext cx="8496673" cy="53172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88A1A3-AE3F-4C17-932A-BA7E73A517D5}"/>
              </a:ext>
            </a:extLst>
          </p:cNvPr>
          <p:cNvSpPr txBox="1"/>
          <p:nvPr/>
        </p:nvSpPr>
        <p:spPr>
          <a:xfrm>
            <a:off x="373961" y="1326098"/>
            <a:ext cx="295946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 10 S&amp;P Stocks: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Apple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Microsoft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Amazon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Facebook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Alphabet Class A shares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Alphabet Class C shares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Berkshire Hathaway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Johnson &amp; Johnson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Visa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0" i="0" dirty="0">
                <a:solidFill>
                  <a:srgbClr val="222222"/>
                </a:solidFill>
                <a:effectLst/>
                <a:latin typeface="Georgia" panose="02040502050405020303" pitchFamily="18" charset="0"/>
              </a:rPr>
              <a:t>Procter &amp; Gamble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595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5F973-D99B-374E-9773-CE4E2820B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Rec</a:t>
            </a:r>
            <a:r>
              <a:rPr lang="en-US" dirty="0"/>
              <a:t>ent Facts on Income Inequality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04663-BFFC-6548-891E-1F8204EB7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Beginning in the 1970s, the income gap widened.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Income growth in the middle and lower parts of the distribution slowed.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Incomes at the top continued to grow strongly.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Income shares at the very top of the distribution rose to levels last seen more than 80 years ago.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75DA5-98C1-4547-91AA-7103E7EDC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54F60A-EF1A-6944-BE42-2798F90A42CC}"/>
              </a:ext>
            </a:extLst>
          </p:cNvPr>
          <p:cNvSpPr txBox="1"/>
          <p:nvPr/>
        </p:nvSpPr>
        <p:spPr>
          <a:xfrm>
            <a:off x="3249827" y="6457890"/>
            <a:ext cx="7172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Chad Stone, Danilo </a:t>
            </a:r>
            <a:r>
              <a:rPr lang="en-US" sz="1000" dirty="0" err="1"/>
              <a:t>Trisi</a:t>
            </a:r>
            <a:r>
              <a:rPr lang="en-US" sz="1000" dirty="0"/>
              <a:t>, </a:t>
            </a:r>
            <a:r>
              <a:rPr lang="en-US" sz="1000" dirty="0" err="1"/>
              <a:t>Arloc</a:t>
            </a:r>
            <a:r>
              <a:rPr lang="en-US" sz="1000" dirty="0"/>
              <a:t> Sherman, and Roderick Taylor, “A Guide to Statistics on Historical Trends in Income Inequality,” </a:t>
            </a:r>
          </a:p>
          <a:p>
            <a:pPr lvl="0">
              <a:defRPr/>
            </a:pPr>
            <a:r>
              <a:rPr lang="en-US" sz="1000" dirty="0"/>
              <a:t>Center on Budget and Policy Priorities, Policy Futures, May 15, 2018.</a:t>
            </a:r>
          </a:p>
        </p:txBody>
      </p:sp>
    </p:spTree>
    <p:extLst>
      <p:ext uri="{BB962C8B-B14F-4D97-AF65-F5344CB8AC3E}">
        <p14:creationId xmlns:p14="http://schemas.microsoft.com/office/powerpoint/2010/main" val="418242526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EFF04-D902-FD4A-8613-540E34E92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Ric</a:t>
            </a:r>
            <a:r>
              <a:rPr lang="en-US" dirty="0"/>
              <a:t>h Getting Richer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E401C-8144-C04F-98DD-8E4787EE87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As of November 17, the combined wealth of 647 U.S. billionaires </a:t>
            </a:r>
            <a:r>
              <a:rPr lang="en-US" dirty="0"/>
              <a:t>increased by almost $960 billion</a:t>
            </a:r>
            <a:r>
              <a:rPr lang="en-US" b="0" dirty="0"/>
              <a:t> since mid-March, the beginning of the pandemic lockdown.</a:t>
            </a:r>
          </a:p>
          <a:p>
            <a:r>
              <a:rPr lang="en-US" b="0" dirty="0"/>
              <a:t>Since March, 2020, there are </a:t>
            </a:r>
            <a:r>
              <a:rPr lang="en-US" dirty="0"/>
              <a:t>33 new billionaires </a:t>
            </a:r>
            <a:r>
              <a:rPr lang="en-US" b="0" dirty="0"/>
              <a:t>in the U.S.</a:t>
            </a:r>
          </a:p>
          <a:p>
            <a:r>
              <a:rPr lang="en-US" b="0" dirty="0"/>
              <a:t>Driving this exploding inequality are 12 companies whose profits are coming at the expense of workers and communities. </a:t>
            </a:r>
          </a:p>
          <a:p>
            <a:r>
              <a:rPr lang="en-US" b="0" dirty="0"/>
              <a:t>They include retailers like </a:t>
            </a:r>
            <a:r>
              <a:rPr lang="en-US" dirty="0"/>
              <a:t>Walmart</a:t>
            </a:r>
            <a:r>
              <a:rPr lang="en-US" b="0" dirty="0"/>
              <a:t>, </a:t>
            </a:r>
            <a:r>
              <a:rPr lang="en-US" dirty="0"/>
              <a:t>Amazon</a:t>
            </a:r>
            <a:r>
              <a:rPr lang="en-US" b="0" dirty="0"/>
              <a:t>, </a:t>
            </a:r>
            <a:r>
              <a:rPr lang="en-US" dirty="0"/>
              <a:t>Target</a:t>
            </a:r>
            <a:r>
              <a:rPr lang="en-US" b="0" dirty="0"/>
              <a:t>, and </a:t>
            </a:r>
            <a:r>
              <a:rPr lang="en-US" dirty="0"/>
              <a:t>Dollar Tree</a:t>
            </a:r>
            <a:r>
              <a:rPr lang="en-US" b="0" dirty="0"/>
              <a:t> and </a:t>
            </a:r>
            <a:r>
              <a:rPr lang="en-US" dirty="0"/>
              <a:t>Dollar Store</a:t>
            </a:r>
            <a:r>
              <a:rPr lang="en-US" b="0" dirty="0"/>
              <a:t>, gig economy companies like </a:t>
            </a:r>
            <a:r>
              <a:rPr lang="en-US" dirty="0"/>
              <a:t>Instacart</a:t>
            </a:r>
            <a:r>
              <a:rPr lang="en-US" b="0" dirty="0"/>
              <a:t>, and food producers like </a:t>
            </a:r>
            <a:r>
              <a:rPr lang="en-US" dirty="0"/>
              <a:t>Tyson Foods</a:t>
            </a:r>
            <a:r>
              <a:rPr lang="en-US" b="0" dirty="0"/>
              <a:t> and private equity firms like </a:t>
            </a:r>
            <a:r>
              <a:rPr lang="en-US" dirty="0"/>
              <a:t>BlackRock</a:t>
            </a:r>
            <a:r>
              <a:rPr lang="en-US" b="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C77ECC-8F5B-0A42-8F09-4A6613A62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90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16A06E-2532-3042-BBA7-6F136CADB220}"/>
              </a:ext>
            </a:extLst>
          </p:cNvPr>
          <p:cNvSpPr txBox="1"/>
          <p:nvPr/>
        </p:nvSpPr>
        <p:spPr>
          <a:xfrm>
            <a:off x="9873979" y="6456851"/>
            <a:ext cx="1540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 err="1"/>
              <a:t>Inequality.org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3684535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322A9-FA46-614A-B8C5-33174E2EA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Gai</a:t>
            </a:r>
            <a:r>
              <a:rPr lang="en-US" dirty="0"/>
              <a:t>ns by American Billionaires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44492-9F10-DF4B-A4E7-104EA9F80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91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76900-61EC-1245-8116-6E7FC26439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171799" y="896644"/>
            <a:ext cx="6100951" cy="537757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367C9E7-2CDE-4116-AEB0-725F48604CDD}"/>
              </a:ext>
            </a:extLst>
          </p:cNvPr>
          <p:cNvSpPr/>
          <p:nvPr/>
        </p:nvSpPr>
        <p:spPr>
          <a:xfrm>
            <a:off x="5201963" y="5690586"/>
            <a:ext cx="594804" cy="19530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9216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</a:t>
            </a:r>
            <a:r>
              <a:rPr lang="en-US" dirty="0"/>
              <a:t>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Jon D. </a:t>
            </a:r>
            <a:r>
              <a:rPr lang="en-US" dirty="0" err="1"/>
              <a:t>Haveman</a:t>
            </a:r>
            <a:endParaRPr lang="en-US" dirty="0"/>
          </a:p>
          <a:p>
            <a:pPr marL="0" indent="0" algn="ctr">
              <a:buNone/>
            </a:pPr>
            <a:r>
              <a:rPr lang="en-US" dirty="0" err="1"/>
              <a:t>Jon@NEEDelegation.org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dirty="0">
                <a:hlinkClick r:id="rId4"/>
              </a:rPr>
              <a:t>www.NEEDelegation.org/testimonials.php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Become a Friend of NEED:  www.NEEDelegation.org/friend.php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726472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68504</TotalTime>
  <Words>3208</Words>
  <Application>Microsoft Macintosh PowerPoint</Application>
  <PresentationFormat>Widescreen</PresentationFormat>
  <Paragraphs>597</Paragraphs>
  <Slides>92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7" baseType="lpstr">
      <vt:lpstr>Arial</vt:lpstr>
      <vt:lpstr>Calibri</vt:lpstr>
      <vt:lpstr>Courier New</vt:lpstr>
      <vt:lpstr>Georgia</vt:lpstr>
      <vt:lpstr>Custom Design</vt:lpstr>
      <vt:lpstr>PowerPoint Presentation</vt:lpstr>
      <vt:lpstr> Course Outline</vt:lpstr>
      <vt:lpstr>Economic Inequality</vt:lpstr>
      <vt:lpstr>Credits and Disclaimer</vt:lpstr>
      <vt:lpstr>Outline</vt:lpstr>
      <vt:lpstr>Economic Inequality: Income</vt:lpstr>
      <vt:lpstr>Different Ways of Thinking About Inequality </vt:lpstr>
      <vt:lpstr> National Income Inequality: Share of Top 10%</vt:lpstr>
      <vt:lpstr>Recent Facts on Income Inequality</vt:lpstr>
      <vt:lpstr>The Abrupt Increase in Inequality</vt:lpstr>
      <vt:lpstr>Most of the Action Is at the Top: PRE-Tax</vt:lpstr>
      <vt:lpstr>Most of the Action Is at the Top: POST-Tax</vt:lpstr>
      <vt:lpstr>Growth Has Been Primarily at the Very Top</vt:lpstr>
      <vt:lpstr>Measuring Inequality: The Gini Coefficient</vt:lpstr>
      <vt:lpstr>Measuring Inequality: The Gini Coefficient</vt:lpstr>
      <vt:lpstr>Equal, Unequal, &amp; the Gini</vt:lpstr>
      <vt:lpstr>Forming the GINI Coefficient: 2015</vt:lpstr>
      <vt:lpstr>Income Share Changes Between 1970  and 2017</vt:lpstr>
      <vt:lpstr>Quintile Income Cutoffs</vt:lpstr>
      <vt:lpstr>How Has Inequality Influenced Incomes?</vt:lpstr>
      <vt:lpstr>How Has Inequality Influenced Incomes?</vt:lpstr>
      <vt:lpstr>How Has Inequality Influenced Incomes?</vt:lpstr>
      <vt:lpstr>Income Changes from Growing Inequality</vt:lpstr>
      <vt:lpstr>Income and Wealth Inequality</vt:lpstr>
      <vt:lpstr>Wealth Inequality Exceeds Income Inequality</vt:lpstr>
      <vt:lpstr>Evidence of the Gap</vt:lpstr>
      <vt:lpstr>Wealth is More and More Concentrated</vt:lpstr>
      <vt:lpstr>Where Does Inequality Come From?</vt:lpstr>
      <vt:lpstr>Government Policy and Inequality</vt:lpstr>
      <vt:lpstr>Tax and Transfer Programs and Inequality</vt:lpstr>
      <vt:lpstr>Taxes, Transfers, and Income: 2017</vt:lpstr>
      <vt:lpstr>Tax and Transfer Programs: Income Shares</vt:lpstr>
      <vt:lpstr>Tax and Transfer Programs: Income Shares</vt:lpstr>
      <vt:lpstr>What About Tax Rates?</vt:lpstr>
      <vt:lpstr>Tax Rates Over Time</vt:lpstr>
      <vt:lpstr>The Top Tax Rate and Income Cutoff</vt:lpstr>
      <vt:lpstr>Dramatically Less Progressivity in the Tax Code</vt:lpstr>
      <vt:lpstr>The Rich Really do Pay Lower Taxes</vt:lpstr>
      <vt:lpstr>Households by Tax Rate</vt:lpstr>
      <vt:lpstr>Market Forces and Inequality</vt:lpstr>
      <vt:lpstr>Where Does Inequality Come From? Summary</vt:lpstr>
      <vt:lpstr>Labor Income is Unhinged from Productivity</vt:lpstr>
      <vt:lpstr> Declining Unionization</vt:lpstr>
      <vt:lpstr>Growing Revenue Concentration</vt:lpstr>
      <vt:lpstr> Competition in the Economy</vt:lpstr>
      <vt:lpstr> CEO Pay Has Been Growing Rapidly</vt:lpstr>
      <vt:lpstr> CEO Pay Has Been Growing Rapidly</vt:lpstr>
      <vt:lpstr> CEO Compensation – Tied to Stock Prices</vt:lpstr>
      <vt:lpstr> Immigration and Inequality</vt:lpstr>
      <vt:lpstr> Immigration and Inequality- Summary</vt:lpstr>
      <vt:lpstr>Technological Change and Inequality</vt:lpstr>
      <vt:lpstr>Technology Benefits Ownership over Labor</vt:lpstr>
      <vt:lpstr>Technology can Hurt Low Income Workers</vt:lpstr>
      <vt:lpstr>  A Modern Example: Uber &amp; Lyft</vt:lpstr>
      <vt:lpstr>Globalization</vt:lpstr>
      <vt:lpstr>Mechanisms for the Effects of Globalization</vt:lpstr>
      <vt:lpstr> Effects of the Unhinging?</vt:lpstr>
      <vt:lpstr>What is driving increasing inequality?</vt:lpstr>
      <vt:lpstr>  Sources of Inequality Through Late 1990s</vt:lpstr>
      <vt:lpstr>Why Does Inequality Matter?</vt:lpstr>
      <vt:lpstr>How Much Inequality Is too Much?</vt:lpstr>
      <vt:lpstr> An International Perspective</vt:lpstr>
      <vt:lpstr> An  International Perspective: Comparables</vt:lpstr>
      <vt:lpstr> Addressing Inequality: Is It A Problem?</vt:lpstr>
      <vt:lpstr>Addressing Inequality:  Immediately Available Policy Solutions (1/2)</vt:lpstr>
      <vt:lpstr>Historical Values of Minimum Wages</vt:lpstr>
      <vt:lpstr>Many States Have A Higher Min Wage</vt:lpstr>
      <vt:lpstr>PowerPoint Presentation</vt:lpstr>
      <vt:lpstr>States and Local Gov’ts are Raising Min Wages</vt:lpstr>
      <vt:lpstr>Addressing Inequality:  Immediately Available Policy Solutions (2/2)</vt:lpstr>
      <vt:lpstr>Addressing Inequality:  Long Term</vt:lpstr>
      <vt:lpstr>What to do About Inequality?</vt:lpstr>
      <vt:lpstr>Tension in Policy Solutions</vt:lpstr>
      <vt:lpstr> Summary</vt:lpstr>
      <vt:lpstr>Inequality and the Pandemic</vt:lpstr>
      <vt:lpstr>Coronavirus and Inequality</vt:lpstr>
      <vt:lpstr>PowerPoint Presentation</vt:lpstr>
      <vt:lpstr>Low Wage Employment is Lagging</vt:lpstr>
      <vt:lpstr>Overrepresented Where Wages are Low</vt:lpstr>
      <vt:lpstr>Economic Impacts by Race – May 25, 2020</vt:lpstr>
      <vt:lpstr>Small Businesses are Struggling</vt:lpstr>
      <vt:lpstr>Small Businesses are Struggling</vt:lpstr>
      <vt:lpstr>PPP Loans Didn’t Go to the Right Firms</vt:lpstr>
      <vt:lpstr>Affecting Women More Than Men</vt:lpstr>
      <vt:lpstr>Affecting Black Workers More than White</vt:lpstr>
      <vt:lpstr>Financial Insecurity Before Coronavirus</vt:lpstr>
      <vt:lpstr> Low Income Troubles</vt:lpstr>
      <vt:lpstr>Home Schooling - Access to the Internet</vt:lpstr>
      <vt:lpstr>Recovery/Recession for Whom?</vt:lpstr>
      <vt:lpstr>Rich Getting Richer</vt:lpstr>
      <vt:lpstr>Gains by American Billionaires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haveman</cp:lastModifiedBy>
  <cp:revision>358</cp:revision>
  <cp:lastPrinted>2021-06-29T02:18:06Z</cp:lastPrinted>
  <dcterms:created xsi:type="dcterms:W3CDTF">2017-05-03T22:30:38Z</dcterms:created>
  <dcterms:modified xsi:type="dcterms:W3CDTF">2021-06-29T16:29:20Z</dcterms:modified>
</cp:coreProperties>
</file>