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9"/>
  </p:notesMasterIdLst>
  <p:handoutMasterIdLst>
    <p:handoutMasterId r:id="rId40"/>
  </p:handoutMasterIdLst>
  <p:sldIdLst>
    <p:sldId id="256" r:id="rId2"/>
    <p:sldId id="328" r:id="rId3"/>
    <p:sldId id="327" r:id="rId4"/>
    <p:sldId id="329" r:id="rId5"/>
    <p:sldId id="389" r:id="rId6"/>
    <p:sldId id="391" r:id="rId7"/>
    <p:sldId id="390" r:id="rId8"/>
    <p:sldId id="330" r:id="rId9"/>
    <p:sldId id="359" r:id="rId10"/>
    <p:sldId id="393" r:id="rId11"/>
    <p:sldId id="350" r:id="rId12"/>
    <p:sldId id="352" r:id="rId13"/>
    <p:sldId id="360" r:id="rId14"/>
    <p:sldId id="362" r:id="rId15"/>
    <p:sldId id="353" r:id="rId16"/>
    <p:sldId id="354" r:id="rId17"/>
    <p:sldId id="351" r:id="rId18"/>
    <p:sldId id="366" r:id="rId19"/>
    <p:sldId id="367" r:id="rId20"/>
    <p:sldId id="368" r:id="rId21"/>
    <p:sldId id="258" r:id="rId22"/>
    <p:sldId id="332" r:id="rId23"/>
    <p:sldId id="331" r:id="rId24"/>
    <p:sldId id="369" r:id="rId25"/>
    <p:sldId id="370" r:id="rId26"/>
    <p:sldId id="268" r:id="rId27"/>
    <p:sldId id="375" r:id="rId28"/>
    <p:sldId id="371" r:id="rId29"/>
    <p:sldId id="372" r:id="rId30"/>
    <p:sldId id="373" r:id="rId31"/>
    <p:sldId id="374" r:id="rId32"/>
    <p:sldId id="385" r:id="rId33"/>
    <p:sldId id="377" r:id="rId34"/>
    <p:sldId id="386" r:id="rId35"/>
    <p:sldId id="379" r:id="rId36"/>
    <p:sldId id="387" r:id="rId37"/>
    <p:sldId id="388"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extLst>
      <p:ext uri="{19B8F6BF-5375-455C-9EA6-DF929625EA0E}">
        <p15:presenceInfo xmlns:p15="http://schemas.microsoft.com/office/powerpoint/2012/main" userId="Win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41" autoAdjust="0"/>
    <p:restoredTop sz="66967" autoAdjust="0"/>
  </p:normalViewPr>
  <p:slideViewPr>
    <p:cSldViewPr snapToGrid="0" snapToObjects="1">
      <p:cViewPr varScale="1">
        <p:scale>
          <a:sx n="68" d="100"/>
          <a:sy n="68" d="100"/>
        </p:scale>
        <p:origin x="1138" y="62"/>
      </p:cViewPr>
      <p:guideLst/>
    </p:cSldViewPr>
  </p:slideViewPr>
  <p:notesTextViewPr>
    <p:cViewPr>
      <p:scale>
        <a:sx n="3" d="2"/>
        <a:sy n="3" d="2"/>
      </p:scale>
      <p:origin x="0" y="0"/>
    </p:cViewPr>
  </p:notesText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olyar\Dropbox%20(University%20of%20Michigan)\NEED\HOUSING\NIPA_annu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olyar\Dropbox%20(University%20of%20Michigan)\NEED\HOUSING\Prices_supply1987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olyar\Dropbox%20(University%20of%20Michigan)\NEED\HOUSING\City%20HPI%201991-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tolyar\Dropbox%20(University%20of%20Michigan)\NEED\HOUSING\City%20HPI%201991-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tolyar\Dropbox%20(University%20of%20Michigan)\NEED\HOUSING\SCF_%20wealth_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tolyar\Dropbox%20(University%20of%20Michigan)\NEED\HOUSING\SCF_%20wealth_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tolyar1\Dropbox\NEED\NIPA_annual.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tolyar1\Dropbox\NEED\Labor_prod_comp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tolyar1\Dropbox\NEED\Glaeser_Gyourko_JEP_figure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t>US</a:t>
            </a:r>
            <a:r>
              <a:rPr lang="en-US" sz="1800" baseline="0"/>
              <a:t> national</a:t>
            </a:r>
            <a:r>
              <a:rPr lang="en-US" sz="1800"/>
              <a:t> price index adjusted for inflation, 1975=100</a:t>
            </a:r>
          </a:p>
        </c:rich>
      </c:tx>
      <c:layout>
        <c:manualLayout>
          <c:xMode val="edge"/>
          <c:yMode val="edge"/>
          <c:x val="0.19794414549735476"/>
          <c:y val="2.022417301445598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832648630528978"/>
          <c:y val="0.1010732291972983"/>
          <c:w val="0.84257057123933665"/>
          <c:h val="0.83123749890741072"/>
        </c:manualLayout>
      </c:layout>
      <c:lineChart>
        <c:grouping val="standard"/>
        <c:varyColors val="0"/>
        <c:ser>
          <c:idx val="0"/>
          <c:order val="0"/>
          <c:tx>
            <c:strRef>
              <c:f>'RR housing'!$A$25</c:f>
              <c:strCache>
                <c:ptCount val="1"/>
                <c:pt idx="0">
                  <c:v>House price index adj for inflation, 1975=100</c:v>
                </c:pt>
              </c:strCache>
            </c:strRef>
          </c:tx>
          <c:spPr>
            <a:ln w="57150" cap="rnd">
              <a:solidFill>
                <a:schemeClr val="accent1"/>
              </a:solidFill>
              <a:round/>
            </a:ln>
            <a:effectLst/>
          </c:spPr>
          <c:marker>
            <c:symbol val="none"/>
          </c:marker>
          <c:cat>
            <c:strRef>
              <c:f>'RR housing'!$D$1:$AV$1</c:f>
              <c:strCache>
                <c:ptCount val="45"/>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strCache>
            </c:strRef>
          </c:cat>
          <c:val>
            <c:numRef>
              <c:f>'RR housing'!$D$25:$AV$25</c:f>
              <c:numCache>
                <c:formatCode>General</c:formatCode>
                <c:ptCount val="45"/>
                <c:pt idx="0">
                  <c:v>100</c:v>
                </c:pt>
                <c:pt idx="1">
                  <c:v>102.44247874544699</c:v>
                </c:pt>
                <c:pt idx="2">
                  <c:v>110.40899398465949</c:v>
                </c:pt>
                <c:pt idx="3">
                  <c:v>116.95549593904981</c:v>
                </c:pt>
                <c:pt idx="4">
                  <c:v>120.66850517697712</c:v>
                </c:pt>
                <c:pt idx="5">
                  <c:v>115.89820601089278</c:v>
                </c:pt>
                <c:pt idx="6">
                  <c:v>109.45207496157995</c:v>
                </c:pt>
                <c:pt idx="7">
                  <c:v>107.73774192426903</c:v>
                </c:pt>
                <c:pt idx="8">
                  <c:v>108.75022649126504</c:v>
                </c:pt>
                <c:pt idx="9">
                  <c:v>109.69884401287239</c:v>
                </c:pt>
                <c:pt idx="10">
                  <c:v>112.05988650651196</c:v>
                </c:pt>
                <c:pt idx="11">
                  <c:v>117.66706347992427</c:v>
                </c:pt>
                <c:pt idx="12">
                  <c:v>120.3572759350161</c:v>
                </c:pt>
                <c:pt idx="13">
                  <c:v>122.34968176578823</c:v>
                </c:pt>
                <c:pt idx="14">
                  <c:v>123.79376648147968</c:v>
                </c:pt>
                <c:pt idx="15">
                  <c:v>120.01553663962444</c:v>
                </c:pt>
                <c:pt idx="16">
                  <c:v>119.75093947918072</c:v>
                </c:pt>
                <c:pt idx="17">
                  <c:v>119.45175732063646</c:v>
                </c:pt>
                <c:pt idx="18">
                  <c:v>119.642321480519</c:v>
                </c:pt>
                <c:pt idx="19">
                  <c:v>119.02958376802781</c:v>
                </c:pt>
                <c:pt idx="20">
                  <c:v>121.87911996907074</c:v>
                </c:pt>
                <c:pt idx="21">
                  <c:v>122.33967445981581</c:v>
                </c:pt>
                <c:pt idx="22">
                  <c:v>125.51603488190788</c:v>
                </c:pt>
                <c:pt idx="23">
                  <c:v>130.83699606873293</c:v>
                </c:pt>
                <c:pt idx="24">
                  <c:v>135.26353837263744</c:v>
                </c:pt>
                <c:pt idx="25">
                  <c:v>141.32389523594466</c:v>
                </c:pt>
                <c:pt idx="26">
                  <c:v>148.52378489440488</c:v>
                </c:pt>
                <c:pt idx="27">
                  <c:v>156.41192879142082</c:v>
                </c:pt>
                <c:pt idx="28">
                  <c:v>164.13695483977884</c:v>
                </c:pt>
                <c:pt idx="29">
                  <c:v>176.68378256765135</c:v>
                </c:pt>
                <c:pt idx="30">
                  <c:v>191.08120980075634</c:v>
                </c:pt>
                <c:pt idx="31">
                  <c:v>194.43483304685381</c:v>
                </c:pt>
                <c:pt idx="32">
                  <c:v>187.47523375432823</c:v>
                </c:pt>
                <c:pt idx="33">
                  <c:v>169.00468152345056</c:v>
                </c:pt>
                <c:pt idx="34">
                  <c:v>160.33865151327271</c:v>
                </c:pt>
                <c:pt idx="35">
                  <c:v>154.70122117581008</c:v>
                </c:pt>
                <c:pt idx="36">
                  <c:v>145.86734811173019</c:v>
                </c:pt>
                <c:pt idx="37">
                  <c:v>143.95961130742049</c:v>
                </c:pt>
                <c:pt idx="38">
                  <c:v>148.42765683251332</c:v>
                </c:pt>
                <c:pt idx="39">
                  <c:v>153.77074797724489</c:v>
                </c:pt>
                <c:pt idx="40">
                  <c:v>161.29656516478937</c:v>
                </c:pt>
                <c:pt idx="41">
                  <c:v>168.41582310696762</c:v>
                </c:pt>
                <c:pt idx="42">
                  <c:v>175.11099588849964</c:v>
                </c:pt>
                <c:pt idx="43">
                  <c:v>180.50043602976078</c:v>
                </c:pt>
                <c:pt idx="44">
                  <c:v>185.52163976177081</c:v>
                </c:pt>
              </c:numCache>
            </c:numRef>
          </c:val>
          <c:smooth val="0"/>
          <c:extLst>
            <c:ext xmlns:c16="http://schemas.microsoft.com/office/drawing/2014/chart" uri="{C3380CC4-5D6E-409C-BE32-E72D297353CC}">
              <c16:uniqueId val="{00000000-D4B5-448D-B6CF-5042506FD068}"/>
            </c:ext>
          </c:extLst>
        </c:ser>
        <c:dLbls>
          <c:showLegendKey val="0"/>
          <c:showVal val="0"/>
          <c:showCatName val="0"/>
          <c:showSerName val="0"/>
          <c:showPercent val="0"/>
          <c:showBubbleSize val="0"/>
        </c:dLbls>
        <c:smooth val="0"/>
        <c:axId val="420986272"/>
        <c:axId val="420985096"/>
      </c:lineChart>
      <c:catAx>
        <c:axId val="420986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0985096"/>
        <c:crosses val="autoZero"/>
        <c:auto val="1"/>
        <c:lblAlgn val="ctr"/>
        <c:lblOffset val="100"/>
        <c:tickLblSkip val="3"/>
        <c:tickMarkSkip val="3"/>
        <c:noMultiLvlLbl val="0"/>
      </c:catAx>
      <c:valAx>
        <c:axId val="420985096"/>
        <c:scaling>
          <c:orientation val="minMax"/>
          <c:max val="200"/>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209862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sq">
              <a:solidFill>
                <a:srgbClr val="0070C0"/>
              </a:solidFill>
              <a:prstDash val="sysDot"/>
              <a:round/>
            </a:ln>
            <a:effectLst/>
          </c:spPr>
          <c:marker>
            <c:symbol val="none"/>
          </c:marker>
          <c:cat>
            <c:numRef>
              <c:f>'FRED Graph'!$B$12:$B$419</c:f>
              <c:numCache>
                <c:formatCode>0.00</c:formatCode>
                <c:ptCount val="408"/>
                <c:pt idx="0">
                  <c:v>1987.0416666665612</c:v>
                </c:pt>
                <c:pt idx="1">
                  <c:v>1987.1249999998945</c:v>
                </c:pt>
                <c:pt idx="2">
                  <c:v>1987.2083333332278</c:v>
                </c:pt>
                <c:pt idx="3">
                  <c:v>1987.291666666561</c:v>
                </c:pt>
                <c:pt idx="4">
                  <c:v>1987.3749999998943</c:v>
                </c:pt>
                <c:pt idx="5">
                  <c:v>1987.4583333332275</c:v>
                </c:pt>
                <c:pt idx="6">
                  <c:v>1987.5416666665608</c:v>
                </c:pt>
                <c:pt idx="7">
                  <c:v>1987.624999999894</c:v>
                </c:pt>
                <c:pt idx="8">
                  <c:v>1987.7083333332273</c:v>
                </c:pt>
                <c:pt idx="9">
                  <c:v>1987.7916666665606</c:v>
                </c:pt>
                <c:pt idx="10">
                  <c:v>1987.8749999998938</c:v>
                </c:pt>
                <c:pt idx="11">
                  <c:v>1987.9583333332271</c:v>
                </c:pt>
                <c:pt idx="12">
                  <c:v>1988.0416666665603</c:v>
                </c:pt>
                <c:pt idx="13">
                  <c:v>1988.1249999998936</c:v>
                </c:pt>
                <c:pt idx="14">
                  <c:v>1988.2083333332268</c:v>
                </c:pt>
                <c:pt idx="15">
                  <c:v>1988.2916666665601</c:v>
                </c:pt>
                <c:pt idx="16">
                  <c:v>1988.3749999998934</c:v>
                </c:pt>
                <c:pt idx="17">
                  <c:v>1988.4583333332266</c:v>
                </c:pt>
                <c:pt idx="18">
                  <c:v>1988.5416666665599</c:v>
                </c:pt>
                <c:pt idx="19">
                  <c:v>1988.6249999998931</c:v>
                </c:pt>
                <c:pt idx="20">
                  <c:v>1988.7083333332264</c:v>
                </c:pt>
                <c:pt idx="21">
                  <c:v>1988.7916666665596</c:v>
                </c:pt>
                <c:pt idx="22">
                  <c:v>1988.8749999998929</c:v>
                </c:pt>
                <c:pt idx="23">
                  <c:v>1988.9583333332262</c:v>
                </c:pt>
                <c:pt idx="24">
                  <c:v>1989.0416666665594</c:v>
                </c:pt>
                <c:pt idx="25">
                  <c:v>1989.1249999998927</c:v>
                </c:pt>
                <c:pt idx="26">
                  <c:v>1989.2083333332259</c:v>
                </c:pt>
                <c:pt idx="27">
                  <c:v>1989.2916666665592</c:v>
                </c:pt>
                <c:pt idx="28">
                  <c:v>1989.3749999998925</c:v>
                </c:pt>
                <c:pt idx="29">
                  <c:v>1989.4583333332257</c:v>
                </c:pt>
                <c:pt idx="30">
                  <c:v>1989.541666666559</c:v>
                </c:pt>
                <c:pt idx="31">
                  <c:v>1989.6249999998922</c:v>
                </c:pt>
                <c:pt idx="32">
                  <c:v>1989.7083333332255</c:v>
                </c:pt>
                <c:pt idx="33">
                  <c:v>1989.7916666665587</c:v>
                </c:pt>
                <c:pt idx="34">
                  <c:v>1989.874999999892</c:v>
                </c:pt>
                <c:pt idx="35">
                  <c:v>1989.9583333332253</c:v>
                </c:pt>
                <c:pt idx="36">
                  <c:v>1990.0416666665585</c:v>
                </c:pt>
                <c:pt idx="37">
                  <c:v>1990.1249999998918</c:v>
                </c:pt>
                <c:pt idx="38">
                  <c:v>1990.208333333225</c:v>
                </c:pt>
                <c:pt idx="39">
                  <c:v>1990.2916666665583</c:v>
                </c:pt>
                <c:pt idx="40">
                  <c:v>1990.3749999998915</c:v>
                </c:pt>
                <c:pt idx="41">
                  <c:v>1990.4583333332248</c:v>
                </c:pt>
                <c:pt idx="42">
                  <c:v>1990.5416666665581</c:v>
                </c:pt>
                <c:pt idx="43">
                  <c:v>1990.6249999998913</c:v>
                </c:pt>
                <c:pt idx="44">
                  <c:v>1990.7083333332246</c:v>
                </c:pt>
                <c:pt idx="45">
                  <c:v>1990.7916666665578</c:v>
                </c:pt>
                <c:pt idx="46">
                  <c:v>1990.8749999998911</c:v>
                </c:pt>
                <c:pt idx="47">
                  <c:v>1990.9583333332243</c:v>
                </c:pt>
                <c:pt idx="48">
                  <c:v>1991.0416666665576</c:v>
                </c:pt>
                <c:pt idx="49">
                  <c:v>1991.1249999998909</c:v>
                </c:pt>
                <c:pt idx="50">
                  <c:v>1991.2083333332241</c:v>
                </c:pt>
                <c:pt idx="51">
                  <c:v>1991.2916666665574</c:v>
                </c:pt>
                <c:pt idx="52">
                  <c:v>1991.3749999998906</c:v>
                </c:pt>
                <c:pt idx="53">
                  <c:v>1991.4583333332239</c:v>
                </c:pt>
                <c:pt idx="54">
                  <c:v>1991.5416666665571</c:v>
                </c:pt>
                <c:pt idx="55">
                  <c:v>1991.6249999998904</c:v>
                </c:pt>
                <c:pt idx="56">
                  <c:v>1991.7083333332237</c:v>
                </c:pt>
                <c:pt idx="57">
                  <c:v>1991.7916666665569</c:v>
                </c:pt>
                <c:pt idx="58">
                  <c:v>1991.8749999998902</c:v>
                </c:pt>
                <c:pt idx="59">
                  <c:v>1991.9583333332234</c:v>
                </c:pt>
                <c:pt idx="60">
                  <c:v>1992.0416666665567</c:v>
                </c:pt>
                <c:pt idx="61">
                  <c:v>1992.12499999989</c:v>
                </c:pt>
                <c:pt idx="62">
                  <c:v>1992.2083333332232</c:v>
                </c:pt>
                <c:pt idx="63">
                  <c:v>1992.2916666665565</c:v>
                </c:pt>
                <c:pt idx="64">
                  <c:v>1992.3749999998897</c:v>
                </c:pt>
                <c:pt idx="65">
                  <c:v>1992.458333333223</c:v>
                </c:pt>
                <c:pt idx="66">
                  <c:v>1992.5416666665562</c:v>
                </c:pt>
                <c:pt idx="67">
                  <c:v>1992.6249999998895</c:v>
                </c:pt>
                <c:pt idx="68">
                  <c:v>1992.7083333332228</c:v>
                </c:pt>
                <c:pt idx="69">
                  <c:v>1992.791666666556</c:v>
                </c:pt>
                <c:pt idx="70">
                  <c:v>1992.8749999998893</c:v>
                </c:pt>
                <c:pt idx="71">
                  <c:v>1992.9583333332225</c:v>
                </c:pt>
                <c:pt idx="72">
                  <c:v>1993.0416666665558</c:v>
                </c:pt>
                <c:pt idx="73">
                  <c:v>1993.124999999889</c:v>
                </c:pt>
                <c:pt idx="74">
                  <c:v>1993.2083333332223</c:v>
                </c:pt>
                <c:pt idx="75">
                  <c:v>1993.2916666665556</c:v>
                </c:pt>
                <c:pt idx="76">
                  <c:v>1993.3749999998888</c:v>
                </c:pt>
                <c:pt idx="77">
                  <c:v>1993.4583333332221</c:v>
                </c:pt>
                <c:pt idx="78">
                  <c:v>1993.5416666665553</c:v>
                </c:pt>
                <c:pt idx="79">
                  <c:v>1993.6249999998886</c:v>
                </c:pt>
                <c:pt idx="80">
                  <c:v>1993.7083333332218</c:v>
                </c:pt>
                <c:pt idx="81">
                  <c:v>1993.7916666665551</c:v>
                </c:pt>
                <c:pt idx="82">
                  <c:v>1993.8749999998884</c:v>
                </c:pt>
                <c:pt idx="83">
                  <c:v>1993.9583333332216</c:v>
                </c:pt>
                <c:pt idx="84">
                  <c:v>1994.0416666665549</c:v>
                </c:pt>
                <c:pt idx="85">
                  <c:v>1994.1249999998881</c:v>
                </c:pt>
                <c:pt idx="86">
                  <c:v>1994.2083333332214</c:v>
                </c:pt>
                <c:pt idx="87">
                  <c:v>1994.2916666665546</c:v>
                </c:pt>
                <c:pt idx="88">
                  <c:v>1994.3749999998879</c:v>
                </c:pt>
                <c:pt idx="89">
                  <c:v>1994.4583333332212</c:v>
                </c:pt>
                <c:pt idx="90">
                  <c:v>1994.5416666665544</c:v>
                </c:pt>
                <c:pt idx="91">
                  <c:v>1994.6249999998877</c:v>
                </c:pt>
                <c:pt idx="92">
                  <c:v>1994.7083333332209</c:v>
                </c:pt>
                <c:pt idx="93">
                  <c:v>1994.7916666665542</c:v>
                </c:pt>
                <c:pt idx="94">
                  <c:v>1994.8749999998875</c:v>
                </c:pt>
                <c:pt idx="95">
                  <c:v>1994.9583333332207</c:v>
                </c:pt>
                <c:pt idx="96">
                  <c:v>1995.041666666554</c:v>
                </c:pt>
                <c:pt idx="97">
                  <c:v>1995.1249999998872</c:v>
                </c:pt>
                <c:pt idx="98">
                  <c:v>1995.2083333332205</c:v>
                </c:pt>
                <c:pt idx="99">
                  <c:v>1995.2916666665537</c:v>
                </c:pt>
                <c:pt idx="100">
                  <c:v>1995.374999999887</c:v>
                </c:pt>
                <c:pt idx="101">
                  <c:v>1995.4583333332203</c:v>
                </c:pt>
                <c:pt idx="102">
                  <c:v>1995.5416666665535</c:v>
                </c:pt>
                <c:pt idx="103">
                  <c:v>1995.6249999998868</c:v>
                </c:pt>
                <c:pt idx="104">
                  <c:v>1995.70833333322</c:v>
                </c:pt>
                <c:pt idx="105">
                  <c:v>1995.7916666665533</c:v>
                </c:pt>
                <c:pt idx="106">
                  <c:v>1995.8749999998865</c:v>
                </c:pt>
                <c:pt idx="107">
                  <c:v>1995.9583333332198</c:v>
                </c:pt>
                <c:pt idx="108">
                  <c:v>1996.0416666665531</c:v>
                </c:pt>
                <c:pt idx="109">
                  <c:v>1996.1249999998863</c:v>
                </c:pt>
                <c:pt idx="110">
                  <c:v>1996.2083333332196</c:v>
                </c:pt>
                <c:pt idx="111">
                  <c:v>1996.2916666665528</c:v>
                </c:pt>
                <c:pt idx="112">
                  <c:v>1996.3749999998861</c:v>
                </c:pt>
                <c:pt idx="113">
                  <c:v>1996.4583333332193</c:v>
                </c:pt>
                <c:pt idx="114">
                  <c:v>1996.5416666665526</c:v>
                </c:pt>
                <c:pt idx="115">
                  <c:v>1996.6249999998859</c:v>
                </c:pt>
                <c:pt idx="116">
                  <c:v>1996.7083333332191</c:v>
                </c:pt>
                <c:pt idx="117">
                  <c:v>1996.7916666665524</c:v>
                </c:pt>
                <c:pt idx="118">
                  <c:v>1996.8749999998856</c:v>
                </c:pt>
                <c:pt idx="119">
                  <c:v>1996.9583333332189</c:v>
                </c:pt>
                <c:pt idx="120">
                  <c:v>1997.0416666665521</c:v>
                </c:pt>
                <c:pt idx="121">
                  <c:v>1997.1249999998854</c:v>
                </c:pt>
                <c:pt idx="122">
                  <c:v>1997.2083333332187</c:v>
                </c:pt>
                <c:pt idx="123">
                  <c:v>1997.2916666665519</c:v>
                </c:pt>
                <c:pt idx="124">
                  <c:v>1997.3749999998852</c:v>
                </c:pt>
                <c:pt idx="125">
                  <c:v>1997.4583333332184</c:v>
                </c:pt>
                <c:pt idx="126">
                  <c:v>1997.5416666665517</c:v>
                </c:pt>
                <c:pt idx="127">
                  <c:v>1997.6249999998849</c:v>
                </c:pt>
                <c:pt idx="128">
                  <c:v>1997.7083333332182</c:v>
                </c:pt>
                <c:pt idx="129">
                  <c:v>1997.7916666665515</c:v>
                </c:pt>
                <c:pt idx="130">
                  <c:v>1997.8749999998847</c:v>
                </c:pt>
                <c:pt idx="131">
                  <c:v>1997.958333333218</c:v>
                </c:pt>
                <c:pt idx="132">
                  <c:v>1998.0416666665512</c:v>
                </c:pt>
                <c:pt idx="133">
                  <c:v>1998.1249999998845</c:v>
                </c:pt>
                <c:pt idx="134">
                  <c:v>1998.2083333332178</c:v>
                </c:pt>
                <c:pt idx="135">
                  <c:v>1998.291666666551</c:v>
                </c:pt>
                <c:pt idx="136">
                  <c:v>1998.3749999998843</c:v>
                </c:pt>
                <c:pt idx="137">
                  <c:v>1998.4583333332175</c:v>
                </c:pt>
                <c:pt idx="138">
                  <c:v>1998.5416666665508</c:v>
                </c:pt>
                <c:pt idx="139">
                  <c:v>1998.624999999884</c:v>
                </c:pt>
                <c:pt idx="140">
                  <c:v>1998.7083333332173</c:v>
                </c:pt>
                <c:pt idx="141">
                  <c:v>1998.7916666665506</c:v>
                </c:pt>
                <c:pt idx="142">
                  <c:v>1998.8749999998838</c:v>
                </c:pt>
                <c:pt idx="143">
                  <c:v>1998.9583333332171</c:v>
                </c:pt>
                <c:pt idx="144">
                  <c:v>1999.0416666665503</c:v>
                </c:pt>
                <c:pt idx="145">
                  <c:v>1999.1249999998836</c:v>
                </c:pt>
                <c:pt idx="146">
                  <c:v>1999.2083333332168</c:v>
                </c:pt>
                <c:pt idx="147">
                  <c:v>1999.2916666665501</c:v>
                </c:pt>
                <c:pt idx="148">
                  <c:v>1999.3749999998834</c:v>
                </c:pt>
                <c:pt idx="149">
                  <c:v>1999.4583333332166</c:v>
                </c:pt>
                <c:pt idx="150">
                  <c:v>1999.5416666665499</c:v>
                </c:pt>
                <c:pt idx="151">
                  <c:v>1999.6249999998831</c:v>
                </c:pt>
                <c:pt idx="152">
                  <c:v>1999.7083333332164</c:v>
                </c:pt>
                <c:pt idx="153">
                  <c:v>1999.7916666665496</c:v>
                </c:pt>
                <c:pt idx="154">
                  <c:v>1999.8749999998829</c:v>
                </c:pt>
                <c:pt idx="155">
                  <c:v>1999.9583333332162</c:v>
                </c:pt>
                <c:pt idx="156">
                  <c:v>2000.0416666665494</c:v>
                </c:pt>
                <c:pt idx="157">
                  <c:v>2000.1249999998827</c:v>
                </c:pt>
                <c:pt idx="158">
                  <c:v>2000.2083333332159</c:v>
                </c:pt>
                <c:pt idx="159">
                  <c:v>2000.2916666665492</c:v>
                </c:pt>
                <c:pt idx="160">
                  <c:v>2000.3749999998824</c:v>
                </c:pt>
                <c:pt idx="161">
                  <c:v>2000.4583333332157</c:v>
                </c:pt>
                <c:pt idx="162">
                  <c:v>2000.541666666549</c:v>
                </c:pt>
                <c:pt idx="163">
                  <c:v>2000.6249999998822</c:v>
                </c:pt>
                <c:pt idx="164">
                  <c:v>2000.7083333332155</c:v>
                </c:pt>
                <c:pt idx="165">
                  <c:v>2000.7916666665487</c:v>
                </c:pt>
                <c:pt idx="166">
                  <c:v>2000.874999999882</c:v>
                </c:pt>
                <c:pt idx="167">
                  <c:v>2000.9583333332153</c:v>
                </c:pt>
                <c:pt idx="168">
                  <c:v>2001.0416666665485</c:v>
                </c:pt>
                <c:pt idx="169">
                  <c:v>2001.1249999998818</c:v>
                </c:pt>
                <c:pt idx="170">
                  <c:v>2001.208333333215</c:v>
                </c:pt>
                <c:pt idx="171">
                  <c:v>2001.2916666665483</c:v>
                </c:pt>
                <c:pt idx="172">
                  <c:v>2001.3749999998815</c:v>
                </c:pt>
                <c:pt idx="173">
                  <c:v>2001.4583333332148</c:v>
                </c:pt>
                <c:pt idx="174">
                  <c:v>2001.5416666665481</c:v>
                </c:pt>
                <c:pt idx="175">
                  <c:v>2001.6249999998813</c:v>
                </c:pt>
                <c:pt idx="176">
                  <c:v>2001.7083333332146</c:v>
                </c:pt>
                <c:pt idx="177">
                  <c:v>2001.7916666665478</c:v>
                </c:pt>
                <c:pt idx="178">
                  <c:v>2001.8749999998811</c:v>
                </c:pt>
                <c:pt idx="179">
                  <c:v>2001.9583333332143</c:v>
                </c:pt>
                <c:pt idx="180">
                  <c:v>2002.0416666665476</c:v>
                </c:pt>
                <c:pt idx="181">
                  <c:v>2002.1249999998809</c:v>
                </c:pt>
                <c:pt idx="182">
                  <c:v>2002.2083333332141</c:v>
                </c:pt>
                <c:pt idx="183">
                  <c:v>2002.2916666665474</c:v>
                </c:pt>
                <c:pt idx="184">
                  <c:v>2002.3749999998806</c:v>
                </c:pt>
                <c:pt idx="185">
                  <c:v>2002.4583333332139</c:v>
                </c:pt>
                <c:pt idx="186">
                  <c:v>2002.5416666665471</c:v>
                </c:pt>
                <c:pt idx="187">
                  <c:v>2002.6249999998804</c:v>
                </c:pt>
                <c:pt idx="188">
                  <c:v>2002.7083333332137</c:v>
                </c:pt>
                <c:pt idx="189">
                  <c:v>2002.7916666665469</c:v>
                </c:pt>
                <c:pt idx="190">
                  <c:v>2002.8749999998802</c:v>
                </c:pt>
                <c:pt idx="191">
                  <c:v>2002.9583333332134</c:v>
                </c:pt>
                <c:pt idx="192">
                  <c:v>2003.0416666665467</c:v>
                </c:pt>
                <c:pt idx="193">
                  <c:v>2003.1249999998799</c:v>
                </c:pt>
                <c:pt idx="194">
                  <c:v>2003.2083333332132</c:v>
                </c:pt>
                <c:pt idx="195">
                  <c:v>2003.2916666665465</c:v>
                </c:pt>
                <c:pt idx="196">
                  <c:v>2003.3749999998797</c:v>
                </c:pt>
                <c:pt idx="197">
                  <c:v>2003.458333333213</c:v>
                </c:pt>
                <c:pt idx="198">
                  <c:v>2003.5416666665462</c:v>
                </c:pt>
                <c:pt idx="199">
                  <c:v>2003.6249999998795</c:v>
                </c:pt>
                <c:pt idx="200">
                  <c:v>2003.7083333332127</c:v>
                </c:pt>
                <c:pt idx="201">
                  <c:v>2003.791666666546</c:v>
                </c:pt>
                <c:pt idx="202">
                  <c:v>2003.8749999998793</c:v>
                </c:pt>
                <c:pt idx="203">
                  <c:v>2003.9583333332125</c:v>
                </c:pt>
                <c:pt idx="204">
                  <c:v>2004.0416666665458</c:v>
                </c:pt>
                <c:pt idx="205">
                  <c:v>2004.124999999879</c:v>
                </c:pt>
                <c:pt idx="206">
                  <c:v>2004.2083333332123</c:v>
                </c:pt>
                <c:pt idx="207">
                  <c:v>2004.2916666665456</c:v>
                </c:pt>
                <c:pt idx="208">
                  <c:v>2004.3749999998788</c:v>
                </c:pt>
                <c:pt idx="209">
                  <c:v>2004.4583333332121</c:v>
                </c:pt>
                <c:pt idx="210">
                  <c:v>2004.5416666665453</c:v>
                </c:pt>
                <c:pt idx="211">
                  <c:v>2004.6249999998786</c:v>
                </c:pt>
                <c:pt idx="212">
                  <c:v>2004.7083333332118</c:v>
                </c:pt>
                <c:pt idx="213">
                  <c:v>2004.7916666665451</c:v>
                </c:pt>
                <c:pt idx="214">
                  <c:v>2004.8749999998784</c:v>
                </c:pt>
                <c:pt idx="215">
                  <c:v>2004.9583333332116</c:v>
                </c:pt>
                <c:pt idx="216">
                  <c:v>2005.0416666665449</c:v>
                </c:pt>
                <c:pt idx="217">
                  <c:v>2005.1249999998781</c:v>
                </c:pt>
                <c:pt idx="218">
                  <c:v>2005.2083333332114</c:v>
                </c:pt>
                <c:pt idx="219">
                  <c:v>2005.2916666665446</c:v>
                </c:pt>
                <c:pt idx="220">
                  <c:v>2005.3749999998779</c:v>
                </c:pt>
                <c:pt idx="221">
                  <c:v>2005.4583333332112</c:v>
                </c:pt>
                <c:pt idx="222">
                  <c:v>2005.5416666665444</c:v>
                </c:pt>
                <c:pt idx="223">
                  <c:v>2005.6249999998777</c:v>
                </c:pt>
                <c:pt idx="224">
                  <c:v>2005.7083333332109</c:v>
                </c:pt>
                <c:pt idx="225">
                  <c:v>2005.7916666665442</c:v>
                </c:pt>
                <c:pt idx="226">
                  <c:v>2005.8749999998774</c:v>
                </c:pt>
                <c:pt idx="227">
                  <c:v>2005.9583333332107</c:v>
                </c:pt>
                <c:pt idx="228">
                  <c:v>2006.041666666544</c:v>
                </c:pt>
                <c:pt idx="229">
                  <c:v>2006.1249999998772</c:v>
                </c:pt>
                <c:pt idx="230">
                  <c:v>2006.2083333332105</c:v>
                </c:pt>
                <c:pt idx="231">
                  <c:v>2006.2916666665437</c:v>
                </c:pt>
                <c:pt idx="232">
                  <c:v>2006.374999999877</c:v>
                </c:pt>
                <c:pt idx="233">
                  <c:v>2006.4583333332102</c:v>
                </c:pt>
                <c:pt idx="234">
                  <c:v>2006.5416666665435</c:v>
                </c:pt>
                <c:pt idx="235">
                  <c:v>2006.6249999998768</c:v>
                </c:pt>
                <c:pt idx="236">
                  <c:v>2006.70833333321</c:v>
                </c:pt>
                <c:pt idx="237">
                  <c:v>2006.7916666665433</c:v>
                </c:pt>
                <c:pt idx="238">
                  <c:v>2006.8749999998765</c:v>
                </c:pt>
                <c:pt idx="239">
                  <c:v>2006.9583333332098</c:v>
                </c:pt>
                <c:pt idx="240">
                  <c:v>2007.0416666665431</c:v>
                </c:pt>
                <c:pt idx="241">
                  <c:v>2007.1249999998763</c:v>
                </c:pt>
                <c:pt idx="242">
                  <c:v>2007.2083333332096</c:v>
                </c:pt>
                <c:pt idx="243">
                  <c:v>2007.2916666665428</c:v>
                </c:pt>
                <c:pt idx="244">
                  <c:v>2007.3749999998761</c:v>
                </c:pt>
                <c:pt idx="245">
                  <c:v>2007.4583333332093</c:v>
                </c:pt>
                <c:pt idx="246">
                  <c:v>2007.5416666665426</c:v>
                </c:pt>
                <c:pt idx="247">
                  <c:v>2007.6249999998759</c:v>
                </c:pt>
                <c:pt idx="248">
                  <c:v>2007.7083333332091</c:v>
                </c:pt>
                <c:pt idx="249">
                  <c:v>2007.7916666665424</c:v>
                </c:pt>
                <c:pt idx="250">
                  <c:v>2007.8749999998756</c:v>
                </c:pt>
                <c:pt idx="251">
                  <c:v>2007.9583333332089</c:v>
                </c:pt>
                <c:pt idx="252">
                  <c:v>2008.0416666665421</c:v>
                </c:pt>
                <c:pt idx="253">
                  <c:v>2008.1249999998754</c:v>
                </c:pt>
                <c:pt idx="254">
                  <c:v>2008.2083333332087</c:v>
                </c:pt>
                <c:pt idx="255">
                  <c:v>2008.2916666665419</c:v>
                </c:pt>
                <c:pt idx="256">
                  <c:v>2008.3749999998752</c:v>
                </c:pt>
                <c:pt idx="257">
                  <c:v>2008.4583333332084</c:v>
                </c:pt>
                <c:pt idx="258">
                  <c:v>2008.5416666665417</c:v>
                </c:pt>
                <c:pt idx="259">
                  <c:v>2008.6249999998749</c:v>
                </c:pt>
                <c:pt idx="260">
                  <c:v>2008.7083333332082</c:v>
                </c:pt>
                <c:pt idx="261">
                  <c:v>2008.7916666665415</c:v>
                </c:pt>
                <c:pt idx="262">
                  <c:v>2008.8749999998747</c:v>
                </c:pt>
                <c:pt idx="263">
                  <c:v>2008.958333333208</c:v>
                </c:pt>
                <c:pt idx="264">
                  <c:v>2009.0416666665412</c:v>
                </c:pt>
                <c:pt idx="265">
                  <c:v>2009.1249999998745</c:v>
                </c:pt>
                <c:pt idx="266">
                  <c:v>2009.2083333332077</c:v>
                </c:pt>
                <c:pt idx="267">
                  <c:v>2009.291666666541</c:v>
                </c:pt>
                <c:pt idx="268">
                  <c:v>2009.3749999998743</c:v>
                </c:pt>
                <c:pt idx="269">
                  <c:v>2009.4583333332075</c:v>
                </c:pt>
                <c:pt idx="270">
                  <c:v>2009.5416666665408</c:v>
                </c:pt>
                <c:pt idx="271">
                  <c:v>2009.624999999874</c:v>
                </c:pt>
                <c:pt idx="272">
                  <c:v>2009.7083333332073</c:v>
                </c:pt>
                <c:pt idx="273">
                  <c:v>2009.7916666665406</c:v>
                </c:pt>
                <c:pt idx="274">
                  <c:v>2009.8749999998738</c:v>
                </c:pt>
                <c:pt idx="275">
                  <c:v>2009.9583333332071</c:v>
                </c:pt>
                <c:pt idx="276">
                  <c:v>2010.0416666665403</c:v>
                </c:pt>
                <c:pt idx="277">
                  <c:v>2010.1249999998736</c:v>
                </c:pt>
                <c:pt idx="278">
                  <c:v>2010.2083333332068</c:v>
                </c:pt>
                <c:pt idx="279">
                  <c:v>2010.2916666665401</c:v>
                </c:pt>
                <c:pt idx="280">
                  <c:v>2010.3749999998734</c:v>
                </c:pt>
                <c:pt idx="281">
                  <c:v>2010.4583333332066</c:v>
                </c:pt>
                <c:pt idx="282">
                  <c:v>2010.5416666665399</c:v>
                </c:pt>
                <c:pt idx="283">
                  <c:v>2010.6249999998731</c:v>
                </c:pt>
                <c:pt idx="284">
                  <c:v>2010.7083333332064</c:v>
                </c:pt>
                <c:pt idx="285">
                  <c:v>2010.7916666665396</c:v>
                </c:pt>
                <c:pt idx="286">
                  <c:v>2010.8749999998729</c:v>
                </c:pt>
                <c:pt idx="287">
                  <c:v>2010.9583333332062</c:v>
                </c:pt>
                <c:pt idx="288">
                  <c:v>2011.0416666665394</c:v>
                </c:pt>
                <c:pt idx="289">
                  <c:v>2011.1249999998727</c:v>
                </c:pt>
                <c:pt idx="290">
                  <c:v>2011.2083333332059</c:v>
                </c:pt>
                <c:pt idx="291">
                  <c:v>2011.2916666665392</c:v>
                </c:pt>
                <c:pt idx="292">
                  <c:v>2011.3749999998724</c:v>
                </c:pt>
                <c:pt idx="293">
                  <c:v>2011.4583333332057</c:v>
                </c:pt>
                <c:pt idx="294">
                  <c:v>2011.541666666539</c:v>
                </c:pt>
                <c:pt idx="295">
                  <c:v>2011.6249999998722</c:v>
                </c:pt>
                <c:pt idx="296">
                  <c:v>2011.7083333332055</c:v>
                </c:pt>
                <c:pt idx="297">
                  <c:v>2011.7916666665387</c:v>
                </c:pt>
                <c:pt idx="298">
                  <c:v>2011.874999999872</c:v>
                </c:pt>
                <c:pt idx="299">
                  <c:v>2011.9583333332052</c:v>
                </c:pt>
                <c:pt idx="300">
                  <c:v>2012.0416666665385</c:v>
                </c:pt>
                <c:pt idx="301">
                  <c:v>2012.1249999998718</c:v>
                </c:pt>
                <c:pt idx="302">
                  <c:v>2012.208333333205</c:v>
                </c:pt>
                <c:pt idx="303">
                  <c:v>2012.2916666665383</c:v>
                </c:pt>
                <c:pt idx="304">
                  <c:v>2012.3749999998715</c:v>
                </c:pt>
                <c:pt idx="305">
                  <c:v>2012.4583333332048</c:v>
                </c:pt>
                <c:pt idx="306">
                  <c:v>2012.541666666538</c:v>
                </c:pt>
                <c:pt idx="307">
                  <c:v>2012.6249999998713</c:v>
                </c:pt>
                <c:pt idx="308">
                  <c:v>2012.7083333332046</c:v>
                </c:pt>
                <c:pt idx="309">
                  <c:v>2012.7916666665378</c:v>
                </c:pt>
                <c:pt idx="310">
                  <c:v>2012.8749999998711</c:v>
                </c:pt>
                <c:pt idx="311">
                  <c:v>2012.9583333332043</c:v>
                </c:pt>
                <c:pt idx="312">
                  <c:v>2013.0416666665376</c:v>
                </c:pt>
                <c:pt idx="313">
                  <c:v>2013.1249999998709</c:v>
                </c:pt>
                <c:pt idx="314">
                  <c:v>2013.2083333332041</c:v>
                </c:pt>
                <c:pt idx="315">
                  <c:v>2013.2916666665374</c:v>
                </c:pt>
                <c:pt idx="316">
                  <c:v>2013.3749999998706</c:v>
                </c:pt>
                <c:pt idx="317">
                  <c:v>2013.4583333332039</c:v>
                </c:pt>
                <c:pt idx="318">
                  <c:v>2013.5416666665371</c:v>
                </c:pt>
                <c:pt idx="319">
                  <c:v>2013.6249999998704</c:v>
                </c:pt>
                <c:pt idx="320">
                  <c:v>2013.7083333332037</c:v>
                </c:pt>
                <c:pt idx="321">
                  <c:v>2013.7916666665369</c:v>
                </c:pt>
                <c:pt idx="322">
                  <c:v>2013.8749999998702</c:v>
                </c:pt>
                <c:pt idx="323">
                  <c:v>2013.9583333332034</c:v>
                </c:pt>
                <c:pt idx="324">
                  <c:v>2014.0416666665367</c:v>
                </c:pt>
                <c:pt idx="325">
                  <c:v>2014.1249999998699</c:v>
                </c:pt>
                <c:pt idx="326">
                  <c:v>2014.2083333332032</c:v>
                </c:pt>
                <c:pt idx="327">
                  <c:v>2014.2916666665365</c:v>
                </c:pt>
                <c:pt idx="328">
                  <c:v>2014.3749999998697</c:v>
                </c:pt>
                <c:pt idx="329">
                  <c:v>2014.458333333203</c:v>
                </c:pt>
                <c:pt idx="330">
                  <c:v>2014.5416666665362</c:v>
                </c:pt>
                <c:pt idx="331">
                  <c:v>2014.6249999998695</c:v>
                </c:pt>
                <c:pt idx="332">
                  <c:v>2014.7083333332027</c:v>
                </c:pt>
                <c:pt idx="333">
                  <c:v>2014.791666666536</c:v>
                </c:pt>
                <c:pt idx="334">
                  <c:v>2014.8749999998693</c:v>
                </c:pt>
                <c:pt idx="335">
                  <c:v>2014.9583333332025</c:v>
                </c:pt>
                <c:pt idx="336">
                  <c:v>2015.0416666665358</c:v>
                </c:pt>
                <c:pt idx="337">
                  <c:v>2015.124999999869</c:v>
                </c:pt>
                <c:pt idx="338">
                  <c:v>2015.2083333332023</c:v>
                </c:pt>
                <c:pt idx="339">
                  <c:v>2015.2916666665355</c:v>
                </c:pt>
                <c:pt idx="340">
                  <c:v>2015.3749999998688</c:v>
                </c:pt>
                <c:pt idx="341">
                  <c:v>2015.4583333332021</c:v>
                </c:pt>
                <c:pt idx="342">
                  <c:v>2015.5416666665353</c:v>
                </c:pt>
                <c:pt idx="343">
                  <c:v>2015.6249999998686</c:v>
                </c:pt>
                <c:pt idx="344">
                  <c:v>2015.7083333332018</c:v>
                </c:pt>
                <c:pt idx="345">
                  <c:v>2015.7916666665351</c:v>
                </c:pt>
                <c:pt idx="346">
                  <c:v>2015.8749999998684</c:v>
                </c:pt>
                <c:pt idx="347">
                  <c:v>2015.9583333332016</c:v>
                </c:pt>
                <c:pt idx="348">
                  <c:v>2016.0416666665349</c:v>
                </c:pt>
                <c:pt idx="349">
                  <c:v>2016.1249999998681</c:v>
                </c:pt>
                <c:pt idx="350">
                  <c:v>2016.2083333332014</c:v>
                </c:pt>
                <c:pt idx="351">
                  <c:v>2016.2916666665346</c:v>
                </c:pt>
                <c:pt idx="352">
                  <c:v>2016.3749999998679</c:v>
                </c:pt>
                <c:pt idx="353">
                  <c:v>2016.4583333332012</c:v>
                </c:pt>
                <c:pt idx="354">
                  <c:v>2016.5416666665344</c:v>
                </c:pt>
                <c:pt idx="355">
                  <c:v>2016.6249999998677</c:v>
                </c:pt>
                <c:pt idx="356">
                  <c:v>2016.7083333332009</c:v>
                </c:pt>
                <c:pt idx="357">
                  <c:v>2016.7916666665342</c:v>
                </c:pt>
                <c:pt idx="358">
                  <c:v>2016.8749999998674</c:v>
                </c:pt>
                <c:pt idx="359">
                  <c:v>2016.9583333332007</c:v>
                </c:pt>
                <c:pt idx="360">
                  <c:v>2017.041666666534</c:v>
                </c:pt>
                <c:pt idx="361">
                  <c:v>2017.1249999998672</c:v>
                </c:pt>
                <c:pt idx="362">
                  <c:v>2017.2083333332005</c:v>
                </c:pt>
                <c:pt idx="363">
                  <c:v>2017.2916666665337</c:v>
                </c:pt>
                <c:pt idx="364">
                  <c:v>2017.374999999867</c:v>
                </c:pt>
                <c:pt idx="365">
                  <c:v>2017.4583333332002</c:v>
                </c:pt>
                <c:pt idx="366">
                  <c:v>2017.5416666665335</c:v>
                </c:pt>
                <c:pt idx="367">
                  <c:v>2017.6249999998668</c:v>
                </c:pt>
                <c:pt idx="368">
                  <c:v>2017.7083333332</c:v>
                </c:pt>
                <c:pt idx="369">
                  <c:v>2017.7916666665333</c:v>
                </c:pt>
                <c:pt idx="370">
                  <c:v>2017.8749999998665</c:v>
                </c:pt>
                <c:pt idx="371">
                  <c:v>2017.9583333331998</c:v>
                </c:pt>
                <c:pt idx="372">
                  <c:v>2018.041666666533</c:v>
                </c:pt>
                <c:pt idx="373">
                  <c:v>2018.1249999998663</c:v>
                </c:pt>
                <c:pt idx="374">
                  <c:v>2018.2083333331996</c:v>
                </c:pt>
                <c:pt idx="375">
                  <c:v>2018.2916666665328</c:v>
                </c:pt>
                <c:pt idx="376">
                  <c:v>2018.3749999998661</c:v>
                </c:pt>
                <c:pt idx="377">
                  <c:v>2018.4583333331993</c:v>
                </c:pt>
                <c:pt idx="378">
                  <c:v>2018.5416666665326</c:v>
                </c:pt>
                <c:pt idx="379">
                  <c:v>2018.6249999998658</c:v>
                </c:pt>
                <c:pt idx="380">
                  <c:v>2018.7083333331991</c:v>
                </c:pt>
                <c:pt idx="381">
                  <c:v>2018.7916666665324</c:v>
                </c:pt>
                <c:pt idx="382">
                  <c:v>2018.8749999998656</c:v>
                </c:pt>
                <c:pt idx="383">
                  <c:v>2018.9583333331989</c:v>
                </c:pt>
                <c:pt idx="384">
                  <c:v>2019.0416666665321</c:v>
                </c:pt>
                <c:pt idx="385">
                  <c:v>2019.1249999998654</c:v>
                </c:pt>
                <c:pt idx="386">
                  <c:v>2019.2083333331987</c:v>
                </c:pt>
                <c:pt idx="387">
                  <c:v>2019.2916666665319</c:v>
                </c:pt>
                <c:pt idx="388">
                  <c:v>2019.3749999998652</c:v>
                </c:pt>
                <c:pt idx="389">
                  <c:v>2019.4583333331984</c:v>
                </c:pt>
                <c:pt idx="390">
                  <c:v>2019.5416666665317</c:v>
                </c:pt>
                <c:pt idx="391">
                  <c:v>2019.6249999998649</c:v>
                </c:pt>
                <c:pt idx="392">
                  <c:v>2019.7083333331982</c:v>
                </c:pt>
                <c:pt idx="393">
                  <c:v>2019.7916666665315</c:v>
                </c:pt>
                <c:pt idx="394">
                  <c:v>2019.8749999998647</c:v>
                </c:pt>
                <c:pt idx="395">
                  <c:v>2019.958333333198</c:v>
                </c:pt>
                <c:pt idx="396">
                  <c:v>2020.0416666665312</c:v>
                </c:pt>
                <c:pt idx="397">
                  <c:v>2020.1249999998645</c:v>
                </c:pt>
                <c:pt idx="398">
                  <c:v>2020.2083333331977</c:v>
                </c:pt>
                <c:pt idx="399">
                  <c:v>2020.291666666531</c:v>
                </c:pt>
                <c:pt idx="400">
                  <c:v>2020.3749999998643</c:v>
                </c:pt>
                <c:pt idx="401">
                  <c:v>2020.4583333331975</c:v>
                </c:pt>
                <c:pt idx="402">
                  <c:v>2020.5416666665308</c:v>
                </c:pt>
                <c:pt idx="403">
                  <c:v>2020.624999999864</c:v>
                </c:pt>
                <c:pt idx="404">
                  <c:v>2020.7083333331973</c:v>
                </c:pt>
                <c:pt idx="405">
                  <c:v>2020.7916666665305</c:v>
                </c:pt>
                <c:pt idx="406">
                  <c:v>2020.8749999998638</c:v>
                </c:pt>
                <c:pt idx="407">
                  <c:v>2020.9583333331971</c:v>
                </c:pt>
              </c:numCache>
            </c:numRef>
          </c:cat>
          <c:val>
            <c:numRef>
              <c:f>'FRED Graph'!$D$12:$D$419</c:f>
              <c:numCache>
                <c:formatCode>0.0</c:formatCode>
                <c:ptCount val="408"/>
                <c:pt idx="0">
                  <c:v>8.1</c:v>
                </c:pt>
                <c:pt idx="1">
                  <c:v>8.1999999999999993</c:v>
                </c:pt>
                <c:pt idx="2">
                  <c:v>8.2999999999999989</c:v>
                </c:pt>
                <c:pt idx="3">
                  <c:v>8.4250000000000007</c:v>
                </c:pt>
                <c:pt idx="4">
                  <c:v>8.3600000000000012</c:v>
                </c:pt>
                <c:pt idx="5">
                  <c:v>8.3000000000000007</c:v>
                </c:pt>
                <c:pt idx="6">
                  <c:v>8.2714285714285722</c:v>
                </c:pt>
                <c:pt idx="7">
                  <c:v>8.2875000000000014</c:v>
                </c:pt>
                <c:pt idx="8">
                  <c:v>8.2888888888888896</c:v>
                </c:pt>
                <c:pt idx="9">
                  <c:v>8.3500000000000014</c:v>
                </c:pt>
                <c:pt idx="10">
                  <c:v>8.4000000000000021</c:v>
                </c:pt>
                <c:pt idx="11">
                  <c:v>8.3500000000000014</c:v>
                </c:pt>
                <c:pt idx="12">
                  <c:v>8.3916666666666675</c:v>
                </c:pt>
                <c:pt idx="13">
                  <c:v>8.5583333333333336</c:v>
                </c:pt>
                <c:pt idx="14">
                  <c:v>8.6499999999999986</c:v>
                </c:pt>
                <c:pt idx="15">
                  <c:v>8.716666666666665</c:v>
                </c:pt>
                <c:pt idx="16">
                  <c:v>8.8249999999999975</c:v>
                </c:pt>
                <c:pt idx="17">
                  <c:v>8.8583333333333325</c:v>
                </c:pt>
                <c:pt idx="18">
                  <c:v>8.875</c:v>
                </c:pt>
                <c:pt idx="19">
                  <c:v>8.8583333333333343</c:v>
                </c:pt>
                <c:pt idx="20">
                  <c:v>8.8250000000000011</c:v>
                </c:pt>
                <c:pt idx="21">
                  <c:v>8.7416666666666689</c:v>
                </c:pt>
                <c:pt idx="22">
                  <c:v>8.7083333333333339</c:v>
                </c:pt>
                <c:pt idx="23">
                  <c:v>8.6000000000000014</c:v>
                </c:pt>
                <c:pt idx="24">
                  <c:v>8.5416666666666679</c:v>
                </c:pt>
                <c:pt idx="25">
                  <c:v>8.3916666666666675</c:v>
                </c:pt>
                <c:pt idx="26">
                  <c:v>8.3250000000000011</c:v>
                </c:pt>
                <c:pt idx="27">
                  <c:v>8.3166666666666664</c:v>
                </c:pt>
                <c:pt idx="28">
                  <c:v>8.35</c:v>
                </c:pt>
                <c:pt idx="29">
                  <c:v>8.3916666666666675</c:v>
                </c:pt>
                <c:pt idx="30">
                  <c:v>8.4083333333333332</c:v>
                </c:pt>
                <c:pt idx="31">
                  <c:v>8.4250000000000007</c:v>
                </c:pt>
                <c:pt idx="32">
                  <c:v>8.4166666666666661</c:v>
                </c:pt>
                <c:pt idx="33">
                  <c:v>8.4166666666666679</c:v>
                </c:pt>
                <c:pt idx="34">
                  <c:v>8.3583333333333343</c:v>
                </c:pt>
                <c:pt idx="35">
                  <c:v>8.375</c:v>
                </c:pt>
                <c:pt idx="36">
                  <c:v>8.3250000000000011</c:v>
                </c:pt>
                <c:pt idx="37">
                  <c:v>8.2583333333333329</c:v>
                </c:pt>
                <c:pt idx="38">
                  <c:v>8.2166666666666668</c:v>
                </c:pt>
                <c:pt idx="39">
                  <c:v>8.1833333333333318</c:v>
                </c:pt>
                <c:pt idx="40">
                  <c:v>8.1666666666666643</c:v>
                </c:pt>
                <c:pt idx="41">
                  <c:v>8.1999999999999993</c:v>
                </c:pt>
                <c:pt idx="42">
                  <c:v>8.2666666666666657</c:v>
                </c:pt>
                <c:pt idx="43">
                  <c:v>8.3416666666666668</c:v>
                </c:pt>
                <c:pt idx="44">
                  <c:v>8.4916666666666654</c:v>
                </c:pt>
                <c:pt idx="45">
                  <c:v>8.6249999999999982</c:v>
                </c:pt>
                <c:pt idx="46">
                  <c:v>8.7499999999999982</c:v>
                </c:pt>
                <c:pt idx="47">
                  <c:v>8.9249999999999989</c:v>
                </c:pt>
                <c:pt idx="48">
                  <c:v>9.0749999999999975</c:v>
                </c:pt>
                <c:pt idx="49">
                  <c:v>9.1583333333333314</c:v>
                </c:pt>
                <c:pt idx="50">
                  <c:v>9.1999999999999975</c:v>
                </c:pt>
                <c:pt idx="51">
                  <c:v>9.1833333333333336</c:v>
                </c:pt>
                <c:pt idx="52">
                  <c:v>9.1083333333333325</c:v>
                </c:pt>
                <c:pt idx="53">
                  <c:v>9.0416666666666661</c:v>
                </c:pt>
                <c:pt idx="54">
                  <c:v>9.0333333333333332</c:v>
                </c:pt>
                <c:pt idx="55">
                  <c:v>9.0500000000000007</c:v>
                </c:pt>
                <c:pt idx="56">
                  <c:v>9.0416666666666661</c:v>
                </c:pt>
                <c:pt idx="57">
                  <c:v>9.0250000000000004</c:v>
                </c:pt>
                <c:pt idx="58">
                  <c:v>9.0083333333333329</c:v>
                </c:pt>
                <c:pt idx="59">
                  <c:v>8.9749999999999996</c:v>
                </c:pt>
                <c:pt idx="60">
                  <c:v>8.9499999999999993</c:v>
                </c:pt>
                <c:pt idx="61">
                  <c:v>8.9166666666666661</c:v>
                </c:pt>
                <c:pt idx="62">
                  <c:v>8.8666666666666654</c:v>
                </c:pt>
                <c:pt idx="63">
                  <c:v>8.8166666666666664</c:v>
                </c:pt>
                <c:pt idx="64">
                  <c:v>8.8166666666666664</c:v>
                </c:pt>
                <c:pt idx="65">
                  <c:v>8.85</c:v>
                </c:pt>
                <c:pt idx="66">
                  <c:v>8.7916666666666661</c:v>
                </c:pt>
                <c:pt idx="67">
                  <c:v>8.7166666666666668</c:v>
                </c:pt>
                <c:pt idx="68">
                  <c:v>8.6083333333333325</c:v>
                </c:pt>
                <c:pt idx="69">
                  <c:v>8.5</c:v>
                </c:pt>
                <c:pt idx="70">
                  <c:v>8.3416666666666668</c:v>
                </c:pt>
                <c:pt idx="71">
                  <c:v>8.15</c:v>
                </c:pt>
                <c:pt idx="72">
                  <c:v>7.958333333333333</c:v>
                </c:pt>
                <c:pt idx="73">
                  <c:v>7.8583333333333334</c:v>
                </c:pt>
                <c:pt idx="74">
                  <c:v>7.7833333333333323</c:v>
                </c:pt>
                <c:pt idx="75">
                  <c:v>7.7166666666666659</c:v>
                </c:pt>
                <c:pt idx="76">
                  <c:v>7.5916666666666677</c:v>
                </c:pt>
                <c:pt idx="77">
                  <c:v>7.3916666666666666</c:v>
                </c:pt>
                <c:pt idx="78">
                  <c:v>7.2250000000000005</c:v>
                </c:pt>
                <c:pt idx="79">
                  <c:v>7.05</c:v>
                </c:pt>
                <c:pt idx="80">
                  <c:v>6.8666666666666671</c:v>
                </c:pt>
                <c:pt idx="81">
                  <c:v>6.7</c:v>
                </c:pt>
                <c:pt idx="82">
                  <c:v>6.5666666666666664</c:v>
                </c:pt>
                <c:pt idx="83">
                  <c:v>6.4499999999999993</c:v>
                </c:pt>
                <c:pt idx="84">
                  <c:v>6.3083333333333327</c:v>
                </c:pt>
                <c:pt idx="85">
                  <c:v>6.1500000000000012</c:v>
                </c:pt>
                <c:pt idx="86">
                  <c:v>5.9750000000000005</c:v>
                </c:pt>
                <c:pt idx="87">
                  <c:v>5.8000000000000007</c:v>
                </c:pt>
                <c:pt idx="88">
                  <c:v>5.6583333333333341</c:v>
                </c:pt>
                <c:pt idx="89">
                  <c:v>5.5666666666666673</c:v>
                </c:pt>
                <c:pt idx="90">
                  <c:v>5.5083333333333337</c:v>
                </c:pt>
                <c:pt idx="91">
                  <c:v>5.4666666666666659</c:v>
                </c:pt>
                <c:pt idx="92">
                  <c:v>5.4249999999999998</c:v>
                </c:pt>
                <c:pt idx="93">
                  <c:v>5.3916666666666657</c:v>
                </c:pt>
                <c:pt idx="94">
                  <c:v>5.375</c:v>
                </c:pt>
                <c:pt idx="95">
                  <c:v>5.3833333333333329</c:v>
                </c:pt>
                <c:pt idx="96">
                  <c:v>5.4249999999999998</c:v>
                </c:pt>
                <c:pt idx="97">
                  <c:v>5.4583333333333321</c:v>
                </c:pt>
                <c:pt idx="98">
                  <c:v>5.5083333333333329</c:v>
                </c:pt>
                <c:pt idx="99">
                  <c:v>5.5916666666666659</c:v>
                </c:pt>
                <c:pt idx="100">
                  <c:v>5.6333333333333329</c:v>
                </c:pt>
                <c:pt idx="101">
                  <c:v>5.6583333333333323</c:v>
                </c:pt>
                <c:pt idx="102">
                  <c:v>5.6499999999999995</c:v>
                </c:pt>
                <c:pt idx="103">
                  <c:v>5.625</c:v>
                </c:pt>
                <c:pt idx="104">
                  <c:v>5.625</c:v>
                </c:pt>
                <c:pt idx="105">
                  <c:v>5.6250000000000009</c:v>
                </c:pt>
                <c:pt idx="106">
                  <c:v>5.6416666666666666</c:v>
                </c:pt>
                <c:pt idx="107">
                  <c:v>5.6666666666666679</c:v>
                </c:pt>
                <c:pt idx="108">
                  <c:v>5.6916666666666664</c:v>
                </c:pt>
                <c:pt idx="109">
                  <c:v>5.7250000000000005</c:v>
                </c:pt>
                <c:pt idx="110">
                  <c:v>5.7416666666666671</c:v>
                </c:pt>
                <c:pt idx="111">
                  <c:v>5.6916666666666664</c:v>
                </c:pt>
                <c:pt idx="112">
                  <c:v>5.6916666666666673</c:v>
                </c:pt>
                <c:pt idx="113">
                  <c:v>5.7166666666666659</c:v>
                </c:pt>
                <c:pt idx="114">
                  <c:v>5.75</c:v>
                </c:pt>
                <c:pt idx="115">
                  <c:v>5.8249999999999993</c:v>
                </c:pt>
                <c:pt idx="116">
                  <c:v>5.8999999999999995</c:v>
                </c:pt>
                <c:pt idx="117">
                  <c:v>5.9666666666666677</c:v>
                </c:pt>
                <c:pt idx="118">
                  <c:v>6.0249999999999995</c:v>
                </c:pt>
                <c:pt idx="119">
                  <c:v>6.0583333333333336</c:v>
                </c:pt>
                <c:pt idx="120">
                  <c:v>6.0749999999999993</c:v>
                </c:pt>
                <c:pt idx="121">
                  <c:v>6.0749999999999993</c:v>
                </c:pt>
                <c:pt idx="122">
                  <c:v>6.0833333333333321</c:v>
                </c:pt>
                <c:pt idx="123">
                  <c:v>6.1583333333333323</c:v>
                </c:pt>
                <c:pt idx="124">
                  <c:v>6.2166666666666659</c:v>
                </c:pt>
                <c:pt idx="125">
                  <c:v>6.2333333333333334</c:v>
                </c:pt>
                <c:pt idx="126">
                  <c:v>6.3000000000000007</c:v>
                </c:pt>
                <c:pt idx="127">
                  <c:v>6.2500000000000009</c:v>
                </c:pt>
                <c:pt idx="128">
                  <c:v>6.2166666666666677</c:v>
                </c:pt>
                <c:pt idx="129">
                  <c:v>6.1750000000000016</c:v>
                </c:pt>
                <c:pt idx="130">
                  <c:v>6.1083333333333334</c:v>
                </c:pt>
                <c:pt idx="131">
                  <c:v>6.05</c:v>
                </c:pt>
                <c:pt idx="132">
                  <c:v>6.1000000000000005</c:v>
                </c:pt>
                <c:pt idx="133">
                  <c:v>6.0916666666666677</c:v>
                </c:pt>
                <c:pt idx="134">
                  <c:v>6.0583333333333336</c:v>
                </c:pt>
                <c:pt idx="135">
                  <c:v>5.9666666666666659</c:v>
                </c:pt>
                <c:pt idx="136">
                  <c:v>5.8749999999999991</c:v>
                </c:pt>
                <c:pt idx="137">
                  <c:v>5.8416666666666659</c:v>
                </c:pt>
                <c:pt idx="138">
                  <c:v>5.7333333333333334</c:v>
                </c:pt>
                <c:pt idx="139">
                  <c:v>5.6916666666666673</c:v>
                </c:pt>
                <c:pt idx="140">
                  <c:v>5.6333333333333337</c:v>
                </c:pt>
                <c:pt idx="141">
                  <c:v>5.583333333333333</c:v>
                </c:pt>
                <c:pt idx="142">
                  <c:v>5.55</c:v>
                </c:pt>
                <c:pt idx="143">
                  <c:v>5.5083333333333329</c:v>
                </c:pt>
                <c:pt idx="144">
                  <c:v>5.375</c:v>
                </c:pt>
                <c:pt idx="145">
                  <c:v>5.2833333333333323</c:v>
                </c:pt>
                <c:pt idx="146">
                  <c:v>5.2166666666666659</c:v>
                </c:pt>
                <c:pt idx="147">
                  <c:v>5.1833333333333327</c:v>
                </c:pt>
                <c:pt idx="148">
                  <c:v>5.1416666666666666</c:v>
                </c:pt>
                <c:pt idx="149">
                  <c:v>5.0583333333333327</c:v>
                </c:pt>
                <c:pt idx="150">
                  <c:v>4.9833333333333334</c:v>
                </c:pt>
                <c:pt idx="151">
                  <c:v>4.9249999999999998</c:v>
                </c:pt>
                <c:pt idx="152">
                  <c:v>4.8750000000000009</c:v>
                </c:pt>
                <c:pt idx="153">
                  <c:v>4.8416666666666659</c:v>
                </c:pt>
                <c:pt idx="154">
                  <c:v>4.7916666666666661</c:v>
                </c:pt>
                <c:pt idx="155">
                  <c:v>4.7749999999999995</c:v>
                </c:pt>
                <c:pt idx="156">
                  <c:v>4.7333333333333334</c:v>
                </c:pt>
                <c:pt idx="157">
                  <c:v>4.7</c:v>
                </c:pt>
                <c:pt idx="158">
                  <c:v>4.625</c:v>
                </c:pt>
                <c:pt idx="159">
                  <c:v>4.583333333333333</c:v>
                </c:pt>
                <c:pt idx="160">
                  <c:v>4.541666666666667</c:v>
                </c:pt>
                <c:pt idx="161">
                  <c:v>4.55</c:v>
                </c:pt>
                <c:pt idx="162">
                  <c:v>4.5500000000000007</c:v>
                </c:pt>
                <c:pt idx="163">
                  <c:v>4.5500000000000007</c:v>
                </c:pt>
                <c:pt idx="164">
                  <c:v>4.5333333333333332</c:v>
                </c:pt>
                <c:pt idx="165">
                  <c:v>4.4999999999999991</c:v>
                </c:pt>
                <c:pt idx="166">
                  <c:v>4.4749999999999996</c:v>
                </c:pt>
                <c:pt idx="167">
                  <c:v>4.5</c:v>
                </c:pt>
                <c:pt idx="168">
                  <c:v>4.4916666666666671</c:v>
                </c:pt>
                <c:pt idx="169">
                  <c:v>4.4916666666666671</c:v>
                </c:pt>
                <c:pt idx="170">
                  <c:v>4.5250000000000004</c:v>
                </c:pt>
                <c:pt idx="171">
                  <c:v>4.5333333333333332</c:v>
                </c:pt>
                <c:pt idx="172">
                  <c:v>4.5333333333333332</c:v>
                </c:pt>
                <c:pt idx="173">
                  <c:v>4.5249999999999995</c:v>
                </c:pt>
                <c:pt idx="174">
                  <c:v>4.5083333333333329</c:v>
                </c:pt>
                <c:pt idx="175">
                  <c:v>4.5166666666666666</c:v>
                </c:pt>
                <c:pt idx="176">
                  <c:v>4.5583333333333327</c:v>
                </c:pt>
                <c:pt idx="177">
                  <c:v>4.5583333333333327</c:v>
                </c:pt>
                <c:pt idx="178">
                  <c:v>4.6166666666666671</c:v>
                </c:pt>
                <c:pt idx="179">
                  <c:v>4.5916666666666668</c:v>
                </c:pt>
                <c:pt idx="180">
                  <c:v>4.6000000000000005</c:v>
                </c:pt>
                <c:pt idx="181">
                  <c:v>4.5999999999999996</c:v>
                </c:pt>
                <c:pt idx="182">
                  <c:v>4.6166666666666663</c:v>
                </c:pt>
                <c:pt idx="183">
                  <c:v>4.6333333333333329</c:v>
                </c:pt>
                <c:pt idx="184">
                  <c:v>4.6416666666666666</c:v>
                </c:pt>
                <c:pt idx="185">
                  <c:v>4.6583333333333332</c:v>
                </c:pt>
                <c:pt idx="186">
                  <c:v>4.6750000000000007</c:v>
                </c:pt>
                <c:pt idx="187">
                  <c:v>4.6916666666666673</c:v>
                </c:pt>
                <c:pt idx="188">
                  <c:v>4.6833333333333345</c:v>
                </c:pt>
                <c:pt idx="189">
                  <c:v>4.7166666666666677</c:v>
                </c:pt>
                <c:pt idx="190">
                  <c:v>4.7166666666666659</c:v>
                </c:pt>
                <c:pt idx="191">
                  <c:v>4.7333333333333325</c:v>
                </c:pt>
                <c:pt idx="192">
                  <c:v>4.7583333333333329</c:v>
                </c:pt>
                <c:pt idx="193">
                  <c:v>4.7666666666666666</c:v>
                </c:pt>
                <c:pt idx="194">
                  <c:v>4.7749999999999995</c:v>
                </c:pt>
                <c:pt idx="195">
                  <c:v>4.791666666666667</c:v>
                </c:pt>
                <c:pt idx="196">
                  <c:v>4.8</c:v>
                </c:pt>
                <c:pt idx="197">
                  <c:v>4.8083333333333336</c:v>
                </c:pt>
                <c:pt idx="198">
                  <c:v>4.8000000000000007</c:v>
                </c:pt>
                <c:pt idx="199">
                  <c:v>4.7583333333333337</c:v>
                </c:pt>
                <c:pt idx="200">
                  <c:v>4.708333333333333</c:v>
                </c:pt>
                <c:pt idx="201">
                  <c:v>4.6833333333333327</c:v>
                </c:pt>
                <c:pt idx="202">
                  <c:v>4.6833333333333327</c:v>
                </c:pt>
                <c:pt idx="203">
                  <c:v>4.6833333333333327</c:v>
                </c:pt>
                <c:pt idx="204">
                  <c:v>4.6666666666666661</c:v>
                </c:pt>
                <c:pt idx="205">
                  <c:v>4.6666666666666661</c:v>
                </c:pt>
                <c:pt idx="206">
                  <c:v>4.6416666666666657</c:v>
                </c:pt>
                <c:pt idx="207">
                  <c:v>4.5666666666666655</c:v>
                </c:pt>
                <c:pt idx="208">
                  <c:v>4.5249999999999986</c:v>
                </c:pt>
                <c:pt idx="209">
                  <c:v>4.45</c:v>
                </c:pt>
                <c:pt idx="210">
                  <c:v>4.4333333333333327</c:v>
                </c:pt>
                <c:pt idx="211">
                  <c:v>4.4249999999999998</c:v>
                </c:pt>
                <c:pt idx="212">
                  <c:v>4.416666666666667</c:v>
                </c:pt>
                <c:pt idx="213">
                  <c:v>4.3916666666666666</c:v>
                </c:pt>
                <c:pt idx="214">
                  <c:v>4.3416666666666668</c:v>
                </c:pt>
                <c:pt idx="215">
                  <c:v>4.3083333333333327</c:v>
                </c:pt>
                <c:pt idx="216">
                  <c:v>4.2416666666666663</c:v>
                </c:pt>
                <c:pt idx="217">
                  <c:v>4.2</c:v>
                </c:pt>
                <c:pt idx="218">
                  <c:v>4.166666666666667</c:v>
                </c:pt>
                <c:pt idx="219">
                  <c:v>4.1583333333333341</c:v>
                </c:pt>
                <c:pt idx="220">
                  <c:v>4.1583333333333332</c:v>
                </c:pt>
                <c:pt idx="221">
                  <c:v>4.1833333333333336</c:v>
                </c:pt>
                <c:pt idx="222">
                  <c:v>4.1916666666666664</c:v>
                </c:pt>
                <c:pt idx="223">
                  <c:v>4.208333333333333</c:v>
                </c:pt>
                <c:pt idx="224">
                  <c:v>4.2333333333333334</c:v>
                </c:pt>
                <c:pt idx="225">
                  <c:v>4.2749999999999995</c:v>
                </c:pt>
                <c:pt idx="226">
                  <c:v>4.3250000000000002</c:v>
                </c:pt>
                <c:pt idx="227">
                  <c:v>4.3999999999999995</c:v>
                </c:pt>
                <c:pt idx="228">
                  <c:v>4.5249999999999995</c:v>
                </c:pt>
                <c:pt idx="229">
                  <c:v>4.6166666666666663</c:v>
                </c:pt>
                <c:pt idx="230">
                  <c:v>4.7333333333333334</c:v>
                </c:pt>
                <c:pt idx="231">
                  <c:v>4.8833333333333337</c:v>
                </c:pt>
                <c:pt idx="232">
                  <c:v>5.05</c:v>
                </c:pt>
                <c:pt idx="233">
                  <c:v>5.2416666666666663</c:v>
                </c:pt>
                <c:pt idx="234">
                  <c:v>5.4666666666666659</c:v>
                </c:pt>
                <c:pt idx="235">
                  <c:v>5.666666666666667</c:v>
                </c:pt>
                <c:pt idx="236">
                  <c:v>5.875</c:v>
                </c:pt>
                <c:pt idx="237">
                  <c:v>6.0666666666666655</c:v>
                </c:pt>
                <c:pt idx="238">
                  <c:v>6.2416666666666663</c:v>
                </c:pt>
                <c:pt idx="239">
                  <c:v>6.3583333333333343</c:v>
                </c:pt>
                <c:pt idx="240">
                  <c:v>6.4750000000000005</c:v>
                </c:pt>
                <c:pt idx="241">
                  <c:v>6.6083333333333334</c:v>
                </c:pt>
                <c:pt idx="242">
                  <c:v>6.7583333333333337</c:v>
                </c:pt>
                <c:pt idx="243">
                  <c:v>6.95</c:v>
                </c:pt>
                <c:pt idx="244">
                  <c:v>7.1500000000000012</c:v>
                </c:pt>
                <c:pt idx="245">
                  <c:v>7.325000000000002</c:v>
                </c:pt>
                <c:pt idx="246">
                  <c:v>7.491666666666668</c:v>
                </c:pt>
                <c:pt idx="247">
                  <c:v>7.6750000000000007</c:v>
                </c:pt>
                <c:pt idx="248">
                  <c:v>7.9166666666666679</c:v>
                </c:pt>
                <c:pt idx="249">
                  <c:v>8.1833333333333336</c:v>
                </c:pt>
                <c:pt idx="250">
                  <c:v>8.4083333333333332</c:v>
                </c:pt>
                <c:pt idx="251">
                  <c:v>8.6666666666666661</c:v>
                </c:pt>
                <c:pt idx="252">
                  <c:v>8.9500000000000011</c:v>
                </c:pt>
                <c:pt idx="253">
                  <c:v>9.1833333333333336</c:v>
                </c:pt>
                <c:pt idx="254">
                  <c:v>9.375</c:v>
                </c:pt>
                <c:pt idx="255">
                  <c:v>9.5833333333333339</c:v>
                </c:pt>
                <c:pt idx="256">
                  <c:v>9.7250000000000014</c:v>
                </c:pt>
                <c:pt idx="257">
                  <c:v>9.8916666666666675</c:v>
                </c:pt>
                <c:pt idx="258">
                  <c:v>9.9916666666666689</c:v>
                </c:pt>
                <c:pt idx="259">
                  <c:v>10.025</c:v>
                </c:pt>
                <c:pt idx="260">
                  <c:v>10.000000000000002</c:v>
                </c:pt>
                <c:pt idx="261">
                  <c:v>9.9583333333333339</c:v>
                </c:pt>
                <c:pt idx="262">
                  <c:v>10.025</c:v>
                </c:pt>
                <c:pt idx="263">
                  <c:v>9.9833333333333325</c:v>
                </c:pt>
                <c:pt idx="264">
                  <c:v>9.9249999999999989</c:v>
                </c:pt>
                <c:pt idx="265">
                  <c:v>9.9</c:v>
                </c:pt>
                <c:pt idx="266">
                  <c:v>9.8500000000000014</c:v>
                </c:pt>
                <c:pt idx="267">
                  <c:v>9.7500000000000018</c:v>
                </c:pt>
                <c:pt idx="268">
                  <c:v>9.6416666666666675</c:v>
                </c:pt>
                <c:pt idx="269">
                  <c:v>9.4749999999999996</c:v>
                </c:pt>
                <c:pt idx="270">
                  <c:v>9.3249999999999993</c:v>
                </c:pt>
                <c:pt idx="271">
                  <c:v>9.2249999999999996</c:v>
                </c:pt>
                <c:pt idx="272">
                  <c:v>9.0666666666666664</c:v>
                </c:pt>
                <c:pt idx="273">
                  <c:v>8.8166666666666664</c:v>
                </c:pt>
                <c:pt idx="274">
                  <c:v>8.4666666666666668</c:v>
                </c:pt>
                <c:pt idx="275">
                  <c:v>8.3333333333333339</c:v>
                </c:pt>
                <c:pt idx="276">
                  <c:v>8.2166666666666668</c:v>
                </c:pt>
                <c:pt idx="277">
                  <c:v>8.125</c:v>
                </c:pt>
                <c:pt idx="278">
                  <c:v>8.0416666666666661</c:v>
                </c:pt>
                <c:pt idx="279">
                  <c:v>7.9250000000000007</c:v>
                </c:pt>
                <c:pt idx="280">
                  <c:v>7.8166666666666664</c:v>
                </c:pt>
                <c:pt idx="281">
                  <c:v>7.8000000000000007</c:v>
                </c:pt>
                <c:pt idx="282">
                  <c:v>8.0250000000000004</c:v>
                </c:pt>
                <c:pt idx="283">
                  <c:v>8.2416666666666654</c:v>
                </c:pt>
                <c:pt idx="284">
                  <c:v>8.4416666666666647</c:v>
                </c:pt>
                <c:pt idx="285">
                  <c:v>8.6999999999999993</c:v>
                </c:pt>
                <c:pt idx="286">
                  <c:v>8.9416666666666664</c:v>
                </c:pt>
                <c:pt idx="287">
                  <c:v>9.0250000000000004</c:v>
                </c:pt>
                <c:pt idx="288">
                  <c:v>9.0250000000000004</c:v>
                </c:pt>
                <c:pt idx="289">
                  <c:v>9.0583333333333353</c:v>
                </c:pt>
                <c:pt idx="290">
                  <c:v>9.0916666666666668</c:v>
                </c:pt>
                <c:pt idx="291">
                  <c:v>9.1583333333333332</c:v>
                </c:pt>
                <c:pt idx="292">
                  <c:v>9.25</c:v>
                </c:pt>
                <c:pt idx="293">
                  <c:v>9.2666666666666675</c:v>
                </c:pt>
                <c:pt idx="294">
                  <c:v>9.0416666666666661</c:v>
                </c:pt>
                <c:pt idx="295">
                  <c:v>8.7916666666666661</c:v>
                </c:pt>
                <c:pt idx="296">
                  <c:v>8.6</c:v>
                </c:pt>
                <c:pt idx="297">
                  <c:v>8.3916666666666657</c:v>
                </c:pt>
                <c:pt idx="298">
                  <c:v>8.216666666666665</c:v>
                </c:pt>
                <c:pt idx="299">
                  <c:v>8.0583333333333318</c:v>
                </c:pt>
                <c:pt idx="300">
                  <c:v>7.9333333333333336</c:v>
                </c:pt>
                <c:pt idx="301">
                  <c:v>7.7333333333333316</c:v>
                </c:pt>
                <c:pt idx="302">
                  <c:v>7.5416666666666652</c:v>
                </c:pt>
                <c:pt idx="303">
                  <c:v>7.3249999999999993</c:v>
                </c:pt>
                <c:pt idx="304">
                  <c:v>7.1166666666666671</c:v>
                </c:pt>
                <c:pt idx="305">
                  <c:v>6.8999999999999995</c:v>
                </c:pt>
                <c:pt idx="306">
                  <c:v>6.6999999999999993</c:v>
                </c:pt>
                <c:pt idx="307">
                  <c:v>6.5333333333333323</c:v>
                </c:pt>
                <c:pt idx="308">
                  <c:v>6.3416666666666659</c:v>
                </c:pt>
                <c:pt idx="309">
                  <c:v>6.1666666666666652</c:v>
                </c:pt>
                <c:pt idx="310">
                  <c:v>5.9833333333333343</c:v>
                </c:pt>
                <c:pt idx="311">
                  <c:v>5.833333333333333</c:v>
                </c:pt>
                <c:pt idx="312">
                  <c:v>5.666666666666667</c:v>
                </c:pt>
                <c:pt idx="313">
                  <c:v>5.5333333333333323</c:v>
                </c:pt>
                <c:pt idx="314">
                  <c:v>5.4083333333333323</c:v>
                </c:pt>
                <c:pt idx="315">
                  <c:v>5.3</c:v>
                </c:pt>
                <c:pt idx="316">
                  <c:v>5.1833333333333336</c:v>
                </c:pt>
                <c:pt idx="317">
                  <c:v>5.083333333333333</c:v>
                </c:pt>
                <c:pt idx="318">
                  <c:v>4.9916666666666663</c:v>
                </c:pt>
                <c:pt idx="319">
                  <c:v>4.9083333333333341</c:v>
                </c:pt>
                <c:pt idx="320">
                  <c:v>4.8750000000000009</c:v>
                </c:pt>
                <c:pt idx="321">
                  <c:v>4.8500000000000005</c:v>
                </c:pt>
                <c:pt idx="322">
                  <c:v>4.8666666666666671</c:v>
                </c:pt>
                <c:pt idx="323">
                  <c:v>4.8750000000000009</c:v>
                </c:pt>
                <c:pt idx="324">
                  <c:v>4.916666666666667</c:v>
                </c:pt>
                <c:pt idx="325">
                  <c:v>4.9333333333333336</c:v>
                </c:pt>
                <c:pt idx="326">
                  <c:v>4.9666666666666668</c:v>
                </c:pt>
                <c:pt idx="327">
                  <c:v>5.0083333333333337</c:v>
                </c:pt>
                <c:pt idx="328">
                  <c:v>5.0583333333333336</c:v>
                </c:pt>
                <c:pt idx="329">
                  <c:v>5.1083333333333334</c:v>
                </c:pt>
                <c:pt idx="330">
                  <c:v>5.1583333333333341</c:v>
                </c:pt>
                <c:pt idx="331">
                  <c:v>5.2</c:v>
                </c:pt>
                <c:pt idx="332">
                  <c:v>5.2333333333333343</c:v>
                </c:pt>
                <c:pt idx="333">
                  <c:v>5.2583333333333337</c:v>
                </c:pt>
                <c:pt idx="334">
                  <c:v>5.2583333333333337</c:v>
                </c:pt>
                <c:pt idx="335">
                  <c:v>5.2416666666666663</c:v>
                </c:pt>
                <c:pt idx="336">
                  <c:v>5.2250000000000005</c:v>
                </c:pt>
                <c:pt idx="337">
                  <c:v>5.2</c:v>
                </c:pt>
                <c:pt idx="338">
                  <c:v>5.1666666666666661</c:v>
                </c:pt>
                <c:pt idx="339">
                  <c:v>5.125</c:v>
                </c:pt>
                <c:pt idx="340">
                  <c:v>5.0916666666666668</c:v>
                </c:pt>
                <c:pt idx="341">
                  <c:v>5.041666666666667</c:v>
                </c:pt>
                <c:pt idx="342">
                  <c:v>4.9833333333333334</c:v>
                </c:pt>
                <c:pt idx="343">
                  <c:v>4.9416666666666673</c:v>
                </c:pt>
                <c:pt idx="344">
                  <c:v>4.8916666666666666</c:v>
                </c:pt>
                <c:pt idx="345">
                  <c:v>4.8500000000000005</c:v>
                </c:pt>
                <c:pt idx="346">
                  <c:v>4.8583333333333334</c:v>
                </c:pt>
                <c:pt idx="347">
                  <c:v>4.8166666666666664</c:v>
                </c:pt>
                <c:pt idx="348">
                  <c:v>4.7666666666666666</c:v>
                </c:pt>
                <c:pt idx="349">
                  <c:v>4.75</c:v>
                </c:pt>
                <c:pt idx="350">
                  <c:v>4.7416666666666663</c:v>
                </c:pt>
                <c:pt idx="351">
                  <c:v>4.7</c:v>
                </c:pt>
                <c:pt idx="352">
                  <c:v>4.6583333333333341</c:v>
                </c:pt>
                <c:pt idx="353">
                  <c:v>4.6250000000000009</c:v>
                </c:pt>
                <c:pt idx="354">
                  <c:v>4.6000000000000005</c:v>
                </c:pt>
                <c:pt idx="355">
                  <c:v>4.5500000000000007</c:v>
                </c:pt>
                <c:pt idx="356">
                  <c:v>4.5083333333333337</c:v>
                </c:pt>
                <c:pt idx="357">
                  <c:v>4.4666666666666668</c:v>
                </c:pt>
                <c:pt idx="358">
                  <c:v>4.3666666666666663</c:v>
                </c:pt>
                <c:pt idx="359">
                  <c:v>4.3416666666666659</c:v>
                </c:pt>
                <c:pt idx="360">
                  <c:v>4.3083333333333336</c:v>
                </c:pt>
                <c:pt idx="361">
                  <c:v>4.2749999999999995</c:v>
                </c:pt>
                <c:pt idx="362">
                  <c:v>4.2250000000000005</c:v>
                </c:pt>
                <c:pt idx="363">
                  <c:v>4.1833333333333327</c:v>
                </c:pt>
                <c:pt idx="364">
                  <c:v>4.1416666666666666</c:v>
                </c:pt>
                <c:pt idx="365">
                  <c:v>4.1000000000000005</c:v>
                </c:pt>
                <c:pt idx="366">
                  <c:v>4.0583333333333345</c:v>
                </c:pt>
                <c:pt idx="367">
                  <c:v>4.0333333333333341</c:v>
                </c:pt>
                <c:pt idx="368">
                  <c:v>4.0083333333333337</c:v>
                </c:pt>
                <c:pt idx="369">
                  <c:v>3.9833333333333338</c:v>
                </c:pt>
                <c:pt idx="370">
                  <c:v>3.9416666666666664</c:v>
                </c:pt>
                <c:pt idx="371">
                  <c:v>3.9000000000000004</c:v>
                </c:pt>
                <c:pt idx="372">
                  <c:v>3.8833333333333329</c:v>
                </c:pt>
                <c:pt idx="373">
                  <c:v>3.8499999999999996</c:v>
                </c:pt>
                <c:pt idx="374">
                  <c:v>3.8249999999999997</c:v>
                </c:pt>
                <c:pt idx="375">
                  <c:v>3.8083333333333331</c:v>
                </c:pt>
                <c:pt idx="376">
                  <c:v>3.8000000000000003</c:v>
                </c:pt>
                <c:pt idx="377">
                  <c:v>3.8083333333333331</c:v>
                </c:pt>
                <c:pt idx="378">
                  <c:v>3.8166666666666664</c:v>
                </c:pt>
                <c:pt idx="379">
                  <c:v>3.8249999999999988</c:v>
                </c:pt>
                <c:pt idx="380">
                  <c:v>3.8416666666666655</c:v>
                </c:pt>
                <c:pt idx="381">
                  <c:v>3.8666666666666658</c:v>
                </c:pt>
                <c:pt idx="382">
                  <c:v>3.9083333333333328</c:v>
                </c:pt>
                <c:pt idx="383">
                  <c:v>3.9499999999999997</c:v>
                </c:pt>
                <c:pt idx="384">
                  <c:v>3.9916666666666667</c:v>
                </c:pt>
                <c:pt idx="385">
                  <c:v>4.0083333333333337</c:v>
                </c:pt>
                <c:pt idx="386">
                  <c:v>4.0333333333333332</c:v>
                </c:pt>
                <c:pt idx="387">
                  <c:v>4.05</c:v>
                </c:pt>
                <c:pt idx="388">
                  <c:v>4.0583333333333336</c:v>
                </c:pt>
                <c:pt idx="389">
                  <c:v>4.0583333333333327</c:v>
                </c:pt>
                <c:pt idx="390">
                  <c:v>4.05</c:v>
                </c:pt>
                <c:pt idx="391">
                  <c:v>4.0250000000000004</c:v>
                </c:pt>
                <c:pt idx="392">
                  <c:v>4.0000000000000009</c:v>
                </c:pt>
                <c:pt idx="393">
                  <c:v>3.9666666666666668</c:v>
                </c:pt>
                <c:pt idx="394">
                  <c:v>3.9416666666666669</c:v>
                </c:pt>
                <c:pt idx="395">
                  <c:v>3.8916666666666671</c:v>
                </c:pt>
                <c:pt idx="396">
                  <c:v>3.8250000000000006</c:v>
                </c:pt>
                <c:pt idx="397">
                  <c:v>3.7750000000000004</c:v>
                </c:pt>
                <c:pt idx="398">
                  <c:v>3.7333333333333329</c:v>
                </c:pt>
                <c:pt idx="399">
                  <c:v>3.7166666666666663</c:v>
                </c:pt>
                <c:pt idx="400">
                  <c:v>3.7416666666666667</c:v>
                </c:pt>
                <c:pt idx="401">
                  <c:v>3.6916666666666664</c:v>
                </c:pt>
                <c:pt idx="402">
                  <c:v>3.5833333333333339</c:v>
                </c:pt>
                <c:pt idx="403">
                  <c:v>3.4916666666666671</c:v>
                </c:pt>
                <c:pt idx="404">
                  <c:v>3.375</c:v>
                </c:pt>
                <c:pt idx="405">
                  <c:v>3.25</c:v>
                </c:pt>
                <c:pt idx="406">
                  <c:v>3.1249999999999996</c:v>
                </c:pt>
                <c:pt idx="407">
                  <c:v>3.0249999999999999</c:v>
                </c:pt>
              </c:numCache>
            </c:numRef>
          </c:val>
          <c:smooth val="0"/>
          <c:extLst>
            <c:ext xmlns:c16="http://schemas.microsoft.com/office/drawing/2014/chart" uri="{C3380CC4-5D6E-409C-BE32-E72D297353CC}">
              <c16:uniqueId val="{00000000-5A8D-4084-9E1B-52A226C92EEB}"/>
            </c:ext>
          </c:extLst>
        </c:ser>
        <c:dLbls>
          <c:showLegendKey val="0"/>
          <c:showVal val="0"/>
          <c:showCatName val="0"/>
          <c:showSerName val="0"/>
          <c:showPercent val="0"/>
          <c:showBubbleSize val="0"/>
        </c:dLbls>
        <c:marker val="1"/>
        <c:smooth val="0"/>
        <c:axId val="676765128"/>
        <c:axId val="676769720"/>
      </c:lineChart>
      <c:lineChart>
        <c:grouping val="standard"/>
        <c:varyColors val="0"/>
        <c:ser>
          <c:idx val="1"/>
          <c:order val="1"/>
          <c:tx>
            <c:v>Housing price</c:v>
          </c:tx>
          <c:spPr>
            <a:ln w="57150" cap="rnd">
              <a:solidFill>
                <a:schemeClr val="accent2"/>
              </a:solidFill>
              <a:round/>
            </a:ln>
            <a:effectLst/>
          </c:spPr>
          <c:marker>
            <c:symbol val="none"/>
          </c:marker>
          <c:cat>
            <c:numRef>
              <c:f>'FRED Graph'!$B$12:$B$419</c:f>
              <c:numCache>
                <c:formatCode>0.00</c:formatCode>
                <c:ptCount val="408"/>
                <c:pt idx="0">
                  <c:v>1987.0416666665612</c:v>
                </c:pt>
                <c:pt idx="1">
                  <c:v>1987.1249999998945</c:v>
                </c:pt>
                <c:pt idx="2">
                  <c:v>1987.2083333332278</c:v>
                </c:pt>
                <c:pt idx="3">
                  <c:v>1987.291666666561</c:v>
                </c:pt>
                <c:pt idx="4">
                  <c:v>1987.3749999998943</c:v>
                </c:pt>
                <c:pt idx="5">
                  <c:v>1987.4583333332275</c:v>
                </c:pt>
                <c:pt idx="6">
                  <c:v>1987.5416666665608</c:v>
                </c:pt>
                <c:pt idx="7">
                  <c:v>1987.624999999894</c:v>
                </c:pt>
                <c:pt idx="8">
                  <c:v>1987.7083333332273</c:v>
                </c:pt>
                <c:pt idx="9">
                  <c:v>1987.7916666665606</c:v>
                </c:pt>
                <c:pt idx="10">
                  <c:v>1987.8749999998938</c:v>
                </c:pt>
                <c:pt idx="11">
                  <c:v>1987.9583333332271</c:v>
                </c:pt>
                <c:pt idx="12">
                  <c:v>1988.0416666665603</c:v>
                </c:pt>
                <c:pt idx="13">
                  <c:v>1988.1249999998936</c:v>
                </c:pt>
                <c:pt idx="14">
                  <c:v>1988.2083333332268</c:v>
                </c:pt>
                <c:pt idx="15">
                  <c:v>1988.2916666665601</c:v>
                </c:pt>
                <c:pt idx="16">
                  <c:v>1988.3749999998934</c:v>
                </c:pt>
                <c:pt idx="17">
                  <c:v>1988.4583333332266</c:v>
                </c:pt>
                <c:pt idx="18">
                  <c:v>1988.5416666665599</c:v>
                </c:pt>
                <c:pt idx="19">
                  <c:v>1988.6249999998931</c:v>
                </c:pt>
                <c:pt idx="20">
                  <c:v>1988.7083333332264</c:v>
                </c:pt>
                <c:pt idx="21">
                  <c:v>1988.7916666665596</c:v>
                </c:pt>
                <c:pt idx="22">
                  <c:v>1988.8749999998929</c:v>
                </c:pt>
                <c:pt idx="23">
                  <c:v>1988.9583333332262</c:v>
                </c:pt>
                <c:pt idx="24">
                  <c:v>1989.0416666665594</c:v>
                </c:pt>
                <c:pt idx="25">
                  <c:v>1989.1249999998927</c:v>
                </c:pt>
                <c:pt idx="26">
                  <c:v>1989.2083333332259</c:v>
                </c:pt>
                <c:pt idx="27">
                  <c:v>1989.2916666665592</c:v>
                </c:pt>
                <c:pt idx="28">
                  <c:v>1989.3749999998925</c:v>
                </c:pt>
                <c:pt idx="29">
                  <c:v>1989.4583333332257</c:v>
                </c:pt>
                <c:pt idx="30">
                  <c:v>1989.541666666559</c:v>
                </c:pt>
                <c:pt idx="31">
                  <c:v>1989.6249999998922</c:v>
                </c:pt>
                <c:pt idx="32">
                  <c:v>1989.7083333332255</c:v>
                </c:pt>
                <c:pt idx="33">
                  <c:v>1989.7916666665587</c:v>
                </c:pt>
                <c:pt idx="34">
                  <c:v>1989.874999999892</c:v>
                </c:pt>
                <c:pt idx="35">
                  <c:v>1989.9583333332253</c:v>
                </c:pt>
                <c:pt idx="36">
                  <c:v>1990.0416666665585</c:v>
                </c:pt>
                <c:pt idx="37">
                  <c:v>1990.1249999998918</c:v>
                </c:pt>
                <c:pt idx="38">
                  <c:v>1990.208333333225</c:v>
                </c:pt>
                <c:pt idx="39">
                  <c:v>1990.2916666665583</c:v>
                </c:pt>
                <c:pt idx="40">
                  <c:v>1990.3749999998915</c:v>
                </c:pt>
                <c:pt idx="41">
                  <c:v>1990.4583333332248</c:v>
                </c:pt>
                <c:pt idx="42">
                  <c:v>1990.5416666665581</c:v>
                </c:pt>
                <c:pt idx="43">
                  <c:v>1990.6249999998913</c:v>
                </c:pt>
                <c:pt idx="44">
                  <c:v>1990.7083333332246</c:v>
                </c:pt>
                <c:pt idx="45">
                  <c:v>1990.7916666665578</c:v>
                </c:pt>
                <c:pt idx="46">
                  <c:v>1990.8749999998911</c:v>
                </c:pt>
                <c:pt idx="47">
                  <c:v>1990.9583333332243</c:v>
                </c:pt>
                <c:pt idx="48">
                  <c:v>1991.0416666665576</c:v>
                </c:pt>
                <c:pt idx="49">
                  <c:v>1991.1249999998909</c:v>
                </c:pt>
                <c:pt idx="50">
                  <c:v>1991.2083333332241</c:v>
                </c:pt>
                <c:pt idx="51">
                  <c:v>1991.2916666665574</c:v>
                </c:pt>
                <c:pt idx="52">
                  <c:v>1991.3749999998906</c:v>
                </c:pt>
                <c:pt idx="53">
                  <c:v>1991.4583333332239</c:v>
                </c:pt>
                <c:pt idx="54">
                  <c:v>1991.5416666665571</c:v>
                </c:pt>
                <c:pt idx="55">
                  <c:v>1991.6249999998904</c:v>
                </c:pt>
                <c:pt idx="56">
                  <c:v>1991.7083333332237</c:v>
                </c:pt>
                <c:pt idx="57">
                  <c:v>1991.7916666665569</c:v>
                </c:pt>
                <c:pt idx="58">
                  <c:v>1991.8749999998902</c:v>
                </c:pt>
                <c:pt idx="59">
                  <c:v>1991.9583333332234</c:v>
                </c:pt>
                <c:pt idx="60">
                  <c:v>1992.0416666665567</c:v>
                </c:pt>
                <c:pt idx="61">
                  <c:v>1992.12499999989</c:v>
                </c:pt>
                <c:pt idx="62">
                  <c:v>1992.2083333332232</c:v>
                </c:pt>
                <c:pt idx="63">
                  <c:v>1992.2916666665565</c:v>
                </c:pt>
                <c:pt idx="64">
                  <c:v>1992.3749999998897</c:v>
                </c:pt>
                <c:pt idx="65">
                  <c:v>1992.458333333223</c:v>
                </c:pt>
                <c:pt idx="66">
                  <c:v>1992.5416666665562</c:v>
                </c:pt>
                <c:pt idx="67">
                  <c:v>1992.6249999998895</c:v>
                </c:pt>
                <c:pt idx="68">
                  <c:v>1992.7083333332228</c:v>
                </c:pt>
                <c:pt idx="69">
                  <c:v>1992.791666666556</c:v>
                </c:pt>
                <c:pt idx="70">
                  <c:v>1992.8749999998893</c:v>
                </c:pt>
                <c:pt idx="71">
                  <c:v>1992.9583333332225</c:v>
                </c:pt>
                <c:pt idx="72">
                  <c:v>1993.0416666665558</c:v>
                </c:pt>
                <c:pt idx="73">
                  <c:v>1993.124999999889</c:v>
                </c:pt>
                <c:pt idx="74">
                  <c:v>1993.2083333332223</c:v>
                </c:pt>
                <c:pt idx="75">
                  <c:v>1993.2916666665556</c:v>
                </c:pt>
                <c:pt idx="76">
                  <c:v>1993.3749999998888</c:v>
                </c:pt>
                <c:pt idx="77">
                  <c:v>1993.4583333332221</c:v>
                </c:pt>
                <c:pt idx="78">
                  <c:v>1993.5416666665553</c:v>
                </c:pt>
                <c:pt idx="79">
                  <c:v>1993.6249999998886</c:v>
                </c:pt>
                <c:pt idx="80">
                  <c:v>1993.7083333332218</c:v>
                </c:pt>
                <c:pt idx="81">
                  <c:v>1993.7916666665551</c:v>
                </c:pt>
                <c:pt idx="82">
                  <c:v>1993.8749999998884</c:v>
                </c:pt>
                <c:pt idx="83">
                  <c:v>1993.9583333332216</c:v>
                </c:pt>
                <c:pt idx="84">
                  <c:v>1994.0416666665549</c:v>
                </c:pt>
                <c:pt idx="85">
                  <c:v>1994.1249999998881</c:v>
                </c:pt>
                <c:pt idx="86">
                  <c:v>1994.2083333332214</c:v>
                </c:pt>
                <c:pt idx="87">
                  <c:v>1994.2916666665546</c:v>
                </c:pt>
                <c:pt idx="88">
                  <c:v>1994.3749999998879</c:v>
                </c:pt>
                <c:pt idx="89">
                  <c:v>1994.4583333332212</c:v>
                </c:pt>
                <c:pt idx="90">
                  <c:v>1994.5416666665544</c:v>
                </c:pt>
                <c:pt idx="91">
                  <c:v>1994.6249999998877</c:v>
                </c:pt>
                <c:pt idx="92">
                  <c:v>1994.7083333332209</c:v>
                </c:pt>
                <c:pt idx="93">
                  <c:v>1994.7916666665542</c:v>
                </c:pt>
                <c:pt idx="94">
                  <c:v>1994.8749999998875</c:v>
                </c:pt>
                <c:pt idx="95">
                  <c:v>1994.9583333332207</c:v>
                </c:pt>
                <c:pt idx="96">
                  <c:v>1995.041666666554</c:v>
                </c:pt>
                <c:pt idx="97">
                  <c:v>1995.1249999998872</c:v>
                </c:pt>
                <c:pt idx="98">
                  <c:v>1995.2083333332205</c:v>
                </c:pt>
                <c:pt idx="99">
                  <c:v>1995.2916666665537</c:v>
                </c:pt>
                <c:pt idx="100">
                  <c:v>1995.374999999887</c:v>
                </c:pt>
                <c:pt idx="101">
                  <c:v>1995.4583333332203</c:v>
                </c:pt>
                <c:pt idx="102">
                  <c:v>1995.5416666665535</c:v>
                </c:pt>
                <c:pt idx="103">
                  <c:v>1995.6249999998868</c:v>
                </c:pt>
                <c:pt idx="104">
                  <c:v>1995.70833333322</c:v>
                </c:pt>
                <c:pt idx="105">
                  <c:v>1995.7916666665533</c:v>
                </c:pt>
                <c:pt idx="106">
                  <c:v>1995.8749999998865</c:v>
                </c:pt>
                <c:pt idx="107">
                  <c:v>1995.9583333332198</c:v>
                </c:pt>
                <c:pt idx="108">
                  <c:v>1996.0416666665531</c:v>
                </c:pt>
                <c:pt idx="109">
                  <c:v>1996.1249999998863</c:v>
                </c:pt>
                <c:pt idx="110">
                  <c:v>1996.2083333332196</c:v>
                </c:pt>
                <c:pt idx="111">
                  <c:v>1996.2916666665528</c:v>
                </c:pt>
                <c:pt idx="112">
                  <c:v>1996.3749999998861</c:v>
                </c:pt>
                <c:pt idx="113">
                  <c:v>1996.4583333332193</c:v>
                </c:pt>
                <c:pt idx="114">
                  <c:v>1996.5416666665526</c:v>
                </c:pt>
                <c:pt idx="115">
                  <c:v>1996.6249999998859</c:v>
                </c:pt>
                <c:pt idx="116">
                  <c:v>1996.7083333332191</c:v>
                </c:pt>
                <c:pt idx="117">
                  <c:v>1996.7916666665524</c:v>
                </c:pt>
                <c:pt idx="118">
                  <c:v>1996.8749999998856</c:v>
                </c:pt>
                <c:pt idx="119">
                  <c:v>1996.9583333332189</c:v>
                </c:pt>
                <c:pt idx="120">
                  <c:v>1997.0416666665521</c:v>
                </c:pt>
                <c:pt idx="121">
                  <c:v>1997.1249999998854</c:v>
                </c:pt>
                <c:pt idx="122">
                  <c:v>1997.2083333332187</c:v>
                </c:pt>
                <c:pt idx="123">
                  <c:v>1997.2916666665519</c:v>
                </c:pt>
                <c:pt idx="124">
                  <c:v>1997.3749999998852</c:v>
                </c:pt>
                <c:pt idx="125">
                  <c:v>1997.4583333332184</c:v>
                </c:pt>
                <c:pt idx="126">
                  <c:v>1997.5416666665517</c:v>
                </c:pt>
                <c:pt idx="127">
                  <c:v>1997.6249999998849</c:v>
                </c:pt>
                <c:pt idx="128">
                  <c:v>1997.7083333332182</c:v>
                </c:pt>
                <c:pt idx="129">
                  <c:v>1997.7916666665515</c:v>
                </c:pt>
                <c:pt idx="130">
                  <c:v>1997.8749999998847</c:v>
                </c:pt>
                <c:pt idx="131">
                  <c:v>1997.958333333218</c:v>
                </c:pt>
                <c:pt idx="132">
                  <c:v>1998.0416666665512</c:v>
                </c:pt>
                <c:pt idx="133">
                  <c:v>1998.1249999998845</c:v>
                </c:pt>
                <c:pt idx="134">
                  <c:v>1998.2083333332178</c:v>
                </c:pt>
                <c:pt idx="135">
                  <c:v>1998.291666666551</c:v>
                </c:pt>
                <c:pt idx="136">
                  <c:v>1998.3749999998843</c:v>
                </c:pt>
                <c:pt idx="137">
                  <c:v>1998.4583333332175</c:v>
                </c:pt>
                <c:pt idx="138">
                  <c:v>1998.5416666665508</c:v>
                </c:pt>
                <c:pt idx="139">
                  <c:v>1998.624999999884</c:v>
                </c:pt>
                <c:pt idx="140">
                  <c:v>1998.7083333332173</c:v>
                </c:pt>
                <c:pt idx="141">
                  <c:v>1998.7916666665506</c:v>
                </c:pt>
                <c:pt idx="142">
                  <c:v>1998.8749999998838</c:v>
                </c:pt>
                <c:pt idx="143">
                  <c:v>1998.9583333332171</c:v>
                </c:pt>
                <c:pt idx="144">
                  <c:v>1999.0416666665503</c:v>
                </c:pt>
                <c:pt idx="145">
                  <c:v>1999.1249999998836</c:v>
                </c:pt>
                <c:pt idx="146">
                  <c:v>1999.2083333332168</c:v>
                </c:pt>
                <c:pt idx="147">
                  <c:v>1999.2916666665501</c:v>
                </c:pt>
                <c:pt idx="148">
                  <c:v>1999.3749999998834</c:v>
                </c:pt>
                <c:pt idx="149">
                  <c:v>1999.4583333332166</c:v>
                </c:pt>
                <c:pt idx="150">
                  <c:v>1999.5416666665499</c:v>
                </c:pt>
                <c:pt idx="151">
                  <c:v>1999.6249999998831</c:v>
                </c:pt>
                <c:pt idx="152">
                  <c:v>1999.7083333332164</c:v>
                </c:pt>
                <c:pt idx="153">
                  <c:v>1999.7916666665496</c:v>
                </c:pt>
                <c:pt idx="154">
                  <c:v>1999.8749999998829</c:v>
                </c:pt>
                <c:pt idx="155">
                  <c:v>1999.9583333332162</c:v>
                </c:pt>
                <c:pt idx="156">
                  <c:v>2000.0416666665494</c:v>
                </c:pt>
                <c:pt idx="157">
                  <c:v>2000.1249999998827</c:v>
                </c:pt>
                <c:pt idx="158">
                  <c:v>2000.2083333332159</c:v>
                </c:pt>
                <c:pt idx="159">
                  <c:v>2000.2916666665492</c:v>
                </c:pt>
                <c:pt idx="160">
                  <c:v>2000.3749999998824</c:v>
                </c:pt>
                <c:pt idx="161">
                  <c:v>2000.4583333332157</c:v>
                </c:pt>
                <c:pt idx="162">
                  <c:v>2000.541666666549</c:v>
                </c:pt>
                <c:pt idx="163">
                  <c:v>2000.6249999998822</c:v>
                </c:pt>
                <c:pt idx="164">
                  <c:v>2000.7083333332155</c:v>
                </c:pt>
                <c:pt idx="165">
                  <c:v>2000.7916666665487</c:v>
                </c:pt>
                <c:pt idx="166">
                  <c:v>2000.874999999882</c:v>
                </c:pt>
                <c:pt idx="167">
                  <c:v>2000.9583333332153</c:v>
                </c:pt>
                <c:pt idx="168">
                  <c:v>2001.0416666665485</c:v>
                </c:pt>
                <c:pt idx="169">
                  <c:v>2001.1249999998818</c:v>
                </c:pt>
                <c:pt idx="170">
                  <c:v>2001.208333333215</c:v>
                </c:pt>
                <c:pt idx="171">
                  <c:v>2001.2916666665483</c:v>
                </c:pt>
                <c:pt idx="172">
                  <c:v>2001.3749999998815</c:v>
                </c:pt>
                <c:pt idx="173">
                  <c:v>2001.4583333332148</c:v>
                </c:pt>
                <c:pt idx="174">
                  <c:v>2001.5416666665481</c:v>
                </c:pt>
                <c:pt idx="175">
                  <c:v>2001.6249999998813</c:v>
                </c:pt>
                <c:pt idx="176">
                  <c:v>2001.7083333332146</c:v>
                </c:pt>
                <c:pt idx="177">
                  <c:v>2001.7916666665478</c:v>
                </c:pt>
                <c:pt idx="178">
                  <c:v>2001.8749999998811</c:v>
                </c:pt>
                <c:pt idx="179">
                  <c:v>2001.9583333332143</c:v>
                </c:pt>
                <c:pt idx="180">
                  <c:v>2002.0416666665476</c:v>
                </c:pt>
                <c:pt idx="181">
                  <c:v>2002.1249999998809</c:v>
                </c:pt>
                <c:pt idx="182">
                  <c:v>2002.2083333332141</c:v>
                </c:pt>
                <c:pt idx="183">
                  <c:v>2002.2916666665474</c:v>
                </c:pt>
                <c:pt idx="184">
                  <c:v>2002.3749999998806</c:v>
                </c:pt>
                <c:pt idx="185">
                  <c:v>2002.4583333332139</c:v>
                </c:pt>
                <c:pt idx="186">
                  <c:v>2002.5416666665471</c:v>
                </c:pt>
                <c:pt idx="187">
                  <c:v>2002.6249999998804</c:v>
                </c:pt>
                <c:pt idx="188">
                  <c:v>2002.7083333332137</c:v>
                </c:pt>
                <c:pt idx="189">
                  <c:v>2002.7916666665469</c:v>
                </c:pt>
                <c:pt idx="190">
                  <c:v>2002.8749999998802</c:v>
                </c:pt>
                <c:pt idx="191">
                  <c:v>2002.9583333332134</c:v>
                </c:pt>
                <c:pt idx="192">
                  <c:v>2003.0416666665467</c:v>
                </c:pt>
                <c:pt idx="193">
                  <c:v>2003.1249999998799</c:v>
                </c:pt>
                <c:pt idx="194">
                  <c:v>2003.2083333332132</c:v>
                </c:pt>
                <c:pt idx="195">
                  <c:v>2003.2916666665465</c:v>
                </c:pt>
                <c:pt idx="196">
                  <c:v>2003.3749999998797</c:v>
                </c:pt>
                <c:pt idx="197">
                  <c:v>2003.458333333213</c:v>
                </c:pt>
                <c:pt idx="198">
                  <c:v>2003.5416666665462</c:v>
                </c:pt>
                <c:pt idx="199">
                  <c:v>2003.6249999998795</c:v>
                </c:pt>
                <c:pt idx="200">
                  <c:v>2003.7083333332127</c:v>
                </c:pt>
                <c:pt idx="201">
                  <c:v>2003.791666666546</c:v>
                </c:pt>
                <c:pt idx="202">
                  <c:v>2003.8749999998793</c:v>
                </c:pt>
                <c:pt idx="203">
                  <c:v>2003.9583333332125</c:v>
                </c:pt>
                <c:pt idx="204">
                  <c:v>2004.0416666665458</c:v>
                </c:pt>
                <c:pt idx="205">
                  <c:v>2004.124999999879</c:v>
                </c:pt>
                <c:pt idx="206">
                  <c:v>2004.2083333332123</c:v>
                </c:pt>
                <c:pt idx="207">
                  <c:v>2004.2916666665456</c:v>
                </c:pt>
                <c:pt idx="208">
                  <c:v>2004.3749999998788</c:v>
                </c:pt>
                <c:pt idx="209">
                  <c:v>2004.4583333332121</c:v>
                </c:pt>
                <c:pt idx="210">
                  <c:v>2004.5416666665453</c:v>
                </c:pt>
                <c:pt idx="211">
                  <c:v>2004.6249999998786</c:v>
                </c:pt>
                <c:pt idx="212">
                  <c:v>2004.7083333332118</c:v>
                </c:pt>
                <c:pt idx="213">
                  <c:v>2004.7916666665451</c:v>
                </c:pt>
                <c:pt idx="214">
                  <c:v>2004.8749999998784</c:v>
                </c:pt>
                <c:pt idx="215">
                  <c:v>2004.9583333332116</c:v>
                </c:pt>
                <c:pt idx="216">
                  <c:v>2005.0416666665449</c:v>
                </c:pt>
                <c:pt idx="217">
                  <c:v>2005.1249999998781</c:v>
                </c:pt>
                <c:pt idx="218">
                  <c:v>2005.2083333332114</c:v>
                </c:pt>
                <c:pt idx="219">
                  <c:v>2005.2916666665446</c:v>
                </c:pt>
                <c:pt idx="220">
                  <c:v>2005.3749999998779</c:v>
                </c:pt>
                <c:pt idx="221">
                  <c:v>2005.4583333332112</c:v>
                </c:pt>
                <c:pt idx="222">
                  <c:v>2005.5416666665444</c:v>
                </c:pt>
                <c:pt idx="223">
                  <c:v>2005.6249999998777</c:v>
                </c:pt>
                <c:pt idx="224">
                  <c:v>2005.7083333332109</c:v>
                </c:pt>
                <c:pt idx="225">
                  <c:v>2005.7916666665442</c:v>
                </c:pt>
                <c:pt idx="226">
                  <c:v>2005.8749999998774</c:v>
                </c:pt>
                <c:pt idx="227">
                  <c:v>2005.9583333332107</c:v>
                </c:pt>
                <c:pt idx="228">
                  <c:v>2006.041666666544</c:v>
                </c:pt>
                <c:pt idx="229">
                  <c:v>2006.1249999998772</c:v>
                </c:pt>
                <c:pt idx="230">
                  <c:v>2006.2083333332105</c:v>
                </c:pt>
                <c:pt idx="231">
                  <c:v>2006.2916666665437</c:v>
                </c:pt>
                <c:pt idx="232">
                  <c:v>2006.374999999877</c:v>
                </c:pt>
                <c:pt idx="233">
                  <c:v>2006.4583333332102</c:v>
                </c:pt>
                <c:pt idx="234">
                  <c:v>2006.5416666665435</c:v>
                </c:pt>
                <c:pt idx="235">
                  <c:v>2006.6249999998768</c:v>
                </c:pt>
                <c:pt idx="236">
                  <c:v>2006.70833333321</c:v>
                </c:pt>
                <c:pt idx="237">
                  <c:v>2006.7916666665433</c:v>
                </c:pt>
                <c:pt idx="238">
                  <c:v>2006.8749999998765</c:v>
                </c:pt>
                <c:pt idx="239">
                  <c:v>2006.9583333332098</c:v>
                </c:pt>
                <c:pt idx="240">
                  <c:v>2007.0416666665431</c:v>
                </c:pt>
                <c:pt idx="241">
                  <c:v>2007.1249999998763</c:v>
                </c:pt>
                <c:pt idx="242">
                  <c:v>2007.2083333332096</c:v>
                </c:pt>
                <c:pt idx="243">
                  <c:v>2007.2916666665428</c:v>
                </c:pt>
                <c:pt idx="244">
                  <c:v>2007.3749999998761</c:v>
                </c:pt>
                <c:pt idx="245">
                  <c:v>2007.4583333332093</c:v>
                </c:pt>
                <c:pt idx="246">
                  <c:v>2007.5416666665426</c:v>
                </c:pt>
                <c:pt idx="247">
                  <c:v>2007.6249999998759</c:v>
                </c:pt>
                <c:pt idx="248">
                  <c:v>2007.7083333332091</c:v>
                </c:pt>
                <c:pt idx="249">
                  <c:v>2007.7916666665424</c:v>
                </c:pt>
                <c:pt idx="250">
                  <c:v>2007.8749999998756</c:v>
                </c:pt>
                <c:pt idx="251">
                  <c:v>2007.9583333332089</c:v>
                </c:pt>
                <c:pt idx="252">
                  <c:v>2008.0416666665421</c:v>
                </c:pt>
                <c:pt idx="253">
                  <c:v>2008.1249999998754</c:v>
                </c:pt>
                <c:pt idx="254">
                  <c:v>2008.2083333332087</c:v>
                </c:pt>
                <c:pt idx="255">
                  <c:v>2008.2916666665419</c:v>
                </c:pt>
                <c:pt idx="256">
                  <c:v>2008.3749999998752</c:v>
                </c:pt>
                <c:pt idx="257">
                  <c:v>2008.4583333332084</c:v>
                </c:pt>
                <c:pt idx="258">
                  <c:v>2008.5416666665417</c:v>
                </c:pt>
                <c:pt idx="259">
                  <c:v>2008.6249999998749</c:v>
                </c:pt>
                <c:pt idx="260">
                  <c:v>2008.7083333332082</c:v>
                </c:pt>
                <c:pt idx="261">
                  <c:v>2008.7916666665415</c:v>
                </c:pt>
                <c:pt idx="262">
                  <c:v>2008.8749999998747</c:v>
                </c:pt>
                <c:pt idx="263">
                  <c:v>2008.958333333208</c:v>
                </c:pt>
                <c:pt idx="264">
                  <c:v>2009.0416666665412</c:v>
                </c:pt>
                <c:pt idx="265">
                  <c:v>2009.1249999998745</c:v>
                </c:pt>
                <c:pt idx="266">
                  <c:v>2009.2083333332077</c:v>
                </c:pt>
                <c:pt idx="267">
                  <c:v>2009.291666666541</c:v>
                </c:pt>
                <c:pt idx="268">
                  <c:v>2009.3749999998743</c:v>
                </c:pt>
                <c:pt idx="269">
                  <c:v>2009.4583333332075</c:v>
                </c:pt>
                <c:pt idx="270">
                  <c:v>2009.5416666665408</c:v>
                </c:pt>
                <c:pt idx="271">
                  <c:v>2009.624999999874</c:v>
                </c:pt>
                <c:pt idx="272">
                  <c:v>2009.7083333332073</c:v>
                </c:pt>
                <c:pt idx="273">
                  <c:v>2009.7916666665406</c:v>
                </c:pt>
                <c:pt idx="274">
                  <c:v>2009.8749999998738</c:v>
                </c:pt>
                <c:pt idx="275">
                  <c:v>2009.9583333332071</c:v>
                </c:pt>
                <c:pt idx="276">
                  <c:v>2010.0416666665403</c:v>
                </c:pt>
                <c:pt idx="277">
                  <c:v>2010.1249999998736</c:v>
                </c:pt>
                <c:pt idx="278">
                  <c:v>2010.2083333332068</c:v>
                </c:pt>
                <c:pt idx="279">
                  <c:v>2010.2916666665401</c:v>
                </c:pt>
                <c:pt idx="280">
                  <c:v>2010.3749999998734</c:v>
                </c:pt>
                <c:pt idx="281">
                  <c:v>2010.4583333332066</c:v>
                </c:pt>
                <c:pt idx="282">
                  <c:v>2010.5416666665399</c:v>
                </c:pt>
                <c:pt idx="283">
                  <c:v>2010.6249999998731</c:v>
                </c:pt>
                <c:pt idx="284">
                  <c:v>2010.7083333332064</c:v>
                </c:pt>
                <c:pt idx="285">
                  <c:v>2010.7916666665396</c:v>
                </c:pt>
                <c:pt idx="286">
                  <c:v>2010.8749999998729</c:v>
                </c:pt>
                <c:pt idx="287">
                  <c:v>2010.9583333332062</c:v>
                </c:pt>
                <c:pt idx="288">
                  <c:v>2011.0416666665394</c:v>
                </c:pt>
                <c:pt idx="289">
                  <c:v>2011.1249999998727</c:v>
                </c:pt>
                <c:pt idx="290">
                  <c:v>2011.2083333332059</c:v>
                </c:pt>
                <c:pt idx="291">
                  <c:v>2011.2916666665392</c:v>
                </c:pt>
                <c:pt idx="292">
                  <c:v>2011.3749999998724</c:v>
                </c:pt>
                <c:pt idx="293">
                  <c:v>2011.4583333332057</c:v>
                </c:pt>
                <c:pt idx="294">
                  <c:v>2011.541666666539</c:v>
                </c:pt>
                <c:pt idx="295">
                  <c:v>2011.6249999998722</c:v>
                </c:pt>
                <c:pt idx="296">
                  <c:v>2011.7083333332055</c:v>
                </c:pt>
                <c:pt idx="297">
                  <c:v>2011.7916666665387</c:v>
                </c:pt>
                <c:pt idx="298">
                  <c:v>2011.874999999872</c:v>
                </c:pt>
                <c:pt idx="299">
                  <c:v>2011.9583333332052</c:v>
                </c:pt>
                <c:pt idx="300">
                  <c:v>2012.0416666665385</c:v>
                </c:pt>
                <c:pt idx="301">
                  <c:v>2012.1249999998718</c:v>
                </c:pt>
                <c:pt idx="302">
                  <c:v>2012.208333333205</c:v>
                </c:pt>
                <c:pt idx="303">
                  <c:v>2012.2916666665383</c:v>
                </c:pt>
                <c:pt idx="304">
                  <c:v>2012.3749999998715</c:v>
                </c:pt>
                <c:pt idx="305">
                  <c:v>2012.4583333332048</c:v>
                </c:pt>
                <c:pt idx="306">
                  <c:v>2012.541666666538</c:v>
                </c:pt>
                <c:pt idx="307">
                  <c:v>2012.6249999998713</c:v>
                </c:pt>
                <c:pt idx="308">
                  <c:v>2012.7083333332046</c:v>
                </c:pt>
                <c:pt idx="309">
                  <c:v>2012.7916666665378</c:v>
                </c:pt>
                <c:pt idx="310">
                  <c:v>2012.8749999998711</c:v>
                </c:pt>
                <c:pt idx="311">
                  <c:v>2012.9583333332043</c:v>
                </c:pt>
                <c:pt idx="312">
                  <c:v>2013.0416666665376</c:v>
                </c:pt>
                <c:pt idx="313">
                  <c:v>2013.1249999998709</c:v>
                </c:pt>
                <c:pt idx="314">
                  <c:v>2013.2083333332041</c:v>
                </c:pt>
                <c:pt idx="315">
                  <c:v>2013.2916666665374</c:v>
                </c:pt>
                <c:pt idx="316">
                  <c:v>2013.3749999998706</c:v>
                </c:pt>
                <c:pt idx="317">
                  <c:v>2013.4583333332039</c:v>
                </c:pt>
                <c:pt idx="318">
                  <c:v>2013.5416666665371</c:v>
                </c:pt>
                <c:pt idx="319">
                  <c:v>2013.6249999998704</c:v>
                </c:pt>
                <c:pt idx="320">
                  <c:v>2013.7083333332037</c:v>
                </c:pt>
                <c:pt idx="321">
                  <c:v>2013.7916666665369</c:v>
                </c:pt>
                <c:pt idx="322">
                  <c:v>2013.8749999998702</c:v>
                </c:pt>
                <c:pt idx="323">
                  <c:v>2013.9583333332034</c:v>
                </c:pt>
                <c:pt idx="324">
                  <c:v>2014.0416666665367</c:v>
                </c:pt>
                <c:pt idx="325">
                  <c:v>2014.1249999998699</c:v>
                </c:pt>
                <c:pt idx="326">
                  <c:v>2014.2083333332032</c:v>
                </c:pt>
                <c:pt idx="327">
                  <c:v>2014.2916666665365</c:v>
                </c:pt>
                <c:pt idx="328">
                  <c:v>2014.3749999998697</c:v>
                </c:pt>
                <c:pt idx="329">
                  <c:v>2014.458333333203</c:v>
                </c:pt>
                <c:pt idx="330">
                  <c:v>2014.5416666665362</c:v>
                </c:pt>
                <c:pt idx="331">
                  <c:v>2014.6249999998695</c:v>
                </c:pt>
                <c:pt idx="332">
                  <c:v>2014.7083333332027</c:v>
                </c:pt>
                <c:pt idx="333">
                  <c:v>2014.791666666536</c:v>
                </c:pt>
                <c:pt idx="334">
                  <c:v>2014.8749999998693</c:v>
                </c:pt>
                <c:pt idx="335">
                  <c:v>2014.9583333332025</c:v>
                </c:pt>
                <c:pt idx="336">
                  <c:v>2015.0416666665358</c:v>
                </c:pt>
                <c:pt idx="337">
                  <c:v>2015.124999999869</c:v>
                </c:pt>
                <c:pt idx="338">
                  <c:v>2015.2083333332023</c:v>
                </c:pt>
                <c:pt idx="339">
                  <c:v>2015.2916666665355</c:v>
                </c:pt>
                <c:pt idx="340">
                  <c:v>2015.3749999998688</c:v>
                </c:pt>
                <c:pt idx="341">
                  <c:v>2015.4583333332021</c:v>
                </c:pt>
                <c:pt idx="342">
                  <c:v>2015.5416666665353</c:v>
                </c:pt>
                <c:pt idx="343">
                  <c:v>2015.6249999998686</c:v>
                </c:pt>
                <c:pt idx="344">
                  <c:v>2015.7083333332018</c:v>
                </c:pt>
                <c:pt idx="345">
                  <c:v>2015.7916666665351</c:v>
                </c:pt>
                <c:pt idx="346">
                  <c:v>2015.8749999998684</c:v>
                </c:pt>
                <c:pt idx="347">
                  <c:v>2015.9583333332016</c:v>
                </c:pt>
                <c:pt idx="348">
                  <c:v>2016.0416666665349</c:v>
                </c:pt>
                <c:pt idx="349">
                  <c:v>2016.1249999998681</c:v>
                </c:pt>
                <c:pt idx="350">
                  <c:v>2016.2083333332014</c:v>
                </c:pt>
                <c:pt idx="351">
                  <c:v>2016.2916666665346</c:v>
                </c:pt>
                <c:pt idx="352">
                  <c:v>2016.3749999998679</c:v>
                </c:pt>
                <c:pt idx="353">
                  <c:v>2016.4583333332012</c:v>
                </c:pt>
                <c:pt idx="354">
                  <c:v>2016.5416666665344</c:v>
                </c:pt>
                <c:pt idx="355">
                  <c:v>2016.6249999998677</c:v>
                </c:pt>
                <c:pt idx="356">
                  <c:v>2016.7083333332009</c:v>
                </c:pt>
                <c:pt idx="357">
                  <c:v>2016.7916666665342</c:v>
                </c:pt>
                <c:pt idx="358">
                  <c:v>2016.8749999998674</c:v>
                </c:pt>
                <c:pt idx="359">
                  <c:v>2016.9583333332007</c:v>
                </c:pt>
                <c:pt idx="360">
                  <c:v>2017.041666666534</c:v>
                </c:pt>
                <c:pt idx="361">
                  <c:v>2017.1249999998672</c:v>
                </c:pt>
                <c:pt idx="362">
                  <c:v>2017.2083333332005</c:v>
                </c:pt>
                <c:pt idx="363">
                  <c:v>2017.2916666665337</c:v>
                </c:pt>
                <c:pt idx="364">
                  <c:v>2017.374999999867</c:v>
                </c:pt>
                <c:pt idx="365">
                  <c:v>2017.4583333332002</c:v>
                </c:pt>
                <c:pt idx="366">
                  <c:v>2017.5416666665335</c:v>
                </c:pt>
                <c:pt idx="367">
                  <c:v>2017.6249999998668</c:v>
                </c:pt>
                <c:pt idx="368">
                  <c:v>2017.7083333332</c:v>
                </c:pt>
                <c:pt idx="369">
                  <c:v>2017.7916666665333</c:v>
                </c:pt>
                <c:pt idx="370">
                  <c:v>2017.8749999998665</c:v>
                </c:pt>
                <c:pt idx="371">
                  <c:v>2017.9583333331998</c:v>
                </c:pt>
                <c:pt idx="372">
                  <c:v>2018.041666666533</c:v>
                </c:pt>
                <c:pt idx="373">
                  <c:v>2018.1249999998663</c:v>
                </c:pt>
                <c:pt idx="374">
                  <c:v>2018.2083333331996</c:v>
                </c:pt>
                <c:pt idx="375">
                  <c:v>2018.2916666665328</c:v>
                </c:pt>
                <c:pt idx="376">
                  <c:v>2018.3749999998661</c:v>
                </c:pt>
                <c:pt idx="377">
                  <c:v>2018.4583333331993</c:v>
                </c:pt>
                <c:pt idx="378">
                  <c:v>2018.5416666665326</c:v>
                </c:pt>
                <c:pt idx="379">
                  <c:v>2018.6249999998658</c:v>
                </c:pt>
                <c:pt idx="380">
                  <c:v>2018.7083333331991</c:v>
                </c:pt>
                <c:pt idx="381">
                  <c:v>2018.7916666665324</c:v>
                </c:pt>
                <c:pt idx="382">
                  <c:v>2018.8749999998656</c:v>
                </c:pt>
                <c:pt idx="383">
                  <c:v>2018.9583333331989</c:v>
                </c:pt>
                <c:pt idx="384">
                  <c:v>2019.0416666665321</c:v>
                </c:pt>
                <c:pt idx="385">
                  <c:v>2019.1249999998654</c:v>
                </c:pt>
                <c:pt idx="386">
                  <c:v>2019.2083333331987</c:v>
                </c:pt>
                <c:pt idx="387">
                  <c:v>2019.2916666665319</c:v>
                </c:pt>
                <c:pt idx="388">
                  <c:v>2019.3749999998652</c:v>
                </c:pt>
                <c:pt idx="389">
                  <c:v>2019.4583333331984</c:v>
                </c:pt>
                <c:pt idx="390">
                  <c:v>2019.5416666665317</c:v>
                </c:pt>
                <c:pt idx="391">
                  <c:v>2019.6249999998649</c:v>
                </c:pt>
                <c:pt idx="392">
                  <c:v>2019.7083333331982</c:v>
                </c:pt>
                <c:pt idx="393">
                  <c:v>2019.7916666665315</c:v>
                </c:pt>
                <c:pt idx="394">
                  <c:v>2019.8749999998647</c:v>
                </c:pt>
                <c:pt idx="395">
                  <c:v>2019.958333333198</c:v>
                </c:pt>
                <c:pt idx="396">
                  <c:v>2020.0416666665312</c:v>
                </c:pt>
                <c:pt idx="397">
                  <c:v>2020.1249999998645</c:v>
                </c:pt>
                <c:pt idx="398">
                  <c:v>2020.2083333331977</c:v>
                </c:pt>
                <c:pt idx="399">
                  <c:v>2020.291666666531</c:v>
                </c:pt>
                <c:pt idx="400">
                  <c:v>2020.3749999998643</c:v>
                </c:pt>
                <c:pt idx="401">
                  <c:v>2020.4583333331975</c:v>
                </c:pt>
                <c:pt idx="402">
                  <c:v>2020.5416666665308</c:v>
                </c:pt>
                <c:pt idx="403">
                  <c:v>2020.624999999864</c:v>
                </c:pt>
                <c:pt idx="404">
                  <c:v>2020.7083333331973</c:v>
                </c:pt>
                <c:pt idx="405">
                  <c:v>2020.7916666665305</c:v>
                </c:pt>
                <c:pt idx="406">
                  <c:v>2020.8749999998638</c:v>
                </c:pt>
                <c:pt idx="407">
                  <c:v>2020.9583333331971</c:v>
                </c:pt>
              </c:numCache>
            </c:numRef>
          </c:cat>
          <c:val>
            <c:numRef>
              <c:f>'FRED Graph'!$C$12:$C$419</c:f>
              <c:numCache>
                <c:formatCode>0.0</c:formatCode>
                <c:ptCount val="408"/>
                <c:pt idx="0">
                  <c:v>100</c:v>
                </c:pt>
                <c:pt idx="1">
                  <c:v>100.35814276792836</c:v>
                </c:pt>
                <c:pt idx="2">
                  <c:v>100.39126409521042</c:v>
                </c:pt>
                <c:pt idx="3">
                  <c:v>100.47227052893489</c:v>
                </c:pt>
                <c:pt idx="4">
                  <c:v>100.78556582425887</c:v>
                </c:pt>
                <c:pt idx="5">
                  <c:v>101.20540177017236</c:v>
                </c:pt>
                <c:pt idx="6">
                  <c:v>101.6000704471374</c:v>
                </c:pt>
                <c:pt idx="7">
                  <c:v>101.71760233825427</c:v>
                </c:pt>
                <c:pt idx="8">
                  <c:v>101.78099844004362</c:v>
                </c:pt>
                <c:pt idx="9">
                  <c:v>102.13586422377428</c:v>
                </c:pt>
                <c:pt idx="10">
                  <c:v>102.60173424022372</c:v>
                </c:pt>
                <c:pt idx="11">
                  <c:v>103.20281035407011</c:v>
                </c:pt>
                <c:pt idx="12">
                  <c:v>103.4641121870005</c:v>
                </c:pt>
                <c:pt idx="13">
                  <c:v>103.80199300802973</c:v>
                </c:pt>
                <c:pt idx="14">
                  <c:v>103.91458579983892</c:v>
                </c:pt>
                <c:pt idx="15">
                  <c:v>103.8824511937203</c:v>
                </c:pt>
                <c:pt idx="16">
                  <c:v>104.19607797482333</c:v>
                </c:pt>
                <c:pt idx="17">
                  <c:v>104.43521682275927</c:v>
                </c:pt>
                <c:pt idx="18">
                  <c:v>104.67967285643091</c:v>
                </c:pt>
                <c:pt idx="19">
                  <c:v>104.88993521273122</c:v>
                </c:pt>
                <c:pt idx="20">
                  <c:v>104.83089993262438</c:v>
                </c:pt>
                <c:pt idx="21">
                  <c:v>105.05477920342514</c:v>
                </c:pt>
                <c:pt idx="22">
                  <c:v>105.59462361839481</c:v>
                </c:pt>
                <c:pt idx="23">
                  <c:v>105.9877857217689</c:v>
                </c:pt>
                <c:pt idx="24">
                  <c:v>106.15459540831935</c:v>
                </c:pt>
                <c:pt idx="25">
                  <c:v>106.34143055207002</c:v>
                </c:pt>
                <c:pt idx="26">
                  <c:v>106.29424986413323</c:v>
                </c:pt>
                <c:pt idx="27">
                  <c:v>106.0370202708465</c:v>
                </c:pt>
                <c:pt idx="28">
                  <c:v>105.74919871744279</c:v>
                </c:pt>
                <c:pt idx="29">
                  <c:v>105.73590651565658</c:v>
                </c:pt>
                <c:pt idx="30">
                  <c:v>105.73106323469199</c:v>
                </c:pt>
                <c:pt idx="31">
                  <c:v>105.80691010420402</c:v>
                </c:pt>
                <c:pt idx="32">
                  <c:v>105.77707683889628</c:v>
                </c:pt>
                <c:pt idx="33">
                  <c:v>105.59011919834742</c:v>
                </c:pt>
                <c:pt idx="34">
                  <c:v>105.65886439957018</c:v>
                </c:pt>
                <c:pt idx="35">
                  <c:v>105.74908847169533</c:v>
                </c:pt>
                <c:pt idx="36">
                  <c:v>104.9306472915366</c:v>
                </c:pt>
                <c:pt idx="37">
                  <c:v>104.65065856327681</c:v>
                </c:pt>
                <c:pt idx="38">
                  <c:v>104.28002736296335</c:v>
                </c:pt>
                <c:pt idx="39">
                  <c:v>104.22342464850438</c:v>
                </c:pt>
                <c:pt idx="40">
                  <c:v>104.00833079429323</c:v>
                </c:pt>
                <c:pt idx="41">
                  <c:v>103.39432283111427</c:v>
                </c:pt>
                <c:pt idx="42">
                  <c:v>102.83922524731939</c:v>
                </c:pt>
                <c:pt idx="43">
                  <c:v>101.72842908724067</c:v>
                </c:pt>
                <c:pt idx="44">
                  <c:v>100.67686436705831</c:v>
                </c:pt>
                <c:pt idx="45">
                  <c:v>99.880830194181002</c:v>
                </c:pt>
                <c:pt idx="46">
                  <c:v>99.220320529830104</c:v>
                </c:pt>
                <c:pt idx="47">
                  <c:v>98.982550364741925</c:v>
                </c:pt>
                <c:pt idx="48">
                  <c:v>98.048103711992397</c:v>
                </c:pt>
                <c:pt idx="49">
                  <c:v>97.670494412165752</c:v>
                </c:pt>
                <c:pt idx="50">
                  <c:v>97.315895556308291</c:v>
                </c:pt>
                <c:pt idx="51">
                  <c:v>97.166793785617784</c:v>
                </c:pt>
                <c:pt idx="52">
                  <c:v>97.134010648799233</c:v>
                </c:pt>
                <c:pt idx="53">
                  <c:v>97.139768531503918</c:v>
                </c:pt>
                <c:pt idx="54">
                  <c:v>97.114554088580689</c:v>
                </c:pt>
                <c:pt idx="55">
                  <c:v>96.861994097018879</c:v>
                </c:pt>
                <c:pt idx="56">
                  <c:v>96.547369313438779</c:v>
                </c:pt>
                <c:pt idx="57">
                  <c:v>96.251209068460042</c:v>
                </c:pt>
                <c:pt idx="58">
                  <c:v>95.893597471494587</c:v>
                </c:pt>
                <c:pt idx="59">
                  <c:v>95.882049346352673</c:v>
                </c:pt>
                <c:pt idx="60">
                  <c:v>95.783473187188903</c:v>
                </c:pt>
                <c:pt idx="61">
                  <c:v>95.524480209855028</c:v>
                </c:pt>
                <c:pt idx="62">
                  <c:v>95.195464542284626</c:v>
                </c:pt>
                <c:pt idx="63">
                  <c:v>95.14497147437541</c:v>
                </c:pt>
                <c:pt idx="64">
                  <c:v>95.07346789115671</c:v>
                </c:pt>
                <c:pt idx="65">
                  <c:v>94.652565546890472</c:v>
                </c:pt>
                <c:pt idx="66">
                  <c:v>94.370033879181591</c:v>
                </c:pt>
                <c:pt idx="67">
                  <c:v>94.058943807818963</c:v>
                </c:pt>
                <c:pt idx="68">
                  <c:v>93.802519059404673</c:v>
                </c:pt>
                <c:pt idx="69">
                  <c:v>93.642174950886059</c:v>
                </c:pt>
                <c:pt idx="70">
                  <c:v>93.72697877250215</c:v>
                </c:pt>
                <c:pt idx="71">
                  <c:v>93.938819938030974</c:v>
                </c:pt>
                <c:pt idx="72">
                  <c:v>93.613010884612251</c:v>
                </c:pt>
                <c:pt idx="73">
                  <c:v>93.35030846216948</c:v>
                </c:pt>
                <c:pt idx="74">
                  <c:v>93.062801797727573</c:v>
                </c:pt>
                <c:pt idx="75">
                  <c:v>92.886387520953306</c:v>
                </c:pt>
                <c:pt idx="76">
                  <c:v>92.876910298877263</c:v>
                </c:pt>
                <c:pt idx="77">
                  <c:v>92.996278045927568</c:v>
                </c:pt>
                <c:pt idx="78">
                  <c:v>93.222613734614654</c:v>
                </c:pt>
                <c:pt idx="79">
                  <c:v>93.184800216623984</c:v>
                </c:pt>
                <c:pt idx="80">
                  <c:v>93.208993999399766</c:v>
                </c:pt>
                <c:pt idx="81">
                  <c:v>93.001743993811814</c:v>
                </c:pt>
                <c:pt idx="82">
                  <c:v>93.182389160224261</c:v>
                </c:pt>
                <c:pt idx="83">
                  <c:v>93.397012705314992</c:v>
                </c:pt>
                <c:pt idx="84">
                  <c:v>93.456589578581756</c:v>
                </c:pt>
                <c:pt idx="85">
                  <c:v>93.298040088918356</c:v>
                </c:pt>
                <c:pt idx="86">
                  <c:v>93.134662638195493</c:v>
                </c:pt>
                <c:pt idx="87">
                  <c:v>93.162795418669958</c:v>
                </c:pt>
                <c:pt idx="88">
                  <c:v>93.375429094565746</c:v>
                </c:pt>
                <c:pt idx="89">
                  <c:v>93.296071965031572</c:v>
                </c:pt>
                <c:pt idx="90">
                  <c:v>93.247263128020435</c:v>
                </c:pt>
                <c:pt idx="91">
                  <c:v>93.087618700873023</c:v>
                </c:pt>
                <c:pt idx="92">
                  <c:v>92.998967913656756</c:v>
                </c:pt>
                <c:pt idx="93">
                  <c:v>93.106536366172236</c:v>
                </c:pt>
                <c:pt idx="94">
                  <c:v>93.079693872750326</c:v>
                </c:pt>
                <c:pt idx="95">
                  <c:v>93.250403462021879</c:v>
                </c:pt>
                <c:pt idx="96">
                  <c:v>93.028511361029459</c:v>
                </c:pt>
                <c:pt idx="97">
                  <c:v>92.776126274739084</c:v>
                </c:pt>
                <c:pt idx="98">
                  <c:v>92.550109708485934</c:v>
                </c:pt>
                <c:pt idx="99">
                  <c:v>92.318714249126216</c:v>
                </c:pt>
                <c:pt idx="100">
                  <c:v>92.187003137906089</c:v>
                </c:pt>
                <c:pt idx="101">
                  <c:v>92.096849070893015</c:v>
                </c:pt>
                <c:pt idx="102">
                  <c:v>92.271264126257563</c:v>
                </c:pt>
                <c:pt idx="103">
                  <c:v>92.225435785195018</c:v>
                </c:pt>
                <c:pt idx="104">
                  <c:v>92.268385186987274</c:v>
                </c:pt>
                <c:pt idx="105">
                  <c:v>92.16729566190358</c:v>
                </c:pt>
                <c:pt idx="106">
                  <c:v>92.382357539279297</c:v>
                </c:pt>
                <c:pt idx="107">
                  <c:v>92.575048803918875</c:v>
                </c:pt>
                <c:pt idx="108">
                  <c:v>92.145769484526213</c:v>
                </c:pt>
                <c:pt idx="109">
                  <c:v>91.980765183025312</c:v>
                </c:pt>
                <c:pt idx="110">
                  <c:v>91.777245915785372</c:v>
                </c:pt>
                <c:pt idx="111">
                  <c:v>91.677415357156832</c:v>
                </c:pt>
                <c:pt idx="112">
                  <c:v>91.710491020242841</c:v>
                </c:pt>
                <c:pt idx="113">
                  <c:v>91.810610969992922</c:v>
                </c:pt>
                <c:pt idx="114">
                  <c:v>91.831167622022591</c:v>
                </c:pt>
                <c:pt idx="115">
                  <c:v>91.830647412322037</c:v>
                </c:pt>
                <c:pt idx="116">
                  <c:v>91.726961344215795</c:v>
                </c:pt>
                <c:pt idx="117">
                  <c:v>91.569020269741443</c:v>
                </c:pt>
                <c:pt idx="118">
                  <c:v>91.587634276271629</c:v>
                </c:pt>
                <c:pt idx="119">
                  <c:v>91.772879024616344</c:v>
                </c:pt>
                <c:pt idx="120">
                  <c:v>91.740153111506274</c:v>
                </c:pt>
                <c:pt idx="121">
                  <c:v>91.698918209304239</c:v>
                </c:pt>
                <c:pt idx="122">
                  <c:v>91.764121003673893</c:v>
                </c:pt>
                <c:pt idx="123">
                  <c:v>91.835124018841071</c:v>
                </c:pt>
                <c:pt idx="124">
                  <c:v>92.152003996954733</c:v>
                </c:pt>
                <c:pt idx="125">
                  <c:v>92.273450190296771</c:v>
                </c:pt>
                <c:pt idx="126">
                  <c:v>92.431420707342625</c:v>
                </c:pt>
                <c:pt idx="127">
                  <c:v>92.51952540899039</c:v>
                </c:pt>
                <c:pt idx="128">
                  <c:v>92.58867723683413</c:v>
                </c:pt>
                <c:pt idx="129">
                  <c:v>92.679002208045418</c:v>
                </c:pt>
                <c:pt idx="130">
                  <c:v>93.257385581656393</c:v>
                </c:pt>
                <c:pt idx="131">
                  <c:v>93.86987197402253</c:v>
                </c:pt>
                <c:pt idx="132">
                  <c:v>94.258238377578095</c:v>
                </c:pt>
                <c:pt idx="133">
                  <c:v>94.500205123951403</c:v>
                </c:pt>
                <c:pt idx="134">
                  <c:v>94.795938322851697</c:v>
                </c:pt>
                <c:pt idx="135">
                  <c:v>95.088439952137279</c:v>
                </c:pt>
                <c:pt idx="136">
                  <c:v>95.431120097734649</c:v>
                </c:pt>
                <c:pt idx="137">
                  <c:v>95.827029639963186</c:v>
                </c:pt>
                <c:pt idx="138">
                  <c:v>96.204925181203564</c:v>
                </c:pt>
                <c:pt idx="139">
                  <c:v>96.593598798149358</c:v>
                </c:pt>
                <c:pt idx="140">
                  <c:v>96.97813424479348</c:v>
                </c:pt>
                <c:pt idx="141">
                  <c:v>97.22815640413107</c:v>
                </c:pt>
                <c:pt idx="142">
                  <c:v>97.739091309462296</c:v>
                </c:pt>
                <c:pt idx="143">
                  <c:v>98.341791649614677</c:v>
                </c:pt>
                <c:pt idx="144">
                  <c:v>98.627186894993883</c:v>
                </c:pt>
                <c:pt idx="145">
                  <c:v>98.995521154354677</c:v>
                </c:pt>
                <c:pt idx="146">
                  <c:v>99.270803872382857</c:v>
                </c:pt>
                <c:pt idx="147">
                  <c:v>99.148174726645692</c:v>
                </c:pt>
                <c:pt idx="148">
                  <c:v>99.733934293752526</c:v>
                </c:pt>
                <c:pt idx="149">
                  <c:v>100.39500580520165</c:v>
                </c:pt>
                <c:pt idx="150">
                  <c:v>100.73628391651461</c:v>
                </c:pt>
                <c:pt idx="151">
                  <c:v>101.14849332016598</c:v>
                </c:pt>
                <c:pt idx="152">
                  <c:v>101.33334996939168</c:v>
                </c:pt>
                <c:pt idx="153">
                  <c:v>101.83579698060576</c:v>
                </c:pt>
                <c:pt idx="154">
                  <c:v>102.42811133298117</c:v>
                </c:pt>
                <c:pt idx="155">
                  <c:v>103.13981219025796</c:v>
                </c:pt>
                <c:pt idx="156">
                  <c:v>103.55728454875539</c:v>
                </c:pt>
                <c:pt idx="157">
                  <c:v>103.75315490647168</c:v>
                </c:pt>
                <c:pt idx="158">
                  <c:v>103.70386550471893</c:v>
                </c:pt>
                <c:pt idx="159">
                  <c:v>104.45115266398469</c:v>
                </c:pt>
                <c:pt idx="160">
                  <c:v>105.09466752385315</c:v>
                </c:pt>
                <c:pt idx="161">
                  <c:v>105.29828250404485</c:v>
                </c:pt>
                <c:pt idx="162">
                  <c:v>105.68935268419362</c:v>
                </c:pt>
                <c:pt idx="163">
                  <c:v>106.40767086166912</c:v>
                </c:pt>
                <c:pt idx="164">
                  <c:v>106.62597803625786</c:v>
                </c:pt>
                <c:pt idx="165">
                  <c:v>107.28538865094148</c:v>
                </c:pt>
                <c:pt idx="166">
                  <c:v>108.14142013781679</c:v>
                </c:pt>
                <c:pt idx="167">
                  <c:v>109.04082422948613</c:v>
                </c:pt>
                <c:pt idx="168">
                  <c:v>109.05973484660618</c:v>
                </c:pt>
                <c:pt idx="169">
                  <c:v>109.27220846653643</c:v>
                </c:pt>
                <c:pt idx="170">
                  <c:v>109.62303182083917</c:v>
                </c:pt>
                <c:pt idx="171">
                  <c:v>109.72188940416956</c:v>
                </c:pt>
                <c:pt idx="172">
                  <c:v>109.72881773898493</c:v>
                </c:pt>
                <c:pt idx="173">
                  <c:v>110.16210585669657</c:v>
                </c:pt>
                <c:pt idx="174">
                  <c:v>111.15409020998499</c:v>
                </c:pt>
                <c:pt idx="175">
                  <c:v>111.81617059505473</c:v>
                </c:pt>
                <c:pt idx="176">
                  <c:v>111.94140584190589</c:v>
                </c:pt>
                <c:pt idx="177">
                  <c:v>112.80657010259154</c:v>
                </c:pt>
                <c:pt idx="178">
                  <c:v>113.53239524398164</c:v>
                </c:pt>
                <c:pt idx="179">
                  <c:v>114.56951003951256</c:v>
                </c:pt>
                <c:pt idx="180">
                  <c:v>114.99002379150829</c:v>
                </c:pt>
                <c:pt idx="181">
                  <c:v>115.22369209047025</c:v>
                </c:pt>
                <c:pt idx="182">
                  <c:v>115.39890295850061</c:v>
                </c:pt>
                <c:pt idx="183">
                  <c:v>115.64951529475023</c:v>
                </c:pt>
                <c:pt idx="184">
                  <c:v>116.72565302893065</c:v>
                </c:pt>
                <c:pt idx="185">
                  <c:v>117.71215037475984</c:v>
                </c:pt>
                <c:pt idx="186">
                  <c:v>118.61909663690753</c:v>
                </c:pt>
                <c:pt idx="187">
                  <c:v>119.13245825541614</c:v>
                </c:pt>
                <c:pt idx="188">
                  <c:v>119.84552671026496</c:v>
                </c:pt>
                <c:pt idx="189">
                  <c:v>120.56294747855981</c:v>
                </c:pt>
                <c:pt idx="190">
                  <c:v>121.45854205552031</c:v>
                </c:pt>
                <c:pt idx="191">
                  <c:v>122.64390200607652</c:v>
                </c:pt>
                <c:pt idx="192">
                  <c:v>122.90664770449891</c:v>
                </c:pt>
                <c:pt idx="193">
                  <c:v>122.81665334200423</c:v>
                </c:pt>
                <c:pt idx="194">
                  <c:v>122.83164152355648</c:v>
                </c:pt>
                <c:pt idx="195">
                  <c:v>123.79604018689831</c:v>
                </c:pt>
                <c:pt idx="196">
                  <c:v>124.80370843131814</c:v>
                </c:pt>
                <c:pt idx="197">
                  <c:v>125.53279745519515</c:v>
                </c:pt>
                <c:pt idx="198">
                  <c:v>126.46070931514299</c:v>
                </c:pt>
                <c:pt idx="199">
                  <c:v>127.10372572216033</c:v>
                </c:pt>
                <c:pt idx="200">
                  <c:v>127.93758195584483</c:v>
                </c:pt>
                <c:pt idx="201">
                  <c:v>129.23924527982996</c:v>
                </c:pt>
                <c:pt idx="202">
                  <c:v>130.77766402146159</c:v>
                </c:pt>
                <c:pt idx="203">
                  <c:v>132.22790084732907</c:v>
                </c:pt>
                <c:pt idx="204">
                  <c:v>132.96238037844336</c:v>
                </c:pt>
                <c:pt idx="205">
                  <c:v>133.69171496596681</c:v>
                </c:pt>
                <c:pt idx="206">
                  <c:v>134.56666077975373</c:v>
                </c:pt>
                <c:pt idx="207">
                  <c:v>135.55384510478638</c:v>
                </c:pt>
                <c:pt idx="208">
                  <c:v>136.22889599981613</c:v>
                </c:pt>
                <c:pt idx="209">
                  <c:v>137.32386018793801</c:v>
                </c:pt>
                <c:pt idx="210">
                  <c:v>138.90625078673321</c:v>
                </c:pt>
                <c:pt idx="211">
                  <c:v>140.02188449446814</c:v>
                </c:pt>
                <c:pt idx="212">
                  <c:v>141.14224113889958</c:v>
                </c:pt>
                <c:pt idx="213">
                  <c:v>141.83535824925866</c:v>
                </c:pt>
                <c:pt idx="214">
                  <c:v>143.37849519309279</c:v>
                </c:pt>
                <c:pt idx="215">
                  <c:v>145.55299656246751</c:v>
                </c:pt>
                <c:pt idx="216">
                  <c:v>147.03263710477484</c:v>
                </c:pt>
                <c:pt idx="217">
                  <c:v>148.052009999277</c:v>
                </c:pt>
                <c:pt idx="218">
                  <c:v>149.12183812369258</c:v>
                </c:pt>
                <c:pt idx="219">
                  <c:v>149.63629663543679</c:v>
                </c:pt>
                <c:pt idx="220">
                  <c:v>151.4446332694159</c:v>
                </c:pt>
                <c:pt idx="221">
                  <c:v>153.01047709052006</c:v>
                </c:pt>
                <c:pt idx="222">
                  <c:v>153.79061012527563</c:v>
                </c:pt>
                <c:pt idx="223">
                  <c:v>154.40876765122476</c:v>
                </c:pt>
                <c:pt idx="224">
                  <c:v>154.29012439366915</c:v>
                </c:pt>
                <c:pt idx="225">
                  <c:v>155.3679236605611</c:v>
                </c:pt>
                <c:pt idx="226">
                  <c:v>158.08112419779164</c:v>
                </c:pt>
                <c:pt idx="227">
                  <c:v>159.80849537253286</c:v>
                </c:pt>
                <c:pt idx="228">
                  <c:v>159.83577125649313</c:v>
                </c:pt>
                <c:pt idx="229">
                  <c:v>160.36004843646609</c:v>
                </c:pt>
                <c:pt idx="230">
                  <c:v>160.41340801443982</c:v>
                </c:pt>
                <c:pt idx="231">
                  <c:v>159.03071061465647</c:v>
                </c:pt>
                <c:pt idx="232">
                  <c:v>158.09685427891216</c:v>
                </c:pt>
                <c:pt idx="233">
                  <c:v>157.22997232692208</c:v>
                </c:pt>
                <c:pt idx="234">
                  <c:v>156.39051377720961</c:v>
                </c:pt>
                <c:pt idx="235">
                  <c:v>155.68043567842841</c:v>
                </c:pt>
                <c:pt idx="236">
                  <c:v>156.62335670031476</c:v>
                </c:pt>
                <c:pt idx="237">
                  <c:v>157.82255177489981</c:v>
                </c:pt>
                <c:pt idx="238">
                  <c:v>158.41125274193257</c:v>
                </c:pt>
                <c:pt idx="239">
                  <c:v>158.63233555702112</c:v>
                </c:pt>
                <c:pt idx="240">
                  <c:v>158.47336627228688</c:v>
                </c:pt>
                <c:pt idx="241">
                  <c:v>157.69833027726474</c:v>
                </c:pt>
                <c:pt idx="242">
                  <c:v>155.89607075193121</c:v>
                </c:pt>
                <c:pt idx="243">
                  <c:v>153.93101874105551</c:v>
                </c:pt>
                <c:pt idx="244">
                  <c:v>151.81734458288173</c:v>
                </c:pt>
                <c:pt idx="245">
                  <c:v>150.40145219372306</c:v>
                </c:pt>
                <c:pt idx="246">
                  <c:v>149.48744900771624</c:v>
                </c:pt>
                <c:pt idx="247">
                  <c:v>148.93182368365962</c:v>
                </c:pt>
                <c:pt idx="248">
                  <c:v>148.05556499008247</c:v>
                </c:pt>
                <c:pt idx="249">
                  <c:v>146.96155570561243</c:v>
                </c:pt>
                <c:pt idx="250">
                  <c:v>144.87047936798319</c:v>
                </c:pt>
                <c:pt idx="251">
                  <c:v>144.30061329713317</c:v>
                </c:pt>
                <c:pt idx="252">
                  <c:v>142.59199719573758</c:v>
                </c:pt>
                <c:pt idx="253">
                  <c:v>140.87172185292332</c:v>
                </c:pt>
                <c:pt idx="254">
                  <c:v>138.45045985938833</c:v>
                </c:pt>
                <c:pt idx="255">
                  <c:v>136.22718074936651</c:v>
                </c:pt>
                <c:pt idx="256">
                  <c:v>133.74302790033212</c:v>
                </c:pt>
                <c:pt idx="257">
                  <c:v>131.10499672204693</c:v>
                </c:pt>
                <c:pt idx="258">
                  <c:v>129.27496476285739</c:v>
                </c:pt>
                <c:pt idx="259">
                  <c:v>128.5401028872752</c:v>
                </c:pt>
                <c:pt idx="260">
                  <c:v>127.3831936713644</c:v>
                </c:pt>
                <c:pt idx="261">
                  <c:v>127.09129247030346</c:v>
                </c:pt>
                <c:pt idx="262">
                  <c:v>127.78318612568746</c:v>
                </c:pt>
                <c:pt idx="263">
                  <c:v>127.03140567490476</c:v>
                </c:pt>
                <c:pt idx="264">
                  <c:v>124.741987947345</c:v>
                </c:pt>
                <c:pt idx="265">
                  <c:v>122.90154184813682</c:v>
                </c:pt>
                <c:pt idx="266">
                  <c:v>121.49760700116315</c:v>
                </c:pt>
                <c:pt idx="267">
                  <c:v>120.61541287637031</c:v>
                </c:pt>
                <c:pt idx="268">
                  <c:v>120.06069574161455</c:v>
                </c:pt>
                <c:pt idx="269">
                  <c:v>119.35653429536654</c:v>
                </c:pt>
                <c:pt idx="270">
                  <c:v>119.80360216384645</c:v>
                </c:pt>
                <c:pt idx="271">
                  <c:v>119.42757067932924</c:v>
                </c:pt>
                <c:pt idx="272">
                  <c:v>119.15006937096729</c:v>
                </c:pt>
                <c:pt idx="273">
                  <c:v>118.8954990102247</c:v>
                </c:pt>
                <c:pt idx="274">
                  <c:v>119.04204606416391</c:v>
                </c:pt>
                <c:pt idx="275">
                  <c:v>119.08784680859735</c:v>
                </c:pt>
                <c:pt idx="276">
                  <c:v>118.25222773924231</c:v>
                </c:pt>
                <c:pt idx="277">
                  <c:v>116.80868691681448</c:v>
                </c:pt>
                <c:pt idx="278">
                  <c:v>116.51312674823278</c:v>
                </c:pt>
                <c:pt idx="279">
                  <c:v>116.7417153693991</c:v>
                </c:pt>
                <c:pt idx="280">
                  <c:v>116.6433195613311</c:v>
                </c:pt>
                <c:pt idx="281">
                  <c:v>116.22053284755252</c:v>
                </c:pt>
                <c:pt idx="282">
                  <c:v>115.61310069140143</c:v>
                </c:pt>
                <c:pt idx="283">
                  <c:v>114.5960668804386</c:v>
                </c:pt>
                <c:pt idx="284">
                  <c:v>113.81556188979873</c:v>
                </c:pt>
                <c:pt idx="285">
                  <c:v>113.28532759518617</c:v>
                </c:pt>
                <c:pt idx="286">
                  <c:v>112.95563718632707</c:v>
                </c:pt>
                <c:pt idx="287">
                  <c:v>112.67461447224569</c:v>
                </c:pt>
                <c:pt idx="288">
                  <c:v>111.71813213037363</c:v>
                </c:pt>
                <c:pt idx="289">
                  <c:v>110.25005595521765</c:v>
                </c:pt>
                <c:pt idx="290">
                  <c:v>108.89909761652778</c:v>
                </c:pt>
                <c:pt idx="291">
                  <c:v>108.22088752096069</c:v>
                </c:pt>
                <c:pt idx="292">
                  <c:v>107.63262887543013</c:v>
                </c:pt>
                <c:pt idx="293">
                  <c:v>107.71413583106944</c:v>
                </c:pt>
                <c:pt idx="294">
                  <c:v>107.51874677438498</c:v>
                </c:pt>
                <c:pt idx="295">
                  <c:v>106.89923718722414</c:v>
                </c:pt>
                <c:pt idx="296">
                  <c:v>106.24601896845212</c:v>
                </c:pt>
                <c:pt idx="297">
                  <c:v>105.91741762762889</c:v>
                </c:pt>
                <c:pt idx="298">
                  <c:v>105.391317307055</c:v>
                </c:pt>
                <c:pt idx="299">
                  <c:v>105.28368503929076</c:v>
                </c:pt>
                <c:pt idx="300">
                  <c:v>104.76952533585555</c:v>
                </c:pt>
                <c:pt idx="301">
                  <c:v>104.25221592799846</c:v>
                </c:pt>
                <c:pt idx="302">
                  <c:v>104.50923769456755</c:v>
                </c:pt>
                <c:pt idx="303">
                  <c:v>105.1419465541982</c:v>
                </c:pt>
                <c:pt idx="304">
                  <c:v>106.02344291969293</c:v>
                </c:pt>
                <c:pt idx="305">
                  <c:v>106.84050010035489</c:v>
                </c:pt>
                <c:pt idx="306">
                  <c:v>107.49978735741297</c:v>
                </c:pt>
                <c:pt idx="307">
                  <c:v>107.36439923469825</c:v>
                </c:pt>
                <c:pt idx="308">
                  <c:v>107.35998254710886</c:v>
                </c:pt>
                <c:pt idx="309">
                  <c:v>107.92257428483252</c:v>
                </c:pt>
                <c:pt idx="310">
                  <c:v>109.17939573811128</c:v>
                </c:pt>
                <c:pt idx="311">
                  <c:v>110.1677769336337</c:v>
                </c:pt>
                <c:pt idx="312">
                  <c:v>110.84774857537344</c:v>
                </c:pt>
                <c:pt idx="313">
                  <c:v>110.65488975356728</c:v>
                </c:pt>
                <c:pt idx="314">
                  <c:v>111.99669603288385</c:v>
                </c:pt>
                <c:pt idx="315">
                  <c:v>113.27954224270793</c:v>
                </c:pt>
                <c:pt idx="316">
                  <c:v>114.07451719385679</c:v>
                </c:pt>
                <c:pt idx="317">
                  <c:v>114.80650975691931</c:v>
                </c:pt>
                <c:pt idx="318">
                  <c:v>115.80840112807253</c:v>
                </c:pt>
                <c:pt idx="319">
                  <c:v>116.68314518944263</c:v>
                </c:pt>
                <c:pt idx="320">
                  <c:v>117.48235052261316</c:v>
                </c:pt>
                <c:pt idx="321">
                  <c:v>118.53898634487905</c:v>
                </c:pt>
                <c:pt idx="322">
                  <c:v>119.40068183355838</c:v>
                </c:pt>
                <c:pt idx="323">
                  <c:v>120.09646527123353</c:v>
                </c:pt>
                <c:pt idx="324">
                  <c:v>120.35736740087475</c:v>
                </c:pt>
                <c:pt idx="325">
                  <c:v>120.34636309885695</c:v>
                </c:pt>
                <c:pt idx="326">
                  <c:v>119.99343878264084</c:v>
                </c:pt>
                <c:pt idx="327">
                  <c:v>119.8264729805242</c:v>
                </c:pt>
                <c:pt idx="328">
                  <c:v>119.60453230994371</c:v>
                </c:pt>
                <c:pt idx="329">
                  <c:v>119.67398356630991</c:v>
                </c:pt>
                <c:pt idx="330">
                  <c:v>120.09356179094861</c:v>
                </c:pt>
                <c:pt idx="331">
                  <c:v>120.75936532878613</c:v>
                </c:pt>
                <c:pt idx="332">
                  <c:v>121.1732232633782</c:v>
                </c:pt>
                <c:pt idx="333">
                  <c:v>122.01803171554918</c:v>
                </c:pt>
                <c:pt idx="334">
                  <c:v>123.18985781898971</c:v>
                </c:pt>
                <c:pt idx="335">
                  <c:v>124.42391732605707</c:v>
                </c:pt>
                <c:pt idx="336">
                  <c:v>125.46447765215585</c:v>
                </c:pt>
                <c:pt idx="337">
                  <c:v>125.27818507875352</c:v>
                </c:pt>
                <c:pt idx="338">
                  <c:v>125.03689648702408</c:v>
                </c:pt>
                <c:pt idx="339">
                  <c:v>125.15061136091607</c:v>
                </c:pt>
                <c:pt idx="340">
                  <c:v>124.9406592962155</c:v>
                </c:pt>
                <c:pt idx="341">
                  <c:v>124.93288741102563</c:v>
                </c:pt>
                <c:pt idx="342">
                  <c:v>125.40236808480793</c:v>
                </c:pt>
                <c:pt idx="343">
                  <c:v>126.16234377879576</c:v>
                </c:pt>
                <c:pt idx="344">
                  <c:v>127.01075846849672</c:v>
                </c:pt>
                <c:pt idx="345">
                  <c:v>127.77106216244691</c:v>
                </c:pt>
                <c:pt idx="346">
                  <c:v>128.73351482784636</c:v>
                </c:pt>
                <c:pt idx="347">
                  <c:v>129.7636502588397</c:v>
                </c:pt>
                <c:pt idx="348">
                  <c:v>130.09175777629167</c:v>
                </c:pt>
                <c:pt idx="349">
                  <c:v>130.25311428615927</c:v>
                </c:pt>
                <c:pt idx="350">
                  <c:v>130.08448864368947</c:v>
                </c:pt>
                <c:pt idx="351">
                  <c:v>129.92332611356716</c:v>
                </c:pt>
                <c:pt idx="352">
                  <c:v>129.88899840405642</c:v>
                </c:pt>
                <c:pt idx="353">
                  <c:v>129.94778083213839</c:v>
                </c:pt>
                <c:pt idx="354">
                  <c:v>130.69301824196566</c:v>
                </c:pt>
                <c:pt idx="355">
                  <c:v>131.29345347046555</c:v>
                </c:pt>
                <c:pt idx="356">
                  <c:v>131.66552832787232</c:v>
                </c:pt>
                <c:pt idx="357">
                  <c:v>132.15386922137338</c:v>
                </c:pt>
                <c:pt idx="358">
                  <c:v>133.06851873974006</c:v>
                </c:pt>
                <c:pt idx="359">
                  <c:v>133.70543174054052</c:v>
                </c:pt>
                <c:pt idx="360">
                  <c:v>133.72108580147386</c:v>
                </c:pt>
                <c:pt idx="361">
                  <c:v>133.67493720254225</c:v>
                </c:pt>
                <c:pt idx="362">
                  <c:v>134.10188381534545</c:v>
                </c:pt>
                <c:pt idx="363">
                  <c:v>134.2620522609966</c:v>
                </c:pt>
                <c:pt idx="364">
                  <c:v>134.8002013941643</c:v>
                </c:pt>
                <c:pt idx="365">
                  <c:v>135.32173324761618</c:v>
                </c:pt>
                <c:pt idx="366">
                  <c:v>136.05930342234288</c:v>
                </c:pt>
                <c:pt idx="367">
                  <c:v>136.50207474084812</c:v>
                </c:pt>
                <c:pt idx="368">
                  <c:v>136.50577115895206</c:v>
                </c:pt>
                <c:pt idx="369">
                  <c:v>137.27292812774141</c:v>
                </c:pt>
                <c:pt idx="370">
                  <c:v>138.03356047295989</c:v>
                </c:pt>
                <c:pt idx="371">
                  <c:v>138.94616210847923</c:v>
                </c:pt>
                <c:pt idx="372">
                  <c:v>138.99147268101228</c:v>
                </c:pt>
                <c:pt idx="373">
                  <c:v>139.02871937987649</c:v>
                </c:pt>
                <c:pt idx="374">
                  <c:v>139.38521853354555</c:v>
                </c:pt>
                <c:pt idx="375">
                  <c:v>139.4148020557387</c:v>
                </c:pt>
                <c:pt idx="376">
                  <c:v>139.40745655541596</c:v>
                </c:pt>
                <c:pt idx="377">
                  <c:v>139.74373422144021</c:v>
                </c:pt>
                <c:pt idx="378">
                  <c:v>140.13165799196855</c:v>
                </c:pt>
                <c:pt idx="379">
                  <c:v>140.56405398797287</c:v>
                </c:pt>
                <c:pt idx="380">
                  <c:v>140.75969734912252</c:v>
                </c:pt>
                <c:pt idx="381">
                  <c:v>140.92322770017088</c:v>
                </c:pt>
                <c:pt idx="382">
                  <c:v>141.70444670588239</c:v>
                </c:pt>
                <c:pt idx="383">
                  <c:v>142.44358626583636</c:v>
                </c:pt>
                <c:pt idx="384">
                  <c:v>142.42737072414917</c:v>
                </c:pt>
                <c:pt idx="385">
                  <c:v>142.09882780761342</c:v>
                </c:pt>
                <c:pt idx="386">
                  <c:v>141.77289144922926</c:v>
                </c:pt>
                <c:pt idx="387">
                  <c:v>141.51188009002124</c:v>
                </c:pt>
                <c:pt idx="388">
                  <c:v>141.69121409029509</c:v>
                </c:pt>
                <c:pt idx="389">
                  <c:v>141.99760297596632</c:v>
                </c:pt>
                <c:pt idx="390">
                  <c:v>142.06224817263401</c:v>
                </c:pt>
                <c:pt idx="391">
                  <c:v>142.55054637424115</c:v>
                </c:pt>
                <c:pt idx="392">
                  <c:v>142.83504158967671</c:v>
                </c:pt>
                <c:pt idx="393">
                  <c:v>142.90982790071436</c:v>
                </c:pt>
                <c:pt idx="394">
                  <c:v>143.55628116633827</c:v>
                </c:pt>
                <c:pt idx="395">
                  <c:v>144.36080559694338</c:v>
                </c:pt>
                <c:pt idx="396">
                  <c:v>144.48351628558115</c:v>
                </c:pt>
                <c:pt idx="397">
                  <c:v>144.75328383335415</c:v>
                </c:pt>
                <c:pt idx="398">
                  <c:v>145.98028916264326</c:v>
                </c:pt>
                <c:pt idx="399">
                  <c:v>147.52580550093865</c:v>
                </c:pt>
                <c:pt idx="400">
                  <c:v>147.71345745874811</c:v>
                </c:pt>
                <c:pt idx="401">
                  <c:v>147.29528890014117</c:v>
                </c:pt>
                <c:pt idx="402">
                  <c:v>147.52753864852042</c:v>
                </c:pt>
                <c:pt idx="403">
                  <c:v>148.94527880933933</c:v>
                </c:pt>
                <c:pt idx="404">
                  <c:v>150.82870005929917</c:v>
                </c:pt>
                <c:pt idx="405">
                  <c:v>153.0955324591757</c:v>
                </c:pt>
                <c:pt idx="406">
                  <c:v>155.36089303460682</c:v>
                </c:pt>
                <c:pt idx="407">
                  <c:v>157.13826074630634</c:v>
                </c:pt>
              </c:numCache>
            </c:numRef>
          </c:val>
          <c:smooth val="0"/>
          <c:extLst>
            <c:ext xmlns:c16="http://schemas.microsoft.com/office/drawing/2014/chart" uri="{C3380CC4-5D6E-409C-BE32-E72D297353CC}">
              <c16:uniqueId val="{00000001-5A8D-4084-9E1B-52A226C92EEB}"/>
            </c:ext>
          </c:extLst>
        </c:ser>
        <c:dLbls>
          <c:showLegendKey val="0"/>
          <c:showVal val="0"/>
          <c:showCatName val="0"/>
          <c:showSerName val="0"/>
          <c:showPercent val="0"/>
          <c:showBubbleSize val="0"/>
        </c:dLbls>
        <c:marker val="1"/>
        <c:smooth val="0"/>
        <c:axId val="688402816"/>
        <c:axId val="688402160"/>
      </c:lineChart>
      <c:catAx>
        <c:axId val="676765128"/>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Date</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769720"/>
        <c:crosses val="autoZero"/>
        <c:auto val="1"/>
        <c:lblAlgn val="ctr"/>
        <c:lblOffset val="100"/>
        <c:tickLblSkip val="24"/>
        <c:tickMarkSkip val="24"/>
        <c:noMultiLvlLbl val="0"/>
      </c:catAx>
      <c:valAx>
        <c:axId val="676769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Months</a:t>
                </a:r>
                <a:r>
                  <a:rPr lang="en-US" sz="1400" baseline="0"/>
                  <a:t> supply on the market</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765128"/>
        <c:crosses val="autoZero"/>
        <c:crossBetween val="between"/>
      </c:valAx>
      <c:valAx>
        <c:axId val="68840216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88402816"/>
        <c:crosses val="max"/>
        <c:crossBetween val="between"/>
      </c:valAx>
      <c:catAx>
        <c:axId val="688402816"/>
        <c:scaling>
          <c:orientation val="minMax"/>
        </c:scaling>
        <c:delete val="1"/>
        <c:axPos val="b"/>
        <c:numFmt formatCode="0.00" sourceLinked="1"/>
        <c:majorTickMark val="out"/>
        <c:minorTickMark val="none"/>
        <c:tickLblPos val="nextTo"/>
        <c:crossAx val="68840216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House appreciation horse-race, 1991=100</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tx>
            <c:strRef>
              <c:f>'City HPI data'!$A$32</c:f>
              <c:strCache>
                <c:ptCount val="1"/>
                <c:pt idx="0">
                  <c:v>Boston</c:v>
                </c:pt>
              </c:strCache>
            </c:strRef>
          </c:tx>
          <c:spPr>
            <a:ln w="57150" cap="rnd">
              <a:solidFill>
                <a:schemeClr val="accent3"/>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data'!$C$32:$AE$32</c:f>
              <c:numCache>
                <c:formatCode>General</c:formatCode>
                <c:ptCount val="29"/>
                <c:pt idx="0">
                  <c:v>100</c:v>
                </c:pt>
                <c:pt idx="1">
                  <c:v>98.125728481388023</c:v>
                </c:pt>
                <c:pt idx="2">
                  <c:v>98.476002667363431</c:v>
                </c:pt>
                <c:pt idx="3">
                  <c:v>99.248877397839195</c:v>
                </c:pt>
                <c:pt idx="4">
                  <c:v>98.889204551994268</c:v>
                </c:pt>
                <c:pt idx="5">
                  <c:v>101.00755728787686</c:v>
                </c:pt>
                <c:pt idx="6">
                  <c:v>106.13364726420167</c:v>
                </c:pt>
                <c:pt idx="7">
                  <c:v>115.65768368972351</c:v>
                </c:pt>
                <c:pt idx="8">
                  <c:v>128.77241132515169</c:v>
                </c:pt>
                <c:pt idx="9">
                  <c:v>145.07739461992043</c:v>
                </c:pt>
                <c:pt idx="10">
                  <c:v>159.3420751530702</c:v>
                </c:pt>
                <c:pt idx="11">
                  <c:v>176.15456406062279</c:v>
                </c:pt>
                <c:pt idx="12">
                  <c:v>186.00441964832106</c:v>
                </c:pt>
                <c:pt idx="13">
                  <c:v>196.9534192503277</c:v>
                </c:pt>
                <c:pt idx="14">
                  <c:v>197.28075962460741</c:v>
                </c:pt>
                <c:pt idx="15">
                  <c:v>182.66639430913955</c:v>
                </c:pt>
                <c:pt idx="16">
                  <c:v>169.55786256058693</c:v>
                </c:pt>
                <c:pt idx="17">
                  <c:v>157.78199476196048</c:v>
                </c:pt>
                <c:pt idx="18">
                  <c:v>154.29758248593632</c:v>
                </c:pt>
                <c:pt idx="19">
                  <c:v>150.9988597935066</c:v>
                </c:pt>
                <c:pt idx="20">
                  <c:v>142.81977220785328</c:v>
                </c:pt>
                <c:pt idx="21">
                  <c:v>145.45072627494636</c:v>
                </c:pt>
                <c:pt idx="22">
                  <c:v>157.15165142604627</c:v>
                </c:pt>
                <c:pt idx="23">
                  <c:v>161.94251828473364</c:v>
                </c:pt>
                <c:pt idx="24">
                  <c:v>168.02577935547532</c:v>
                </c:pt>
                <c:pt idx="25">
                  <c:v>174.68914477168914</c:v>
                </c:pt>
                <c:pt idx="26">
                  <c:v>180.37097295611864</c:v>
                </c:pt>
                <c:pt idx="27">
                  <c:v>185.98361261813338</c:v>
                </c:pt>
                <c:pt idx="28">
                  <c:v>189.80158381274802</c:v>
                </c:pt>
              </c:numCache>
            </c:numRef>
          </c:val>
          <c:smooth val="0"/>
          <c:extLst>
            <c:ext xmlns:c16="http://schemas.microsoft.com/office/drawing/2014/chart" uri="{C3380CC4-5D6E-409C-BE32-E72D297353CC}">
              <c16:uniqueId val="{00000000-5A30-4EAF-AE6E-30825D234997}"/>
            </c:ext>
          </c:extLst>
        </c:ser>
        <c:ser>
          <c:idx val="3"/>
          <c:order val="1"/>
          <c:tx>
            <c:strRef>
              <c:f>'City HPI data'!$A$33</c:f>
              <c:strCache>
                <c:ptCount val="1"/>
                <c:pt idx="0">
                  <c:v>San Francisco</c:v>
                </c:pt>
              </c:strCache>
            </c:strRef>
          </c:tx>
          <c:spPr>
            <a:ln w="57150" cap="rnd">
              <a:solidFill>
                <a:schemeClr val="accent4"/>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data'!$C$33:$AE$33</c:f>
              <c:numCache>
                <c:formatCode>General</c:formatCode>
                <c:ptCount val="29"/>
                <c:pt idx="0">
                  <c:v>100</c:v>
                </c:pt>
                <c:pt idx="1">
                  <c:v>94.545921267580965</c:v>
                </c:pt>
                <c:pt idx="2">
                  <c:v>89.342299639189321</c:v>
                </c:pt>
                <c:pt idx="3">
                  <c:v>89.276932365629165</c:v>
                </c:pt>
                <c:pt idx="4">
                  <c:v>85.209151271014633</c:v>
                </c:pt>
                <c:pt idx="5">
                  <c:v>85.330869684724888</c:v>
                </c:pt>
                <c:pt idx="6">
                  <c:v>92.748414148970667</c:v>
                </c:pt>
                <c:pt idx="7">
                  <c:v>101.89899542225621</c:v>
                </c:pt>
                <c:pt idx="8">
                  <c:v>116.24637263496605</c:v>
                </c:pt>
                <c:pt idx="9">
                  <c:v>146.12647018981139</c:v>
                </c:pt>
                <c:pt idx="10">
                  <c:v>140.2614854354596</c:v>
                </c:pt>
                <c:pt idx="11">
                  <c:v>155.18453066645256</c:v>
                </c:pt>
                <c:pt idx="12">
                  <c:v>164.95680299969209</c:v>
                </c:pt>
                <c:pt idx="13">
                  <c:v>191.47404599835022</c:v>
                </c:pt>
                <c:pt idx="14">
                  <c:v>214.30161103513524</c:v>
                </c:pt>
                <c:pt idx="15">
                  <c:v>205.88295067318154</c:v>
                </c:pt>
                <c:pt idx="16">
                  <c:v>176.26612052026709</c:v>
                </c:pt>
                <c:pt idx="17">
                  <c:v>121.221378216216</c:v>
                </c:pt>
                <c:pt idx="18">
                  <c:v>123.67485085095107</c:v>
                </c:pt>
                <c:pt idx="19">
                  <c:v>121.81625620779248</c:v>
                </c:pt>
                <c:pt idx="20">
                  <c:v>112.12061414622725</c:v>
                </c:pt>
                <c:pt idx="21">
                  <c:v>126.29802233673348</c:v>
                </c:pt>
                <c:pt idx="22">
                  <c:v>152.71648265546355</c:v>
                </c:pt>
                <c:pt idx="23">
                  <c:v>166.01470214723403</c:v>
                </c:pt>
                <c:pt idx="24">
                  <c:v>181.95227480797607</c:v>
                </c:pt>
                <c:pt idx="25">
                  <c:v>188.92242782124512</c:v>
                </c:pt>
                <c:pt idx="26">
                  <c:v>202.06088142680579</c:v>
                </c:pt>
                <c:pt idx="27">
                  <c:v>204.91393407791995</c:v>
                </c:pt>
                <c:pt idx="28">
                  <c:v>204.5057027617851</c:v>
                </c:pt>
              </c:numCache>
            </c:numRef>
          </c:val>
          <c:smooth val="0"/>
          <c:extLst>
            <c:ext xmlns:c16="http://schemas.microsoft.com/office/drawing/2014/chart" uri="{C3380CC4-5D6E-409C-BE32-E72D297353CC}">
              <c16:uniqueId val="{00000001-5A30-4EAF-AE6E-30825D234997}"/>
            </c:ext>
          </c:extLst>
        </c:ser>
        <c:ser>
          <c:idx val="5"/>
          <c:order val="2"/>
          <c:tx>
            <c:strRef>
              <c:f>'City HPI data'!$A$35</c:f>
              <c:strCache>
                <c:ptCount val="1"/>
                <c:pt idx="0">
                  <c:v>Miami</c:v>
                </c:pt>
              </c:strCache>
            </c:strRef>
          </c:tx>
          <c:spPr>
            <a:ln w="57150" cap="rnd">
              <a:solidFill>
                <a:schemeClr val="accent6"/>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data'!$C$35:$AE$35</c:f>
              <c:numCache>
                <c:formatCode>General</c:formatCode>
                <c:ptCount val="29"/>
                <c:pt idx="0">
                  <c:v>100</c:v>
                </c:pt>
                <c:pt idx="1">
                  <c:v>98.218464760747906</c:v>
                </c:pt>
                <c:pt idx="2">
                  <c:v>98.99761840136027</c:v>
                </c:pt>
                <c:pt idx="3">
                  <c:v>101.29425779203885</c:v>
                </c:pt>
                <c:pt idx="4">
                  <c:v>99.563744121063735</c:v>
                </c:pt>
                <c:pt idx="5">
                  <c:v>96.828994432565651</c:v>
                </c:pt>
                <c:pt idx="6">
                  <c:v>97.731612542163404</c:v>
                </c:pt>
                <c:pt idx="7">
                  <c:v>99.646091153754426</c:v>
                </c:pt>
                <c:pt idx="8">
                  <c:v>103.02114706058809</c:v>
                </c:pt>
                <c:pt idx="9">
                  <c:v>108.97794333674962</c:v>
                </c:pt>
                <c:pt idx="10">
                  <c:v>122.15560269799619</c:v>
                </c:pt>
                <c:pt idx="11">
                  <c:v>136.46021360437146</c:v>
                </c:pt>
                <c:pt idx="12">
                  <c:v>153.47524939705409</c:v>
                </c:pt>
                <c:pt idx="13">
                  <c:v>183.55118069120917</c:v>
                </c:pt>
                <c:pt idx="14">
                  <c:v>233.59271883608534</c:v>
                </c:pt>
                <c:pt idx="15">
                  <c:v>241.64300327378379</c:v>
                </c:pt>
                <c:pt idx="16">
                  <c:v>191.48205582134094</c:v>
                </c:pt>
                <c:pt idx="17">
                  <c:v>136.39635918412972</c:v>
                </c:pt>
                <c:pt idx="18">
                  <c:v>119.5129225596818</c:v>
                </c:pt>
                <c:pt idx="19">
                  <c:v>113.42155491958404</c:v>
                </c:pt>
                <c:pt idx="20">
                  <c:v>105.92457876143013</c:v>
                </c:pt>
                <c:pt idx="21">
                  <c:v>115.14422139220446</c:v>
                </c:pt>
                <c:pt idx="22">
                  <c:v>132.19168227371782</c:v>
                </c:pt>
                <c:pt idx="23">
                  <c:v>142.28112300586537</c:v>
                </c:pt>
                <c:pt idx="24">
                  <c:v>151.38235883449005</c:v>
                </c:pt>
                <c:pt idx="25">
                  <c:v>158.38604618234532</c:v>
                </c:pt>
                <c:pt idx="26">
                  <c:v>160.65036558497343</c:v>
                </c:pt>
                <c:pt idx="27">
                  <c:v>165.7131531857587</c:v>
                </c:pt>
                <c:pt idx="28">
                  <c:v>167.08644846791029</c:v>
                </c:pt>
              </c:numCache>
            </c:numRef>
          </c:val>
          <c:smooth val="0"/>
          <c:extLst>
            <c:ext xmlns:c16="http://schemas.microsoft.com/office/drawing/2014/chart" uri="{C3380CC4-5D6E-409C-BE32-E72D297353CC}">
              <c16:uniqueId val="{00000002-5A30-4EAF-AE6E-30825D234997}"/>
            </c:ext>
          </c:extLst>
        </c:ser>
        <c:dLbls>
          <c:showLegendKey val="0"/>
          <c:showVal val="0"/>
          <c:showCatName val="0"/>
          <c:showSerName val="0"/>
          <c:showPercent val="0"/>
          <c:showBubbleSize val="0"/>
        </c:dLbls>
        <c:smooth val="0"/>
        <c:axId val="426938200"/>
        <c:axId val="426857896"/>
      </c:lineChart>
      <c:catAx>
        <c:axId val="426938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6857896"/>
        <c:crosses val="autoZero"/>
        <c:auto val="1"/>
        <c:lblAlgn val="ctr"/>
        <c:lblOffset val="100"/>
        <c:tickLblSkip val="2"/>
        <c:noMultiLvlLbl val="0"/>
      </c:catAx>
      <c:valAx>
        <c:axId val="426857896"/>
        <c:scaling>
          <c:orientation val="minMax"/>
          <c:max val="250"/>
          <c:min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426938200"/>
        <c:crosses val="autoZero"/>
        <c:crossBetween val="midCat"/>
        <c:majorUnit val="30"/>
      </c:valAx>
      <c:spPr>
        <a:noFill/>
        <a:ln>
          <a:noFill/>
        </a:ln>
        <a:effectLst/>
      </c:spPr>
    </c:plotArea>
    <c:legend>
      <c:legendPos val="b"/>
      <c:layout>
        <c:manualLayout>
          <c:xMode val="edge"/>
          <c:yMode val="edge"/>
          <c:x val="0.10232472666333145"/>
          <c:y val="0.12980129922793737"/>
          <c:w val="0.2045591856796265"/>
          <c:h val="0.371355602025968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House appreciation horse-race, 1991=100</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'City HPI data'!$A$30</c:f>
              <c:strCache>
                <c:ptCount val="1"/>
                <c:pt idx="0">
                  <c:v>Detroit</c:v>
                </c:pt>
              </c:strCache>
            </c:strRef>
          </c:tx>
          <c:spPr>
            <a:ln w="57150" cap="rnd">
              <a:solidFill>
                <a:srgbClr val="C00000"/>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data'!$C$30:$AE$30</c:f>
              <c:numCache>
                <c:formatCode>General</c:formatCode>
                <c:ptCount val="29"/>
                <c:pt idx="0">
                  <c:v>100</c:v>
                </c:pt>
                <c:pt idx="1">
                  <c:v>99.827436128016899</c:v>
                </c:pt>
                <c:pt idx="2">
                  <c:v>101.78326146276342</c:v>
                </c:pt>
                <c:pt idx="3">
                  <c:v>104.67869898223118</c:v>
                </c:pt>
                <c:pt idx="4">
                  <c:v>110.00937775982497</c:v>
                </c:pt>
                <c:pt idx="5">
                  <c:v>115.08472509762476</c:v>
                </c:pt>
                <c:pt idx="6">
                  <c:v>121.14525960384709</c:v>
                </c:pt>
                <c:pt idx="7">
                  <c:v>128.72567579916671</c:v>
                </c:pt>
                <c:pt idx="8">
                  <c:v>136.29458363225973</c:v>
                </c:pt>
                <c:pt idx="9">
                  <c:v>141.3060084737111</c:v>
                </c:pt>
                <c:pt idx="10">
                  <c:v>145.03548645450431</c:v>
                </c:pt>
                <c:pt idx="11">
                  <c:v>147.06651874955335</c:v>
                </c:pt>
                <c:pt idx="12">
                  <c:v>148.91330890118752</c:v>
                </c:pt>
                <c:pt idx="13">
                  <c:v>148.03097802392429</c:v>
                </c:pt>
                <c:pt idx="14">
                  <c:v>147.5005458192274</c:v>
                </c:pt>
                <c:pt idx="15">
                  <c:v>135.11332966622328</c:v>
                </c:pt>
                <c:pt idx="16">
                  <c:v>112.06162747583237</c:v>
                </c:pt>
                <c:pt idx="17">
                  <c:v>87.789554709650972</c:v>
                </c:pt>
                <c:pt idx="18">
                  <c:v>76.695933656504792</c:v>
                </c:pt>
                <c:pt idx="19">
                  <c:v>71.120305846376581</c:v>
                </c:pt>
                <c:pt idx="20">
                  <c:v>71.656875817047109</c:v>
                </c:pt>
                <c:pt idx="21">
                  <c:v>81.345038979831301</c:v>
                </c:pt>
                <c:pt idx="22">
                  <c:v>93.635466406224694</c:v>
                </c:pt>
                <c:pt idx="23">
                  <c:v>95.476490950396681</c:v>
                </c:pt>
                <c:pt idx="24">
                  <c:v>101.33972187457086</c:v>
                </c:pt>
                <c:pt idx="25">
                  <c:v>105.42578487509016</c:v>
                </c:pt>
                <c:pt idx="26">
                  <c:v>110.52268147574011</c:v>
                </c:pt>
                <c:pt idx="27">
                  <c:v>114.10726040973364</c:v>
                </c:pt>
                <c:pt idx="28">
                  <c:v>115.29594269764685</c:v>
                </c:pt>
              </c:numCache>
            </c:numRef>
          </c:val>
          <c:smooth val="0"/>
          <c:extLst>
            <c:ext xmlns:c16="http://schemas.microsoft.com/office/drawing/2014/chart" uri="{C3380CC4-5D6E-409C-BE32-E72D297353CC}">
              <c16:uniqueId val="{00000000-3735-4E8F-A32F-99C43995E9B8}"/>
            </c:ext>
          </c:extLst>
        </c:ser>
        <c:ser>
          <c:idx val="1"/>
          <c:order val="1"/>
          <c:tx>
            <c:strRef>
              <c:f>'City HPI data'!$A$31</c:f>
              <c:strCache>
                <c:ptCount val="1"/>
                <c:pt idx="0">
                  <c:v>Chicago</c:v>
                </c:pt>
              </c:strCache>
            </c:strRef>
          </c:tx>
          <c:spPr>
            <a:ln w="57150" cap="rnd">
              <a:solidFill>
                <a:schemeClr val="accent2"/>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data'!$C$31:$AE$31</c:f>
              <c:numCache>
                <c:formatCode>General</c:formatCode>
                <c:ptCount val="29"/>
                <c:pt idx="0">
                  <c:v>100</c:v>
                </c:pt>
                <c:pt idx="1">
                  <c:v>100.88956793095809</c:v>
                </c:pt>
                <c:pt idx="2">
                  <c:v>102.34615939774751</c:v>
                </c:pt>
                <c:pt idx="3">
                  <c:v>103.22848253769527</c:v>
                </c:pt>
                <c:pt idx="4">
                  <c:v>103.26062528727857</c:v>
                </c:pt>
                <c:pt idx="5">
                  <c:v>102.85110057509854</c:v>
                </c:pt>
                <c:pt idx="6">
                  <c:v>104.55834137905455</c:v>
                </c:pt>
                <c:pt idx="7">
                  <c:v>106.68036967962833</c:v>
                </c:pt>
                <c:pt idx="8">
                  <c:v>112.29301543021006</c:v>
                </c:pt>
                <c:pt idx="9">
                  <c:v>117.24212659514377</c:v>
                </c:pt>
                <c:pt idx="10">
                  <c:v>124.9305271234134</c:v>
                </c:pt>
                <c:pt idx="11">
                  <c:v>131.56505425638403</c:v>
                </c:pt>
                <c:pt idx="12">
                  <c:v>139.83301008260892</c:v>
                </c:pt>
                <c:pt idx="13">
                  <c:v>146.70909379880771</c:v>
                </c:pt>
                <c:pt idx="14">
                  <c:v>155.40444452698839</c:v>
                </c:pt>
                <c:pt idx="15">
                  <c:v>155.59757078460891</c:v>
                </c:pt>
                <c:pt idx="16">
                  <c:v>142.64662868629597</c:v>
                </c:pt>
                <c:pt idx="17">
                  <c:v>122.40732309819708</c:v>
                </c:pt>
                <c:pt idx="18">
                  <c:v>110.70567234789283</c:v>
                </c:pt>
                <c:pt idx="19">
                  <c:v>101.40269873791267</c:v>
                </c:pt>
                <c:pt idx="20">
                  <c:v>92.306724120584491</c:v>
                </c:pt>
                <c:pt idx="21">
                  <c:v>93.029085513979652</c:v>
                </c:pt>
                <c:pt idx="22">
                  <c:v>102.20512370010526</c:v>
                </c:pt>
                <c:pt idx="23">
                  <c:v>102.89695680177904</c:v>
                </c:pt>
                <c:pt idx="24">
                  <c:v>104.61015785707386</c:v>
                </c:pt>
                <c:pt idx="25">
                  <c:v>106.72321687020137</c:v>
                </c:pt>
                <c:pt idx="26">
                  <c:v>107.10346140920433</c:v>
                </c:pt>
                <c:pt idx="27">
                  <c:v>108.03183857310412</c:v>
                </c:pt>
                <c:pt idx="28">
                  <c:v>106.29898229782793</c:v>
                </c:pt>
              </c:numCache>
            </c:numRef>
          </c:val>
          <c:smooth val="0"/>
          <c:extLst>
            <c:ext xmlns:c16="http://schemas.microsoft.com/office/drawing/2014/chart" uri="{C3380CC4-5D6E-409C-BE32-E72D297353CC}">
              <c16:uniqueId val="{00000001-3735-4E8F-A32F-99C43995E9B8}"/>
            </c:ext>
          </c:extLst>
        </c:ser>
        <c:ser>
          <c:idx val="2"/>
          <c:order val="2"/>
          <c:tx>
            <c:strRef>
              <c:f>'City HPI data'!$A$32</c:f>
              <c:strCache>
                <c:ptCount val="1"/>
                <c:pt idx="0">
                  <c:v>Boston</c:v>
                </c:pt>
              </c:strCache>
            </c:strRef>
          </c:tx>
          <c:spPr>
            <a:ln w="57150" cap="rnd">
              <a:solidFill>
                <a:schemeClr val="accent3"/>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data'!$C$32:$AE$32</c:f>
              <c:numCache>
                <c:formatCode>General</c:formatCode>
                <c:ptCount val="29"/>
                <c:pt idx="0">
                  <c:v>100</c:v>
                </c:pt>
                <c:pt idx="1">
                  <c:v>98.125728481388023</c:v>
                </c:pt>
                <c:pt idx="2">
                  <c:v>98.476002667363431</c:v>
                </c:pt>
                <c:pt idx="3">
                  <c:v>99.248877397839195</c:v>
                </c:pt>
                <c:pt idx="4">
                  <c:v>98.889204551994268</c:v>
                </c:pt>
                <c:pt idx="5">
                  <c:v>101.00755728787686</c:v>
                </c:pt>
                <c:pt idx="6">
                  <c:v>106.13364726420167</c:v>
                </c:pt>
                <c:pt idx="7">
                  <c:v>115.65768368972351</c:v>
                </c:pt>
                <c:pt idx="8">
                  <c:v>128.77241132515169</c:v>
                </c:pt>
                <c:pt idx="9">
                  <c:v>145.07739461992043</c:v>
                </c:pt>
                <c:pt idx="10">
                  <c:v>159.3420751530702</c:v>
                </c:pt>
                <c:pt idx="11">
                  <c:v>176.15456406062279</c:v>
                </c:pt>
                <c:pt idx="12">
                  <c:v>186.00441964832106</c:v>
                </c:pt>
                <c:pt idx="13">
                  <c:v>196.9534192503277</c:v>
                </c:pt>
                <c:pt idx="14">
                  <c:v>197.28075962460741</c:v>
                </c:pt>
                <c:pt idx="15">
                  <c:v>182.66639430913955</c:v>
                </c:pt>
                <c:pt idx="16">
                  <c:v>169.55786256058693</c:v>
                </c:pt>
                <c:pt idx="17">
                  <c:v>157.78199476196048</c:v>
                </c:pt>
                <c:pt idx="18">
                  <c:v>154.29758248593632</c:v>
                </c:pt>
                <c:pt idx="19">
                  <c:v>150.9988597935066</c:v>
                </c:pt>
                <c:pt idx="20">
                  <c:v>142.81977220785328</c:v>
                </c:pt>
                <c:pt idx="21">
                  <c:v>145.45072627494636</c:v>
                </c:pt>
                <c:pt idx="22">
                  <c:v>157.15165142604627</c:v>
                </c:pt>
                <c:pt idx="23">
                  <c:v>161.94251828473364</c:v>
                </c:pt>
                <c:pt idx="24">
                  <c:v>168.02577935547532</c:v>
                </c:pt>
                <c:pt idx="25">
                  <c:v>174.68914477168914</c:v>
                </c:pt>
                <c:pt idx="26">
                  <c:v>180.37097295611864</c:v>
                </c:pt>
                <c:pt idx="27">
                  <c:v>185.98361261813338</c:v>
                </c:pt>
                <c:pt idx="28">
                  <c:v>189.80158381274802</c:v>
                </c:pt>
              </c:numCache>
            </c:numRef>
          </c:val>
          <c:smooth val="0"/>
          <c:extLst>
            <c:ext xmlns:c16="http://schemas.microsoft.com/office/drawing/2014/chart" uri="{C3380CC4-5D6E-409C-BE32-E72D297353CC}">
              <c16:uniqueId val="{00000002-3735-4E8F-A32F-99C43995E9B8}"/>
            </c:ext>
          </c:extLst>
        </c:ser>
        <c:ser>
          <c:idx val="3"/>
          <c:order val="3"/>
          <c:tx>
            <c:strRef>
              <c:f>'City HPI data'!$A$33</c:f>
              <c:strCache>
                <c:ptCount val="1"/>
                <c:pt idx="0">
                  <c:v>San Francisco</c:v>
                </c:pt>
              </c:strCache>
            </c:strRef>
          </c:tx>
          <c:spPr>
            <a:ln w="57150" cap="rnd">
              <a:solidFill>
                <a:schemeClr val="accent4"/>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data'!$C$33:$AE$33</c:f>
              <c:numCache>
                <c:formatCode>General</c:formatCode>
                <c:ptCount val="29"/>
                <c:pt idx="0">
                  <c:v>100</c:v>
                </c:pt>
                <c:pt idx="1">
                  <c:v>94.545921267580965</c:v>
                </c:pt>
                <c:pt idx="2">
                  <c:v>89.342299639189321</c:v>
                </c:pt>
                <c:pt idx="3">
                  <c:v>89.276932365629165</c:v>
                </c:pt>
                <c:pt idx="4">
                  <c:v>85.209151271014633</c:v>
                </c:pt>
                <c:pt idx="5">
                  <c:v>85.330869684724888</c:v>
                </c:pt>
                <c:pt idx="6">
                  <c:v>92.748414148970667</c:v>
                </c:pt>
                <c:pt idx="7">
                  <c:v>101.89899542225621</c:v>
                </c:pt>
                <c:pt idx="8">
                  <c:v>116.24637263496605</c:v>
                </c:pt>
                <c:pt idx="9">
                  <c:v>146.12647018981139</c:v>
                </c:pt>
                <c:pt idx="10">
                  <c:v>140.2614854354596</c:v>
                </c:pt>
                <c:pt idx="11">
                  <c:v>155.18453066645256</c:v>
                </c:pt>
                <c:pt idx="12">
                  <c:v>164.95680299969209</c:v>
                </c:pt>
                <c:pt idx="13">
                  <c:v>191.47404599835022</c:v>
                </c:pt>
                <c:pt idx="14">
                  <c:v>214.30161103513524</c:v>
                </c:pt>
                <c:pt idx="15">
                  <c:v>205.88295067318154</c:v>
                </c:pt>
                <c:pt idx="16">
                  <c:v>176.26612052026709</c:v>
                </c:pt>
                <c:pt idx="17">
                  <c:v>121.221378216216</c:v>
                </c:pt>
                <c:pt idx="18">
                  <c:v>123.67485085095107</c:v>
                </c:pt>
                <c:pt idx="19">
                  <c:v>121.81625620779248</c:v>
                </c:pt>
                <c:pt idx="20">
                  <c:v>112.12061414622725</c:v>
                </c:pt>
                <c:pt idx="21">
                  <c:v>126.29802233673348</c:v>
                </c:pt>
                <c:pt idx="22">
                  <c:v>152.71648265546355</c:v>
                </c:pt>
                <c:pt idx="23">
                  <c:v>166.01470214723403</c:v>
                </c:pt>
                <c:pt idx="24">
                  <c:v>181.95227480797607</c:v>
                </c:pt>
                <c:pt idx="25">
                  <c:v>188.92242782124512</c:v>
                </c:pt>
                <c:pt idx="26">
                  <c:v>202.06088142680579</c:v>
                </c:pt>
                <c:pt idx="27">
                  <c:v>204.91393407791995</c:v>
                </c:pt>
                <c:pt idx="28">
                  <c:v>204.5057027617851</c:v>
                </c:pt>
              </c:numCache>
            </c:numRef>
          </c:val>
          <c:smooth val="0"/>
          <c:extLst>
            <c:ext xmlns:c16="http://schemas.microsoft.com/office/drawing/2014/chart" uri="{C3380CC4-5D6E-409C-BE32-E72D297353CC}">
              <c16:uniqueId val="{00000003-3735-4E8F-A32F-99C43995E9B8}"/>
            </c:ext>
          </c:extLst>
        </c:ser>
        <c:ser>
          <c:idx val="4"/>
          <c:order val="4"/>
          <c:tx>
            <c:strRef>
              <c:f>'City HPI data'!$A$34</c:f>
              <c:strCache>
                <c:ptCount val="1"/>
                <c:pt idx="0">
                  <c:v>Atlanta</c:v>
                </c:pt>
              </c:strCache>
            </c:strRef>
          </c:tx>
          <c:spPr>
            <a:ln w="57150" cap="rnd">
              <a:solidFill>
                <a:schemeClr val="accent5"/>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data'!$C$34:$AE$34</c:f>
              <c:numCache>
                <c:formatCode>General</c:formatCode>
                <c:ptCount val="29"/>
                <c:pt idx="0">
                  <c:v>100</c:v>
                </c:pt>
                <c:pt idx="1">
                  <c:v>99.099453118197346</c:v>
                </c:pt>
                <c:pt idx="2">
                  <c:v>100.36698376673712</c:v>
                </c:pt>
                <c:pt idx="3">
                  <c:v>102.66798449716845</c:v>
                </c:pt>
                <c:pt idx="4">
                  <c:v>103.26374285974975</c:v>
                </c:pt>
                <c:pt idx="5">
                  <c:v>103.55155021828608</c:v>
                </c:pt>
                <c:pt idx="6">
                  <c:v>106.41896722248276</c:v>
                </c:pt>
                <c:pt idx="7">
                  <c:v>111.78060130694003</c:v>
                </c:pt>
                <c:pt idx="8">
                  <c:v>116.8387544892632</c:v>
                </c:pt>
                <c:pt idx="9">
                  <c:v>120.41922784000512</c:v>
                </c:pt>
                <c:pt idx="10">
                  <c:v>123.71029291852341</c:v>
                </c:pt>
                <c:pt idx="11">
                  <c:v>124.95946162442198</c:v>
                </c:pt>
                <c:pt idx="12">
                  <c:v>126.09494157349022</c:v>
                </c:pt>
                <c:pt idx="13">
                  <c:v>127.39546057815608</c:v>
                </c:pt>
                <c:pt idx="14">
                  <c:v>129.94986693627516</c:v>
                </c:pt>
                <c:pt idx="15">
                  <c:v>130.44893520841271</c:v>
                </c:pt>
                <c:pt idx="16">
                  <c:v>121.18633564744188</c:v>
                </c:pt>
                <c:pt idx="17">
                  <c:v>105.68344747926449</c:v>
                </c:pt>
                <c:pt idx="18">
                  <c:v>98.801647482035321</c:v>
                </c:pt>
                <c:pt idx="19">
                  <c:v>89.726336356422763</c:v>
                </c:pt>
                <c:pt idx="20">
                  <c:v>75.959580082425816</c:v>
                </c:pt>
                <c:pt idx="21">
                  <c:v>82.037983358821748</c:v>
                </c:pt>
                <c:pt idx="22">
                  <c:v>95.473134244451828</c:v>
                </c:pt>
                <c:pt idx="23">
                  <c:v>99.671331030816219</c:v>
                </c:pt>
                <c:pt idx="24">
                  <c:v>104.43818483233682</c:v>
                </c:pt>
                <c:pt idx="25">
                  <c:v>108.57684222215399</c:v>
                </c:pt>
                <c:pt idx="26">
                  <c:v>112.08391521217294</c:v>
                </c:pt>
                <c:pt idx="27">
                  <c:v>116.40505682019607</c:v>
                </c:pt>
                <c:pt idx="28">
                  <c:v>118.42854977942014</c:v>
                </c:pt>
              </c:numCache>
            </c:numRef>
          </c:val>
          <c:smooth val="0"/>
          <c:extLst>
            <c:ext xmlns:c16="http://schemas.microsoft.com/office/drawing/2014/chart" uri="{C3380CC4-5D6E-409C-BE32-E72D297353CC}">
              <c16:uniqueId val="{00000004-3735-4E8F-A32F-99C43995E9B8}"/>
            </c:ext>
          </c:extLst>
        </c:ser>
        <c:ser>
          <c:idx val="5"/>
          <c:order val="5"/>
          <c:tx>
            <c:strRef>
              <c:f>'City HPI data'!$A$35</c:f>
              <c:strCache>
                <c:ptCount val="1"/>
                <c:pt idx="0">
                  <c:v>Miami</c:v>
                </c:pt>
              </c:strCache>
            </c:strRef>
          </c:tx>
          <c:spPr>
            <a:ln w="57150" cap="rnd">
              <a:solidFill>
                <a:schemeClr val="accent6"/>
              </a:solidFill>
              <a:round/>
            </a:ln>
            <a:effectLst/>
          </c:spPr>
          <c:marker>
            <c:symbol val="none"/>
          </c:marker>
          <c:cat>
            <c:numRef>
              <c:f>'City HPI data'!$C$29:$AE$29</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'City HPI data'!$C$35:$AE$35</c:f>
              <c:numCache>
                <c:formatCode>General</c:formatCode>
                <c:ptCount val="29"/>
                <c:pt idx="0">
                  <c:v>100</c:v>
                </c:pt>
                <c:pt idx="1">
                  <c:v>98.218464760747906</c:v>
                </c:pt>
                <c:pt idx="2">
                  <c:v>98.99761840136027</c:v>
                </c:pt>
                <c:pt idx="3">
                  <c:v>101.29425779203885</c:v>
                </c:pt>
                <c:pt idx="4">
                  <c:v>99.563744121063735</c:v>
                </c:pt>
                <c:pt idx="5">
                  <c:v>96.828994432565651</c:v>
                </c:pt>
                <c:pt idx="6">
                  <c:v>97.731612542163404</c:v>
                </c:pt>
                <c:pt idx="7">
                  <c:v>99.646091153754426</c:v>
                </c:pt>
                <c:pt idx="8">
                  <c:v>103.02114706058809</c:v>
                </c:pt>
                <c:pt idx="9">
                  <c:v>108.97794333674962</c:v>
                </c:pt>
                <c:pt idx="10">
                  <c:v>122.15560269799619</c:v>
                </c:pt>
                <c:pt idx="11">
                  <c:v>136.46021360437146</c:v>
                </c:pt>
                <c:pt idx="12">
                  <c:v>153.47524939705409</c:v>
                </c:pt>
                <c:pt idx="13">
                  <c:v>183.55118069120917</c:v>
                </c:pt>
                <c:pt idx="14">
                  <c:v>233.59271883608534</c:v>
                </c:pt>
                <c:pt idx="15">
                  <c:v>241.64300327378379</c:v>
                </c:pt>
                <c:pt idx="16">
                  <c:v>191.48205582134094</c:v>
                </c:pt>
                <c:pt idx="17">
                  <c:v>136.39635918412972</c:v>
                </c:pt>
                <c:pt idx="18">
                  <c:v>119.5129225596818</c:v>
                </c:pt>
                <c:pt idx="19">
                  <c:v>113.42155491958404</c:v>
                </c:pt>
                <c:pt idx="20">
                  <c:v>105.92457876143013</c:v>
                </c:pt>
                <c:pt idx="21">
                  <c:v>115.14422139220446</c:v>
                </c:pt>
                <c:pt idx="22">
                  <c:v>132.19168227371782</c:v>
                </c:pt>
                <c:pt idx="23">
                  <c:v>142.28112300586537</c:v>
                </c:pt>
                <c:pt idx="24">
                  <c:v>151.38235883449005</c:v>
                </c:pt>
                <c:pt idx="25">
                  <c:v>158.38604618234532</c:v>
                </c:pt>
                <c:pt idx="26">
                  <c:v>160.65036558497343</c:v>
                </c:pt>
                <c:pt idx="27">
                  <c:v>165.7131531857587</c:v>
                </c:pt>
                <c:pt idx="28">
                  <c:v>167.08644846791029</c:v>
                </c:pt>
              </c:numCache>
            </c:numRef>
          </c:val>
          <c:smooth val="0"/>
          <c:extLst>
            <c:ext xmlns:c16="http://schemas.microsoft.com/office/drawing/2014/chart" uri="{C3380CC4-5D6E-409C-BE32-E72D297353CC}">
              <c16:uniqueId val="{00000005-3735-4E8F-A32F-99C43995E9B8}"/>
            </c:ext>
          </c:extLst>
        </c:ser>
        <c:dLbls>
          <c:showLegendKey val="0"/>
          <c:showVal val="0"/>
          <c:showCatName val="0"/>
          <c:showSerName val="0"/>
          <c:showPercent val="0"/>
          <c:showBubbleSize val="0"/>
        </c:dLbls>
        <c:smooth val="0"/>
        <c:axId val="214359784"/>
        <c:axId val="426618080"/>
      </c:lineChart>
      <c:catAx>
        <c:axId val="2143597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6618080"/>
        <c:crosses val="autoZero"/>
        <c:auto val="1"/>
        <c:lblAlgn val="ctr"/>
        <c:lblOffset val="100"/>
        <c:tickLblSkip val="2"/>
        <c:noMultiLvlLbl val="0"/>
      </c:catAx>
      <c:valAx>
        <c:axId val="426618080"/>
        <c:scaling>
          <c:orientation val="minMax"/>
          <c:max val="250"/>
          <c:min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214359784"/>
        <c:crosses val="autoZero"/>
        <c:crossBetween val="midCat"/>
        <c:majorUnit val="30"/>
      </c:valAx>
      <c:spPr>
        <a:noFill/>
        <a:ln>
          <a:noFill/>
        </a:ln>
        <a:effectLst/>
      </c:spPr>
    </c:plotArea>
    <c:legend>
      <c:legendPos val="b"/>
      <c:layout>
        <c:manualLayout>
          <c:xMode val="edge"/>
          <c:yMode val="edge"/>
          <c:x val="0.10232472666333145"/>
          <c:y val="0.12980129922793737"/>
          <c:w val="0.2045591856796265"/>
          <c:h val="0.371355602025968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5432724861672"/>
          <c:y val="8.2511151573942287E-2"/>
          <c:w val="0.68170297346460096"/>
          <c:h val="0.70454477464690124"/>
        </c:manualLayout>
      </c:layout>
      <c:barChart>
        <c:barDir val="col"/>
        <c:grouping val="stacked"/>
        <c:varyColors val="0"/>
        <c:ser>
          <c:idx val="2"/>
          <c:order val="2"/>
          <c:tx>
            <c:strRef>
              <c:f>'Age summary'!$A$4</c:f>
              <c:strCache>
                <c:ptCount val="1"/>
                <c:pt idx="0">
                  <c:v>Home equity</c:v>
                </c:pt>
              </c:strCache>
            </c:strRef>
          </c:tx>
          <c:spPr>
            <a:solidFill>
              <a:schemeClr val="accent3"/>
            </a:solidFill>
            <a:ln>
              <a:noFill/>
            </a:ln>
            <a:effectLst/>
          </c:spPr>
          <c:invertIfNegative val="0"/>
          <c:cat>
            <c:strRef>
              <c:f>'Age summary'!$B$5:$G$5</c:f>
              <c:strCache>
                <c:ptCount val="6"/>
                <c:pt idx="0">
                  <c:v>&lt; 35 </c:v>
                </c:pt>
                <c:pt idx="1">
                  <c:v>35-44</c:v>
                </c:pt>
                <c:pt idx="2">
                  <c:v>45-54</c:v>
                </c:pt>
                <c:pt idx="3">
                  <c:v>55-64</c:v>
                </c:pt>
                <c:pt idx="4">
                  <c:v>65-74</c:v>
                </c:pt>
                <c:pt idx="5">
                  <c:v>75 +</c:v>
                </c:pt>
              </c:strCache>
            </c:strRef>
          </c:cat>
          <c:val>
            <c:numRef>
              <c:f>'Age summary'!$B$4:$G$4</c:f>
              <c:numCache>
                <c:formatCode>General</c:formatCode>
                <c:ptCount val="6"/>
                <c:pt idx="0">
                  <c:v>52</c:v>
                </c:pt>
                <c:pt idx="1">
                  <c:v>89</c:v>
                </c:pt>
                <c:pt idx="2">
                  <c:v>123</c:v>
                </c:pt>
                <c:pt idx="3">
                  <c:v>147</c:v>
                </c:pt>
                <c:pt idx="4">
                  <c:v>180</c:v>
                </c:pt>
                <c:pt idx="5">
                  <c:v>160</c:v>
                </c:pt>
              </c:numCache>
            </c:numRef>
          </c:val>
          <c:extLst>
            <c:ext xmlns:c16="http://schemas.microsoft.com/office/drawing/2014/chart" uri="{C3380CC4-5D6E-409C-BE32-E72D297353CC}">
              <c16:uniqueId val="{00000000-C180-42AD-8DAE-C1097F793B70}"/>
            </c:ext>
          </c:extLst>
        </c:ser>
        <c:ser>
          <c:idx val="3"/>
          <c:order val="3"/>
          <c:tx>
            <c:strRef>
              <c:f>'Age summary'!$A$3</c:f>
              <c:strCache>
                <c:ptCount val="1"/>
                <c:pt idx="0">
                  <c:v>Home value</c:v>
                </c:pt>
              </c:strCache>
            </c:strRef>
          </c:tx>
          <c:spPr>
            <a:solidFill>
              <a:schemeClr val="accent4"/>
            </a:solidFill>
            <a:ln>
              <a:noFill/>
            </a:ln>
            <a:effectLst/>
          </c:spPr>
          <c:invertIfNegative val="0"/>
          <c:cat>
            <c:strRef>
              <c:f>'Age summary'!$B$5:$G$5</c:f>
              <c:strCache>
                <c:ptCount val="6"/>
                <c:pt idx="0">
                  <c:v>&lt; 35 </c:v>
                </c:pt>
                <c:pt idx="1">
                  <c:v>35-44</c:v>
                </c:pt>
                <c:pt idx="2">
                  <c:v>45-54</c:v>
                </c:pt>
                <c:pt idx="3">
                  <c:v>55-64</c:v>
                </c:pt>
                <c:pt idx="4">
                  <c:v>65-74</c:v>
                </c:pt>
                <c:pt idx="5">
                  <c:v>75 +</c:v>
                </c:pt>
              </c:strCache>
            </c:strRef>
          </c:cat>
          <c:val>
            <c:numRef>
              <c:f>'Age summary'!$B$3:$G$3</c:f>
              <c:numCache>
                <c:formatCode>General</c:formatCode>
                <c:ptCount val="6"/>
                <c:pt idx="0">
                  <c:v>133</c:v>
                </c:pt>
                <c:pt idx="1">
                  <c:v>161</c:v>
                </c:pt>
                <c:pt idx="2">
                  <c:v>127</c:v>
                </c:pt>
                <c:pt idx="3">
                  <c:v>83</c:v>
                </c:pt>
                <c:pt idx="4">
                  <c:v>60</c:v>
                </c:pt>
                <c:pt idx="5">
                  <c:v>40</c:v>
                </c:pt>
              </c:numCache>
            </c:numRef>
          </c:val>
          <c:extLst>
            <c:ext xmlns:c16="http://schemas.microsoft.com/office/drawing/2014/chart" uri="{C3380CC4-5D6E-409C-BE32-E72D297353CC}">
              <c16:uniqueId val="{00000001-C180-42AD-8DAE-C1097F793B70}"/>
            </c:ext>
          </c:extLst>
        </c:ser>
        <c:dLbls>
          <c:showLegendKey val="0"/>
          <c:showVal val="0"/>
          <c:showCatName val="0"/>
          <c:showSerName val="0"/>
          <c:showPercent val="0"/>
          <c:showBubbleSize val="0"/>
        </c:dLbls>
        <c:gapWidth val="150"/>
        <c:overlap val="100"/>
        <c:axId val="259727488"/>
        <c:axId val="259729840"/>
      </c:barChart>
      <c:lineChart>
        <c:grouping val="standard"/>
        <c:varyColors val="0"/>
        <c:ser>
          <c:idx val="0"/>
          <c:order val="0"/>
          <c:tx>
            <c:strRef>
              <c:f>'Age summary'!$A$1</c:f>
              <c:strCache>
                <c:ptCount val="1"/>
                <c:pt idx="0">
                  <c:v>Income</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cat>
            <c:strRef>
              <c:f>'Age summary'!$B$5:$G$5</c:f>
              <c:strCache>
                <c:ptCount val="6"/>
                <c:pt idx="0">
                  <c:v>&lt; 35 </c:v>
                </c:pt>
                <c:pt idx="1">
                  <c:v>35-44</c:v>
                </c:pt>
                <c:pt idx="2">
                  <c:v>45-54</c:v>
                </c:pt>
                <c:pt idx="3">
                  <c:v>55-64</c:v>
                </c:pt>
                <c:pt idx="4">
                  <c:v>65-74</c:v>
                </c:pt>
                <c:pt idx="5">
                  <c:v>75 +</c:v>
                </c:pt>
              </c:strCache>
            </c:strRef>
          </c:cat>
          <c:val>
            <c:numRef>
              <c:f>'Age summary'!$B$1:$G$1</c:f>
              <c:numCache>
                <c:formatCode>0</c:formatCode>
                <c:ptCount val="6"/>
                <c:pt idx="0">
                  <c:v>48.869659275283944</c:v>
                </c:pt>
                <c:pt idx="1">
                  <c:v>74.322606814494321</c:v>
                </c:pt>
                <c:pt idx="2">
                  <c:v>78.395078420767987</c:v>
                </c:pt>
                <c:pt idx="3">
                  <c:v>64.14142779881017</c:v>
                </c:pt>
                <c:pt idx="4">
                  <c:v>49.887777176852353</c:v>
                </c:pt>
                <c:pt idx="5">
                  <c:v>43.728163872363439</c:v>
                </c:pt>
              </c:numCache>
            </c:numRef>
          </c:val>
          <c:smooth val="0"/>
          <c:extLst>
            <c:ext xmlns:c16="http://schemas.microsoft.com/office/drawing/2014/chart" uri="{C3380CC4-5D6E-409C-BE32-E72D297353CC}">
              <c16:uniqueId val="{00000002-C180-42AD-8DAE-C1097F793B70}"/>
            </c:ext>
          </c:extLst>
        </c:ser>
        <c:dLbls>
          <c:showLegendKey val="0"/>
          <c:showVal val="0"/>
          <c:showCatName val="0"/>
          <c:showSerName val="0"/>
          <c:showPercent val="0"/>
          <c:showBubbleSize val="0"/>
        </c:dLbls>
        <c:marker val="1"/>
        <c:smooth val="0"/>
        <c:axId val="259727488"/>
        <c:axId val="259729840"/>
      </c:lineChart>
      <c:lineChart>
        <c:grouping val="standard"/>
        <c:varyColors val="0"/>
        <c:ser>
          <c:idx val="1"/>
          <c:order val="1"/>
          <c:tx>
            <c:strRef>
              <c:f>'Age summary'!$A$2</c:f>
              <c:strCache>
                <c:ptCount val="1"/>
                <c:pt idx="0">
                  <c:v>Homeownership</c:v>
                </c:pt>
              </c:strCache>
            </c:strRef>
          </c:tx>
          <c:spPr>
            <a:ln w="57150" cap="rnd">
              <a:solidFill>
                <a:schemeClr val="accent2"/>
              </a:solidFill>
              <a:round/>
            </a:ln>
            <a:effectLst/>
          </c:spPr>
          <c:marker>
            <c:symbol val="circle"/>
            <c:size val="5"/>
            <c:spPr>
              <a:solidFill>
                <a:schemeClr val="accent2"/>
              </a:solidFill>
              <a:ln w="57150">
                <a:solidFill>
                  <a:schemeClr val="accent2"/>
                </a:solidFill>
              </a:ln>
              <a:effectLst/>
            </c:spPr>
          </c:marker>
          <c:cat>
            <c:strRef>
              <c:f>'Age summary'!$B$5:$G$5</c:f>
              <c:strCache>
                <c:ptCount val="6"/>
                <c:pt idx="0">
                  <c:v>&lt; 35 </c:v>
                </c:pt>
                <c:pt idx="1">
                  <c:v>35-44</c:v>
                </c:pt>
                <c:pt idx="2">
                  <c:v>45-54</c:v>
                </c:pt>
                <c:pt idx="3">
                  <c:v>55-64</c:v>
                </c:pt>
                <c:pt idx="4">
                  <c:v>65-74</c:v>
                </c:pt>
                <c:pt idx="5">
                  <c:v>75 +</c:v>
                </c:pt>
              </c:strCache>
            </c:strRef>
          </c:cat>
          <c:val>
            <c:numRef>
              <c:f>'Age summary'!$B$2:$G$2</c:f>
              <c:numCache>
                <c:formatCode>0.0</c:formatCode>
                <c:ptCount val="6"/>
                <c:pt idx="0">
                  <c:v>37.280663847923279</c:v>
                </c:pt>
                <c:pt idx="1">
                  <c:v>63.270986080169678</c:v>
                </c:pt>
                <c:pt idx="2">
                  <c:v>72.186893224716187</c:v>
                </c:pt>
                <c:pt idx="3">
                  <c:v>75.8464515209198</c:v>
                </c:pt>
                <c:pt idx="4">
                  <c:v>79.072415828704834</c:v>
                </c:pt>
                <c:pt idx="5">
                  <c:v>83.291161060333252</c:v>
                </c:pt>
              </c:numCache>
            </c:numRef>
          </c:val>
          <c:smooth val="0"/>
          <c:extLst>
            <c:ext xmlns:c16="http://schemas.microsoft.com/office/drawing/2014/chart" uri="{C3380CC4-5D6E-409C-BE32-E72D297353CC}">
              <c16:uniqueId val="{00000003-C180-42AD-8DAE-C1097F793B70}"/>
            </c:ext>
          </c:extLst>
        </c:ser>
        <c:dLbls>
          <c:showLegendKey val="0"/>
          <c:showVal val="0"/>
          <c:showCatName val="0"/>
          <c:showSerName val="0"/>
          <c:showPercent val="0"/>
          <c:showBubbleSize val="0"/>
        </c:dLbls>
        <c:marker val="1"/>
        <c:smooth val="0"/>
        <c:axId val="259730232"/>
        <c:axId val="259727880"/>
      </c:lineChart>
      <c:catAx>
        <c:axId val="25972748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Age group</a:t>
                </a:r>
                <a:endParaRPr lang="en-US" sz="140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9729840"/>
        <c:crosses val="autoZero"/>
        <c:auto val="1"/>
        <c:lblAlgn val="ctr"/>
        <c:lblOffset val="100"/>
        <c:noMultiLvlLbl val="0"/>
      </c:catAx>
      <c:valAx>
        <c:axId val="259729840"/>
        <c:scaling>
          <c:orientation val="minMax"/>
          <c:max val="3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Home</a:t>
                </a:r>
                <a:r>
                  <a:rPr lang="en-US" sz="1600" baseline="0"/>
                  <a:t> value and income, 2019 dollars</a:t>
                </a:r>
                <a:endParaRPr lang="en-US" sz="1600"/>
              </a:p>
            </c:rich>
          </c:tx>
          <c:layout>
            <c:manualLayout>
              <c:xMode val="edge"/>
              <c:yMode val="edge"/>
              <c:x val="5.4923522186235182E-2"/>
              <c:y val="0.2530923454271469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9727488"/>
        <c:crosses val="autoZero"/>
        <c:crossBetween val="between"/>
      </c:valAx>
      <c:valAx>
        <c:axId val="259727880"/>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Homeownership,</a:t>
                </a:r>
                <a:r>
                  <a:rPr lang="en-US" sz="1600" baseline="0"/>
                  <a:t> %</a:t>
                </a:r>
                <a:endParaRPr lang="en-US" sz="1600"/>
              </a:p>
            </c:rich>
          </c:tx>
          <c:layout>
            <c:manualLayout>
              <c:xMode val="edge"/>
              <c:yMode val="edge"/>
              <c:x val="0.92523456816340732"/>
              <c:y val="0.3436375382696089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9730232"/>
        <c:crosses val="max"/>
        <c:crossBetween val="between"/>
      </c:valAx>
      <c:catAx>
        <c:axId val="259730232"/>
        <c:scaling>
          <c:orientation val="minMax"/>
        </c:scaling>
        <c:delete val="1"/>
        <c:axPos val="b"/>
        <c:numFmt formatCode="General" sourceLinked="1"/>
        <c:majorTickMark val="out"/>
        <c:minorTickMark val="none"/>
        <c:tickLblPos val="nextTo"/>
        <c:crossAx val="25972788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75432724861672"/>
          <c:y val="8.2511151573942287E-2"/>
          <c:w val="0.63626490022192916"/>
          <c:h val="0.70454477464690124"/>
        </c:manualLayout>
      </c:layout>
      <c:barChart>
        <c:barDir val="col"/>
        <c:grouping val="stacked"/>
        <c:varyColors val="0"/>
        <c:ser>
          <c:idx val="2"/>
          <c:order val="2"/>
          <c:tx>
            <c:strRef>
              <c:f>'NW summary'!$A$11</c:f>
              <c:strCache>
                <c:ptCount val="1"/>
                <c:pt idx="0">
                  <c:v>Home equity</c:v>
                </c:pt>
              </c:strCache>
            </c:strRef>
          </c:tx>
          <c:spPr>
            <a:solidFill>
              <a:schemeClr val="accent3"/>
            </a:solidFill>
            <a:ln>
              <a:noFill/>
            </a:ln>
            <a:effectLst/>
          </c:spPr>
          <c:invertIfNegative val="0"/>
          <c:cat>
            <c:numRef>
              <c:f>'NW summary'!$B$2:$K$2</c:f>
              <c:numCache>
                <c:formatCode>0</c:formatCode>
                <c:ptCount val="10"/>
                <c:pt idx="0">
                  <c:v>-18.47</c:v>
                </c:pt>
                <c:pt idx="1">
                  <c:v>1.6</c:v>
                </c:pt>
                <c:pt idx="2">
                  <c:v>12.42</c:v>
                </c:pt>
                <c:pt idx="3">
                  <c:v>45.2</c:v>
                </c:pt>
                <c:pt idx="4">
                  <c:v>89.61</c:v>
                </c:pt>
                <c:pt idx="5">
                  <c:v>158.6</c:v>
                </c:pt>
                <c:pt idx="6">
                  <c:v>249.5</c:v>
                </c:pt>
                <c:pt idx="7">
                  <c:v>404.1</c:v>
                </c:pt>
                <c:pt idx="8">
                  <c:v>795.7</c:v>
                </c:pt>
                <c:pt idx="9">
                  <c:v>2598.4</c:v>
                </c:pt>
              </c:numCache>
            </c:numRef>
          </c:cat>
          <c:val>
            <c:numRef>
              <c:f>'NW summary'!$B$11:$K$11</c:f>
              <c:numCache>
                <c:formatCode>General</c:formatCode>
                <c:ptCount val="10"/>
                <c:pt idx="0">
                  <c:v>24</c:v>
                </c:pt>
                <c:pt idx="1">
                  <c:v>12</c:v>
                </c:pt>
                <c:pt idx="2">
                  <c:v>10</c:v>
                </c:pt>
                <c:pt idx="3">
                  <c:v>36</c:v>
                </c:pt>
                <c:pt idx="4">
                  <c:v>65</c:v>
                </c:pt>
                <c:pt idx="5">
                  <c:v>103</c:v>
                </c:pt>
                <c:pt idx="6">
                  <c:v>150</c:v>
                </c:pt>
                <c:pt idx="7">
                  <c:v>195</c:v>
                </c:pt>
                <c:pt idx="8">
                  <c:v>240</c:v>
                </c:pt>
                <c:pt idx="9">
                  <c:v>450</c:v>
                </c:pt>
              </c:numCache>
            </c:numRef>
          </c:val>
          <c:extLst>
            <c:ext xmlns:c16="http://schemas.microsoft.com/office/drawing/2014/chart" uri="{C3380CC4-5D6E-409C-BE32-E72D297353CC}">
              <c16:uniqueId val="{00000000-0374-4259-B626-45D619A87257}"/>
            </c:ext>
          </c:extLst>
        </c:ser>
        <c:ser>
          <c:idx val="3"/>
          <c:order val="3"/>
          <c:tx>
            <c:strRef>
              <c:f>'NW summary'!$A$12</c:f>
              <c:strCache>
                <c:ptCount val="1"/>
                <c:pt idx="0">
                  <c:v>Home value</c:v>
                </c:pt>
              </c:strCache>
            </c:strRef>
          </c:tx>
          <c:spPr>
            <a:solidFill>
              <a:schemeClr val="accent4"/>
            </a:solidFill>
            <a:ln>
              <a:noFill/>
            </a:ln>
            <a:effectLst/>
          </c:spPr>
          <c:invertIfNegative val="0"/>
          <c:cat>
            <c:numRef>
              <c:f>'NW summary'!$B$2:$K$2</c:f>
              <c:numCache>
                <c:formatCode>0</c:formatCode>
                <c:ptCount val="10"/>
                <c:pt idx="0">
                  <c:v>-18.47</c:v>
                </c:pt>
                <c:pt idx="1">
                  <c:v>1.6</c:v>
                </c:pt>
                <c:pt idx="2">
                  <c:v>12.42</c:v>
                </c:pt>
                <c:pt idx="3">
                  <c:v>45.2</c:v>
                </c:pt>
                <c:pt idx="4">
                  <c:v>89.61</c:v>
                </c:pt>
                <c:pt idx="5">
                  <c:v>158.6</c:v>
                </c:pt>
                <c:pt idx="6">
                  <c:v>249.5</c:v>
                </c:pt>
                <c:pt idx="7">
                  <c:v>404.1</c:v>
                </c:pt>
                <c:pt idx="8">
                  <c:v>795.7</c:v>
                </c:pt>
                <c:pt idx="9">
                  <c:v>2598.4</c:v>
                </c:pt>
              </c:numCache>
            </c:numRef>
          </c:cat>
          <c:val>
            <c:numRef>
              <c:f>'NW summary'!$B$12:$K$12</c:f>
              <c:numCache>
                <c:formatCode>General</c:formatCode>
                <c:ptCount val="10"/>
                <c:pt idx="0">
                  <c:v>191</c:v>
                </c:pt>
                <c:pt idx="1">
                  <c:v>73.099999999999994</c:v>
                </c:pt>
                <c:pt idx="2">
                  <c:v>92.5</c:v>
                </c:pt>
                <c:pt idx="3">
                  <c:v>89</c:v>
                </c:pt>
                <c:pt idx="4">
                  <c:v>105</c:v>
                </c:pt>
                <c:pt idx="5">
                  <c:v>122</c:v>
                </c:pt>
                <c:pt idx="6">
                  <c:v>160</c:v>
                </c:pt>
                <c:pt idx="7">
                  <c:v>171</c:v>
                </c:pt>
                <c:pt idx="8">
                  <c:v>310</c:v>
                </c:pt>
                <c:pt idx="9">
                  <c:v>575</c:v>
                </c:pt>
              </c:numCache>
            </c:numRef>
          </c:val>
          <c:extLst>
            <c:ext xmlns:c16="http://schemas.microsoft.com/office/drawing/2014/chart" uri="{C3380CC4-5D6E-409C-BE32-E72D297353CC}">
              <c16:uniqueId val="{00000001-0374-4259-B626-45D619A87257}"/>
            </c:ext>
          </c:extLst>
        </c:ser>
        <c:dLbls>
          <c:showLegendKey val="0"/>
          <c:showVal val="0"/>
          <c:showCatName val="0"/>
          <c:showSerName val="0"/>
          <c:showPercent val="0"/>
          <c:showBubbleSize val="0"/>
        </c:dLbls>
        <c:gapWidth val="150"/>
        <c:overlap val="100"/>
        <c:axId val="264172688"/>
        <c:axId val="264170336"/>
      </c:barChart>
      <c:lineChart>
        <c:grouping val="standard"/>
        <c:varyColors val="0"/>
        <c:ser>
          <c:idx val="0"/>
          <c:order val="0"/>
          <c:tx>
            <c:strRef>
              <c:f>'NW summary'!$A$9</c:f>
              <c:strCache>
                <c:ptCount val="1"/>
                <c:pt idx="0">
                  <c:v>Income</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cat>
            <c:numRef>
              <c:f>'NW summary'!$B$2:$K$2</c:f>
              <c:numCache>
                <c:formatCode>0</c:formatCode>
                <c:ptCount val="10"/>
                <c:pt idx="0">
                  <c:v>-18.47</c:v>
                </c:pt>
                <c:pt idx="1">
                  <c:v>1.6</c:v>
                </c:pt>
                <c:pt idx="2">
                  <c:v>12.42</c:v>
                </c:pt>
                <c:pt idx="3">
                  <c:v>45.2</c:v>
                </c:pt>
                <c:pt idx="4">
                  <c:v>89.61</c:v>
                </c:pt>
                <c:pt idx="5">
                  <c:v>158.6</c:v>
                </c:pt>
                <c:pt idx="6">
                  <c:v>249.5</c:v>
                </c:pt>
                <c:pt idx="7">
                  <c:v>404.1</c:v>
                </c:pt>
                <c:pt idx="8">
                  <c:v>795.7</c:v>
                </c:pt>
                <c:pt idx="9">
                  <c:v>2598.4</c:v>
                </c:pt>
              </c:numCache>
            </c:numRef>
          </c:cat>
          <c:val>
            <c:numRef>
              <c:f>'NW summary'!$B$9:$K$9</c:f>
              <c:numCache>
                <c:formatCode>General</c:formatCode>
                <c:ptCount val="10"/>
                <c:pt idx="0">
                  <c:v>40.724716062736618</c:v>
                </c:pt>
                <c:pt idx="1">
                  <c:v>21.380475932936722</c:v>
                </c:pt>
                <c:pt idx="2">
                  <c:v>36.652244456462952</c:v>
                </c:pt>
                <c:pt idx="3">
                  <c:v>45.815305570578687</c:v>
                </c:pt>
                <c:pt idx="4">
                  <c:v>53.960248783126012</c:v>
                </c:pt>
                <c:pt idx="5">
                  <c:v>63.123309897241761</c:v>
                </c:pt>
                <c:pt idx="6">
                  <c:v>73.304488912925905</c:v>
                </c:pt>
                <c:pt idx="7">
                  <c:v>81.449432125473237</c:v>
                </c:pt>
                <c:pt idx="8">
                  <c:v>111.17847485127096</c:v>
                </c:pt>
                <c:pt idx="9">
                  <c:v>238.23958896700918</c:v>
                </c:pt>
              </c:numCache>
            </c:numRef>
          </c:val>
          <c:smooth val="0"/>
          <c:extLst>
            <c:ext xmlns:c16="http://schemas.microsoft.com/office/drawing/2014/chart" uri="{C3380CC4-5D6E-409C-BE32-E72D297353CC}">
              <c16:uniqueId val="{00000002-0374-4259-B626-45D619A87257}"/>
            </c:ext>
          </c:extLst>
        </c:ser>
        <c:ser>
          <c:idx val="1"/>
          <c:order val="1"/>
          <c:tx>
            <c:strRef>
              <c:f>'NW summary'!$A$10</c:f>
              <c:strCache>
                <c:ptCount val="1"/>
                <c:pt idx="0">
                  <c:v>Mortgage payment</c:v>
                </c:pt>
              </c:strCache>
            </c:strRef>
          </c:tx>
          <c:spPr>
            <a:ln w="57150" cap="rnd">
              <a:solidFill>
                <a:schemeClr val="accent2"/>
              </a:solidFill>
              <a:round/>
            </a:ln>
            <a:effectLst/>
          </c:spPr>
          <c:marker>
            <c:symbol val="circle"/>
            <c:size val="5"/>
            <c:spPr>
              <a:solidFill>
                <a:schemeClr val="accent2"/>
              </a:solidFill>
              <a:ln w="57150">
                <a:solidFill>
                  <a:schemeClr val="accent2"/>
                </a:solidFill>
              </a:ln>
              <a:effectLst/>
            </c:spPr>
          </c:marker>
          <c:cat>
            <c:numRef>
              <c:f>'NW summary'!$B$2:$K$2</c:f>
              <c:numCache>
                <c:formatCode>0</c:formatCode>
                <c:ptCount val="10"/>
                <c:pt idx="0">
                  <c:v>-18.47</c:v>
                </c:pt>
                <c:pt idx="1">
                  <c:v>1.6</c:v>
                </c:pt>
                <c:pt idx="2">
                  <c:v>12.42</c:v>
                </c:pt>
                <c:pt idx="3">
                  <c:v>45.2</c:v>
                </c:pt>
                <c:pt idx="4">
                  <c:v>89.61</c:v>
                </c:pt>
                <c:pt idx="5">
                  <c:v>158.6</c:v>
                </c:pt>
                <c:pt idx="6">
                  <c:v>249.5</c:v>
                </c:pt>
                <c:pt idx="7">
                  <c:v>404.1</c:v>
                </c:pt>
                <c:pt idx="8">
                  <c:v>795.7</c:v>
                </c:pt>
                <c:pt idx="9">
                  <c:v>2598.4</c:v>
                </c:pt>
              </c:numCache>
            </c:numRef>
          </c:cat>
          <c:val>
            <c:numRef>
              <c:f>'NW summary'!$B$10:$K$10</c:f>
              <c:numCache>
                <c:formatCode>General</c:formatCode>
                <c:ptCount val="10"/>
                <c:pt idx="0">
                  <c:v>8.1951219512195141</c:v>
                </c:pt>
                <c:pt idx="1">
                  <c:v>3.6371134020618556</c:v>
                </c:pt>
                <c:pt idx="2">
                  <c:v>6.1623529411764704</c:v>
                </c:pt>
                <c:pt idx="3">
                  <c:v>7.7999999999999989</c:v>
                </c:pt>
                <c:pt idx="4">
                  <c:v>9.0857142857142854</c:v>
                </c:pt>
                <c:pt idx="5">
                  <c:v>10.821818181818186</c:v>
                </c:pt>
                <c:pt idx="6">
                  <c:v>10.142608695652173</c:v>
                </c:pt>
                <c:pt idx="7">
                  <c:v>11.294117647058826</c:v>
                </c:pt>
                <c:pt idx="8">
                  <c:v>15.288000000000004</c:v>
                </c:pt>
                <c:pt idx="9">
                  <c:v>23.796610169491526</c:v>
                </c:pt>
              </c:numCache>
            </c:numRef>
          </c:val>
          <c:smooth val="0"/>
          <c:extLst>
            <c:ext xmlns:c16="http://schemas.microsoft.com/office/drawing/2014/chart" uri="{C3380CC4-5D6E-409C-BE32-E72D297353CC}">
              <c16:uniqueId val="{00000003-0374-4259-B626-45D619A87257}"/>
            </c:ext>
          </c:extLst>
        </c:ser>
        <c:dLbls>
          <c:showLegendKey val="0"/>
          <c:showVal val="0"/>
          <c:showCatName val="0"/>
          <c:showSerName val="0"/>
          <c:showPercent val="0"/>
          <c:showBubbleSize val="0"/>
        </c:dLbls>
        <c:marker val="1"/>
        <c:smooth val="0"/>
        <c:axId val="264171120"/>
        <c:axId val="264170728"/>
      </c:lineChart>
      <c:catAx>
        <c:axId val="26417268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Net</a:t>
                </a:r>
                <a:r>
                  <a:rPr lang="en-US" sz="1400" baseline="0"/>
                  <a:t> worth group</a:t>
                </a:r>
                <a:endParaRPr lang="en-US" sz="140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170336"/>
        <c:crosses val="autoZero"/>
        <c:auto val="1"/>
        <c:lblAlgn val="ctr"/>
        <c:lblOffset val="100"/>
        <c:noMultiLvlLbl val="0"/>
      </c:catAx>
      <c:valAx>
        <c:axId val="264170336"/>
        <c:scaling>
          <c:orientation val="minMax"/>
          <c:max val="1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dirty="0"/>
                  <a:t>Value of homes, </a:t>
                </a:r>
                <a:r>
                  <a:rPr lang="en-US" sz="1600" baseline="0" dirty="0" smtClean="0"/>
                  <a:t>thousands of 2019 </a:t>
                </a:r>
                <a:r>
                  <a:rPr lang="en-US" sz="1600" baseline="0" dirty="0"/>
                  <a:t>dollars</a:t>
                </a:r>
                <a:endParaRPr lang="en-US" sz="1600" dirty="0"/>
              </a:p>
            </c:rich>
          </c:tx>
          <c:layout>
            <c:manualLayout>
              <c:xMode val="edge"/>
              <c:yMode val="edge"/>
              <c:x val="6.376008931989223E-2"/>
              <c:y val="0.20695619189332334"/>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172688"/>
        <c:crosses val="autoZero"/>
        <c:crossBetween val="between"/>
      </c:valAx>
      <c:valAx>
        <c:axId val="264170728"/>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Annual</a:t>
                </a:r>
                <a:r>
                  <a:rPr lang="en-US" sz="1600" baseline="0"/>
                  <a:t> household income</a:t>
                </a:r>
                <a:endParaRPr lang="en-US" sz="1600"/>
              </a:p>
            </c:rich>
          </c:tx>
          <c:layout>
            <c:manualLayout>
              <c:xMode val="edge"/>
              <c:yMode val="edge"/>
              <c:x val="0.88122734458364171"/>
              <c:y val="0.3174301796256903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171120"/>
        <c:crosses val="max"/>
        <c:crossBetween val="between"/>
      </c:valAx>
      <c:catAx>
        <c:axId val="264171120"/>
        <c:scaling>
          <c:orientation val="minMax"/>
        </c:scaling>
        <c:delete val="1"/>
        <c:axPos val="b"/>
        <c:numFmt formatCode="0" sourceLinked="1"/>
        <c:majorTickMark val="out"/>
        <c:minorTickMark val="none"/>
        <c:tickLblPos val="nextTo"/>
        <c:crossAx val="264170728"/>
        <c:crosses val="autoZero"/>
        <c:auto val="1"/>
        <c:lblAlgn val="ctr"/>
        <c:lblOffset val="100"/>
        <c:noMultiLvlLbl val="0"/>
      </c:catAx>
      <c:spPr>
        <a:noFill/>
        <a:ln>
          <a:noFill/>
        </a:ln>
        <a:effectLst/>
      </c:spPr>
    </c:plotArea>
    <c:legend>
      <c:legendPos val="b"/>
      <c:layout>
        <c:manualLayout>
          <c:xMode val="edge"/>
          <c:yMode val="edge"/>
          <c:x val="0.19044811307142478"/>
          <c:y val="0.10354639929393243"/>
          <c:w val="0.43292386605019945"/>
          <c:h val="0.4521399095152146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Financial rate of return, 1975-2018</a:t>
            </a:r>
          </a:p>
        </c:rich>
      </c:tx>
      <c:layout>
        <c:manualLayout>
          <c:xMode val="edge"/>
          <c:yMode val="edge"/>
          <c:x val="0.26771207938111752"/>
          <c:y val="2.4275362895967965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61544860718516"/>
          <c:y val="0.11227865058291135"/>
          <c:w val="0.87924350848733468"/>
          <c:h val="0.85291153031951406"/>
        </c:manualLayout>
      </c:layout>
      <c:barChart>
        <c:barDir val="col"/>
        <c:grouping val="stacked"/>
        <c:varyColors val="0"/>
        <c:ser>
          <c:idx val="1"/>
          <c:order val="0"/>
          <c:tx>
            <c:strRef>
              <c:f>'RR avgs'!$A$3</c:f>
              <c:strCache>
                <c:ptCount val="1"/>
                <c:pt idx="0">
                  <c:v>Amount saved on rent</c:v>
                </c:pt>
              </c:strCache>
            </c:strRef>
          </c:tx>
          <c:spPr>
            <a:solidFill>
              <a:schemeClr val="accent2"/>
            </a:solidFill>
            <a:ln>
              <a:noFill/>
            </a:ln>
            <a:effectLst/>
          </c:spPr>
          <c:invertIfNegative val="0"/>
          <c:cat>
            <c:strRef>
              <c:f>'RR avgs'!$B$1:$D$1</c:f>
              <c:strCache>
                <c:ptCount val="3"/>
                <c:pt idx="0">
                  <c:v>3-month CD</c:v>
                </c:pt>
                <c:pt idx="1">
                  <c:v>S&amp;P 500</c:v>
                </c:pt>
                <c:pt idx="2">
                  <c:v>Housing</c:v>
                </c:pt>
              </c:strCache>
            </c:strRef>
          </c:cat>
          <c:val>
            <c:numRef>
              <c:f>'RR avgs'!$B$3:$D$3</c:f>
              <c:numCache>
                <c:formatCode>0.00</c:formatCode>
                <c:ptCount val="3"/>
                <c:pt idx="0">
                  <c:v>0</c:v>
                </c:pt>
                <c:pt idx="1">
                  <c:v>0</c:v>
                </c:pt>
                <c:pt idx="2">
                  <c:v>8.168047120478148</c:v>
                </c:pt>
              </c:numCache>
            </c:numRef>
          </c:val>
          <c:extLst>
            <c:ext xmlns:c16="http://schemas.microsoft.com/office/drawing/2014/chart" uri="{C3380CC4-5D6E-409C-BE32-E72D297353CC}">
              <c16:uniqueId val="{00000000-0C85-44AD-9593-EF56803F801B}"/>
            </c:ext>
          </c:extLst>
        </c:ser>
        <c:ser>
          <c:idx val="0"/>
          <c:order val="1"/>
          <c:tx>
            <c:strRef>
              <c:f>'RR avgs'!$A$2</c:f>
              <c:strCache>
                <c:ptCount val="1"/>
                <c:pt idx="0">
                  <c:v>Price appreciation</c:v>
                </c:pt>
              </c:strCache>
            </c:strRef>
          </c:tx>
          <c:spPr>
            <a:solidFill>
              <a:schemeClr val="accent1"/>
            </a:solidFill>
            <a:ln>
              <a:noFill/>
            </a:ln>
            <a:effectLst/>
          </c:spPr>
          <c:invertIfNegative val="0"/>
          <c:errBars>
            <c:errBarType val="both"/>
            <c:errValType val="cust"/>
            <c:noEndCap val="0"/>
            <c:plus>
              <c:numRef>
                <c:f>'RR avgs'!$B$4:$D$4</c:f>
                <c:numCache>
                  <c:formatCode>General</c:formatCode>
                  <c:ptCount val="3"/>
                  <c:pt idx="0">
                    <c:v>2.5621290768135703</c:v>
                  </c:pt>
                  <c:pt idx="1">
                    <c:v>15.773616654932511</c:v>
                  </c:pt>
                  <c:pt idx="2">
                    <c:v>3.8624063602665828</c:v>
                  </c:pt>
                </c:numCache>
              </c:numRef>
            </c:plus>
            <c:minus>
              <c:numRef>
                <c:f>'RR avgs'!$B$4:$D$4</c:f>
                <c:numCache>
                  <c:formatCode>General</c:formatCode>
                  <c:ptCount val="3"/>
                  <c:pt idx="0">
                    <c:v>2.5621290768135703</c:v>
                  </c:pt>
                  <c:pt idx="1">
                    <c:v>15.773616654932511</c:v>
                  </c:pt>
                  <c:pt idx="2">
                    <c:v>3.8624063602665828</c:v>
                  </c:pt>
                </c:numCache>
              </c:numRef>
            </c:minus>
            <c:spPr>
              <a:noFill/>
              <a:ln w="38100" cap="flat" cmpd="sng" algn="ctr">
                <a:solidFill>
                  <a:schemeClr val="tx1">
                    <a:lumMod val="65000"/>
                    <a:lumOff val="35000"/>
                    <a:alpha val="56000"/>
                  </a:schemeClr>
                </a:solidFill>
                <a:bevel/>
                <a:headEnd w="lg" len="med"/>
              </a:ln>
              <a:effectLst/>
            </c:spPr>
          </c:errBars>
          <c:cat>
            <c:strRef>
              <c:f>'RR avgs'!$B$1:$D$1</c:f>
              <c:strCache>
                <c:ptCount val="3"/>
                <c:pt idx="0">
                  <c:v>3-month CD</c:v>
                </c:pt>
                <c:pt idx="1">
                  <c:v>S&amp;P 500</c:v>
                </c:pt>
                <c:pt idx="2">
                  <c:v>Housing</c:v>
                </c:pt>
              </c:strCache>
            </c:strRef>
          </c:cat>
          <c:val>
            <c:numRef>
              <c:f>'RR avgs'!$B$2:$D$2</c:f>
              <c:numCache>
                <c:formatCode>0.00</c:formatCode>
                <c:ptCount val="3"/>
                <c:pt idx="0">
                  <c:v>1.8646840796221964</c:v>
                </c:pt>
                <c:pt idx="1">
                  <c:v>9.1136238240536454</c:v>
                </c:pt>
                <c:pt idx="2">
                  <c:v>1.4123609928080265</c:v>
                </c:pt>
              </c:numCache>
            </c:numRef>
          </c:val>
          <c:extLst>
            <c:ext xmlns:c16="http://schemas.microsoft.com/office/drawing/2014/chart" uri="{C3380CC4-5D6E-409C-BE32-E72D297353CC}">
              <c16:uniqueId val="{00000001-0C85-44AD-9593-EF56803F801B}"/>
            </c:ext>
          </c:extLst>
        </c:ser>
        <c:dLbls>
          <c:showLegendKey val="0"/>
          <c:showVal val="0"/>
          <c:showCatName val="0"/>
          <c:showSerName val="0"/>
          <c:showPercent val="0"/>
          <c:showBubbleSize val="0"/>
        </c:dLbls>
        <c:gapWidth val="219"/>
        <c:overlap val="100"/>
        <c:axId val="368598176"/>
        <c:axId val="368598568"/>
      </c:barChart>
      <c:catAx>
        <c:axId val="36859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8598568"/>
        <c:crosses val="autoZero"/>
        <c:auto val="1"/>
        <c:lblAlgn val="ctr"/>
        <c:lblOffset val="100"/>
        <c:noMultiLvlLbl val="0"/>
      </c:catAx>
      <c:valAx>
        <c:axId val="368598568"/>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dirty="0"/>
                  <a:t>Percent</a:t>
                </a:r>
                <a:r>
                  <a:rPr lang="en-US" baseline="0" dirty="0"/>
                  <a:t> per </a:t>
                </a:r>
                <a:r>
                  <a:rPr lang="en-US" baseline="0" dirty="0" smtClean="0"/>
                  <a:t>year, inflation adjusted</a:t>
                </a:r>
                <a:endParaRPr lang="en-US"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8598176"/>
        <c:crosses val="autoZero"/>
        <c:crossBetween val="between"/>
      </c:valAx>
      <c:spPr>
        <a:noFill/>
        <a:ln cmpd="dbl">
          <a:solidFill>
            <a:schemeClr val="tx1">
              <a:lumMod val="65000"/>
              <a:lumOff val="35000"/>
            </a:schemeClr>
          </a:solidFill>
        </a:ln>
        <a:effectLst/>
      </c:spPr>
    </c:plotArea>
    <c:legend>
      <c:legendPos val="l"/>
      <c:layout>
        <c:manualLayout>
          <c:xMode val="edge"/>
          <c:yMode val="edge"/>
          <c:x val="0.15700832644421606"/>
          <c:y val="0.23090091223755449"/>
          <c:w val="0.30730881905220769"/>
          <c:h val="0.1220678021717211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Productivity</a:t>
            </a:r>
            <a:r>
              <a:rPr lang="en-US" sz="2400" baseline="0"/>
              <a:t> growth in US industries, 1987-2016</a:t>
            </a:r>
            <a:endParaRPr lang="en-US" sz="240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93863462219064"/>
          <c:y val="0.12767021555734015"/>
          <c:w val="0.84535455215588451"/>
          <c:h val="0.83193763069803683"/>
        </c:manualLayout>
      </c:layout>
      <c:barChart>
        <c:barDir val="col"/>
        <c:grouping val="clustered"/>
        <c:varyColors val="0"/>
        <c:ser>
          <c:idx val="0"/>
          <c:order val="0"/>
          <c:tx>
            <c:strRef>
              <c:f>'y extract'!$C$2</c:f>
              <c:strCache>
                <c:ptCount val="1"/>
                <c:pt idx="0">
                  <c:v>Durable goods manufacturing</c:v>
                </c:pt>
              </c:strCache>
            </c:strRef>
          </c:tx>
          <c:spPr>
            <a:pattFill prst="trellis">
              <a:fgClr>
                <a:srgbClr val="00B0F0"/>
              </a:fgClr>
              <a:bgClr>
                <a:schemeClr val="bg1"/>
              </a:bgClr>
            </a:pattFill>
            <a:ln>
              <a:noFill/>
            </a:ln>
            <a:effectLst/>
          </c:spPr>
          <c:invertIfNegative val="0"/>
          <c:val>
            <c:numRef>
              <c:f>'y extract'!$AK$2</c:f>
              <c:numCache>
                <c:formatCode>General</c:formatCode>
                <c:ptCount val="1"/>
                <c:pt idx="0">
                  <c:v>250.1001639045711</c:v>
                </c:pt>
              </c:numCache>
            </c:numRef>
          </c:val>
          <c:extLst>
            <c:ext xmlns:c16="http://schemas.microsoft.com/office/drawing/2014/chart" uri="{C3380CC4-5D6E-409C-BE32-E72D297353CC}">
              <c16:uniqueId val="{00000000-9D5D-4E66-AB6F-0AD9C159EF6C}"/>
            </c:ext>
          </c:extLst>
        </c:ser>
        <c:ser>
          <c:idx val="1"/>
          <c:order val="1"/>
          <c:tx>
            <c:strRef>
              <c:f>'y extract'!$C$3</c:f>
              <c:strCache>
                <c:ptCount val="1"/>
                <c:pt idx="0">
                  <c:v>Multiple-family residential construction</c:v>
                </c:pt>
              </c:strCache>
            </c:strRef>
          </c:tx>
          <c:spPr>
            <a:pattFill prst="horzBrick">
              <a:fgClr>
                <a:schemeClr val="accent2">
                  <a:lumMod val="75000"/>
                </a:schemeClr>
              </a:fgClr>
              <a:bgClr>
                <a:schemeClr val="bg1"/>
              </a:bgClr>
            </a:pattFill>
            <a:ln w="28575">
              <a:solidFill>
                <a:schemeClr val="accent2">
                  <a:lumMod val="75000"/>
                </a:schemeClr>
              </a:solidFill>
            </a:ln>
            <a:effectLst/>
          </c:spPr>
          <c:invertIfNegative val="0"/>
          <c:val>
            <c:numRef>
              <c:f>'y extract'!$AK$3</c:f>
              <c:numCache>
                <c:formatCode>General</c:formatCode>
                <c:ptCount val="1"/>
                <c:pt idx="0">
                  <c:v>170.0028660334097</c:v>
                </c:pt>
              </c:numCache>
            </c:numRef>
          </c:val>
          <c:extLst>
            <c:ext xmlns:c16="http://schemas.microsoft.com/office/drawing/2014/chart" uri="{C3380CC4-5D6E-409C-BE32-E72D297353CC}">
              <c16:uniqueId val="{00000001-9D5D-4E66-AB6F-0AD9C159EF6C}"/>
            </c:ext>
          </c:extLst>
        </c:ser>
        <c:ser>
          <c:idx val="2"/>
          <c:order val="2"/>
          <c:tx>
            <c:strRef>
              <c:f>'y extract'!$C$4</c:f>
              <c:strCache>
                <c:ptCount val="1"/>
                <c:pt idx="0">
                  <c:v>Commercial banking</c:v>
                </c:pt>
              </c:strCache>
            </c:strRef>
          </c:tx>
          <c:spPr>
            <a:solidFill>
              <a:schemeClr val="accent3"/>
            </a:solidFill>
            <a:ln>
              <a:noFill/>
            </a:ln>
            <a:effectLst/>
          </c:spPr>
          <c:invertIfNegative val="0"/>
          <c:val>
            <c:numRef>
              <c:f>'y extract'!$AK$4</c:f>
              <c:numCache>
                <c:formatCode>General</c:formatCode>
                <c:ptCount val="1"/>
                <c:pt idx="0">
                  <c:v>142.60851667200293</c:v>
                </c:pt>
              </c:numCache>
            </c:numRef>
          </c:val>
          <c:extLst>
            <c:ext xmlns:c16="http://schemas.microsoft.com/office/drawing/2014/chart" uri="{C3380CC4-5D6E-409C-BE32-E72D297353CC}">
              <c16:uniqueId val="{00000002-9D5D-4E66-AB6F-0AD9C159EF6C}"/>
            </c:ext>
          </c:extLst>
        </c:ser>
        <c:ser>
          <c:idx val="3"/>
          <c:order val="3"/>
          <c:tx>
            <c:strRef>
              <c:f>'y extract'!$C$5</c:f>
              <c:strCache>
                <c:ptCount val="1"/>
                <c:pt idx="0">
                  <c:v>US private business sector</c:v>
                </c:pt>
              </c:strCache>
            </c:strRef>
          </c:tx>
          <c:spPr>
            <a:solidFill>
              <a:schemeClr val="accent2"/>
            </a:solidFill>
            <a:ln>
              <a:solidFill>
                <a:schemeClr val="accent2"/>
              </a:solidFill>
            </a:ln>
            <a:effectLst/>
          </c:spPr>
          <c:invertIfNegative val="0"/>
          <c:val>
            <c:numRef>
              <c:f>'y extract'!$AK$5</c:f>
              <c:numCache>
                <c:formatCode>General</c:formatCode>
                <c:ptCount val="1"/>
                <c:pt idx="0">
                  <c:v>76.438433082309416</c:v>
                </c:pt>
              </c:numCache>
            </c:numRef>
          </c:val>
          <c:extLst>
            <c:ext xmlns:c16="http://schemas.microsoft.com/office/drawing/2014/chart" uri="{C3380CC4-5D6E-409C-BE32-E72D297353CC}">
              <c16:uniqueId val="{00000003-9D5D-4E66-AB6F-0AD9C159EF6C}"/>
            </c:ext>
          </c:extLst>
        </c:ser>
        <c:ser>
          <c:idx val="4"/>
          <c:order val="4"/>
          <c:tx>
            <c:strRef>
              <c:f>'y extract'!$C$6</c:f>
              <c:strCache>
                <c:ptCount val="1"/>
                <c:pt idx="0">
                  <c:v> Hospitals and Nursing Homes</c:v>
                </c:pt>
              </c:strCache>
            </c:strRef>
          </c:tx>
          <c:spPr>
            <a:noFill/>
            <a:ln w="19050">
              <a:solidFill>
                <a:sysClr val="windowText" lastClr="000000"/>
              </a:solidFill>
            </a:ln>
            <a:effectLst/>
          </c:spPr>
          <c:invertIfNegative val="0"/>
          <c:val>
            <c:numRef>
              <c:f>'y extract'!$AK$6</c:f>
              <c:numCache>
                <c:formatCode>General</c:formatCode>
                <c:ptCount val="1"/>
                <c:pt idx="0">
                  <c:v>29.862663685723419</c:v>
                </c:pt>
              </c:numCache>
            </c:numRef>
          </c:val>
          <c:extLst>
            <c:ext xmlns:c16="http://schemas.microsoft.com/office/drawing/2014/chart" uri="{C3380CC4-5D6E-409C-BE32-E72D297353CC}">
              <c16:uniqueId val="{00000004-9D5D-4E66-AB6F-0AD9C159EF6C}"/>
            </c:ext>
          </c:extLst>
        </c:ser>
        <c:ser>
          <c:idx val="5"/>
          <c:order val="5"/>
          <c:tx>
            <c:strRef>
              <c:f>'y extract'!$C$7</c:f>
              <c:strCache>
                <c:ptCount val="1"/>
                <c:pt idx="0">
                  <c:v>Food services</c:v>
                </c:pt>
              </c:strCache>
            </c:strRef>
          </c:tx>
          <c:spPr>
            <a:solidFill>
              <a:schemeClr val="accent4">
                <a:lumMod val="75000"/>
              </a:schemeClr>
            </a:solidFill>
            <a:ln>
              <a:noFill/>
            </a:ln>
            <a:effectLst/>
          </c:spPr>
          <c:invertIfNegative val="0"/>
          <c:val>
            <c:numRef>
              <c:f>'y extract'!$AK$7</c:f>
              <c:numCache>
                <c:formatCode>General</c:formatCode>
                <c:ptCount val="1"/>
                <c:pt idx="0">
                  <c:v>14.067788857378119</c:v>
                </c:pt>
              </c:numCache>
            </c:numRef>
          </c:val>
          <c:extLst>
            <c:ext xmlns:c16="http://schemas.microsoft.com/office/drawing/2014/chart" uri="{C3380CC4-5D6E-409C-BE32-E72D297353CC}">
              <c16:uniqueId val="{00000005-9D5D-4E66-AB6F-0AD9C159EF6C}"/>
            </c:ext>
          </c:extLst>
        </c:ser>
        <c:ser>
          <c:idx val="6"/>
          <c:order val="6"/>
          <c:tx>
            <c:strRef>
              <c:f>'y extract'!$C$8</c:f>
              <c:strCache>
                <c:ptCount val="1"/>
                <c:pt idx="0">
                  <c:v>Single-family residential construction</c:v>
                </c:pt>
              </c:strCache>
            </c:strRef>
          </c:tx>
          <c:spPr>
            <a:pattFill prst="horzBrick">
              <a:fgClr>
                <a:srgbClr val="0070C0"/>
              </a:fgClr>
              <a:bgClr>
                <a:schemeClr val="bg1"/>
              </a:bgClr>
            </a:pattFill>
            <a:ln w="19050">
              <a:solidFill>
                <a:srgbClr val="FF0000"/>
              </a:solidFill>
            </a:ln>
            <a:effectLst/>
          </c:spPr>
          <c:invertIfNegative val="0"/>
          <c:dPt>
            <c:idx val="0"/>
            <c:invertIfNegative val="0"/>
            <c:bubble3D val="0"/>
            <c:spPr>
              <a:pattFill prst="horzBrick">
                <a:fgClr>
                  <a:srgbClr val="FF0000"/>
                </a:fgClr>
                <a:bgClr>
                  <a:schemeClr val="bg1"/>
                </a:bgClr>
              </a:pattFill>
              <a:ln w="19050">
                <a:solidFill>
                  <a:srgbClr val="FF0000"/>
                </a:solidFill>
              </a:ln>
              <a:effectLst/>
            </c:spPr>
            <c:extLst>
              <c:ext xmlns:c16="http://schemas.microsoft.com/office/drawing/2014/chart" uri="{C3380CC4-5D6E-409C-BE32-E72D297353CC}">
                <c16:uniqueId val="{00000007-9D5D-4E66-AB6F-0AD9C159EF6C}"/>
              </c:ext>
            </c:extLst>
          </c:dPt>
          <c:val>
            <c:numRef>
              <c:f>'y extract'!$AK$8</c:f>
              <c:numCache>
                <c:formatCode>General</c:formatCode>
                <c:ptCount val="1"/>
                <c:pt idx="0">
                  <c:v>10.5924397241657</c:v>
                </c:pt>
              </c:numCache>
            </c:numRef>
          </c:val>
          <c:extLst>
            <c:ext xmlns:c16="http://schemas.microsoft.com/office/drawing/2014/chart" uri="{C3380CC4-5D6E-409C-BE32-E72D297353CC}">
              <c16:uniqueId val="{00000008-9D5D-4E66-AB6F-0AD9C159EF6C}"/>
            </c:ext>
          </c:extLst>
        </c:ser>
        <c:ser>
          <c:idx val="8"/>
          <c:order val="8"/>
          <c:tx>
            <c:strRef>
              <c:f>'y extract'!$C$10</c:f>
              <c:strCache>
                <c:ptCount val="1"/>
                <c:pt idx="0">
                  <c:v> Educational Services</c:v>
                </c:pt>
              </c:strCache>
            </c:strRef>
          </c:tx>
          <c:spPr>
            <a:solidFill>
              <a:srgbClr val="92D050"/>
            </a:solidFill>
            <a:ln>
              <a:noFill/>
            </a:ln>
            <a:effectLst/>
          </c:spPr>
          <c:invertIfNegative val="0"/>
          <c:val>
            <c:numRef>
              <c:f>'y extract'!$AK$10</c:f>
              <c:numCache>
                <c:formatCode>General</c:formatCode>
                <c:ptCount val="1"/>
                <c:pt idx="0">
                  <c:v>-51.172877364276431</c:v>
                </c:pt>
              </c:numCache>
            </c:numRef>
          </c:val>
          <c:extLst>
            <c:ext xmlns:c16="http://schemas.microsoft.com/office/drawing/2014/chart" uri="{C3380CC4-5D6E-409C-BE32-E72D297353CC}">
              <c16:uniqueId val="{00000009-9D5D-4E66-AB6F-0AD9C159EF6C}"/>
            </c:ext>
          </c:extLst>
        </c:ser>
        <c:dLbls>
          <c:showLegendKey val="0"/>
          <c:showVal val="0"/>
          <c:showCatName val="0"/>
          <c:showSerName val="0"/>
          <c:showPercent val="0"/>
          <c:showBubbleSize val="0"/>
        </c:dLbls>
        <c:gapWidth val="219"/>
        <c:overlap val="-27"/>
        <c:axId val="368599744"/>
        <c:axId val="368600136"/>
        <c:extLst>
          <c:ext xmlns:c15="http://schemas.microsoft.com/office/drawing/2012/chart" uri="{02D57815-91ED-43cb-92C2-25804820EDAC}">
            <c15:filteredBarSeries>
              <c15:ser>
                <c:idx val="7"/>
                <c:order val="7"/>
                <c:tx>
                  <c:strRef>
                    <c:extLst>
                      <c:ext uri="{02D57815-91ED-43cb-92C2-25804820EDAC}">
                        <c15:formulaRef>
                          <c15:sqref>'y extract'!$C$9</c15:sqref>
                        </c15:formulaRef>
                      </c:ext>
                    </c:extLst>
                    <c:strCache>
                      <c:ptCount val="1"/>
                      <c:pt idx="0">
                        <c:v> Ambulatory Health Care Services</c:v>
                      </c:pt>
                    </c:strCache>
                  </c:strRef>
                </c:tx>
                <c:spPr>
                  <a:noFill/>
                  <a:ln w="19050">
                    <a:solidFill>
                      <a:srgbClr val="00B0F0"/>
                    </a:solidFill>
                  </a:ln>
                  <a:effectLst/>
                </c:spPr>
                <c:invertIfNegative val="0"/>
                <c:val>
                  <c:numRef>
                    <c:extLst>
                      <c:ext uri="{02D57815-91ED-43cb-92C2-25804820EDAC}">
                        <c15:formulaRef>
                          <c15:sqref>'y extract'!$AK$9</c15:sqref>
                        </c15:formulaRef>
                      </c:ext>
                    </c:extLst>
                    <c:numCache>
                      <c:formatCode>General</c:formatCode>
                      <c:ptCount val="1"/>
                      <c:pt idx="0">
                        <c:v>-3.3852938061447446</c:v>
                      </c:pt>
                    </c:numCache>
                  </c:numRef>
                </c:val>
                <c:extLst>
                  <c:ext xmlns:c16="http://schemas.microsoft.com/office/drawing/2014/chart" uri="{C3380CC4-5D6E-409C-BE32-E72D297353CC}">
                    <c16:uniqueId val="{0000000A-9D5D-4E66-AB6F-0AD9C159EF6C}"/>
                  </c:ext>
                </c:extLst>
              </c15:ser>
            </c15:filteredBarSeries>
          </c:ext>
        </c:extLst>
      </c:barChart>
      <c:catAx>
        <c:axId val="368599744"/>
        <c:scaling>
          <c:orientation val="minMax"/>
        </c:scaling>
        <c:delete val="1"/>
        <c:axPos val="b"/>
        <c:numFmt formatCode="General" sourceLinked="1"/>
        <c:majorTickMark val="none"/>
        <c:minorTickMark val="none"/>
        <c:tickLblPos val="nextTo"/>
        <c:crossAx val="368600136"/>
        <c:crosses val="autoZero"/>
        <c:auto val="1"/>
        <c:lblAlgn val="ctr"/>
        <c:lblOffset val="100"/>
        <c:noMultiLvlLbl val="0"/>
      </c:catAx>
      <c:valAx>
        <c:axId val="368600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Productivity</a:t>
                </a:r>
                <a:r>
                  <a:rPr lang="en-US" sz="1600" baseline="0"/>
                  <a:t> growth 1987-2016, percent</a:t>
                </a:r>
                <a:endParaRPr lang="en-US" sz="1600"/>
              </a:p>
            </c:rich>
          </c:tx>
          <c:layout>
            <c:manualLayout>
              <c:xMode val="edge"/>
              <c:yMode val="edge"/>
              <c:x val="9.4849134134722245E-3"/>
              <c:y val="0.2798277767617896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8599744"/>
        <c:crosses val="autoZero"/>
        <c:crossBetween val="between"/>
      </c:valAx>
      <c:spPr>
        <a:noFill/>
        <a:ln>
          <a:noFill/>
        </a:ln>
        <a:effectLst/>
      </c:spPr>
    </c:plotArea>
    <c:legend>
      <c:legendPos val="t"/>
      <c:layout>
        <c:manualLayout>
          <c:xMode val="edge"/>
          <c:yMode val="edge"/>
          <c:x val="0.5234870184272975"/>
          <c:y val="0.1092405798023329"/>
          <c:w val="0.47638208194132231"/>
          <c:h val="0.549586457496799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033321793258368E-2"/>
          <c:y val="6.5859808371154821E-2"/>
          <c:w val="0.87310948513328079"/>
          <c:h val="0.78946366953752567"/>
        </c:manualLayout>
      </c:layout>
      <c:scatterChart>
        <c:scatterStyle val="lineMarker"/>
        <c:varyColors val="0"/>
        <c:ser>
          <c:idx val="0"/>
          <c:order val="0"/>
          <c:tx>
            <c:strRef>
              <c:f>Data!$J$27</c:f>
              <c:strCache>
                <c:ptCount val="1"/>
                <c:pt idx="0">
                  <c:v>House Price-MPCC (Economy) ratio in 2013</c:v>
                </c:pt>
              </c:strCache>
            </c:strRef>
          </c:tx>
          <c:spPr>
            <a:ln w="19050" cap="rnd">
              <a:noFill/>
              <a:round/>
            </a:ln>
            <a:effectLst/>
          </c:spPr>
          <c:marker>
            <c:symbol val="circle"/>
            <c:size val="7"/>
            <c:spPr>
              <a:solidFill>
                <a:schemeClr val="accent1"/>
              </a:solidFill>
              <a:ln w="3175">
                <a:solidFill>
                  <a:schemeClr val="accent1"/>
                </a:solidFill>
              </a:ln>
              <a:effectLst/>
            </c:spPr>
          </c:marker>
          <c:dLbls>
            <c:dLbl>
              <c:idx val="0"/>
              <c:layout/>
              <c:tx>
                <c:rich>
                  <a:bodyPr/>
                  <a:lstStyle/>
                  <a:p>
                    <a:fld id="{E9C8390B-80B9-4593-B331-22267C39D8C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C859-4D07-BCA2-8C323BCD0E72}"/>
                </c:ext>
              </c:extLst>
            </c:dLbl>
            <c:dLbl>
              <c:idx val="1"/>
              <c:layout>
                <c:manualLayout>
                  <c:x val="0"/>
                  <c:y val="-6.0514372163388806E-3"/>
                </c:manualLayout>
              </c:layout>
              <c:tx>
                <c:rich>
                  <a:bodyPr/>
                  <a:lstStyle/>
                  <a:p>
                    <a:fld id="{E5CE48C7-DC0E-401F-A118-A0EDCB4FCE5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C859-4D07-BCA2-8C323BCD0E72}"/>
                </c:ext>
              </c:extLst>
            </c:dLbl>
            <c:dLbl>
              <c:idx val="2"/>
              <c:layout>
                <c:manualLayout>
                  <c:x val="-5.8608058608058608E-3"/>
                  <c:y val="0"/>
                </c:manualLayout>
              </c:layout>
              <c:tx>
                <c:rich>
                  <a:bodyPr/>
                  <a:lstStyle/>
                  <a:p>
                    <a:fld id="{F1A4DA49-4A7B-4FEF-866F-2D614FAF5BB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C859-4D07-BCA2-8C323BCD0E72}"/>
                </c:ext>
              </c:extLst>
            </c:dLbl>
            <c:dLbl>
              <c:idx val="3"/>
              <c:layout/>
              <c:tx>
                <c:rich>
                  <a:bodyPr/>
                  <a:lstStyle/>
                  <a:p>
                    <a:fld id="{A652B2C1-A969-4E4C-AD4E-6A4E01790E8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C859-4D07-BCA2-8C323BCD0E72}"/>
                </c:ext>
              </c:extLst>
            </c:dLbl>
            <c:dLbl>
              <c:idx val="4"/>
              <c:layout/>
              <c:tx>
                <c:rich>
                  <a:bodyPr/>
                  <a:lstStyle/>
                  <a:p>
                    <a:fld id="{C0950A35-6F68-4185-B55F-5B0C6990C5A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C859-4D07-BCA2-8C323BCD0E72}"/>
                </c:ext>
              </c:extLst>
            </c:dLbl>
            <c:dLbl>
              <c:idx val="5"/>
              <c:layout/>
              <c:tx>
                <c:rich>
                  <a:bodyPr/>
                  <a:lstStyle/>
                  <a:p>
                    <a:fld id="{4C7A1B93-8806-41DE-9CB0-E7F43B509A4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C859-4D07-BCA2-8C323BCD0E72}"/>
                </c:ext>
              </c:extLst>
            </c:dLbl>
            <c:dLbl>
              <c:idx val="6"/>
              <c:layout>
                <c:manualLayout>
                  <c:x val="8.7912087912087374E-3"/>
                  <c:y val="2.0171457387795529E-3"/>
                </c:manualLayout>
              </c:layout>
              <c:tx>
                <c:rich>
                  <a:bodyPr/>
                  <a:lstStyle/>
                  <a:p>
                    <a:fld id="{FDB741FB-E0A8-4DF8-A458-D41720B60A5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C859-4D07-BCA2-8C323BCD0E72}"/>
                </c:ext>
              </c:extLst>
            </c:dLbl>
            <c:dLbl>
              <c:idx val="7"/>
              <c:layout/>
              <c:tx>
                <c:rich>
                  <a:bodyPr/>
                  <a:lstStyle/>
                  <a:p>
                    <a:fld id="{D5CCBB0B-92A9-4272-835E-C01CF203713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C859-4D07-BCA2-8C323BCD0E72}"/>
                </c:ext>
              </c:extLst>
            </c:dLbl>
            <c:dLbl>
              <c:idx val="8"/>
              <c:layout/>
              <c:tx>
                <c:rich>
                  <a:bodyPr/>
                  <a:lstStyle/>
                  <a:p>
                    <a:fld id="{AC540FFC-8E16-43DD-88AE-F4D81591676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C859-4D07-BCA2-8C323BCD0E72}"/>
                </c:ext>
              </c:extLst>
            </c:dLbl>
            <c:dLbl>
              <c:idx val="9"/>
              <c:layout/>
              <c:tx>
                <c:rich>
                  <a:bodyPr/>
                  <a:lstStyle/>
                  <a:p>
                    <a:fld id="{0BC4AF1A-FF83-49D2-873A-B3342BE854D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C859-4D07-BCA2-8C323BCD0E72}"/>
                </c:ext>
              </c:extLst>
            </c:dLbl>
            <c:dLbl>
              <c:idx val="10"/>
              <c:layout>
                <c:manualLayout>
                  <c:x val="-2.6498035219056519E-2"/>
                  <c:y val="-2.2284122562674164E-2"/>
                </c:manualLayout>
              </c:layout>
              <c:tx>
                <c:rich>
                  <a:bodyPr/>
                  <a:lstStyle/>
                  <a:p>
                    <a:fld id="{FC332E4F-EABC-4E03-A8E0-14FEF62E0F6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C859-4D07-BCA2-8C323BCD0E72}"/>
                </c:ext>
              </c:extLst>
            </c:dLbl>
            <c:dLbl>
              <c:idx val="11"/>
              <c:layout>
                <c:manualLayout>
                  <c:x val="1.4652591502985204E-3"/>
                  <c:y val="-6.051357801152314E-3"/>
                </c:manualLayout>
              </c:layout>
              <c:tx>
                <c:rich>
                  <a:bodyPr/>
                  <a:lstStyle/>
                  <a:p>
                    <a:fld id="{4D81E54B-F249-47FD-9093-85055EDC615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7.757503388999451E-2"/>
                      <c:h val="2.8209862572019642E-2"/>
                    </c:manualLayout>
                  </c15:layout>
                  <c15:dlblFieldTable/>
                  <c15:showDataLabelsRange val="1"/>
                </c:ext>
                <c:ext xmlns:c16="http://schemas.microsoft.com/office/drawing/2014/chart" uri="{C3380CC4-5D6E-409C-BE32-E72D297353CC}">
                  <c16:uniqueId val="{0000000B-C859-4D07-BCA2-8C323BCD0E72}"/>
                </c:ext>
              </c:extLst>
            </c:dLbl>
            <c:dLbl>
              <c:idx val="12"/>
              <c:layout/>
              <c:tx>
                <c:rich>
                  <a:bodyPr/>
                  <a:lstStyle/>
                  <a:p>
                    <a:fld id="{85DE3802-6328-46BD-928C-DA7F58D0422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C859-4D07-BCA2-8C323BCD0E72}"/>
                </c:ext>
              </c:extLst>
            </c:dLbl>
            <c:dLbl>
              <c:idx val="13"/>
              <c:layout>
                <c:manualLayout>
                  <c:x val="-4.3956043956043956E-3"/>
                  <c:y val="3.2274331820474032E-2"/>
                </c:manualLayout>
              </c:layout>
              <c:tx>
                <c:rich>
                  <a:bodyPr/>
                  <a:lstStyle/>
                  <a:p>
                    <a:fld id="{F96C1ED8-4971-4D88-9F9B-B061AD07090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C859-4D07-BCA2-8C323BCD0E72}"/>
                </c:ext>
              </c:extLst>
            </c:dLbl>
            <c:dLbl>
              <c:idx val="14"/>
              <c:layout>
                <c:manualLayout>
                  <c:x val="-4.5427207809015747E-2"/>
                  <c:y val="-1.0083150528123525E-2"/>
                </c:manualLayout>
              </c:layout>
              <c:tx>
                <c:rich>
                  <a:bodyPr/>
                  <a:lstStyle/>
                  <a:p>
                    <a:fld id="{5DA043E9-F7E7-40F4-8609-86113E61D0C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C859-4D07-BCA2-8C323BCD0E72}"/>
                </c:ext>
              </c:extLst>
            </c:dLbl>
            <c:dLbl>
              <c:idx val="15"/>
              <c:layout/>
              <c:tx>
                <c:rich>
                  <a:bodyPr/>
                  <a:lstStyle/>
                  <a:p>
                    <a:fld id="{BCBFCDF3-80E7-4838-B310-1C895B86CE6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F-C859-4D07-BCA2-8C323BCD0E72}"/>
                </c:ext>
              </c:extLst>
            </c:dLbl>
            <c:dLbl>
              <c:idx val="16"/>
              <c:layout>
                <c:manualLayout>
                  <c:x val="-1.0254500791522993E-2"/>
                  <c:y val="1.4137784397674798E-2"/>
                </c:manualLayout>
              </c:layout>
              <c:tx>
                <c:rich>
                  <a:bodyPr/>
                  <a:lstStyle/>
                  <a:p>
                    <a:fld id="{2C4AEBC2-6F8B-49BF-8C17-F164F6249E1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C859-4D07-BCA2-8C323BCD0E72}"/>
                </c:ext>
              </c:extLst>
            </c:dLbl>
            <c:dLbl>
              <c:idx val="17"/>
              <c:layout/>
              <c:tx>
                <c:rich>
                  <a:bodyPr/>
                  <a:lstStyle/>
                  <a:p>
                    <a:fld id="{FD3B3734-8ABF-4D16-99CF-2B9DEF51CA0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1-C859-4D07-BCA2-8C323BCD0E72}"/>
                </c:ext>
              </c:extLst>
            </c:dLbl>
            <c:dLbl>
              <c:idx val="18"/>
              <c:layout/>
              <c:tx>
                <c:rich>
                  <a:bodyPr/>
                  <a:lstStyle/>
                  <a:p>
                    <a:fld id="{DBE36032-42DC-4E97-8291-1895C554AB7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2-C859-4D07-BCA2-8C323BCD0E72}"/>
                </c:ext>
              </c:extLst>
            </c:dLbl>
            <c:dLbl>
              <c:idx val="19"/>
              <c:layout/>
              <c:tx>
                <c:rich>
                  <a:bodyPr/>
                  <a:lstStyle/>
                  <a:p>
                    <a:fld id="{5326679A-B490-4F98-BFDE-469CED02B6E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3-C859-4D07-BCA2-8C323BCD0E72}"/>
                </c:ext>
              </c:extLst>
            </c:dLbl>
            <c:dLbl>
              <c:idx val="20"/>
              <c:layout>
                <c:manualLayout>
                  <c:x val="-8.7912087912088172E-3"/>
                  <c:y val="1.0085728693898134E-2"/>
                </c:manualLayout>
              </c:layout>
              <c:tx>
                <c:rich>
                  <a:bodyPr/>
                  <a:lstStyle/>
                  <a:p>
                    <a:fld id="{A12D8123-90E0-458D-BB93-C2F2026502B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C859-4D07-BCA2-8C323BCD0E72}"/>
                </c:ext>
              </c:extLst>
            </c:dLbl>
            <c:dLbl>
              <c:idx val="21"/>
              <c:layout>
                <c:manualLayout>
                  <c:x val="1.4649286845032155E-3"/>
                  <c:y val="1.2102913528603329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40FBEBD2-14DE-4089-B476-C595BA119E7A}"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4.6476190476190476E-2"/>
                      <c:h val="2.4175571094460394E-2"/>
                    </c:manualLayout>
                  </c15:layout>
                  <c15:dlblFieldTable/>
                  <c15:showDataLabelsRange val="1"/>
                </c:ext>
                <c:ext xmlns:c16="http://schemas.microsoft.com/office/drawing/2014/chart" uri="{C3380CC4-5D6E-409C-BE32-E72D297353CC}">
                  <c16:uniqueId val="{00000015-C859-4D07-BCA2-8C323BCD0E72}"/>
                </c:ext>
              </c:extLst>
            </c:dLbl>
            <c:dLbl>
              <c:idx val="22"/>
              <c:layout>
                <c:manualLayout>
                  <c:x val="-5.3723433106370081E-17"/>
                  <c:y val="8.0685829551185809E-3"/>
                </c:manualLayout>
              </c:layout>
              <c:tx>
                <c:rich>
                  <a:bodyPr/>
                  <a:lstStyle/>
                  <a:p>
                    <a:fld id="{8935AAB9-9183-4A36-988E-DFFB5A87997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C859-4D07-BCA2-8C323BCD0E72}"/>
                </c:ext>
              </c:extLst>
            </c:dLbl>
            <c:dLbl>
              <c:idx val="23"/>
              <c:layout>
                <c:manualLayout>
                  <c:x val="1.0256410256410256E-2"/>
                  <c:y val="4.034291477559254E-3"/>
                </c:manualLayout>
              </c:layout>
              <c:tx>
                <c:rich>
                  <a:bodyPr/>
                  <a:lstStyle/>
                  <a:p>
                    <a:fld id="{102D13E2-AEF1-41A5-9A21-56FA5CC6D15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C859-4D07-BCA2-8C323BCD0E72}"/>
                </c:ext>
              </c:extLst>
            </c:dLbl>
            <c:dLbl>
              <c:idx val="24"/>
              <c:layout/>
              <c:tx>
                <c:rich>
                  <a:bodyPr/>
                  <a:lstStyle/>
                  <a:p>
                    <a:fld id="{D5333B2F-788D-437B-BC3D-4B93F72EA29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8-C859-4D07-BCA2-8C323BCD0E72}"/>
                </c:ext>
              </c:extLst>
            </c:dLbl>
            <c:dLbl>
              <c:idx val="25"/>
              <c:layout/>
              <c:tx>
                <c:rich>
                  <a:bodyPr/>
                  <a:lstStyle/>
                  <a:p>
                    <a:fld id="{4922498D-B0A8-4AC7-A6B9-147FBE5E4F0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9-C859-4D07-BCA2-8C323BCD0E72}"/>
                </c:ext>
              </c:extLst>
            </c:dLbl>
            <c:dLbl>
              <c:idx val="26"/>
              <c:layout>
                <c:manualLayout>
                  <c:x val="0"/>
                  <c:y val="-1.47922312032668E-16"/>
                </c:manualLayout>
              </c:layout>
              <c:tx>
                <c:rich>
                  <a:bodyPr/>
                  <a:lstStyle/>
                  <a:p>
                    <a:fld id="{D716A841-C894-46EC-A276-CD0D5F30C36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A-C859-4D07-BCA2-8C323BCD0E72}"/>
                </c:ext>
              </c:extLst>
            </c:dLbl>
            <c:dLbl>
              <c:idx val="27"/>
              <c:layout>
                <c:manualLayout>
                  <c:x val="-1.3186813186813294E-2"/>
                  <c:y val="1.0085728693898134E-2"/>
                </c:manualLayout>
              </c:layout>
              <c:tx>
                <c:rich>
                  <a:bodyPr/>
                  <a:lstStyle/>
                  <a:p>
                    <a:fld id="{BA5291B0-F577-4F43-AA2B-5E7CF003BEA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B-C859-4D07-BCA2-8C323BCD0E72}"/>
                </c:ext>
              </c:extLst>
            </c:dLbl>
            <c:dLbl>
              <c:idx val="28"/>
              <c:layout>
                <c:manualLayout>
                  <c:x val="-5.8608058608058608E-3"/>
                  <c:y val="-8.0685829551186555E-3"/>
                </c:manualLayout>
              </c:layout>
              <c:tx>
                <c:rich>
                  <a:bodyPr/>
                  <a:lstStyle/>
                  <a:p>
                    <a:fld id="{B2554656-7328-4108-AA60-777DE21DE2C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C-C859-4D07-BCA2-8C323BCD0E72}"/>
                </c:ext>
              </c:extLst>
            </c:dLbl>
            <c:dLbl>
              <c:idx val="29"/>
              <c:layout>
                <c:manualLayout>
                  <c:x val="1.4652014652014652E-3"/>
                  <c:y val="1.8154311649016642E-2"/>
                </c:manualLayout>
              </c:layout>
              <c:tx>
                <c:rich>
                  <a:bodyPr/>
                  <a:lstStyle/>
                  <a:p>
                    <a:fld id="{31AAB7E0-E89A-4813-9D50-A0E7508AD75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D-C859-4D07-BCA2-8C323BCD0E72}"/>
                </c:ext>
              </c:extLst>
            </c:dLbl>
            <c:dLbl>
              <c:idx val="30"/>
              <c:layout/>
              <c:tx>
                <c:rich>
                  <a:bodyPr/>
                  <a:lstStyle/>
                  <a:p>
                    <a:fld id="{A694608A-9317-4D71-A6F5-679146A97A7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E-C859-4D07-BCA2-8C323BCD0E72}"/>
                </c:ext>
              </c:extLst>
            </c:dLbl>
            <c:dLbl>
              <c:idx val="31"/>
              <c:layout>
                <c:manualLayout>
                  <c:x val="2.9298573690065385E-2"/>
                  <c:y val="-4.0393669707643551E-3"/>
                </c:manualLayout>
              </c:layout>
              <c:tx>
                <c:rich>
                  <a:bodyPr/>
                  <a:lstStyle/>
                  <a:p>
                    <a:fld id="{0CBBA934-F22D-4163-908D-75C39616B27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F-C859-4D07-BCA2-8C323BCD0E72}"/>
                </c:ext>
              </c:extLst>
            </c:dLbl>
            <c:dLbl>
              <c:idx val="32"/>
              <c:layout>
                <c:manualLayout>
                  <c:x val="1.6117216117216119E-2"/>
                  <c:y val="-7.3961156016334E-17"/>
                </c:manualLayout>
              </c:layout>
              <c:tx>
                <c:rich>
                  <a:bodyPr/>
                  <a:lstStyle/>
                  <a:p>
                    <a:fld id="{2CE23CC1-88B4-49DD-864B-440B3C8A6D9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0-C859-4D07-BCA2-8C323BCD0E72}"/>
                </c:ext>
              </c:extLst>
            </c:dLbl>
            <c:dLbl>
              <c:idx val="33"/>
              <c:layout>
                <c:manualLayout>
                  <c:x val="-5.2996070438112886E-2"/>
                  <c:y val="-3.7140204271123488E-2"/>
                </c:manualLayout>
              </c:layout>
              <c:tx>
                <c:rich>
                  <a:bodyPr/>
                  <a:lstStyle/>
                  <a:p>
                    <a:fld id="{D360F8BE-4104-4213-990C-B846C0252E4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1-C859-4D07-BCA2-8C323BCD0E72}"/>
                </c:ext>
              </c:extLst>
            </c:dLbl>
            <c:dLbl>
              <c:idx val="34"/>
              <c:layout>
                <c:manualLayout>
                  <c:x val="-5.4212454212454263E-2"/>
                  <c:y val="2.4205748865355373E-2"/>
                </c:manualLayout>
              </c:layout>
              <c:tx>
                <c:rich>
                  <a:bodyPr/>
                  <a:lstStyle/>
                  <a:p>
                    <a:fld id="{DE86AF09-1C8E-4608-B629-449092C5691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2-C859-4D07-BCA2-8C323BCD0E72}"/>
                </c:ext>
              </c:extLst>
            </c:dLbl>
            <c:dLbl>
              <c:idx val="35"/>
              <c:layout/>
              <c:tx>
                <c:rich>
                  <a:bodyPr/>
                  <a:lstStyle/>
                  <a:p>
                    <a:fld id="{3F3FDB57-200D-4015-8257-10B6EF6DAB7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3-C859-4D07-BCA2-8C323BCD0E72}"/>
                </c:ext>
              </c:extLst>
            </c:dLbl>
            <c:dLbl>
              <c:idx val="36"/>
              <c:layout>
                <c:manualLayout>
                  <c:x val="-8.7912087912087652E-3"/>
                  <c:y val="4.034291477559254E-3"/>
                </c:manualLayout>
              </c:layout>
              <c:tx>
                <c:rich>
                  <a:bodyPr/>
                  <a:lstStyle/>
                  <a:p>
                    <a:fld id="{D94615FB-7AA5-47AF-9442-CFB3B123AB7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4-C859-4D07-BCA2-8C323BCD0E72}"/>
                </c:ext>
              </c:extLst>
            </c:dLbl>
            <c:dLbl>
              <c:idx val="37"/>
              <c:layout>
                <c:manualLayout>
                  <c:x val="-5.5677655677655681E-2"/>
                  <c:y val="-8.0685829551185809E-3"/>
                </c:manualLayout>
              </c:layout>
              <c:tx>
                <c:rich>
                  <a:bodyPr/>
                  <a:lstStyle/>
                  <a:p>
                    <a:fld id="{700A59A1-D4D8-473E-ADF7-88AE9E45D86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5-C859-4D07-BCA2-8C323BCD0E72}"/>
                </c:ext>
              </c:extLst>
            </c:dLbl>
            <c:dLbl>
              <c:idx val="38"/>
              <c:layout/>
              <c:tx>
                <c:rich>
                  <a:bodyPr/>
                  <a:lstStyle/>
                  <a:p>
                    <a:fld id="{2DAE2BA8-7A2E-4624-909D-2ADD145D02E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6-C859-4D07-BCA2-8C323BCD0E72}"/>
                </c:ext>
              </c:extLst>
            </c:dLbl>
            <c:dLbl>
              <c:idx val="39"/>
              <c:layout/>
              <c:tx>
                <c:rich>
                  <a:bodyPr/>
                  <a:lstStyle/>
                  <a:p>
                    <a:fld id="{6D8556D4-C04A-449C-AC37-E7B63132722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7-C859-4D07-BCA2-8C323BCD0E72}"/>
                </c:ext>
              </c:extLst>
            </c:dLbl>
            <c:dLbl>
              <c:idx val="40"/>
              <c:layout/>
              <c:tx>
                <c:rich>
                  <a:bodyPr/>
                  <a:lstStyle/>
                  <a:p>
                    <a:fld id="{FAA28243-3BB4-4DF3-A9C1-44DA1DAF669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8-C859-4D07-BCA2-8C323BCD0E72}"/>
                </c:ext>
              </c:extLst>
            </c:dLbl>
            <c:dLbl>
              <c:idx val="41"/>
              <c:layout/>
              <c:tx>
                <c:rich>
                  <a:bodyPr/>
                  <a:lstStyle/>
                  <a:p>
                    <a:fld id="{9877EECD-6874-404B-96E1-B50751E43B1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9-C859-4D07-BCA2-8C323BCD0E72}"/>
                </c:ext>
              </c:extLst>
            </c:dLbl>
            <c:dLbl>
              <c:idx val="42"/>
              <c:layout>
                <c:manualLayout>
                  <c:x val="-7.326007326007326E-3"/>
                  <c:y val="-7.3961156016334E-17"/>
                </c:manualLayout>
              </c:layout>
              <c:tx>
                <c:rich>
                  <a:bodyPr/>
                  <a:lstStyle/>
                  <a:p>
                    <a:fld id="{DDE04FD9-05C2-483C-81AB-4690D3FA102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A-C859-4D07-BCA2-8C323BCD0E72}"/>
                </c:ext>
              </c:extLst>
            </c:dLbl>
            <c:dLbl>
              <c:idx val="43"/>
              <c:layout>
                <c:manualLayout>
                  <c:x val="8.791208791208845E-3"/>
                  <c:y val="4.034291477559254E-3"/>
                </c:manualLayout>
              </c:layout>
              <c:tx>
                <c:rich>
                  <a:bodyPr/>
                  <a:lstStyle/>
                  <a:p>
                    <a:fld id="{4D2052D6-AD1D-4CF6-8CA4-EE938537FBF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B-C859-4D07-BCA2-8C323BCD0E72}"/>
                </c:ext>
              </c:extLst>
            </c:dLbl>
            <c:dLbl>
              <c:idx val="44"/>
              <c:layout/>
              <c:tx>
                <c:rich>
                  <a:bodyPr/>
                  <a:lstStyle/>
                  <a:p>
                    <a:fld id="{BE89B7EB-B8AE-4D4B-85EC-49C0E7C9DCE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C-C859-4D07-BCA2-8C323BCD0E72}"/>
                </c:ext>
              </c:extLst>
            </c:dLbl>
            <c:dLbl>
              <c:idx val="45"/>
              <c:layout>
                <c:manualLayout>
                  <c:x val="4.8178245852829871E-3"/>
                  <c:y val="-1.8570102135561813E-2"/>
                </c:manualLayout>
              </c:layout>
              <c:tx>
                <c:rich>
                  <a:bodyPr/>
                  <a:lstStyle/>
                  <a:p>
                    <a:fld id="{B7A35478-F98D-4172-B9FC-51DA3064EF5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D-C859-4D07-BCA2-8C323BCD0E72}"/>
                </c:ext>
              </c:extLst>
            </c:dLbl>
            <c:dLbl>
              <c:idx val="46"/>
              <c:layout/>
              <c:tx>
                <c:rich>
                  <a:bodyPr/>
                  <a:lstStyle/>
                  <a:p>
                    <a:fld id="{79DD5EE6-353C-48F2-9F4E-FC4EE609EDF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2E-C859-4D07-BCA2-8C323BCD0E72}"/>
                </c:ext>
              </c:extLst>
            </c:dLbl>
            <c:dLbl>
              <c:idx val="47"/>
              <c:layout>
                <c:manualLayout>
                  <c:x val="-1.6862386048490368E-2"/>
                  <c:y val="0"/>
                </c:manualLayout>
              </c:layout>
              <c:tx>
                <c:rich>
                  <a:bodyPr/>
                  <a:lstStyle/>
                  <a:p>
                    <a:fld id="{81C7CB91-ED02-4FE6-AB08-270F3E9B4D8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F-C859-4D07-BCA2-8C323BCD0E72}"/>
                </c:ext>
              </c:extLst>
            </c:dLbl>
            <c:dLbl>
              <c:idx val="48"/>
              <c:layout>
                <c:manualLayout>
                  <c:x val="-7.4725274725274723E-2"/>
                  <c:y val="-2.017145738779627E-3"/>
                </c:manualLayout>
              </c:layout>
              <c:tx>
                <c:rich>
                  <a:bodyPr/>
                  <a:lstStyle/>
                  <a:p>
                    <a:fld id="{8A3A1FC5-30D9-4964-BE08-6ECBC780026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0-C859-4D07-BCA2-8C323BCD0E72}"/>
                </c:ext>
              </c:extLst>
            </c:dLbl>
            <c:dLbl>
              <c:idx val="49"/>
              <c:layout>
                <c:manualLayout>
                  <c:x val="-1.7582417582417582E-2"/>
                  <c:y val="8.0685829551185809E-3"/>
                </c:manualLayout>
              </c:layout>
              <c:tx>
                <c:rich>
                  <a:bodyPr/>
                  <a:lstStyle/>
                  <a:p>
                    <a:fld id="{244B54A9-EFC5-4CEE-913D-8AF2762FE8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1-C859-4D07-BCA2-8C323BCD0E72}"/>
                </c:ext>
              </c:extLst>
            </c:dLbl>
            <c:dLbl>
              <c:idx val="50"/>
              <c:layout>
                <c:manualLayout>
                  <c:x val="-2.4089122926414935E-3"/>
                  <c:y val="1.4856081708449329E-2"/>
                </c:manualLayout>
              </c:layout>
              <c:tx>
                <c:rich>
                  <a:bodyPr/>
                  <a:lstStyle/>
                  <a:p>
                    <a:fld id="{540ACAA6-F520-4DF2-834F-93CDC4F6272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2-C859-4D07-BCA2-8C323BCD0E72}"/>
                </c:ext>
              </c:extLst>
            </c:dLbl>
            <c:dLbl>
              <c:idx val="51"/>
              <c:layout/>
              <c:tx>
                <c:rich>
                  <a:bodyPr/>
                  <a:lstStyle/>
                  <a:p>
                    <a:fld id="{270076ED-F440-42C7-8020-58AC954E41A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3-C859-4D07-BCA2-8C323BCD0E72}"/>
                </c:ext>
              </c:extLst>
            </c:dLbl>
            <c:dLbl>
              <c:idx val="52"/>
              <c:layout>
                <c:manualLayout>
                  <c:x val="-7.3276424891145688E-3"/>
                  <c:y val="-1.0072972595598617E-2"/>
                </c:manualLayout>
              </c:layout>
              <c:tx>
                <c:rich>
                  <a:bodyPr/>
                  <a:lstStyle/>
                  <a:p>
                    <a:fld id="{1AFFACC5-F10A-4FE8-9B91-11C2E6343E6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4-C859-4D07-BCA2-8C323BCD0E72}"/>
                </c:ext>
              </c:extLst>
            </c:dLbl>
            <c:dLbl>
              <c:idx val="53"/>
              <c:layout/>
              <c:tx>
                <c:rich>
                  <a:bodyPr/>
                  <a:lstStyle/>
                  <a:p>
                    <a:fld id="{1EF8173D-57D9-4441-90A1-4A148AA1C3C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5-C859-4D07-BCA2-8C323BCD0E72}"/>
                </c:ext>
              </c:extLst>
            </c:dLbl>
            <c:dLbl>
              <c:idx val="54"/>
              <c:layout/>
              <c:tx>
                <c:rich>
                  <a:bodyPr/>
                  <a:lstStyle/>
                  <a:p>
                    <a:fld id="{B6E92810-8D3C-4DF7-AC68-103607BBD1D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6-C859-4D07-BCA2-8C323BCD0E72}"/>
                </c:ext>
              </c:extLst>
            </c:dLbl>
            <c:dLbl>
              <c:idx val="55"/>
              <c:layout/>
              <c:tx>
                <c:rich>
                  <a:bodyPr/>
                  <a:lstStyle/>
                  <a:p>
                    <a:fld id="{629FCD7E-DB18-4A3B-AC4D-7DC7B1C3FED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7-C859-4D07-BCA2-8C323BCD0E72}"/>
                </c:ext>
              </c:extLst>
            </c:dLbl>
            <c:dLbl>
              <c:idx val="56"/>
              <c:layout/>
              <c:tx>
                <c:rich>
                  <a:bodyPr/>
                  <a:lstStyle/>
                  <a:p>
                    <a:fld id="{E35C3FF3-508C-4C48-A871-52803210098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8-C859-4D07-BCA2-8C323BCD0E72}"/>
                </c:ext>
              </c:extLst>
            </c:dLbl>
            <c:dLbl>
              <c:idx val="57"/>
              <c:layout/>
              <c:tx>
                <c:rich>
                  <a:bodyPr/>
                  <a:lstStyle/>
                  <a:p>
                    <a:fld id="{6BC417CD-364B-415C-8B5E-23F4314BA22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9-C859-4D07-BCA2-8C323BCD0E72}"/>
                </c:ext>
              </c:extLst>
            </c:dLbl>
            <c:dLbl>
              <c:idx val="58"/>
              <c:layout/>
              <c:tx>
                <c:rich>
                  <a:bodyPr/>
                  <a:lstStyle/>
                  <a:p>
                    <a:fld id="{1D25F4E0-8273-411B-ADEF-F5587B1AFB7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A-C859-4D07-BCA2-8C323BCD0E72}"/>
                </c:ext>
              </c:extLst>
            </c:dLbl>
            <c:dLbl>
              <c:idx val="59"/>
              <c:layout>
                <c:manualLayout>
                  <c:x val="-3.0769230769230771E-2"/>
                  <c:y val="-2.017145738779627E-3"/>
                </c:manualLayout>
              </c:layout>
              <c:tx>
                <c:rich>
                  <a:bodyPr/>
                  <a:lstStyle/>
                  <a:p>
                    <a:fld id="{E1092D45-176B-4D8D-8E69-99A912A89BA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B-C859-4D07-BCA2-8C323BCD0E72}"/>
                </c:ext>
              </c:extLst>
            </c:dLbl>
            <c:dLbl>
              <c:idx val="60"/>
              <c:layout>
                <c:manualLayout>
                  <c:x val="-1.4652014652014652E-3"/>
                  <c:y val="-1.0085728693898061E-2"/>
                </c:manualLayout>
              </c:layout>
              <c:tx>
                <c:rich>
                  <a:bodyPr/>
                  <a:lstStyle/>
                  <a:p>
                    <a:fld id="{8E4B7887-851A-4BFE-93B4-51F85FD7339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C-C859-4D07-BCA2-8C323BCD0E72}"/>
                </c:ext>
              </c:extLst>
            </c:dLbl>
            <c:dLbl>
              <c:idx val="61"/>
              <c:layout>
                <c:manualLayout>
                  <c:x val="-5.3723433106370081E-17"/>
                  <c:y val="1.412002017145724E-2"/>
                </c:manualLayout>
              </c:layout>
              <c:tx>
                <c:rich>
                  <a:bodyPr/>
                  <a:lstStyle/>
                  <a:p>
                    <a:fld id="{A26A2C6E-4068-4AB8-96AD-3C717353C56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3D-C859-4D07-BCA2-8C323BCD0E72}"/>
                </c:ext>
              </c:extLst>
            </c:dLbl>
            <c:dLbl>
              <c:idx val="62"/>
              <c:layout/>
              <c:tx>
                <c:rich>
                  <a:bodyPr/>
                  <a:lstStyle/>
                  <a:p>
                    <a:fld id="{48233FA9-9D45-47E6-BE3F-463A5D2EF81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E-C859-4D07-BCA2-8C323BCD0E72}"/>
                </c:ext>
              </c:extLst>
            </c:dLbl>
            <c:dLbl>
              <c:idx val="63"/>
              <c:layout/>
              <c:tx>
                <c:rich>
                  <a:bodyPr/>
                  <a:lstStyle/>
                  <a:p>
                    <a:fld id="{E6F22F1D-93F5-446F-B523-7BE93A4B83E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3F-C859-4D07-BCA2-8C323BCD0E72}"/>
                </c:ext>
              </c:extLst>
            </c:dLbl>
            <c:dLbl>
              <c:idx val="64"/>
              <c:layout>
                <c:manualLayout>
                  <c:x val="-7.326007326007326E-3"/>
                  <c:y val="-6.0514372163389544E-3"/>
                </c:manualLayout>
              </c:layout>
              <c:tx>
                <c:rich>
                  <a:bodyPr/>
                  <a:lstStyle/>
                  <a:p>
                    <a:fld id="{39E8CC0A-3ED3-407D-BE8F-36064774D9A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40-C859-4D07-BCA2-8C323BCD0E72}"/>
                </c:ext>
              </c:extLst>
            </c:dLbl>
            <c:dLbl>
              <c:idx val="65"/>
              <c:layout/>
              <c:tx>
                <c:rich>
                  <a:bodyPr/>
                  <a:lstStyle/>
                  <a:p>
                    <a:fld id="{A60B66D0-28C1-48FF-9010-E31B4EBE7C5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41-C859-4D07-BCA2-8C323BCD0E72}"/>
                </c:ext>
              </c:extLst>
            </c:dLbl>
            <c:dLbl>
              <c:idx val="66"/>
              <c:layout>
                <c:manualLayout>
                  <c:x val="-1.4652014652014652E-3"/>
                  <c:y val="4.1297485318117387E-3"/>
                </c:manualLayout>
              </c:layout>
              <c:tx>
                <c:rich>
                  <a:bodyPr/>
                  <a:lstStyle/>
                  <a:p>
                    <a:fld id="{FA63DD74-7617-463C-90FC-6E41561478D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42-C859-4D07-BCA2-8C323BCD0E72}"/>
                </c:ext>
              </c:extLst>
            </c:dLbl>
            <c:dLbl>
              <c:idx val="67"/>
              <c:layout>
                <c:manualLayout>
                  <c:x val="-4.1025583340544021E-2"/>
                  <c:y val="1.4120020171457387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A953E8A3-C538-4A1D-81D0-B18FFE0B093B}"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5.5670387355426711E-2"/>
                      <c:h val="3.0227008310799275E-2"/>
                    </c:manualLayout>
                  </c15:layout>
                  <c15:dlblFieldTable/>
                  <c15:showDataLabelsRange val="1"/>
                </c:ext>
                <c:ext xmlns:c16="http://schemas.microsoft.com/office/drawing/2014/chart" uri="{C3380CC4-5D6E-409C-BE32-E72D297353CC}">
                  <c16:uniqueId val="{00000043-C859-4D07-BCA2-8C323BCD0E72}"/>
                </c:ext>
              </c:extLst>
            </c:dLbl>
            <c:dLbl>
              <c:idx val="68"/>
              <c:layout>
                <c:manualLayout>
                  <c:x val="-2.9314722510209515E-3"/>
                  <c:y val="9.9711932703510156E-4"/>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fld id="{4BD3AC3F-EF98-470E-9728-E473B26CBD14}"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7.5106893654482615E-2"/>
                      <c:h val="3.026503654354867E-2"/>
                    </c:manualLayout>
                  </c15:layout>
                  <c15:dlblFieldTable/>
                  <c15:showDataLabelsRange val="1"/>
                </c:ext>
                <c:ext xmlns:c16="http://schemas.microsoft.com/office/drawing/2014/chart" uri="{C3380CC4-5D6E-409C-BE32-E72D297353CC}">
                  <c16:uniqueId val="{00000044-C859-4D07-BCA2-8C323BCD0E7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trendline>
            <c:name>Fitted Line</c:name>
            <c:spPr>
              <a:ln w="19050" cap="rnd">
                <a:solidFill>
                  <a:srgbClr val="FF0000"/>
                </a:solidFill>
                <a:prstDash val="solid"/>
              </a:ln>
              <a:effectLst/>
            </c:spPr>
            <c:trendlineType val="linear"/>
            <c:dispRSqr val="0"/>
            <c:dispEq val="0"/>
          </c:trendline>
          <c:xVal>
            <c:numRef>
              <c:f>Data!$D$2:$D$70</c:f>
              <c:numCache>
                <c:formatCode>General</c:formatCode>
                <c:ptCount val="69"/>
                <c:pt idx="0">
                  <c:v>9.5459699999999995E-2</c:v>
                </c:pt>
                <c:pt idx="1">
                  <c:v>0.2086221</c:v>
                </c:pt>
                <c:pt idx="2">
                  <c:v>0.37072939999999999</c:v>
                </c:pt>
                <c:pt idx="3">
                  <c:v>0.48296660000000002</c:v>
                </c:pt>
                <c:pt idx="4">
                  <c:v>0.2377157</c:v>
                </c:pt>
                <c:pt idx="5">
                  <c:v>8.7495999999999997E-3</c:v>
                </c:pt>
                <c:pt idx="6">
                  <c:v>0.223382</c:v>
                </c:pt>
                <c:pt idx="7">
                  <c:v>0.1467165</c:v>
                </c:pt>
                <c:pt idx="8">
                  <c:v>8.7225499999999997E-2</c:v>
                </c:pt>
                <c:pt idx="9">
                  <c:v>8.1595100000000004E-2</c:v>
                </c:pt>
                <c:pt idx="10">
                  <c:v>0.3581221</c:v>
                </c:pt>
                <c:pt idx="11">
                  <c:v>0.16293920000000001</c:v>
                </c:pt>
                <c:pt idx="12">
                  <c:v>0.12336560000000001</c:v>
                </c:pt>
                <c:pt idx="13">
                  <c:v>0.13723859999999999</c:v>
                </c:pt>
                <c:pt idx="14">
                  <c:v>7.0495000000000002E-2</c:v>
                </c:pt>
                <c:pt idx="15">
                  <c:v>0.29192309999999999</c:v>
                </c:pt>
                <c:pt idx="16">
                  <c:v>0.26739879999999999</c:v>
                </c:pt>
                <c:pt idx="17">
                  <c:v>0.2036734</c:v>
                </c:pt>
                <c:pt idx="18">
                  <c:v>0.30167500000000003</c:v>
                </c:pt>
                <c:pt idx="19">
                  <c:v>0.2540404</c:v>
                </c:pt>
                <c:pt idx="20">
                  <c:v>8.2703799999999994E-2</c:v>
                </c:pt>
                <c:pt idx="21">
                  <c:v>0.25758419999999999</c:v>
                </c:pt>
                <c:pt idx="22">
                  <c:v>0.20133470000000001</c:v>
                </c:pt>
                <c:pt idx="23">
                  <c:v>0.18194099999999999</c:v>
                </c:pt>
                <c:pt idx="24">
                  <c:v>0.21349090000000001</c:v>
                </c:pt>
                <c:pt idx="25">
                  <c:v>0.3645448</c:v>
                </c:pt>
                <c:pt idx="26">
                  <c:v>0.2419888</c:v>
                </c:pt>
                <c:pt idx="27">
                  <c:v>0.3359548</c:v>
                </c:pt>
                <c:pt idx="28">
                  <c:v>0.1754453</c:v>
                </c:pt>
                <c:pt idx="29">
                  <c:v>0.1951676</c:v>
                </c:pt>
                <c:pt idx="30">
                  <c:v>0.53603840000000003</c:v>
                </c:pt>
                <c:pt idx="31">
                  <c:v>0.242926</c:v>
                </c:pt>
                <c:pt idx="32">
                  <c:v>0.19789470000000001</c:v>
                </c:pt>
                <c:pt idx="33">
                  <c:v>7.8049199999999999E-2</c:v>
                </c:pt>
                <c:pt idx="34">
                  <c:v>0.19482769999999999</c:v>
                </c:pt>
                <c:pt idx="35">
                  <c:v>0.16274379999999999</c:v>
                </c:pt>
                <c:pt idx="36">
                  <c:v>8.7391099999999999E-2</c:v>
                </c:pt>
                <c:pt idx="37">
                  <c:v>0.19104879999999999</c:v>
                </c:pt>
                <c:pt idx="38">
                  <c:v>0.30737880000000001</c:v>
                </c:pt>
                <c:pt idx="39">
                  <c:v>5.6781100000000001E-2</c:v>
                </c:pt>
                <c:pt idx="40">
                  <c:v>0.1129105</c:v>
                </c:pt>
                <c:pt idx="41">
                  <c:v>8.9729600000000007E-2</c:v>
                </c:pt>
                <c:pt idx="42">
                  <c:v>0.18324289999999999</c:v>
                </c:pt>
                <c:pt idx="43">
                  <c:v>0.20546320000000001</c:v>
                </c:pt>
                <c:pt idx="44">
                  <c:v>0.40448040000000002</c:v>
                </c:pt>
                <c:pt idx="45">
                  <c:v>0.1129617</c:v>
                </c:pt>
                <c:pt idx="46">
                  <c:v>8.4569199999999997E-2</c:v>
                </c:pt>
                <c:pt idx="47">
                  <c:v>0.37187290000000001</c:v>
                </c:pt>
                <c:pt idx="48">
                  <c:v>6.6012199999999993E-2</c:v>
                </c:pt>
                <c:pt idx="49">
                  <c:v>6.3270499999999993E-2</c:v>
                </c:pt>
                <c:pt idx="50">
                  <c:v>0.50955209999999995</c:v>
                </c:pt>
                <c:pt idx="51">
                  <c:v>0.274808</c:v>
                </c:pt>
                <c:pt idx="52">
                  <c:v>7.7289700000000003E-2</c:v>
                </c:pt>
                <c:pt idx="53">
                  <c:v>0.22836580000000001</c:v>
                </c:pt>
                <c:pt idx="54">
                  <c:v>0.22109500000000001</c:v>
                </c:pt>
                <c:pt idx="55">
                  <c:v>0.25944010000000001</c:v>
                </c:pt>
                <c:pt idx="56">
                  <c:v>0.13491139999999999</c:v>
                </c:pt>
                <c:pt idx="57">
                  <c:v>9.3563099999999996E-2</c:v>
                </c:pt>
                <c:pt idx="58">
                  <c:v>0.21426210000000001</c:v>
                </c:pt>
                <c:pt idx="59">
                  <c:v>0.1431915</c:v>
                </c:pt>
                <c:pt idx="60">
                  <c:v>4.9812700000000001E-2</c:v>
                </c:pt>
                <c:pt idx="61">
                  <c:v>0.21349360000000001</c:v>
                </c:pt>
                <c:pt idx="62">
                  <c:v>8.5705000000000003E-2</c:v>
                </c:pt>
                <c:pt idx="63">
                  <c:v>0.22384979999999999</c:v>
                </c:pt>
                <c:pt idx="64">
                  <c:v>0.15982399999999999</c:v>
                </c:pt>
                <c:pt idx="65">
                  <c:v>0.1081244</c:v>
                </c:pt>
                <c:pt idx="66">
                  <c:v>0.1427042</c:v>
                </c:pt>
                <c:pt idx="67">
                  <c:v>0.14682429999999999</c:v>
                </c:pt>
                <c:pt idx="68">
                  <c:v>4.9622800000000002E-2</c:v>
                </c:pt>
              </c:numCache>
            </c:numRef>
          </c:xVal>
          <c:yVal>
            <c:numRef>
              <c:f>Data!$E$2:$E$70</c:f>
              <c:numCache>
                <c:formatCode>General</c:formatCode>
                <c:ptCount val="69"/>
                <c:pt idx="0">
                  <c:v>0.86823059999999996</c:v>
                </c:pt>
                <c:pt idx="1">
                  <c:v>0.94271020000000005</c:v>
                </c:pt>
                <c:pt idx="2">
                  <c:v>0.78109200000000001</c:v>
                </c:pt>
                <c:pt idx="3">
                  <c:v>1.2270570000000001</c:v>
                </c:pt>
                <c:pt idx="4">
                  <c:v>0.77566809999999997</c:v>
                </c:pt>
                <c:pt idx="5">
                  <c:v>1.356644</c:v>
                </c:pt>
                <c:pt idx="6">
                  <c:v>0.92200959999999998</c:v>
                </c:pt>
                <c:pt idx="7">
                  <c:v>0.71342399999999995</c:v>
                </c:pt>
                <c:pt idx="8">
                  <c:v>1.5522629999999999</c:v>
                </c:pt>
                <c:pt idx="9">
                  <c:v>1.2436769999999999</c:v>
                </c:pt>
                <c:pt idx="10">
                  <c:v>1.0225070000000001</c:v>
                </c:pt>
                <c:pt idx="11">
                  <c:v>0.73416919999999997</c:v>
                </c:pt>
                <c:pt idx="12">
                  <c:v>0.87178809999999995</c:v>
                </c:pt>
                <c:pt idx="13">
                  <c:v>0.70039960000000001</c:v>
                </c:pt>
                <c:pt idx="14">
                  <c:v>0.62756330000000005</c:v>
                </c:pt>
                <c:pt idx="15">
                  <c:v>0.90985419999999995</c:v>
                </c:pt>
                <c:pt idx="16">
                  <c:v>0.77957949999999998</c:v>
                </c:pt>
                <c:pt idx="17">
                  <c:v>0.77975539999999999</c:v>
                </c:pt>
                <c:pt idx="18">
                  <c:v>0.74757039999999997</c:v>
                </c:pt>
                <c:pt idx="19">
                  <c:v>1.499908</c:v>
                </c:pt>
                <c:pt idx="20">
                  <c:v>0.58979199999999998</c:v>
                </c:pt>
                <c:pt idx="21">
                  <c:v>0.90149690000000005</c:v>
                </c:pt>
                <c:pt idx="22">
                  <c:v>0.91798170000000001</c:v>
                </c:pt>
                <c:pt idx="23">
                  <c:v>0.59781240000000002</c:v>
                </c:pt>
                <c:pt idx="24">
                  <c:v>0.81055279999999996</c:v>
                </c:pt>
                <c:pt idx="25">
                  <c:v>0.57240179999999996</c:v>
                </c:pt>
                <c:pt idx="26">
                  <c:v>0.56766240000000001</c:v>
                </c:pt>
                <c:pt idx="27">
                  <c:v>0.77316059999999998</c:v>
                </c:pt>
                <c:pt idx="28">
                  <c:v>0.61879720000000005</c:v>
                </c:pt>
                <c:pt idx="29">
                  <c:v>0.57549159999999999</c:v>
                </c:pt>
                <c:pt idx="30">
                  <c:v>0.56838429999999995</c:v>
                </c:pt>
                <c:pt idx="31">
                  <c:v>0.80042650000000004</c:v>
                </c:pt>
                <c:pt idx="32">
                  <c:v>0.73849710000000002</c:v>
                </c:pt>
                <c:pt idx="33">
                  <c:v>2.0215529999999999</c:v>
                </c:pt>
                <c:pt idx="34">
                  <c:v>0.60964099999999999</c:v>
                </c:pt>
                <c:pt idx="35">
                  <c:v>0.94536580000000003</c:v>
                </c:pt>
                <c:pt idx="36">
                  <c:v>0.76660430000000002</c:v>
                </c:pt>
                <c:pt idx="37">
                  <c:v>0.84680100000000003</c:v>
                </c:pt>
                <c:pt idx="38">
                  <c:v>0.82680200000000004</c:v>
                </c:pt>
                <c:pt idx="39">
                  <c:v>0.91267679999999995</c:v>
                </c:pt>
                <c:pt idx="40">
                  <c:v>0.95490059999999999</c:v>
                </c:pt>
                <c:pt idx="41">
                  <c:v>1.4518470000000001</c:v>
                </c:pt>
                <c:pt idx="42">
                  <c:v>0.81966030000000001</c:v>
                </c:pt>
                <c:pt idx="43">
                  <c:v>0.71900980000000003</c:v>
                </c:pt>
                <c:pt idx="44">
                  <c:v>0.74485270000000003</c:v>
                </c:pt>
                <c:pt idx="45">
                  <c:v>2.0256439999999998</c:v>
                </c:pt>
                <c:pt idx="46">
                  <c:v>1.052063</c:v>
                </c:pt>
                <c:pt idx="47">
                  <c:v>1.0181009999999999</c:v>
                </c:pt>
                <c:pt idx="48">
                  <c:v>0.49789670000000003</c:v>
                </c:pt>
                <c:pt idx="49">
                  <c:v>0.84558710000000004</c:v>
                </c:pt>
                <c:pt idx="50">
                  <c:v>1.1543239999999999</c:v>
                </c:pt>
                <c:pt idx="51">
                  <c:v>1.080247</c:v>
                </c:pt>
                <c:pt idx="52">
                  <c:v>0.57029660000000004</c:v>
                </c:pt>
                <c:pt idx="53">
                  <c:v>1.124485</c:v>
                </c:pt>
                <c:pt idx="54">
                  <c:v>1.0409600000000001</c:v>
                </c:pt>
                <c:pt idx="55">
                  <c:v>0.66037860000000004</c:v>
                </c:pt>
                <c:pt idx="56">
                  <c:v>1.9644459999999999</c:v>
                </c:pt>
                <c:pt idx="57">
                  <c:v>2.837361</c:v>
                </c:pt>
                <c:pt idx="58">
                  <c:v>1.4416720000000001</c:v>
                </c:pt>
                <c:pt idx="59">
                  <c:v>0.76177760000000005</c:v>
                </c:pt>
                <c:pt idx="60">
                  <c:v>0.94202339999999996</c:v>
                </c:pt>
                <c:pt idx="61">
                  <c:v>0.72273089999999995</c:v>
                </c:pt>
                <c:pt idx="62">
                  <c:v>0.49021389999999998</c:v>
                </c:pt>
                <c:pt idx="63">
                  <c:v>0.83363039999999999</c:v>
                </c:pt>
                <c:pt idx="64">
                  <c:v>0.79496480000000003</c:v>
                </c:pt>
                <c:pt idx="65">
                  <c:v>2.5845729999999998</c:v>
                </c:pt>
                <c:pt idx="66">
                  <c:v>1.869839</c:v>
                </c:pt>
                <c:pt idx="67">
                  <c:v>0.71165259999999997</c:v>
                </c:pt>
                <c:pt idx="68">
                  <c:v>0.4156281</c:v>
                </c:pt>
              </c:numCache>
            </c:numRef>
          </c:yVal>
          <c:smooth val="0"/>
          <c:extLst>
            <c:ext xmlns:c15="http://schemas.microsoft.com/office/drawing/2012/chart" uri="{02D57815-91ED-43cb-92C2-25804820EDAC}">
              <c15:datalabelsRange>
                <c15:f>Data!$C$2:$C$70</c15:f>
                <c15:dlblRangeCache>
                  <c:ptCount val="69"/>
                  <c:pt idx="0">
                    <c:v>Albany</c:v>
                  </c:pt>
                  <c:pt idx="1">
                    <c:v>Albuquerque</c:v>
                  </c:pt>
                  <c:pt idx="2">
                    <c:v>Atlanta</c:v>
                  </c:pt>
                  <c:pt idx="3">
                    <c:v>Austin</c:v>
                  </c:pt>
                  <c:pt idx="4">
                    <c:v>Bakersfield</c:v>
                  </c:pt>
                  <c:pt idx="5">
                    <c:v>Baltimore</c:v>
                  </c:pt>
                  <c:pt idx="6">
                    <c:v>Baton Rouge</c:v>
                  </c:pt>
                  <c:pt idx="7">
                    <c:v>Birmingham</c:v>
                  </c:pt>
                  <c:pt idx="8">
                    <c:v>Boston</c:v>
                  </c:pt>
                  <c:pt idx="9">
                    <c:v>Bridgeport</c:v>
                  </c:pt>
                  <c:pt idx="10">
                    <c:v>Charleston</c:v>
                  </c:pt>
                  <c:pt idx="11">
                    <c:v>Chattanooga</c:v>
                  </c:pt>
                  <c:pt idx="12">
                    <c:v>Chicago</c:v>
                  </c:pt>
                  <c:pt idx="13">
                    <c:v>Cincinnati</c:v>
                  </c:pt>
                  <c:pt idx="14">
                    <c:v>Cleveland</c:v>
                  </c:pt>
                  <c:pt idx="15">
                    <c:v>Colorado Springs</c:v>
                  </c:pt>
                  <c:pt idx="16">
                    <c:v>Columbia</c:v>
                  </c:pt>
                  <c:pt idx="17">
                    <c:v>Columbus</c:v>
                  </c:pt>
                  <c:pt idx="18">
                    <c:v>Dallas</c:v>
                  </c:pt>
                  <c:pt idx="19">
                    <c:v>Denver</c:v>
                  </c:pt>
                  <c:pt idx="20">
                    <c:v>Detroit</c:v>
                  </c:pt>
                  <c:pt idx="21">
                    <c:v>El Paso</c:v>
                  </c:pt>
                  <c:pt idx="22">
                    <c:v>Fresno</c:v>
                  </c:pt>
                  <c:pt idx="23">
                    <c:v>Grand Rapids</c:v>
                  </c:pt>
                  <c:pt idx="24">
                    <c:v>Greensboro</c:v>
                  </c:pt>
                  <c:pt idx="25">
                    <c:v>Houston</c:v>
                  </c:pt>
                  <c:pt idx="26">
                    <c:v>Indianapolis</c:v>
                  </c:pt>
                  <c:pt idx="27">
                    <c:v>Jacksonville</c:v>
                  </c:pt>
                  <c:pt idx="28">
                    <c:v>Kansas City</c:v>
                  </c:pt>
                  <c:pt idx="29">
                    <c:v>Knoxville</c:v>
                  </c:pt>
                  <c:pt idx="30">
                    <c:v>Las Vegas</c:v>
                  </c:pt>
                  <c:pt idx="31">
                    <c:v>Lexington</c:v>
                  </c:pt>
                  <c:pt idx="32">
                    <c:v>Little Rock</c:v>
                  </c:pt>
                  <c:pt idx="33">
                    <c:v>Los Angeles</c:v>
                  </c:pt>
                  <c:pt idx="34">
                    <c:v>Memphis</c:v>
                  </c:pt>
                  <c:pt idx="35">
                    <c:v>Miami</c:v>
                  </c:pt>
                  <c:pt idx="36">
                    <c:v>Milwaukee</c:v>
                  </c:pt>
                  <c:pt idx="37">
                    <c:v>Minneapolis</c:v>
                  </c:pt>
                  <c:pt idx="38">
                    <c:v>Nashville</c:v>
                  </c:pt>
                  <c:pt idx="39">
                    <c:v>New Haven</c:v>
                  </c:pt>
                  <c:pt idx="40">
                    <c:v>New Orleans</c:v>
                  </c:pt>
                  <c:pt idx="41">
                    <c:v>New York</c:v>
                  </c:pt>
                  <c:pt idx="42">
                    <c:v>Oklahoma City</c:v>
                  </c:pt>
                  <c:pt idx="43">
                    <c:v>Omaha</c:v>
                  </c:pt>
                  <c:pt idx="44">
                    <c:v>Orlando</c:v>
                  </c:pt>
                  <c:pt idx="45">
                    <c:v>Oxnard</c:v>
                  </c:pt>
                  <c:pt idx="46">
                    <c:v>Philadelphia</c:v>
                  </c:pt>
                  <c:pt idx="47">
                    <c:v>Phoenix</c:v>
                  </c:pt>
                  <c:pt idx="48">
                    <c:v>Pittsburgh</c:v>
                  </c:pt>
                  <c:pt idx="49">
                    <c:v>Providence</c:v>
                  </c:pt>
                  <c:pt idx="50">
                    <c:v>Raleigh</c:v>
                  </c:pt>
                  <c:pt idx="51">
                    <c:v>Riverside</c:v>
                  </c:pt>
                  <c:pt idx="52">
                    <c:v>Rochester</c:v>
                  </c:pt>
                  <c:pt idx="53">
                    <c:v>Sacramento</c:v>
                  </c:pt>
                  <c:pt idx="54">
                    <c:v>Salt Lake City</c:v>
                  </c:pt>
                  <c:pt idx="55">
                    <c:v>San Antonio</c:v>
                  </c:pt>
                  <c:pt idx="56">
                    <c:v>San Diego</c:v>
                  </c:pt>
                  <c:pt idx="57">
                    <c:v>San Francisco</c:v>
                  </c:pt>
                  <c:pt idx="58">
                    <c:v>Seattle</c:v>
                  </c:pt>
                  <c:pt idx="59">
                    <c:v>Shreveport</c:v>
                  </c:pt>
                  <c:pt idx="60">
                    <c:v>Springfield</c:v>
                  </c:pt>
                  <c:pt idx="61">
                    <c:v>Tampa</c:v>
                  </c:pt>
                  <c:pt idx="62">
                    <c:v>Toledo</c:v>
                  </c:pt>
                  <c:pt idx="63">
                    <c:v>Tucson</c:v>
                  </c:pt>
                  <c:pt idx="64">
                    <c:v>Tulsa</c:v>
                  </c:pt>
                  <c:pt idx="65">
                    <c:v>Urban Honolulu</c:v>
                  </c:pt>
                  <c:pt idx="66">
                    <c:v>Washington</c:v>
                  </c:pt>
                  <c:pt idx="67">
                    <c:v>Wichita</c:v>
                  </c:pt>
                  <c:pt idx="68">
                    <c:v>Youngstown</c:v>
                  </c:pt>
                </c15:dlblRangeCache>
              </c15:datalabelsRange>
            </c:ext>
            <c:ext xmlns:c16="http://schemas.microsoft.com/office/drawing/2014/chart" uri="{C3380CC4-5D6E-409C-BE32-E72D297353CC}">
              <c16:uniqueId val="{00000045-F749-447C-B186-BE9810686282}"/>
            </c:ext>
          </c:extLst>
        </c:ser>
        <c:dLbls>
          <c:showLegendKey val="0"/>
          <c:showVal val="0"/>
          <c:showCatName val="0"/>
          <c:showSerName val="0"/>
          <c:showPercent val="0"/>
          <c:showBubbleSize val="0"/>
        </c:dLbls>
        <c:axId val="368849264"/>
        <c:axId val="368849656"/>
      </c:scatterChart>
      <c:valAx>
        <c:axId val="368849264"/>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Permits</a:t>
                </a:r>
                <a:r>
                  <a:rPr lang="en-US" sz="1400" baseline="0"/>
                  <a:t> Issued between 2000 and 2013/2000 Housing Stock</a:t>
                </a:r>
                <a:endParaRPr lang="en-US" sz="1400"/>
              </a:p>
            </c:rich>
          </c:tx>
          <c:layout>
            <c:manualLayout>
              <c:xMode val="edge"/>
              <c:yMode val="edge"/>
              <c:x val="0.20543904750269004"/>
              <c:y val="0.9380192259732231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8849656"/>
        <c:crosses val="autoZero"/>
        <c:crossBetween val="midCat"/>
      </c:valAx>
      <c:valAx>
        <c:axId val="368849656"/>
        <c:scaling>
          <c:orientation val="minMax"/>
        </c:scaling>
        <c:delete val="0"/>
        <c:axPos val="l"/>
        <c:majorGridlines>
          <c:spPr>
            <a:ln w="9525" cap="flat" cmpd="sng" algn="ctr">
              <a:solidFill>
                <a:schemeClr val="bg1">
                  <a:lumMod val="7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House</a:t>
                </a:r>
                <a:r>
                  <a:rPr lang="en-US" sz="1400" baseline="0" dirty="0"/>
                  <a:t> Price </a:t>
                </a:r>
                <a:r>
                  <a:rPr lang="en-US" sz="1400" baseline="0" dirty="0" smtClean="0"/>
                  <a:t>to normal building cost </a:t>
                </a:r>
                <a:r>
                  <a:rPr lang="en-US" sz="1400" baseline="0" dirty="0"/>
                  <a:t>ratio in 2013</a:t>
                </a:r>
                <a:endParaRPr lang="en-US" sz="1400" dirty="0"/>
              </a:p>
            </c:rich>
          </c:tx>
          <c:layout>
            <c:manualLayout>
              <c:xMode val="edge"/>
              <c:yMode val="edge"/>
              <c:x val="1.025095852293815E-2"/>
              <c:y val="0.1896741362898401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8849264"/>
        <c:crosses val="autoZero"/>
        <c:crossBetween val="midCat"/>
        <c:min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CCFE4785-31B8-46F1-841A-88B98B38162C}" type="datetimeFigureOut">
              <a:rPr lang="en-US" smtClean="0"/>
              <a:t>4/27/2021</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92194622-A58A-465B-A53C-587DD295B31A}" type="slidenum">
              <a:rPr lang="en-US" smtClean="0"/>
              <a:t>‹#›</a:t>
            </a:fld>
            <a:endParaRPr lang="en-US"/>
          </a:p>
        </p:txBody>
      </p:sp>
    </p:spTree>
    <p:extLst>
      <p:ext uri="{BB962C8B-B14F-4D97-AF65-F5344CB8AC3E}">
        <p14:creationId xmlns:p14="http://schemas.microsoft.com/office/powerpoint/2010/main" val="2767721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E7EC6A77-897B-A94D-8179-085D1B4EE98D}" type="datetimeFigureOut">
              <a:rPr lang="en-US" smtClean="0"/>
              <a:t>4/27/2021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igmchicago.org/surveys/rent-contro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talk has three parts. The first part presents facts that can be found in national-level, city level and household level data.  We will discuss facts about home prices across cities and over time, looks at house</a:t>
            </a:r>
            <a:r>
              <a:rPr lang="en-US" baseline="0" dirty="0" smtClean="0"/>
              <a:t> values, home equity and homeownership rate by age, income and net worth group, discusses costs and benefits of homeownership with illustrative numerical examples.</a:t>
            </a:r>
          </a:p>
          <a:p>
            <a:r>
              <a:rPr lang="en-US" baseline="0" dirty="0" smtClean="0"/>
              <a:t>In the second part, we discuss why house prices are so different across cities and why they outpace the cost of living. We will look at construction costs as a possible explanation and see whether construction of one dollar’s worth of single-family and multi-family housing requires increasingly more hours of labor.</a:t>
            </a:r>
          </a:p>
          <a:p>
            <a:r>
              <a:rPr lang="en-US" baseline="0" dirty="0" smtClean="0"/>
              <a:t>We will also look at the correlation between housing permits issued and house prices. Building and zoning restrictions will emerge as a primary explanation for why house prices rise faster than the cost of living and why they are so different across cities. We will point out the concentration of political power with local homeowners as a driving force of a vicious cycle of escalating restrictions and rising prices.</a:t>
            </a:r>
          </a:p>
          <a:p>
            <a:r>
              <a:rPr lang="en-US" baseline="0" dirty="0" smtClean="0"/>
              <a:t>In the last part of the talk, we will discuss the role of the federal and state governments in regulating the housing market, helping the needy with housing, promoting affordability through mortgage insurance and protecting from discrimination in housing.</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4</a:t>
            </a:fld>
            <a:endParaRPr lang="en-US"/>
          </a:p>
        </p:txBody>
      </p:sp>
    </p:spTree>
    <p:extLst>
      <p:ext uri="{BB962C8B-B14F-4D97-AF65-F5344CB8AC3E}">
        <p14:creationId xmlns:p14="http://schemas.microsoft.com/office/powerpoint/2010/main" val="315474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 value is roughly 3 times the annual income</a:t>
            </a:r>
          </a:p>
          <a:p>
            <a:r>
              <a:rPr lang="en-US" dirty="0" smtClean="0"/>
              <a:t>Home equity rises with age</a:t>
            </a:r>
          </a:p>
          <a:p>
            <a:r>
              <a:rPr lang="en-US" dirty="0" smtClean="0"/>
              <a:t>Homeownership rate rises with age, and it peaks at 65-74 age, then falls somewhat</a:t>
            </a:r>
            <a:r>
              <a:rPr lang="en-US" baseline="0" dirty="0" smtClean="0"/>
              <a:t> for 75 +</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13</a:t>
            </a:fld>
            <a:endParaRPr lang="en-US"/>
          </a:p>
        </p:txBody>
      </p:sp>
    </p:spTree>
    <p:extLst>
      <p:ext uri="{BB962C8B-B14F-4D97-AF65-F5344CB8AC3E}">
        <p14:creationId xmlns:p14="http://schemas.microsoft.com/office/powerpoint/2010/main" val="415069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a:t>
            </a:r>
            <a:r>
              <a:rPr lang="en-US" baseline="0" dirty="0" smtClean="0"/>
              <a:t> equity is quite low for households with low net worth. This is probably because they use the house as a collateral for borrowing. Annual household income is strongly positively correlated with net worth. However, households with negative new worth have a higher income than those in the zero net worth group. Households with negative net worth spend about 23% of their income on mortgage payment, whereas the top wealth group spends only about 10%.</a:t>
            </a:r>
          </a:p>
        </p:txBody>
      </p:sp>
      <p:sp>
        <p:nvSpPr>
          <p:cNvPr id="4" name="Slide Number Placeholder 3"/>
          <p:cNvSpPr>
            <a:spLocks noGrp="1"/>
          </p:cNvSpPr>
          <p:nvPr>
            <p:ph type="sldNum" sz="quarter" idx="10"/>
          </p:nvPr>
        </p:nvSpPr>
        <p:spPr/>
        <p:txBody>
          <a:bodyPr/>
          <a:lstStyle/>
          <a:p>
            <a:fld id="{39F294D8-753E-E842-8CF8-893A8D4FD7E5}" type="slidenum">
              <a:rPr lang="en-US" smtClean="0"/>
              <a:t>14</a:t>
            </a:fld>
            <a:endParaRPr lang="en-US"/>
          </a:p>
        </p:txBody>
      </p:sp>
    </p:spTree>
    <p:extLst>
      <p:ext uri="{BB962C8B-B14F-4D97-AF65-F5344CB8AC3E}">
        <p14:creationId xmlns:p14="http://schemas.microsoft.com/office/powerpoint/2010/main" val="493040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compare the financial rates of return on three</a:t>
            </a:r>
            <a:r>
              <a:rPr lang="en-US" baseline="0" dirty="0" smtClean="0"/>
              <a:t> popular investments – a 3-month CD, stocks in the S&amp;P 500 and housing. The grey bar show the risks associated with each of the investments. The returns shown are adjusted for inflation, so the bar show the growth in purchasing power associated with each investment. The CD is actually a risky investment, because inflation is unpredictable. Inflation can eat into returns, making them negative in some cases when the nominal rate is below inflation rate. </a:t>
            </a:r>
          </a:p>
          <a:p>
            <a:r>
              <a:rPr lang="en-US" baseline="0" dirty="0" smtClean="0"/>
              <a:t>The return on housing is split into the price appreciation rate – 1.4% above inflation and the dividend (the orange bar) the dividend is the amount saved on rent less property tax and maintenance. Housing is a good investment primarily because it pays a large, stable dividend.</a:t>
            </a:r>
          </a:p>
        </p:txBody>
      </p:sp>
      <p:sp>
        <p:nvSpPr>
          <p:cNvPr id="4" name="Slide Number Placeholder 3"/>
          <p:cNvSpPr>
            <a:spLocks noGrp="1"/>
          </p:cNvSpPr>
          <p:nvPr>
            <p:ph type="sldNum" sz="quarter" idx="10"/>
          </p:nvPr>
        </p:nvSpPr>
        <p:spPr/>
        <p:txBody>
          <a:bodyPr/>
          <a:lstStyle/>
          <a:p>
            <a:fld id="{39F294D8-753E-E842-8CF8-893A8D4FD7E5}" type="slidenum">
              <a:rPr lang="en-US" smtClean="0"/>
              <a:t>17</a:t>
            </a:fld>
            <a:endParaRPr lang="en-US"/>
          </a:p>
        </p:txBody>
      </p:sp>
    </p:spTree>
    <p:extLst>
      <p:ext uri="{BB962C8B-B14F-4D97-AF65-F5344CB8AC3E}">
        <p14:creationId xmlns:p14="http://schemas.microsoft.com/office/powerpoint/2010/main" val="2728877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compares</a:t>
            </a:r>
            <a:r>
              <a:rPr lang="en-US" baseline="0" dirty="0" smtClean="0"/>
              <a:t> single family and multi family construction to other sectors in the economy. It shows cumulative percentage productivity change over the past 30 years. It appears that multi-family construction has above-average productivity growth – compared to 30 years ago, it 2.7 X less labor to produce a dollar’s worth of multi-family housing. by contrast, it takes about as many hours as 30 years ago to produce one dollar’s worth of single-family housing</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19</a:t>
            </a:fld>
            <a:endParaRPr lang="en-US"/>
          </a:p>
        </p:txBody>
      </p:sp>
    </p:spTree>
    <p:extLst>
      <p:ext uri="{BB962C8B-B14F-4D97-AF65-F5344CB8AC3E}">
        <p14:creationId xmlns:p14="http://schemas.microsoft.com/office/powerpoint/2010/main" val="3109279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vertical axis measures the housing price in a city relative to the normal construction cost. The normal construction cost is location specific cost of building the structure, plus 20%</a:t>
            </a:r>
            <a:r>
              <a:rPr lang="en-US" baseline="0" dirty="0" smtClean="0"/>
              <a:t> for the normal price of land it sits on, plus 17% builder’s profit.</a:t>
            </a:r>
          </a:p>
          <a:p>
            <a:r>
              <a:rPr lang="en-US" baseline="0" dirty="0" smtClean="0"/>
              <a:t>All locations with abnormally high prices have a small number of new construction permits issued between 2000 and 2013</a:t>
            </a:r>
          </a:p>
          <a:p>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20</a:t>
            </a:fld>
            <a:endParaRPr lang="en-US"/>
          </a:p>
        </p:txBody>
      </p:sp>
    </p:spTree>
    <p:extLst>
      <p:ext uri="{BB962C8B-B14F-4D97-AF65-F5344CB8AC3E}">
        <p14:creationId xmlns:p14="http://schemas.microsoft.com/office/powerpoint/2010/main" val="803963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https://www.brookings.edu/research/reforming-land-use-regulations/</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21</a:t>
            </a:fld>
            <a:endParaRPr lang="en-US"/>
          </a:p>
        </p:txBody>
      </p:sp>
    </p:spTree>
    <p:extLst>
      <p:ext uri="{BB962C8B-B14F-4D97-AF65-F5344CB8AC3E}">
        <p14:creationId xmlns:p14="http://schemas.microsoft.com/office/powerpoint/2010/main" val="3345060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Times New Roman" panose="02020603050405020304" pitchFamily="18" charset="0"/>
                <a:cs typeface="Times New Roman" panose="02020603050405020304" pitchFamily="18" charset="0"/>
              </a:rPr>
              <a:t>Some aspects of NIMBYism</a:t>
            </a:r>
            <a:r>
              <a:rPr lang="en-US" sz="1000" baseline="0" dirty="0" smtClean="0">
                <a:latin typeface="Times New Roman" panose="02020603050405020304" pitchFamily="18" charset="0"/>
                <a:cs typeface="Times New Roman" panose="02020603050405020304" pitchFamily="18" charset="0"/>
              </a:rPr>
              <a:t> are a cost of democratic political system. The potential residents are not represented in local politics</a:t>
            </a:r>
          </a:p>
          <a:p>
            <a:r>
              <a:rPr lang="en-US" sz="1000" baseline="0" dirty="0" smtClean="0">
                <a:latin typeface="Times New Roman" panose="02020603050405020304" pitchFamily="18" charset="0"/>
                <a:cs typeface="Times New Roman" panose="02020603050405020304" pitchFamily="18" charset="0"/>
              </a:rPr>
              <a:t>The housing regulations are decided at local level, so only interests of current residents are taken into account.</a:t>
            </a:r>
          </a:p>
          <a:p>
            <a:r>
              <a:rPr lang="en-US" sz="1000" baseline="0" dirty="0" smtClean="0">
                <a:latin typeface="Times New Roman" panose="02020603050405020304" pitchFamily="18" charset="0"/>
                <a:cs typeface="Times New Roman" panose="02020603050405020304" pitchFamily="18" charset="0"/>
              </a:rPr>
              <a:t>The zoning and building restrictions running wild is a symptom. the deep cause is concentration of political power with local residents who have a financial incentive to impose ever more onerous restrictions.</a:t>
            </a:r>
          </a:p>
          <a:p>
            <a:r>
              <a:rPr lang="en-US" sz="1000" baseline="0" dirty="0" smtClean="0">
                <a:latin typeface="Times New Roman" panose="02020603050405020304" pitchFamily="18" charset="0"/>
                <a:cs typeface="Times New Roman" panose="02020603050405020304" pitchFamily="18" charset="0"/>
              </a:rPr>
              <a:t>Some examples of housing policies from CA </a:t>
            </a:r>
          </a:p>
          <a:p>
            <a:r>
              <a:rPr lang="en-US" sz="1000" baseline="0" dirty="0" smtClean="0">
                <a:latin typeface="Times New Roman" panose="02020603050405020304" pitchFamily="18" charset="0"/>
                <a:cs typeface="Times New Roman" panose="02020603050405020304" pitchFamily="18" charset="0"/>
              </a:rPr>
              <a:t>https://www.nytimes.com/2021/02/11/opinion/california-san-francisco-schools.html</a:t>
            </a:r>
            <a:endParaRPr lang="en-US" sz="1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9F294D8-753E-E842-8CF8-893A8D4FD7E5}" type="slidenum">
              <a:rPr lang="en-US" smtClean="0"/>
              <a:t>24</a:t>
            </a:fld>
            <a:endParaRPr lang="en-US"/>
          </a:p>
        </p:txBody>
      </p:sp>
    </p:spTree>
    <p:extLst>
      <p:ext uri="{BB962C8B-B14F-4D97-AF65-F5344CB8AC3E}">
        <p14:creationId xmlns:p14="http://schemas.microsoft.com/office/powerpoint/2010/main" val="3586949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25</a:t>
            </a:fld>
            <a:endParaRPr lang="en-US"/>
          </a:p>
        </p:txBody>
      </p:sp>
    </p:spTree>
    <p:extLst>
      <p:ext uri="{BB962C8B-B14F-4D97-AF65-F5344CB8AC3E}">
        <p14:creationId xmlns:p14="http://schemas.microsoft.com/office/powerpoint/2010/main" val="991267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dirty="0" err="1" smtClean="0"/>
              <a:t>Gouyrko</a:t>
            </a:r>
            <a:r>
              <a:rPr lang="en-US" dirty="0" smtClean="0"/>
              <a:t> and </a:t>
            </a:r>
            <a:r>
              <a:rPr lang="en-US" dirty="0" err="1" smtClean="0"/>
              <a:t>Glaeser</a:t>
            </a:r>
            <a:r>
              <a:rPr lang="en-US" dirty="0" smtClean="0"/>
              <a:t> (2018)</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26</a:t>
            </a:fld>
            <a:endParaRPr lang="en-US"/>
          </a:p>
        </p:txBody>
      </p:sp>
    </p:spTree>
    <p:extLst>
      <p:ext uri="{BB962C8B-B14F-4D97-AF65-F5344CB8AC3E}">
        <p14:creationId xmlns:p14="http://schemas.microsoft.com/office/powerpoint/2010/main" val="3099831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a:hlinkClick r:id="rId3"/>
              </a:rPr>
              <a:t>http://www.igmchicago.org/surveys/rent-control</a:t>
            </a:r>
            <a:endParaRPr lang="en-US" dirty="0"/>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29</a:t>
            </a:fld>
            <a:endParaRPr lang="en-US"/>
          </a:p>
        </p:txBody>
      </p:sp>
    </p:spTree>
    <p:extLst>
      <p:ext uri="{BB962C8B-B14F-4D97-AF65-F5344CB8AC3E}">
        <p14:creationId xmlns:p14="http://schemas.microsoft.com/office/powerpoint/2010/main" val="28632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https://www.usatoday.com/story/money/2020/07/23/missed-housing-payments-are-piling-up-in-nearly-every-state/41791933/</a:t>
            </a:r>
          </a:p>
          <a:p>
            <a:r>
              <a:rPr lang="en-US" dirty="0" smtClean="0"/>
              <a:t>https://time.com/5851978/pandemic-plague-henry-viii/</a:t>
            </a:r>
          </a:p>
          <a:p>
            <a:r>
              <a:rPr lang="en-US" dirty="0" smtClean="0"/>
              <a:t>https://www.usatoday.com/story/money/2020/09/28/rent-where-rents-rising-and-falling-most-big-cities/3519979001/</a:t>
            </a:r>
          </a:p>
          <a:p>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5</a:t>
            </a:fld>
            <a:endParaRPr lang="en-US"/>
          </a:p>
        </p:txBody>
      </p:sp>
    </p:spTree>
    <p:extLst>
      <p:ext uri="{BB962C8B-B14F-4D97-AF65-F5344CB8AC3E}">
        <p14:creationId xmlns:p14="http://schemas.microsoft.com/office/powerpoint/2010/main" val="3342021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2018 study of San Francisco rent control showed:</a:t>
            </a:r>
          </a:p>
          <a:p>
            <a:pPr lvl="1"/>
            <a:r>
              <a:rPr lang="en-US" dirty="0"/>
              <a:t>Renters were 20% more likely to stay at their address</a:t>
            </a:r>
          </a:p>
          <a:p>
            <a:pPr lvl="1"/>
            <a:r>
              <a:rPr lang="en-US" dirty="0"/>
              <a:t>But, landlords stopped renting 15% of rent-controlled units</a:t>
            </a:r>
          </a:p>
          <a:p>
            <a:pPr lvl="1"/>
            <a:r>
              <a:rPr lang="en-US" dirty="0"/>
              <a:t>The lower number of units was related to a 5.1% citywide rent increase.</a:t>
            </a:r>
          </a:p>
          <a:p>
            <a:pPr lvl="1"/>
            <a:endParaRPr lang="en-US" dirty="0"/>
          </a:p>
          <a:p>
            <a:pPr marL="0" indent="0">
              <a:buNone/>
            </a:pPr>
            <a:r>
              <a:rPr lang="en-US" dirty="0"/>
              <a:t>The Effects of Rent Control Expansion on Tenants, Landlords, and Inequality: Evidence from San Francisco</a:t>
            </a:r>
          </a:p>
          <a:p>
            <a:pPr marL="457200" lvl="1" indent="0">
              <a:buNone/>
            </a:pPr>
            <a:r>
              <a:rPr lang="en-US" dirty="0"/>
              <a:t>Rebecca Diamond, Timothy McQuade, Franklin Qian, NBER Working Paper No. 24181, Issued in January 2018, https://www.nber.org/papers/w24181</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30</a:t>
            </a:fld>
            <a:endParaRPr lang="en-US"/>
          </a:p>
        </p:txBody>
      </p:sp>
    </p:spTree>
    <p:extLst>
      <p:ext uri="{BB962C8B-B14F-4D97-AF65-F5344CB8AC3E}">
        <p14:creationId xmlns:p14="http://schemas.microsoft.com/office/powerpoint/2010/main" val="1883087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31</a:t>
            </a:fld>
            <a:endParaRPr lang="en-US"/>
          </a:p>
        </p:txBody>
      </p:sp>
    </p:spTree>
    <p:extLst>
      <p:ext uri="{BB962C8B-B14F-4D97-AF65-F5344CB8AC3E}">
        <p14:creationId xmlns:p14="http://schemas.microsoft.com/office/powerpoint/2010/main" val="2104080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32</a:t>
            </a:fld>
            <a:endParaRPr lang="en-US"/>
          </a:p>
        </p:txBody>
      </p:sp>
    </p:spTree>
    <p:extLst>
      <p:ext uri="{BB962C8B-B14F-4D97-AF65-F5344CB8AC3E}">
        <p14:creationId xmlns:p14="http://schemas.microsoft.com/office/powerpoint/2010/main" val="1065569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a:t>The complaint (https://www.hud.gov/sites/dfiles/PIH/documents/HUD_01-18-0323_Complaint.pdf) says, “Facebook unlawfully discriminates by enabling advertisers to restrict which Facebook users receive housing-related ads based on race, color, religion, sex, familial status, national origin and disability. Facebook mines extensive user data and classifies its users based on protected characteristics. Facebook’s ad targeting tools then invite advertisers to express unlawful preferences by suggesting discriminatory options, and Facebook effectuates the delivery of housing-related ads to certain users and not others based on those users’ actual or imputed protected traits.”</a:t>
            </a:r>
          </a:p>
        </p:txBody>
      </p:sp>
      <p:sp>
        <p:nvSpPr>
          <p:cNvPr id="4" name="Slide Number Placeholder 3"/>
          <p:cNvSpPr>
            <a:spLocks noGrp="1"/>
          </p:cNvSpPr>
          <p:nvPr>
            <p:ph type="sldNum" sz="quarter" idx="5"/>
          </p:nvPr>
        </p:nvSpPr>
        <p:spPr/>
        <p:txBody>
          <a:bodyPr/>
          <a:lstStyle/>
          <a:p>
            <a:fld id="{39F294D8-753E-E842-8CF8-893A8D4FD7E5}" type="slidenum">
              <a:rPr lang="en-US" smtClean="0"/>
              <a:t>33</a:t>
            </a:fld>
            <a:endParaRPr lang="en-US"/>
          </a:p>
        </p:txBody>
      </p:sp>
    </p:spTree>
    <p:extLst>
      <p:ext uri="{BB962C8B-B14F-4D97-AF65-F5344CB8AC3E}">
        <p14:creationId xmlns:p14="http://schemas.microsoft.com/office/powerpoint/2010/main" val="668152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a:t>The complaint (https://www.hud.gov/sites/dfiles/PIH/documents/HUD_01-18-0323_Complaint.pdf) says, “Facebook unlawfully discriminates by enabling advertisers to restrict which Facebook users receive housing-related ads based on race, color, religion, sex, familial status, national origin and disability. Facebook mines extensive user data and classifies its users based on protected characteristics. Facebook’s ad targeting tools then invite advertisers to express unlawful preferences by suggesting discriminatory options, and Facebook effectuates the delivery of housing-related ads to certain users and not others based on those users’ actual or imputed protected traits.”</a:t>
            </a:r>
          </a:p>
        </p:txBody>
      </p:sp>
      <p:sp>
        <p:nvSpPr>
          <p:cNvPr id="4" name="Slide Number Placeholder 3"/>
          <p:cNvSpPr>
            <a:spLocks noGrp="1"/>
          </p:cNvSpPr>
          <p:nvPr>
            <p:ph type="sldNum" sz="quarter" idx="5"/>
          </p:nvPr>
        </p:nvSpPr>
        <p:spPr/>
        <p:txBody>
          <a:bodyPr/>
          <a:lstStyle/>
          <a:p>
            <a:fld id="{39F294D8-753E-E842-8CF8-893A8D4FD7E5}" type="slidenum">
              <a:rPr lang="en-US" smtClean="0"/>
              <a:t>34</a:t>
            </a:fld>
            <a:endParaRPr lang="en-US"/>
          </a:p>
        </p:txBody>
      </p:sp>
    </p:spTree>
    <p:extLst>
      <p:ext uri="{BB962C8B-B14F-4D97-AF65-F5344CB8AC3E}">
        <p14:creationId xmlns:p14="http://schemas.microsoft.com/office/powerpoint/2010/main" val="538942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35</a:t>
            </a:fld>
            <a:endParaRPr lang="en-US"/>
          </a:p>
        </p:txBody>
      </p:sp>
    </p:spTree>
    <p:extLst>
      <p:ext uri="{BB962C8B-B14F-4D97-AF65-F5344CB8AC3E}">
        <p14:creationId xmlns:p14="http://schemas.microsoft.com/office/powerpoint/2010/main" val="1469990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36</a:t>
            </a:fld>
            <a:endParaRPr lang="en-US"/>
          </a:p>
        </p:txBody>
      </p:sp>
    </p:spTree>
    <p:extLst>
      <p:ext uri="{BB962C8B-B14F-4D97-AF65-F5344CB8AC3E}">
        <p14:creationId xmlns:p14="http://schemas.microsoft.com/office/powerpoint/2010/main" val="91873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percent of households had someone move in with them. The share of 18-29 </a:t>
            </a:r>
            <a:r>
              <a:rPr lang="en-US" dirty="0" err="1" smtClean="0"/>
              <a:t>y.o</a:t>
            </a:r>
            <a:r>
              <a:rPr lang="en-US" dirty="0" smtClean="0"/>
              <a:t>. living with parents rose from 47% to 52% since 2019.</a:t>
            </a:r>
          </a:p>
          <a:p>
            <a:r>
              <a:rPr lang="en-US" dirty="0" smtClean="0"/>
              <a:t>https://www.pewresearch.org/fact-tank/2020/07/06/about-a-fifth-of-u-s-adults-moved-due-to-covid-19-or-know-someone-who-did/</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6</a:t>
            </a:fld>
            <a:endParaRPr lang="en-US"/>
          </a:p>
        </p:txBody>
      </p:sp>
    </p:spTree>
    <p:extLst>
      <p:ext uri="{BB962C8B-B14F-4D97-AF65-F5344CB8AC3E}">
        <p14:creationId xmlns:p14="http://schemas.microsoft.com/office/powerpoint/2010/main" val="309849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https://www.washingtonpost.com/dc-md-va/2020/12/19/covid-eviction-unemployment/</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7</a:t>
            </a:fld>
            <a:endParaRPr lang="en-US"/>
          </a:p>
        </p:txBody>
      </p:sp>
    </p:spTree>
    <p:extLst>
      <p:ext uri="{BB962C8B-B14F-4D97-AF65-F5344CB8AC3E}">
        <p14:creationId xmlns:p14="http://schemas.microsoft.com/office/powerpoint/2010/main" val="211735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https://www.urban.org/research/publication/housing-finance-glance-monthly-chartbook-december-2020/view/full_report</a:t>
            </a:r>
          </a:p>
          <a:p>
            <a:endParaRPr lang="en-US" dirty="0" smtClean="0"/>
          </a:p>
          <a:p>
            <a:r>
              <a:rPr lang="en-US" dirty="0" smtClean="0"/>
              <a:t>The value of owner-occupied</a:t>
            </a:r>
            <a:r>
              <a:rPr lang="en-US" baseline="0" dirty="0" smtClean="0"/>
              <a:t> housing (27 trillion) is almost as large as the rest of the privately owned assets in the US economy. </a:t>
            </a:r>
            <a:r>
              <a:rPr lang="en-US" dirty="0" smtClean="0"/>
              <a:t>By way</a:t>
            </a:r>
            <a:r>
              <a:rPr lang="en-US" baseline="0" dirty="0" smtClean="0"/>
              <a:t> of comparison, private fixed assets (excluding owner-occupied housing) NIPA fixed asset tables 1.1 L3 minus 5.1 L12 were worth </a:t>
            </a:r>
            <a:r>
              <a:rPr lang="en-US" b="1" baseline="0" dirty="0" smtClean="0"/>
              <a:t>28.3</a:t>
            </a:r>
            <a:r>
              <a:rPr lang="en-US" baseline="0" dirty="0" smtClean="0"/>
              <a:t> trillion 2017 dollars</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3301428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national level, home prices have been rising faster than the cost of living, and they outpaced inflation by 1.4 percent per year. Put differently, the Americans’ purchasing power for housing erodes at a rate of 1.4 percent per year, and has been cut almost in half over the past 43 years.</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9</a:t>
            </a:fld>
            <a:endParaRPr lang="en-US"/>
          </a:p>
        </p:txBody>
      </p:sp>
    </p:spTree>
    <p:extLst>
      <p:ext uri="{BB962C8B-B14F-4D97-AF65-F5344CB8AC3E}">
        <p14:creationId xmlns:p14="http://schemas.microsoft.com/office/powerpoint/2010/main" val="1422019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Drop in supply of homes is leading the price rise by about a year</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2370478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time paths of house prices vary substantially across cities. The coastal cities have experienced</a:t>
            </a:r>
            <a:r>
              <a:rPr lang="en-US" baseline="0" dirty="0" smtClean="0"/>
              <a:t> a much faster house price appreciation that national average, with household purchasing power in housing cut in half or more over the past 27 years</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11</a:t>
            </a:fld>
            <a:endParaRPr lang="en-US"/>
          </a:p>
        </p:txBody>
      </p:sp>
    </p:spTree>
    <p:extLst>
      <p:ext uri="{BB962C8B-B14F-4D97-AF65-F5344CB8AC3E}">
        <p14:creationId xmlns:p14="http://schemas.microsoft.com/office/powerpoint/2010/main" val="376158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way of comparison, prices in Atlanta,</a:t>
            </a:r>
            <a:r>
              <a:rPr lang="en-US" baseline="0" dirty="0" smtClean="0"/>
              <a:t> Chicago and Detroit outpaced inflation by about 0.8 percent over the past 27 years. This is a rate of house price appreciation that is more than 3X slower than that in the three coastal cities shown</a:t>
            </a:r>
            <a:endParaRPr lang="en-US" dirty="0"/>
          </a:p>
        </p:txBody>
      </p:sp>
      <p:sp>
        <p:nvSpPr>
          <p:cNvPr id="4" name="Slide Number Placeholder 3"/>
          <p:cNvSpPr>
            <a:spLocks noGrp="1"/>
          </p:cNvSpPr>
          <p:nvPr>
            <p:ph type="sldNum" sz="quarter" idx="10"/>
          </p:nvPr>
        </p:nvSpPr>
        <p:spPr/>
        <p:txBody>
          <a:bodyPr/>
          <a:lstStyle/>
          <a:p>
            <a:fld id="{39F294D8-753E-E842-8CF8-893A8D4FD7E5}" type="slidenum">
              <a:rPr lang="en-US" smtClean="0"/>
              <a:t>12</a:t>
            </a:fld>
            <a:endParaRPr lang="en-US"/>
          </a:p>
        </p:txBody>
      </p:sp>
    </p:spTree>
    <p:extLst>
      <p:ext uri="{BB962C8B-B14F-4D97-AF65-F5344CB8AC3E}">
        <p14:creationId xmlns:p14="http://schemas.microsoft.com/office/powerpoint/2010/main" val="280465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04314"/>
            <a:ext cx="9144000" cy="1289761"/>
          </a:xfrm>
        </p:spPr>
        <p:txBody>
          <a:bodyPr anchor="ctr" anchorCtr="0"/>
          <a:lstStyle/>
          <a:p>
            <a:r>
              <a:rPr lang="en-US" dirty="0">
                <a:solidFill>
                  <a:schemeClr val="bg1"/>
                </a:solidFill>
              </a:rPr>
              <a:t>Inequality and Poverty</a:t>
            </a:r>
          </a:p>
        </p:txBody>
      </p:sp>
      <p:sp>
        <p:nvSpPr>
          <p:cNvPr id="3" name="Subtitle 2"/>
          <p:cNvSpPr>
            <a:spLocks noGrp="1"/>
          </p:cNvSpPr>
          <p:nvPr>
            <p:ph type="subTitle" idx="1"/>
          </p:nvPr>
        </p:nvSpPr>
        <p:spPr>
          <a:xfrm>
            <a:off x="1500351" y="2811709"/>
            <a:ext cx="9144000" cy="874970"/>
          </a:xfrm>
        </p:spPr>
        <p:txBody>
          <a:bodyPr anchor="ctr" anchorCtr="0">
            <a:noAutofit/>
          </a:bodyPr>
          <a:lstStyle/>
          <a:p>
            <a:r>
              <a:rPr lang="en-US" sz="4000" dirty="0"/>
              <a:t>The US Housing Market: </a:t>
            </a:r>
            <a:endParaRPr lang="en-US" sz="4000" dirty="0" smtClean="0"/>
          </a:p>
          <a:p>
            <a:r>
              <a:rPr lang="en-US" sz="4000" dirty="0" smtClean="0"/>
              <a:t>Facts</a:t>
            </a:r>
            <a:r>
              <a:rPr lang="en-US" sz="4000" dirty="0"/>
              <a:t>, Trends, and Policy </a:t>
            </a:r>
            <a:r>
              <a:rPr lang="en-US" sz="4000" dirty="0" smtClean="0"/>
              <a:t>Questions</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4" name="TextBox 3"/>
          <p:cNvSpPr txBox="1"/>
          <p:nvPr/>
        </p:nvSpPr>
        <p:spPr>
          <a:xfrm>
            <a:off x="3965992" y="4255477"/>
            <a:ext cx="4533613" cy="1200329"/>
          </a:xfrm>
          <a:prstGeom prst="rect">
            <a:avLst/>
          </a:prstGeom>
          <a:noFill/>
        </p:spPr>
        <p:txBody>
          <a:bodyPr wrap="none" rtlCol="0">
            <a:spAutoFit/>
          </a:bodyPr>
          <a:lstStyle/>
          <a:p>
            <a:pPr algn="ctr">
              <a:lnSpc>
                <a:spcPct val="100000"/>
              </a:lnSpc>
            </a:pPr>
            <a:r>
              <a:rPr lang="en-US" b="1" dirty="0">
                <a:solidFill>
                  <a:srgbClr val="0C4C88"/>
                </a:solidFill>
              </a:rPr>
              <a:t>Daniel Marcin, </a:t>
            </a:r>
            <a:r>
              <a:rPr lang="en-US" b="1" dirty="0" smtClean="0">
                <a:solidFill>
                  <a:srgbClr val="0C4C88"/>
                </a:solidFill>
              </a:rPr>
              <a:t>George Washington University</a:t>
            </a:r>
            <a:endParaRPr lang="en-US" b="1" dirty="0">
              <a:solidFill>
                <a:srgbClr val="0C4C88"/>
              </a:solidFill>
            </a:endParaRPr>
          </a:p>
          <a:p>
            <a:pPr algn="ctr">
              <a:lnSpc>
                <a:spcPct val="100000"/>
              </a:lnSpc>
            </a:pPr>
            <a:r>
              <a:rPr lang="en-US" b="1" dirty="0" err="1">
                <a:solidFill>
                  <a:srgbClr val="0C4C88"/>
                </a:solidFill>
              </a:rPr>
              <a:t>Dmitriy</a:t>
            </a:r>
            <a:r>
              <a:rPr lang="en-US" b="1" dirty="0">
                <a:solidFill>
                  <a:srgbClr val="0C4C88"/>
                </a:solidFill>
              </a:rPr>
              <a:t> </a:t>
            </a:r>
            <a:r>
              <a:rPr lang="en-US" b="1" dirty="0" err="1">
                <a:solidFill>
                  <a:srgbClr val="0C4C88"/>
                </a:solidFill>
              </a:rPr>
              <a:t>Stolyarov</a:t>
            </a:r>
            <a:r>
              <a:rPr lang="en-US" b="1" dirty="0">
                <a:solidFill>
                  <a:srgbClr val="0C4C88"/>
                </a:solidFill>
              </a:rPr>
              <a:t>, University of Michigan</a:t>
            </a:r>
          </a:p>
          <a:p>
            <a:pPr algn="ctr">
              <a:lnSpc>
                <a:spcPct val="100000"/>
              </a:lnSpc>
            </a:pPr>
            <a:r>
              <a:rPr lang="en-US" dirty="0">
                <a:solidFill>
                  <a:srgbClr val="0C4C88"/>
                </a:solidFill>
              </a:rPr>
              <a:t>with contributions by</a:t>
            </a:r>
          </a:p>
          <a:p>
            <a:pPr algn="ctr">
              <a:lnSpc>
                <a:spcPct val="100000"/>
              </a:lnSpc>
            </a:pPr>
            <a:r>
              <a:rPr lang="en-US" b="1" dirty="0" err="1">
                <a:solidFill>
                  <a:srgbClr val="0C4C88"/>
                </a:solidFill>
              </a:rPr>
              <a:t>Fudong</a:t>
            </a:r>
            <a:r>
              <a:rPr lang="en-US" b="1" dirty="0">
                <a:solidFill>
                  <a:srgbClr val="0C4C88"/>
                </a:solidFill>
              </a:rPr>
              <a:t> Zhang, Tsinghua </a:t>
            </a:r>
            <a:r>
              <a:rPr lang="en-US" b="1" dirty="0" smtClean="0">
                <a:solidFill>
                  <a:srgbClr val="0C4C88"/>
                </a:solidFill>
              </a:rPr>
              <a:t>University</a:t>
            </a:r>
            <a:endParaRPr lang="en-US" b="1" dirty="0">
              <a:solidFill>
                <a:srgbClr val="0C4C88"/>
              </a:solidFill>
            </a:endParaRPr>
          </a:p>
        </p:txBody>
      </p:sp>
    </p:spTree>
    <p:extLst>
      <p:ext uri="{BB962C8B-B14F-4D97-AF65-F5344CB8AC3E}">
        <p14:creationId xmlns:p14="http://schemas.microsoft.com/office/powerpoint/2010/main" val="1326337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7652-ED14-6D49-91F4-C2846B88549B}"/>
              </a:ext>
            </a:extLst>
          </p:cNvPr>
          <p:cNvSpPr>
            <a:spLocks noGrp="1"/>
          </p:cNvSpPr>
          <p:nvPr>
            <p:ph type="title"/>
          </p:nvPr>
        </p:nvSpPr>
        <p:spPr/>
        <p:txBody>
          <a:bodyPr/>
          <a:lstStyle/>
          <a:p>
            <a:r>
              <a:rPr lang="en-US" dirty="0">
                <a:solidFill>
                  <a:schemeClr val="bg1"/>
                </a:solidFill>
              </a:rPr>
              <a:t>Ho</a:t>
            </a:r>
            <a:r>
              <a:rPr lang="en-US" dirty="0"/>
              <a:t>me </a:t>
            </a:r>
            <a:r>
              <a:rPr lang="en-US" dirty="0" smtClean="0"/>
              <a:t>Prices and homes on the market</a:t>
            </a:r>
            <a:endParaRPr lang="en-US" dirty="0"/>
          </a:p>
        </p:txBody>
      </p:sp>
      <p:sp>
        <p:nvSpPr>
          <p:cNvPr id="4" name="Slide Number Placeholder 3">
            <a:extLst>
              <a:ext uri="{FF2B5EF4-FFF2-40B4-BE49-F238E27FC236}">
                <a16:creationId xmlns:a16="http://schemas.microsoft.com/office/drawing/2014/main" id="{C92CCB22-0AD9-F340-A994-93B81F5060F8}"/>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5" name="TextBox 4"/>
          <p:cNvSpPr txBox="1"/>
          <p:nvPr/>
        </p:nvSpPr>
        <p:spPr>
          <a:xfrm>
            <a:off x="569495" y="2545822"/>
            <a:ext cx="2013285" cy="2308324"/>
          </a:xfrm>
          <a:prstGeom prst="rect">
            <a:avLst/>
          </a:prstGeom>
          <a:noFill/>
        </p:spPr>
        <p:txBody>
          <a:bodyPr wrap="square" rtlCol="0">
            <a:spAutoFit/>
          </a:bodyPr>
          <a:lstStyle/>
          <a:p>
            <a:r>
              <a:rPr lang="en-US" sz="2400" dirty="0" smtClean="0">
                <a:solidFill>
                  <a:srgbClr val="0C4C88"/>
                </a:solidFill>
              </a:rPr>
              <a:t>Right now, supply of homes on the market is the lowest since 1982</a:t>
            </a:r>
            <a:endParaRPr lang="en-US" sz="2400" dirty="0" smtClean="0">
              <a:solidFill>
                <a:srgbClr val="0C4C88"/>
              </a:solidFill>
            </a:endParaRPr>
          </a:p>
        </p:txBody>
      </p:sp>
      <p:graphicFrame>
        <p:nvGraphicFramePr>
          <p:cNvPr id="7" name="Chart 6"/>
          <p:cNvGraphicFramePr>
            <a:graphicFrameLocks noGrp="1"/>
          </p:cNvGraphicFramePr>
          <p:nvPr>
            <p:extLst>
              <p:ext uri="{D42A27DB-BD31-4B8C-83A1-F6EECF244321}">
                <p14:modId xmlns:p14="http://schemas.microsoft.com/office/powerpoint/2010/main" val="3574770216"/>
              </p:ext>
            </p:extLst>
          </p:nvPr>
        </p:nvGraphicFramePr>
        <p:xfrm>
          <a:off x="2582780" y="846667"/>
          <a:ext cx="8450656" cy="5797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696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chemeClr val="bg1">
                    <a:lumMod val="95000"/>
                  </a:schemeClr>
                </a:solidFill>
              </a:rPr>
              <a:t>Pri</a:t>
            </a:r>
            <a:r>
              <a:rPr lang="en-US" dirty="0" smtClean="0"/>
              <a:t>ce appreciation varies by city</a:t>
            </a:r>
            <a:endParaRPr lang="en-US" dirty="0"/>
          </a:p>
        </p:txBody>
      </p:sp>
      <p:sp>
        <p:nvSpPr>
          <p:cNvPr id="7" name="TextBox 6"/>
          <p:cNvSpPr txBox="1"/>
          <p:nvPr/>
        </p:nvSpPr>
        <p:spPr>
          <a:xfrm>
            <a:off x="838200" y="2891581"/>
            <a:ext cx="1937084" cy="1938992"/>
          </a:xfrm>
          <a:prstGeom prst="rect">
            <a:avLst/>
          </a:prstGeom>
          <a:noFill/>
        </p:spPr>
        <p:txBody>
          <a:bodyPr wrap="square" rtlCol="0">
            <a:spAutoFit/>
          </a:bodyPr>
          <a:lstStyle/>
          <a:p>
            <a:r>
              <a:rPr lang="en-US" sz="2400" dirty="0" smtClean="0">
                <a:solidFill>
                  <a:srgbClr val="0C4C88"/>
                </a:solidFill>
              </a:rPr>
              <a:t>Prices in coastal cities outpaced inflation by 2.8% per year</a:t>
            </a:r>
            <a:endParaRPr lang="en-US" sz="2400" dirty="0">
              <a:solidFill>
                <a:srgbClr val="0C4C88"/>
              </a:solidFill>
            </a:endParaRPr>
          </a:p>
        </p:txBody>
      </p:sp>
      <p:sp>
        <p:nvSpPr>
          <p:cNvPr id="3" name="Rectangle 2"/>
          <p:cNvSpPr/>
          <p:nvPr/>
        </p:nvSpPr>
        <p:spPr>
          <a:xfrm>
            <a:off x="5152044" y="6400800"/>
            <a:ext cx="3457613" cy="369332"/>
          </a:xfrm>
          <a:prstGeom prst="rect">
            <a:avLst/>
          </a:prstGeom>
        </p:spPr>
        <p:txBody>
          <a:bodyPr wrap="none">
            <a:spAutoFit/>
          </a:bodyPr>
          <a:lstStyle/>
          <a:p>
            <a:r>
              <a:rPr lang="en-US" dirty="0">
                <a:solidFill>
                  <a:srgbClr val="444444"/>
                </a:solidFill>
              </a:rPr>
              <a:t>Source: S&amp;P Dow Jones Indices LLC</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1887478937"/>
              </p:ext>
            </p:extLst>
          </p:nvPr>
        </p:nvGraphicFramePr>
        <p:xfrm>
          <a:off x="3023333" y="844062"/>
          <a:ext cx="8657422" cy="6013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219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chemeClr val="bg1">
                    <a:lumMod val="95000"/>
                  </a:schemeClr>
                </a:solidFill>
              </a:rPr>
              <a:t>Pri</a:t>
            </a:r>
            <a:r>
              <a:rPr lang="en-US" dirty="0" smtClean="0"/>
              <a:t>ce appreciation varies by city</a:t>
            </a:r>
            <a:endParaRPr lang="en-US" dirty="0"/>
          </a:p>
        </p:txBody>
      </p:sp>
      <p:sp>
        <p:nvSpPr>
          <p:cNvPr id="4" name="TextBox 3"/>
          <p:cNvSpPr txBox="1"/>
          <p:nvPr/>
        </p:nvSpPr>
        <p:spPr>
          <a:xfrm>
            <a:off x="838200" y="2524353"/>
            <a:ext cx="1937084" cy="2677656"/>
          </a:xfrm>
          <a:prstGeom prst="rect">
            <a:avLst/>
          </a:prstGeom>
          <a:noFill/>
        </p:spPr>
        <p:txBody>
          <a:bodyPr wrap="square" rtlCol="0">
            <a:spAutoFit/>
          </a:bodyPr>
          <a:lstStyle/>
          <a:p>
            <a:r>
              <a:rPr lang="en-US" sz="2400" dirty="0" smtClean="0">
                <a:solidFill>
                  <a:srgbClr val="0C4C88"/>
                </a:solidFill>
              </a:rPr>
              <a:t>Prices in Atlanta, Chicago,</a:t>
            </a:r>
          </a:p>
          <a:p>
            <a:r>
              <a:rPr lang="en-US" sz="2400" dirty="0" smtClean="0">
                <a:solidFill>
                  <a:srgbClr val="0C4C88"/>
                </a:solidFill>
              </a:rPr>
              <a:t>Detroit</a:t>
            </a:r>
            <a:r>
              <a:rPr lang="en-US" sz="2400" dirty="0">
                <a:solidFill>
                  <a:srgbClr val="0C4C88"/>
                </a:solidFill>
              </a:rPr>
              <a:t>, </a:t>
            </a:r>
            <a:r>
              <a:rPr lang="en-US" sz="2400" dirty="0" smtClean="0">
                <a:solidFill>
                  <a:srgbClr val="0C4C88"/>
                </a:solidFill>
              </a:rPr>
              <a:t> barely kept up with inflation</a:t>
            </a:r>
            <a:endParaRPr lang="en-US" sz="2400" dirty="0">
              <a:solidFill>
                <a:srgbClr val="0C4C88"/>
              </a:solidFill>
            </a:endParaRPr>
          </a:p>
        </p:txBody>
      </p:sp>
      <p:sp>
        <p:nvSpPr>
          <p:cNvPr id="3" name="Rectangle 2"/>
          <p:cNvSpPr/>
          <p:nvPr/>
        </p:nvSpPr>
        <p:spPr>
          <a:xfrm>
            <a:off x="5333835" y="6396623"/>
            <a:ext cx="3457613" cy="369332"/>
          </a:xfrm>
          <a:prstGeom prst="rect">
            <a:avLst/>
          </a:prstGeom>
        </p:spPr>
        <p:txBody>
          <a:bodyPr wrap="none">
            <a:spAutoFit/>
          </a:bodyPr>
          <a:lstStyle/>
          <a:p>
            <a:r>
              <a:rPr lang="en-US" dirty="0">
                <a:solidFill>
                  <a:srgbClr val="444444"/>
                </a:solidFill>
              </a:rPr>
              <a:t>Source: S&amp;P Dow Jones Indices LLC</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2359987725"/>
              </p:ext>
            </p:extLst>
          </p:nvPr>
        </p:nvGraphicFramePr>
        <p:xfrm>
          <a:off x="2902752" y="823964"/>
          <a:ext cx="8582514" cy="60340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33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a:t>
            </a:r>
            <a:r>
              <a:rPr lang="en-US" dirty="0" smtClean="0"/>
              <a:t>meownership </a:t>
            </a:r>
            <a:r>
              <a:rPr lang="en-US" dirty="0" smtClean="0"/>
              <a:t>and income by </a:t>
            </a:r>
            <a:r>
              <a:rPr lang="en-US" dirty="0" smtClean="0"/>
              <a:t>age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13</a:t>
            </a:fld>
            <a:endParaRPr lang="en-GB"/>
          </a:p>
        </p:txBody>
      </p:sp>
      <p:sp>
        <p:nvSpPr>
          <p:cNvPr id="3" name="TextBox 2"/>
          <p:cNvSpPr txBox="1"/>
          <p:nvPr/>
        </p:nvSpPr>
        <p:spPr>
          <a:xfrm>
            <a:off x="5802923" y="6468933"/>
            <a:ext cx="3359574" cy="307777"/>
          </a:xfrm>
          <a:prstGeom prst="rect">
            <a:avLst/>
          </a:prstGeom>
          <a:noFill/>
        </p:spPr>
        <p:txBody>
          <a:bodyPr wrap="none" rtlCol="0">
            <a:spAutoFit/>
          </a:bodyPr>
          <a:lstStyle/>
          <a:p>
            <a:r>
              <a:rPr lang="en-US" sz="1400" dirty="0" smtClean="0"/>
              <a:t>Source: Survey of Consumer Finances, 2019</a:t>
            </a:r>
            <a:endParaRPr lang="en-US" sz="1400" dirty="0"/>
          </a:p>
        </p:txBody>
      </p:sp>
      <p:graphicFrame>
        <p:nvGraphicFramePr>
          <p:cNvPr id="9" name="Chart 8"/>
          <p:cNvGraphicFramePr>
            <a:graphicFrameLocks noGrp="1"/>
          </p:cNvGraphicFramePr>
          <p:nvPr>
            <p:extLst>
              <p:ext uri="{D42A27DB-BD31-4B8C-83A1-F6EECF244321}">
                <p14:modId xmlns:p14="http://schemas.microsoft.com/office/powerpoint/2010/main" val="1913422551"/>
              </p:ext>
            </p:extLst>
          </p:nvPr>
        </p:nvGraphicFramePr>
        <p:xfrm>
          <a:off x="2477163" y="743578"/>
          <a:ext cx="8664539" cy="57408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8089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a:t>
            </a:r>
            <a:r>
              <a:rPr lang="en-US" dirty="0" smtClean="0"/>
              <a:t>mes and household net worth</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14</a:t>
            </a:fld>
            <a:endParaRPr lang="en-GB"/>
          </a:p>
        </p:txBody>
      </p:sp>
      <p:graphicFrame>
        <p:nvGraphicFramePr>
          <p:cNvPr id="5" name="Chart 4"/>
          <p:cNvGraphicFramePr>
            <a:graphicFrameLocks noGrp="1"/>
          </p:cNvGraphicFramePr>
          <p:nvPr>
            <p:extLst>
              <p:ext uri="{D42A27DB-BD31-4B8C-83A1-F6EECF244321}">
                <p14:modId xmlns:p14="http://schemas.microsoft.com/office/powerpoint/2010/main" val="1838729748"/>
              </p:ext>
            </p:extLst>
          </p:nvPr>
        </p:nvGraphicFramePr>
        <p:xfrm>
          <a:off x="2601302" y="680669"/>
          <a:ext cx="8657422" cy="62796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7904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Be</a:t>
            </a:r>
            <a:r>
              <a:rPr lang="en-US" dirty="0" smtClean="0"/>
              <a:t>nefits and costs of homeownership</a:t>
            </a:r>
            <a:endParaRPr lang="en-US" dirty="0"/>
          </a:p>
        </p:txBody>
      </p:sp>
      <p:sp>
        <p:nvSpPr>
          <p:cNvPr id="3" name="Content Placeholder 2"/>
          <p:cNvSpPr>
            <a:spLocks noGrp="1"/>
          </p:cNvSpPr>
          <p:nvPr>
            <p:ph idx="1"/>
          </p:nvPr>
        </p:nvSpPr>
        <p:spPr>
          <a:xfrm>
            <a:off x="697523" y="1325563"/>
            <a:ext cx="10515600" cy="4351338"/>
          </a:xfrm>
        </p:spPr>
        <p:txBody>
          <a:bodyPr/>
          <a:lstStyle/>
          <a:p>
            <a:pPr marL="0" indent="0">
              <a:buNone/>
            </a:pPr>
            <a:r>
              <a:rPr lang="en-US" dirty="0" smtClean="0"/>
              <a:t>Financial benefits of homeownership</a:t>
            </a:r>
          </a:p>
          <a:p>
            <a:r>
              <a:rPr lang="en-US" b="0" dirty="0" smtClean="0"/>
              <a:t>Money saved on rent</a:t>
            </a:r>
          </a:p>
          <a:p>
            <a:r>
              <a:rPr lang="en-US" b="0" dirty="0" smtClean="0"/>
              <a:t>House price appreciation (if any)</a:t>
            </a:r>
          </a:p>
          <a:p>
            <a:pPr marL="0" indent="0">
              <a:buNone/>
            </a:pPr>
            <a:r>
              <a:rPr lang="en-US" dirty="0" smtClean="0"/>
              <a:t>Financial costs of homeownership</a:t>
            </a:r>
          </a:p>
          <a:p>
            <a:r>
              <a:rPr lang="en-US" b="0" dirty="0" smtClean="0"/>
              <a:t>Maintenance/upkeep, insurance, property tax</a:t>
            </a:r>
          </a:p>
          <a:p>
            <a:r>
              <a:rPr lang="en-US" b="0" dirty="0" smtClean="0"/>
              <a:t>Mortgage interest (if any)</a:t>
            </a:r>
          </a:p>
          <a:p>
            <a:r>
              <a:rPr lang="en-US" b="0" dirty="0"/>
              <a:t>House price </a:t>
            </a:r>
            <a:r>
              <a:rPr lang="en-US" b="0" dirty="0" smtClean="0"/>
              <a:t>depreciation </a:t>
            </a:r>
            <a:r>
              <a:rPr lang="en-US" b="0" dirty="0"/>
              <a:t>(if any</a:t>
            </a:r>
            <a:r>
              <a:rPr lang="en-US" b="0" dirty="0" smtClean="0"/>
              <a:t>)</a:t>
            </a:r>
            <a:endParaRPr lang="en-US" b="0" dirty="0"/>
          </a:p>
        </p:txBody>
      </p:sp>
      <p:sp>
        <p:nvSpPr>
          <p:cNvPr id="4" name="Slide Number Placeholder 3"/>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130219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Be</a:t>
            </a:r>
            <a:r>
              <a:rPr lang="en-US" dirty="0" smtClean="0"/>
              <a:t>nefits and costs of homeownership</a:t>
            </a:r>
            <a:endParaRPr lang="en-US" dirty="0"/>
          </a:p>
        </p:txBody>
      </p:sp>
      <p:sp>
        <p:nvSpPr>
          <p:cNvPr id="3" name="Content Placeholder 2"/>
          <p:cNvSpPr>
            <a:spLocks noGrp="1"/>
          </p:cNvSpPr>
          <p:nvPr>
            <p:ph idx="1"/>
          </p:nvPr>
        </p:nvSpPr>
        <p:spPr/>
        <p:txBody>
          <a:bodyPr/>
          <a:lstStyle/>
          <a:p>
            <a:pPr marL="0" indent="0">
              <a:buNone/>
            </a:pPr>
            <a:r>
              <a:rPr lang="en-US" dirty="0"/>
              <a:t>Tax benefits of owning a home</a:t>
            </a:r>
          </a:p>
          <a:p>
            <a:r>
              <a:rPr lang="en-US" b="0" dirty="0"/>
              <a:t>Money saved on rent </a:t>
            </a:r>
            <a:r>
              <a:rPr lang="en-US" b="0" dirty="0" smtClean="0"/>
              <a:t>is </a:t>
            </a:r>
            <a:r>
              <a:rPr lang="en-US" b="0" dirty="0"/>
              <a:t>not considered taxable income</a:t>
            </a:r>
          </a:p>
          <a:p>
            <a:r>
              <a:rPr lang="en-US" b="0" dirty="0"/>
              <a:t>Homeowners typically pay lower property taxes than landlords</a:t>
            </a:r>
          </a:p>
          <a:p>
            <a:r>
              <a:rPr lang="en-US" b="0" dirty="0"/>
              <a:t>Mortgage interest and property tax can sometimes be deducted from taxable income (same is true for landlords)</a:t>
            </a:r>
          </a:p>
          <a:p>
            <a:r>
              <a:rPr lang="en-US" b="0" dirty="0"/>
              <a:t>Capital gains from selling a primary house are tax-free (up to a point)</a:t>
            </a:r>
          </a:p>
        </p:txBody>
      </p:sp>
      <p:sp>
        <p:nvSpPr>
          <p:cNvPr id="4" name="Slide Number Placeholder 3"/>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3478224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3875842986"/>
              </p:ext>
            </p:extLst>
          </p:nvPr>
        </p:nvGraphicFramePr>
        <p:xfrm>
          <a:off x="3020853" y="922316"/>
          <a:ext cx="8654955" cy="591702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chemeClr val="bg1">
                    <a:lumMod val="95000"/>
                  </a:schemeClr>
                </a:solidFill>
              </a:rPr>
              <a:t>Is h</a:t>
            </a:r>
            <a:r>
              <a:rPr lang="en-US" dirty="0" smtClean="0"/>
              <a:t>ousing a “good investment”?</a:t>
            </a:r>
            <a:endParaRPr lang="en-US" dirty="0"/>
          </a:p>
        </p:txBody>
      </p:sp>
      <p:sp>
        <p:nvSpPr>
          <p:cNvPr id="4" name="TextBox 3"/>
          <p:cNvSpPr txBox="1"/>
          <p:nvPr/>
        </p:nvSpPr>
        <p:spPr>
          <a:xfrm>
            <a:off x="249872" y="2519523"/>
            <a:ext cx="2493328" cy="1938992"/>
          </a:xfrm>
          <a:prstGeom prst="rect">
            <a:avLst/>
          </a:prstGeom>
          <a:noFill/>
        </p:spPr>
        <p:txBody>
          <a:bodyPr wrap="square" rtlCol="0">
            <a:spAutoFit/>
          </a:bodyPr>
          <a:lstStyle/>
          <a:p>
            <a:r>
              <a:rPr lang="en-US" sz="2400" dirty="0" smtClean="0">
                <a:solidFill>
                  <a:srgbClr val="0C4C88"/>
                </a:solidFill>
              </a:rPr>
              <a:t>Most of the financial return on housing comes </a:t>
            </a:r>
            <a:r>
              <a:rPr lang="en-US" sz="2400" dirty="0">
                <a:solidFill>
                  <a:srgbClr val="0C4C88"/>
                </a:solidFill>
              </a:rPr>
              <a:t>from </a:t>
            </a:r>
            <a:r>
              <a:rPr lang="en-US" sz="2400" dirty="0" smtClean="0">
                <a:solidFill>
                  <a:srgbClr val="0C4C88"/>
                </a:solidFill>
              </a:rPr>
              <a:t>the amount </a:t>
            </a:r>
            <a:r>
              <a:rPr lang="en-US" sz="2400" dirty="0">
                <a:solidFill>
                  <a:srgbClr val="0C4C88"/>
                </a:solidFill>
              </a:rPr>
              <a:t>saved on </a:t>
            </a:r>
            <a:r>
              <a:rPr lang="en-US" sz="2400" dirty="0" smtClean="0">
                <a:solidFill>
                  <a:srgbClr val="0C4C88"/>
                </a:solidFill>
              </a:rPr>
              <a:t>rent</a:t>
            </a:r>
            <a:endParaRPr lang="en-US" sz="2400" dirty="0">
              <a:solidFill>
                <a:srgbClr val="0C4C88"/>
              </a:solidFill>
            </a:endParaRPr>
          </a:p>
        </p:txBody>
      </p:sp>
      <p:sp>
        <p:nvSpPr>
          <p:cNvPr id="5" name="Rectangle 4"/>
          <p:cNvSpPr/>
          <p:nvPr/>
        </p:nvSpPr>
        <p:spPr>
          <a:xfrm>
            <a:off x="5936974" y="6316822"/>
            <a:ext cx="3760305" cy="369332"/>
          </a:xfrm>
          <a:prstGeom prst="rect">
            <a:avLst/>
          </a:prstGeom>
        </p:spPr>
        <p:txBody>
          <a:bodyPr wrap="square">
            <a:spAutoFit/>
          </a:bodyPr>
          <a:lstStyle/>
          <a:p>
            <a:r>
              <a:rPr lang="en-US" dirty="0" smtClean="0">
                <a:solidFill>
                  <a:srgbClr val="444444"/>
                </a:solidFill>
              </a:rPr>
              <a:t>Sources: </a:t>
            </a:r>
            <a:r>
              <a:rPr lang="en-US" dirty="0">
                <a:solidFill>
                  <a:srgbClr val="444444"/>
                </a:solidFill>
              </a:rPr>
              <a:t>BEA, </a:t>
            </a:r>
            <a:r>
              <a:rPr lang="en-US" dirty="0" smtClean="0">
                <a:solidFill>
                  <a:srgbClr val="444444"/>
                </a:solidFill>
              </a:rPr>
              <a:t>FHFA, OECD, S&amp;P</a:t>
            </a:r>
            <a:endParaRPr lang="en-US" dirty="0"/>
          </a:p>
        </p:txBody>
      </p:sp>
    </p:spTree>
    <p:extLst>
      <p:ext uri="{BB962C8B-B14F-4D97-AF65-F5344CB8AC3E}">
        <p14:creationId xmlns:p14="http://schemas.microsoft.com/office/powerpoint/2010/main" val="18374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F7F0"/>
                </a:solidFill>
              </a:rPr>
              <a:t>Wh</a:t>
            </a:r>
            <a:r>
              <a:rPr lang="en-US" dirty="0" smtClean="0"/>
              <a:t>y are house prices rising?</a:t>
            </a:r>
            <a:endParaRPr lang="en-US" dirty="0">
              <a:solidFill>
                <a:srgbClr val="FAF7F0"/>
              </a:solidFill>
            </a:endParaRPr>
          </a:p>
        </p:txBody>
      </p:sp>
      <p:sp>
        <p:nvSpPr>
          <p:cNvPr id="3" name="Content Placeholder 2"/>
          <p:cNvSpPr>
            <a:spLocks noGrp="1"/>
          </p:cNvSpPr>
          <p:nvPr>
            <p:ph idx="1"/>
          </p:nvPr>
        </p:nvSpPr>
        <p:spPr>
          <a:xfrm>
            <a:off x="715108" y="1357639"/>
            <a:ext cx="10515600" cy="4351338"/>
          </a:xfrm>
        </p:spPr>
        <p:txBody>
          <a:bodyPr/>
          <a:lstStyle/>
          <a:p>
            <a:r>
              <a:rPr lang="en-US" dirty="0" smtClean="0"/>
              <a:t>Is it becoming more expensive to build?</a:t>
            </a:r>
          </a:p>
          <a:p>
            <a:r>
              <a:rPr lang="en-US" dirty="0" smtClean="0"/>
              <a:t>What are restrictions on building and how do they vary by location?</a:t>
            </a:r>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3771726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F7F0"/>
                </a:solidFill>
              </a:rPr>
              <a:t>Pro</a:t>
            </a:r>
            <a:r>
              <a:rPr lang="en-US" dirty="0" smtClean="0"/>
              <a:t>ductivity growth comparisons</a:t>
            </a:r>
            <a:endParaRPr lang="en-US" dirty="0">
              <a:solidFill>
                <a:srgbClr val="FAF7F0"/>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19</a:t>
            </a:fld>
            <a:endParaRPr lang="en-GB"/>
          </a:p>
        </p:txBody>
      </p:sp>
      <p:graphicFrame>
        <p:nvGraphicFramePr>
          <p:cNvPr id="5" name="Chart 4"/>
          <p:cNvGraphicFramePr>
            <a:graphicFrameLocks noGrp="1"/>
          </p:cNvGraphicFramePr>
          <p:nvPr>
            <p:extLst>
              <p:ext uri="{D42A27DB-BD31-4B8C-83A1-F6EECF244321}">
                <p14:modId xmlns:p14="http://schemas.microsoft.com/office/powerpoint/2010/main" val="352905160"/>
              </p:ext>
            </p:extLst>
          </p:nvPr>
        </p:nvGraphicFramePr>
        <p:xfrm>
          <a:off x="3126098" y="874642"/>
          <a:ext cx="8663126" cy="604742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629972" y="6412788"/>
            <a:ext cx="3317447" cy="369332"/>
          </a:xfrm>
          <a:prstGeom prst="rect">
            <a:avLst/>
          </a:prstGeom>
          <a:noFill/>
        </p:spPr>
        <p:txBody>
          <a:bodyPr wrap="none" rtlCol="0">
            <a:spAutoFit/>
          </a:bodyPr>
          <a:lstStyle/>
          <a:p>
            <a:r>
              <a:rPr lang="en-US" dirty="0" smtClean="0"/>
              <a:t>Source: Bureau of Labor Statistics</a:t>
            </a:r>
            <a:endParaRPr lang="en-US" dirty="0"/>
          </a:p>
        </p:txBody>
      </p:sp>
    </p:spTree>
    <p:extLst>
      <p:ext uri="{BB962C8B-B14F-4D97-AF65-F5344CB8AC3E}">
        <p14:creationId xmlns:p14="http://schemas.microsoft.com/office/powerpoint/2010/main" val="332837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vast network of professional economists to promote understanding of the economics of policy issues in the United States</a:t>
            </a:r>
          </a:p>
          <a:p>
            <a:pPr lvl="1"/>
            <a:endParaRPr lang="en-US" dirty="0"/>
          </a:p>
          <a:p>
            <a:r>
              <a:rPr lang="en-US" dirty="0"/>
              <a:t>NEED Presentations</a:t>
            </a:r>
          </a:p>
          <a:p>
            <a:pPr lvl="1"/>
            <a:r>
              <a:rPr lang="en-US" dirty="0"/>
              <a:t>Are </a:t>
            </a:r>
            <a:r>
              <a:rPr lang="en-US" b="1" dirty="0"/>
              <a:t>nonpartisan</a:t>
            </a:r>
            <a:r>
              <a:rPr lang="en-US" dirty="0"/>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9122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F7F0"/>
                </a:solidFill>
              </a:rPr>
              <a:t>Ne</a:t>
            </a:r>
            <a:r>
              <a:rPr lang="en-US" dirty="0" smtClean="0"/>
              <a:t>w construction permits and house prices</a:t>
            </a:r>
            <a:endParaRPr lang="en-US" dirty="0">
              <a:solidFill>
                <a:srgbClr val="FAF7F0"/>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20</a:t>
            </a:fld>
            <a:endParaRPr lang="en-GB"/>
          </a:p>
        </p:txBody>
      </p:sp>
      <p:graphicFrame>
        <p:nvGraphicFramePr>
          <p:cNvPr id="5" name="Chart 4"/>
          <p:cNvGraphicFramePr>
            <a:graphicFrameLocks noGrp="1"/>
          </p:cNvGraphicFramePr>
          <p:nvPr>
            <p:extLst>
              <p:ext uri="{D42A27DB-BD31-4B8C-83A1-F6EECF244321}">
                <p14:modId xmlns:p14="http://schemas.microsoft.com/office/powerpoint/2010/main" val="2327158789"/>
              </p:ext>
            </p:extLst>
          </p:nvPr>
        </p:nvGraphicFramePr>
        <p:xfrm>
          <a:off x="2833270" y="527343"/>
          <a:ext cx="8659678" cy="628327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373926" y="6456851"/>
            <a:ext cx="2380523" cy="276999"/>
          </a:xfrm>
          <a:prstGeom prst="rect">
            <a:avLst/>
          </a:prstGeom>
          <a:noFill/>
        </p:spPr>
        <p:txBody>
          <a:bodyPr wrap="none" rtlCol="0">
            <a:spAutoFit/>
          </a:bodyPr>
          <a:lstStyle/>
          <a:p>
            <a:r>
              <a:rPr lang="en-US" sz="1200" dirty="0" smtClean="0"/>
              <a:t>Source: </a:t>
            </a:r>
            <a:r>
              <a:rPr lang="en-US" sz="1200" dirty="0" err="1" smtClean="0"/>
              <a:t>Glaeser</a:t>
            </a:r>
            <a:r>
              <a:rPr lang="en-US" sz="1200" dirty="0" smtClean="0"/>
              <a:t> and </a:t>
            </a:r>
            <a:r>
              <a:rPr lang="en-US" sz="1200" dirty="0" err="1" smtClean="0"/>
              <a:t>Gyouko</a:t>
            </a:r>
            <a:r>
              <a:rPr lang="en-US" sz="1200" dirty="0"/>
              <a:t> </a:t>
            </a:r>
            <a:r>
              <a:rPr lang="en-US" sz="1200" dirty="0" smtClean="0"/>
              <a:t>(2018)</a:t>
            </a:r>
            <a:endParaRPr lang="en-US" sz="1200" dirty="0"/>
          </a:p>
        </p:txBody>
      </p:sp>
      <p:sp>
        <p:nvSpPr>
          <p:cNvPr id="3" name="TextBox 2"/>
          <p:cNvSpPr txBox="1"/>
          <p:nvPr/>
        </p:nvSpPr>
        <p:spPr>
          <a:xfrm>
            <a:off x="683532" y="2523392"/>
            <a:ext cx="2149738" cy="1938992"/>
          </a:xfrm>
          <a:prstGeom prst="rect">
            <a:avLst/>
          </a:prstGeom>
          <a:noFill/>
        </p:spPr>
        <p:txBody>
          <a:bodyPr wrap="square" rtlCol="0">
            <a:spAutoFit/>
          </a:bodyPr>
          <a:lstStyle/>
          <a:p>
            <a:r>
              <a:rPr lang="en-US" sz="2400" dirty="0" smtClean="0">
                <a:solidFill>
                  <a:srgbClr val="0C4C88"/>
                </a:solidFill>
              </a:rPr>
              <a:t>House prices are generally higher where fewer permits are issued</a:t>
            </a:r>
            <a:endParaRPr lang="en-US" sz="2400" dirty="0">
              <a:solidFill>
                <a:srgbClr val="0C4C88"/>
              </a:solidFill>
            </a:endParaRPr>
          </a:p>
        </p:txBody>
      </p:sp>
    </p:spTree>
    <p:extLst>
      <p:ext uri="{BB962C8B-B14F-4D97-AF65-F5344CB8AC3E}">
        <p14:creationId xmlns:p14="http://schemas.microsoft.com/office/powerpoint/2010/main" val="14364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0475-EDBE-47CF-BDD7-71B5454AB373}"/>
              </a:ext>
            </a:extLst>
          </p:cNvPr>
          <p:cNvSpPr>
            <a:spLocks noGrp="1"/>
          </p:cNvSpPr>
          <p:nvPr>
            <p:ph type="title"/>
          </p:nvPr>
        </p:nvSpPr>
        <p:spPr/>
        <p:txBody>
          <a:bodyPr/>
          <a:lstStyle/>
          <a:p>
            <a:r>
              <a:rPr lang="en-US" dirty="0" smtClean="0">
                <a:solidFill>
                  <a:srgbClr val="FAF7F0"/>
                </a:solidFill>
              </a:rPr>
              <a:t>Loc</a:t>
            </a:r>
            <a:r>
              <a:rPr lang="en-US" dirty="0" smtClean="0"/>
              <a:t>al restrictions on new construction</a:t>
            </a:r>
            <a:endParaRPr lang="en-US" dirty="0"/>
          </a:p>
        </p:txBody>
      </p:sp>
      <p:sp>
        <p:nvSpPr>
          <p:cNvPr id="3" name="Content Placeholder 2">
            <a:extLst>
              <a:ext uri="{FF2B5EF4-FFF2-40B4-BE49-F238E27FC236}">
                <a16:creationId xmlns:a16="http://schemas.microsoft.com/office/drawing/2014/main" id="{5210C17A-43C7-48AB-BD1A-47DD50BBF6A0}"/>
              </a:ext>
            </a:extLst>
          </p:cNvPr>
          <p:cNvSpPr>
            <a:spLocks noGrp="1"/>
          </p:cNvSpPr>
          <p:nvPr>
            <p:ph idx="1"/>
          </p:nvPr>
        </p:nvSpPr>
        <p:spPr>
          <a:xfrm>
            <a:off x="627185" y="1860877"/>
            <a:ext cx="10515600" cy="4351338"/>
          </a:xfrm>
        </p:spPr>
        <p:txBody>
          <a:bodyPr>
            <a:normAutofit/>
          </a:bodyPr>
          <a:lstStyle/>
          <a:p>
            <a:r>
              <a:rPr lang="en-US" dirty="0"/>
              <a:t>Why is there so </a:t>
            </a:r>
            <a:r>
              <a:rPr lang="en-US" dirty="0" smtClean="0"/>
              <a:t>little new construction in some areas?</a:t>
            </a:r>
            <a:endParaRPr lang="en-US" dirty="0"/>
          </a:p>
          <a:p>
            <a:r>
              <a:rPr lang="en-US" dirty="0" smtClean="0"/>
              <a:t>Edward </a:t>
            </a:r>
            <a:r>
              <a:rPr lang="en-US" dirty="0" err="1" smtClean="0"/>
              <a:t>Glaeser</a:t>
            </a:r>
            <a:r>
              <a:rPr lang="en-US" dirty="0" smtClean="0"/>
              <a:t> (Harvard economist): </a:t>
            </a:r>
            <a:r>
              <a:rPr lang="en-US" dirty="0"/>
              <a:t>“Arguably, land use controls have a more widespread impact on the lives of ordinary Americans than any other regulation. These controls, typically imposed by localities, make housing more expensive and restrict the growth of America’s most successful metropolitan areas.”</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45542"/>
          <a:stretch/>
        </p:blipFill>
        <p:spPr>
          <a:xfrm>
            <a:off x="9164181" y="1152939"/>
            <a:ext cx="1991856" cy="2057400"/>
          </a:xfrm>
          <a:prstGeom prst="rect">
            <a:avLst/>
          </a:prstGeom>
        </p:spPr>
      </p:pic>
    </p:spTree>
    <p:extLst>
      <p:ext uri="{BB962C8B-B14F-4D97-AF65-F5344CB8AC3E}">
        <p14:creationId xmlns:p14="http://schemas.microsoft.com/office/powerpoint/2010/main" val="172878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06967-7498-4092-B17B-95737F2A3114}"/>
              </a:ext>
            </a:extLst>
          </p:cNvPr>
          <p:cNvSpPr>
            <a:spLocks noGrp="1"/>
          </p:cNvSpPr>
          <p:nvPr>
            <p:ph type="title"/>
          </p:nvPr>
        </p:nvSpPr>
        <p:spPr/>
        <p:txBody>
          <a:bodyPr/>
          <a:lstStyle/>
          <a:p>
            <a:r>
              <a:rPr lang="en-US" dirty="0" smtClean="0">
                <a:solidFill>
                  <a:srgbClr val="FAF7F0"/>
                </a:solidFill>
              </a:rPr>
              <a:t>Bui</a:t>
            </a:r>
            <a:r>
              <a:rPr lang="en-US" dirty="0" smtClean="0"/>
              <a:t>lding restrictions and economic inequality</a:t>
            </a:r>
            <a:endParaRPr lang="en-US" dirty="0"/>
          </a:p>
        </p:txBody>
      </p:sp>
      <p:sp>
        <p:nvSpPr>
          <p:cNvPr id="3" name="Content Placeholder 2">
            <a:extLst>
              <a:ext uri="{FF2B5EF4-FFF2-40B4-BE49-F238E27FC236}">
                <a16:creationId xmlns:a16="http://schemas.microsoft.com/office/drawing/2014/main" id="{1A228A78-7DE7-47EF-8E56-E690FACADBC1}"/>
              </a:ext>
            </a:extLst>
          </p:cNvPr>
          <p:cNvSpPr>
            <a:spLocks noGrp="1"/>
          </p:cNvSpPr>
          <p:nvPr>
            <p:ph idx="1"/>
          </p:nvPr>
        </p:nvSpPr>
        <p:spPr/>
        <p:txBody>
          <a:bodyPr/>
          <a:lstStyle/>
          <a:p>
            <a:r>
              <a:rPr lang="en-US" dirty="0" err="1"/>
              <a:t>Glaeser</a:t>
            </a:r>
            <a:r>
              <a:rPr lang="en-US" dirty="0"/>
              <a:t>, continued: “These regulations have accreted over time with virtually no cost-benefit analysis. Restricting growth is often locally popular. Promoting affordability is hardly a financially attractive aim for someone who owns a home. Yet the maze of local land use controls imposes costs on outsiders, and on the American economy as a whole.”</a:t>
            </a:r>
          </a:p>
          <a:p>
            <a:r>
              <a:rPr lang="en-US" dirty="0" smtClean="0"/>
              <a:t>“</a:t>
            </a:r>
            <a:r>
              <a:rPr lang="en-US" dirty="0"/>
              <a:t>There is no better way to reduce inequality than building more housing</a:t>
            </a:r>
            <a:r>
              <a:rPr lang="en-US" dirty="0" smtClean="0"/>
              <a:t>.”</a:t>
            </a:r>
            <a:endParaRPr lang="en-US" dirty="0"/>
          </a:p>
        </p:txBody>
      </p:sp>
    </p:spTree>
    <p:extLst>
      <p:ext uri="{BB962C8B-B14F-4D97-AF65-F5344CB8AC3E}">
        <p14:creationId xmlns:p14="http://schemas.microsoft.com/office/powerpoint/2010/main" val="3156828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04C7-C434-4F52-9C9C-AFB47C3C6460}"/>
              </a:ext>
            </a:extLst>
          </p:cNvPr>
          <p:cNvSpPr>
            <a:spLocks noGrp="1"/>
          </p:cNvSpPr>
          <p:nvPr>
            <p:ph type="title"/>
          </p:nvPr>
        </p:nvSpPr>
        <p:spPr/>
        <p:txBody>
          <a:bodyPr/>
          <a:lstStyle/>
          <a:p>
            <a:r>
              <a:rPr lang="en-US" dirty="0" smtClean="0">
                <a:solidFill>
                  <a:srgbClr val="FAF7F0"/>
                </a:solidFill>
              </a:rPr>
              <a:t>Pol</a:t>
            </a:r>
            <a:r>
              <a:rPr lang="en-US" dirty="0" smtClean="0"/>
              <a:t>icy </a:t>
            </a:r>
            <a:r>
              <a:rPr lang="en-US" dirty="0"/>
              <a:t>Issues</a:t>
            </a:r>
          </a:p>
        </p:txBody>
      </p:sp>
      <p:sp>
        <p:nvSpPr>
          <p:cNvPr id="3" name="Content Placeholder 2">
            <a:extLst>
              <a:ext uri="{FF2B5EF4-FFF2-40B4-BE49-F238E27FC236}">
                <a16:creationId xmlns:a16="http://schemas.microsoft.com/office/drawing/2014/main" id="{76B4F985-1510-48A1-A215-10EDC19AD513}"/>
              </a:ext>
            </a:extLst>
          </p:cNvPr>
          <p:cNvSpPr>
            <a:spLocks noGrp="1"/>
          </p:cNvSpPr>
          <p:nvPr>
            <p:ph idx="1"/>
          </p:nvPr>
        </p:nvSpPr>
        <p:spPr/>
        <p:txBody>
          <a:bodyPr>
            <a:normAutofit/>
          </a:bodyPr>
          <a:lstStyle/>
          <a:p>
            <a:r>
              <a:rPr lang="en-US" sz="3200" dirty="0" smtClean="0"/>
              <a:t>Restrictions on new housing construction</a:t>
            </a:r>
            <a:endParaRPr lang="en-US" sz="3200" dirty="0"/>
          </a:p>
          <a:p>
            <a:r>
              <a:rPr lang="en-US" sz="3200" dirty="0"/>
              <a:t>Affordability</a:t>
            </a:r>
          </a:p>
          <a:p>
            <a:r>
              <a:rPr lang="en-US" sz="3200" dirty="0"/>
              <a:t>Government Intervention</a:t>
            </a:r>
          </a:p>
        </p:txBody>
      </p:sp>
    </p:spTree>
    <p:extLst>
      <p:ext uri="{BB962C8B-B14F-4D97-AF65-F5344CB8AC3E}">
        <p14:creationId xmlns:p14="http://schemas.microsoft.com/office/powerpoint/2010/main" val="1111816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F7F0"/>
                </a:solidFill>
              </a:rPr>
              <a:t>The </a:t>
            </a:r>
            <a:r>
              <a:rPr lang="en-US" dirty="0" smtClean="0"/>
              <a:t>vicious NIMBY political cycle</a:t>
            </a:r>
            <a:endParaRPr lang="en-US" dirty="0">
              <a:solidFill>
                <a:srgbClr val="FAF7F0"/>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24</a:t>
            </a:fld>
            <a:endParaRPr lang="en-GB"/>
          </a:p>
        </p:txBody>
      </p:sp>
      <p:sp>
        <p:nvSpPr>
          <p:cNvPr id="6" name="TextBox 5"/>
          <p:cNvSpPr txBox="1"/>
          <p:nvPr/>
        </p:nvSpPr>
        <p:spPr>
          <a:xfrm>
            <a:off x="4976807" y="1404178"/>
            <a:ext cx="2778008" cy="2308324"/>
          </a:xfrm>
          <a:prstGeom prst="rect">
            <a:avLst/>
          </a:prstGeom>
          <a:noFill/>
          <a:ln w="19050">
            <a:solidFill>
              <a:schemeClr val="tx1"/>
            </a:solidFill>
          </a:ln>
        </p:spPr>
        <p:txBody>
          <a:bodyPr wrap="square" rtlCol="0">
            <a:spAutoFit/>
          </a:bodyPr>
          <a:lstStyle/>
          <a:p>
            <a:r>
              <a:rPr lang="en-US" sz="2400" b="1" dirty="0" smtClean="0">
                <a:solidFill>
                  <a:srgbClr val="0C4C88"/>
                </a:solidFill>
              </a:rPr>
              <a:t>Zoning restrictions</a:t>
            </a:r>
          </a:p>
          <a:p>
            <a:r>
              <a:rPr lang="en-US" sz="2400" b="1" dirty="0" smtClean="0">
                <a:solidFill>
                  <a:srgbClr val="0C4C88"/>
                </a:solidFill>
              </a:rPr>
              <a:t>Building restrictions</a:t>
            </a:r>
          </a:p>
          <a:p>
            <a:r>
              <a:rPr lang="en-US" sz="2400" b="1" dirty="0" err="1">
                <a:solidFill>
                  <a:srgbClr val="0C4C88"/>
                </a:solidFill>
              </a:rPr>
              <a:t>E</a:t>
            </a:r>
            <a:r>
              <a:rPr lang="en-US" sz="2400" b="1" dirty="0" err="1" smtClean="0">
                <a:solidFill>
                  <a:srgbClr val="0C4C88"/>
                </a:solidFill>
              </a:rPr>
              <a:t>xactment</a:t>
            </a:r>
            <a:r>
              <a:rPr lang="en-US" sz="2400" b="1" dirty="0" smtClean="0">
                <a:solidFill>
                  <a:srgbClr val="0C4C88"/>
                </a:solidFill>
              </a:rPr>
              <a:t> fees</a:t>
            </a:r>
          </a:p>
          <a:p>
            <a:r>
              <a:rPr lang="en-US" sz="2400" b="1" dirty="0">
                <a:solidFill>
                  <a:srgbClr val="0C4C88"/>
                </a:solidFill>
              </a:rPr>
              <a:t>M</a:t>
            </a:r>
            <a:r>
              <a:rPr lang="en-US" sz="2400" b="1" dirty="0" smtClean="0">
                <a:solidFill>
                  <a:srgbClr val="0C4C88"/>
                </a:solidFill>
              </a:rPr>
              <a:t>ultiple layers of approval</a:t>
            </a:r>
          </a:p>
          <a:p>
            <a:r>
              <a:rPr lang="en-US" sz="2400" b="1" dirty="0" smtClean="0">
                <a:solidFill>
                  <a:srgbClr val="0C4C88"/>
                </a:solidFill>
              </a:rPr>
              <a:t>Approval delays</a:t>
            </a:r>
          </a:p>
        </p:txBody>
      </p:sp>
      <p:sp>
        <p:nvSpPr>
          <p:cNvPr id="8" name="TextBox 7"/>
          <p:cNvSpPr txBox="1"/>
          <p:nvPr/>
        </p:nvSpPr>
        <p:spPr>
          <a:xfrm>
            <a:off x="1670403" y="1771861"/>
            <a:ext cx="1416687" cy="1938992"/>
          </a:xfrm>
          <a:prstGeom prst="rect">
            <a:avLst/>
          </a:prstGeom>
          <a:noFill/>
          <a:ln w="19050">
            <a:solidFill>
              <a:schemeClr val="tx1"/>
            </a:solidFill>
          </a:ln>
        </p:spPr>
        <p:txBody>
          <a:bodyPr wrap="square" rtlCol="0">
            <a:spAutoFit/>
          </a:bodyPr>
          <a:lstStyle/>
          <a:p>
            <a:pPr algn="ctr"/>
            <a:r>
              <a:rPr lang="en-US" sz="2400" b="1" dirty="0" smtClean="0">
                <a:solidFill>
                  <a:srgbClr val="0C4C88"/>
                </a:solidFill>
              </a:rPr>
              <a:t>Current residents granted political power</a:t>
            </a:r>
          </a:p>
        </p:txBody>
      </p:sp>
      <p:sp>
        <p:nvSpPr>
          <p:cNvPr id="12" name="TextBox 11"/>
          <p:cNvSpPr txBox="1"/>
          <p:nvPr/>
        </p:nvSpPr>
        <p:spPr>
          <a:xfrm>
            <a:off x="8515350" y="2250725"/>
            <a:ext cx="2483040" cy="1200329"/>
          </a:xfrm>
          <a:prstGeom prst="rect">
            <a:avLst/>
          </a:prstGeom>
          <a:noFill/>
          <a:ln w="19050">
            <a:solidFill>
              <a:schemeClr val="tx1"/>
            </a:solidFill>
          </a:ln>
        </p:spPr>
        <p:txBody>
          <a:bodyPr wrap="square" rtlCol="0">
            <a:spAutoFit/>
          </a:bodyPr>
          <a:lstStyle/>
          <a:p>
            <a:r>
              <a:rPr lang="en-US" sz="2400" b="1" dirty="0" smtClean="0">
                <a:solidFill>
                  <a:srgbClr val="0C4C88"/>
                </a:solidFill>
              </a:rPr>
              <a:t>Short supply and high cost of new construction</a:t>
            </a:r>
          </a:p>
        </p:txBody>
      </p:sp>
      <p:sp>
        <p:nvSpPr>
          <p:cNvPr id="13" name="TextBox 12"/>
          <p:cNvSpPr txBox="1"/>
          <p:nvPr/>
        </p:nvSpPr>
        <p:spPr>
          <a:xfrm>
            <a:off x="8515350" y="4553316"/>
            <a:ext cx="2483040" cy="461665"/>
          </a:xfrm>
          <a:prstGeom prst="rect">
            <a:avLst/>
          </a:prstGeom>
          <a:noFill/>
          <a:ln w="19050">
            <a:solidFill>
              <a:schemeClr val="tx1"/>
            </a:solidFill>
          </a:ln>
        </p:spPr>
        <p:txBody>
          <a:bodyPr wrap="square" rtlCol="0">
            <a:spAutoFit/>
          </a:bodyPr>
          <a:lstStyle/>
          <a:p>
            <a:r>
              <a:rPr lang="en-US" sz="2400" b="1" dirty="0" smtClean="0">
                <a:solidFill>
                  <a:srgbClr val="0C4C88"/>
                </a:solidFill>
              </a:rPr>
              <a:t>High home prices</a:t>
            </a:r>
          </a:p>
        </p:txBody>
      </p:sp>
      <p:sp>
        <p:nvSpPr>
          <p:cNvPr id="14" name="TextBox 13"/>
          <p:cNvSpPr txBox="1"/>
          <p:nvPr/>
        </p:nvSpPr>
        <p:spPr>
          <a:xfrm>
            <a:off x="4976807" y="4368649"/>
            <a:ext cx="2778008" cy="830997"/>
          </a:xfrm>
          <a:prstGeom prst="rect">
            <a:avLst/>
          </a:prstGeom>
          <a:noFill/>
          <a:ln w="19050">
            <a:solidFill>
              <a:schemeClr val="tx1"/>
            </a:solidFill>
          </a:ln>
        </p:spPr>
        <p:txBody>
          <a:bodyPr wrap="square" rtlCol="0">
            <a:spAutoFit/>
          </a:bodyPr>
          <a:lstStyle/>
          <a:p>
            <a:r>
              <a:rPr lang="en-US" sz="2400" b="1" dirty="0" smtClean="0">
                <a:solidFill>
                  <a:srgbClr val="0C4C88"/>
                </a:solidFill>
              </a:rPr>
              <a:t>Incentives to lobby for more restrictions</a:t>
            </a:r>
          </a:p>
        </p:txBody>
      </p:sp>
      <p:sp>
        <p:nvSpPr>
          <p:cNvPr id="22" name="Right Arrow 21"/>
          <p:cNvSpPr/>
          <p:nvPr/>
        </p:nvSpPr>
        <p:spPr>
          <a:xfrm>
            <a:off x="7801060" y="2637137"/>
            <a:ext cx="668045" cy="427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5400000">
            <a:off x="9360515" y="3768609"/>
            <a:ext cx="862900" cy="497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flipH="1">
            <a:off x="7801059" y="4552371"/>
            <a:ext cx="668045" cy="427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6200000" flipV="1">
            <a:off x="6063566" y="3803706"/>
            <a:ext cx="492369" cy="427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3209022" y="2558340"/>
            <a:ext cx="1655240" cy="427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467008" y="4368649"/>
            <a:ext cx="1796996" cy="1200329"/>
          </a:xfrm>
          <a:prstGeom prst="rect">
            <a:avLst/>
          </a:prstGeom>
          <a:noFill/>
          <a:ln w="19050">
            <a:solidFill>
              <a:schemeClr val="tx1"/>
            </a:solidFill>
          </a:ln>
        </p:spPr>
        <p:txBody>
          <a:bodyPr wrap="square" rtlCol="0">
            <a:spAutoFit/>
          </a:bodyPr>
          <a:lstStyle/>
          <a:p>
            <a:pPr algn="ctr"/>
            <a:r>
              <a:rPr lang="en-US" sz="2400" b="1" dirty="0" smtClean="0">
                <a:solidFill>
                  <a:srgbClr val="0C4C88"/>
                </a:solidFill>
              </a:rPr>
              <a:t>Policy is decided at local level</a:t>
            </a:r>
          </a:p>
        </p:txBody>
      </p:sp>
      <p:sp>
        <p:nvSpPr>
          <p:cNvPr id="28" name="Right Arrow 27"/>
          <p:cNvSpPr/>
          <p:nvPr/>
        </p:nvSpPr>
        <p:spPr>
          <a:xfrm rot="16200000" flipV="1">
            <a:off x="2119321" y="3803705"/>
            <a:ext cx="492369" cy="427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8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animBg="1"/>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F7F0"/>
                </a:solidFill>
              </a:rPr>
              <a:t>Ho</a:t>
            </a:r>
            <a:r>
              <a:rPr lang="en-US" dirty="0" smtClean="0"/>
              <a:t>me prices: summary</a:t>
            </a:r>
            <a:endParaRPr lang="en-US" dirty="0">
              <a:solidFill>
                <a:srgbClr val="FAF7F0"/>
              </a:solidFill>
            </a:endParaRPr>
          </a:p>
        </p:txBody>
      </p:sp>
      <p:sp>
        <p:nvSpPr>
          <p:cNvPr id="3" name="Content Placeholder 2"/>
          <p:cNvSpPr>
            <a:spLocks noGrp="1"/>
          </p:cNvSpPr>
          <p:nvPr>
            <p:ph idx="1"/>
          </p:nvPr>
        </p:nvSpPr>
        <p:spPr>
          <a:xfrm>
            <a:off x="263770" y="1421261"/>
            <a:ext cx="11608778" cy="4351338"/>
          </a:xfrm>
        </p:spPr>
        <p:txBody>
          <a:bodyPr/>
          <a:lstStyle/>
          <a:p>
            <a:r>
              <a:rPr lang="en-US" dirty="0" smtClean="0"/>
              <a:t>Housing market is not a free market</a:t>
            </a:r>
          </a:p>
          <a:p>
            <a:r>
              <a:rPr lang="en-US" dirty="0" smtClean="0"/>
              <a:t>Differences in home prices across locations mostly have to do with local building restrictions in the face of economic growth</a:t>
            </a:r>
          </a:p>
          <a:p>
            <a:r>
              <a:rPr lang="en-US" dirty="0" smtClean="0"/>
              <a:t>US coastal areas experienced an economic boom and tightening of building restrictions at the same time</a:t>
            </a:r>
          </a:p>
          <a:p>
            <a:pPr marL="457200" lvl="1" indent="0">
              <a:lnSpc>
                <a:spcPct val="100000"/>
              </a:lnSpc>
              <a:spcBef>
                <a:spcPts val="0"/>
              </a:spcBef>
              <a:buNone/>
            </a:pPr>
            <a:r>
              <a:rPr lang="en-US" dirty="0">
                <a:solidFill>
                  <a:srgbClr val="0C4C88"/>
                </a:solidFill>
              </a:rPr>
              <a:t>For example, there were 13,000 new housing units </a:t>
            </a:r>
            <a:r>
              <a:rPr lang="en-US" dirty="0" smtClean="0">
                <a:solidFill>
                  <a:srgbClr val="0C4C88"/>
                </a:solidFill>
              </a:rPr>
              <a:t>permitted in </a:t>
            </a:r>
            <a:r>
              <a:rPr lang="en-US" dirty="0">
                <a:solidFill>
                  <a:srgbClr val="0C4C88"/>
                </a:solidFill>
              </a:rPr>
              <a:t>Manhattan in the single year of 1960 </a:t>
            </a:r>
            <a:r>
              <a:rPr lang="en-US" dirty="0" smtClean="0">
                <a:solidFill>
                  <a:srgbClr val="0C4C88"/>
                </a:solidFill>
              </a:rPr>
              <a:t>alone. Compare this to 21,000 </a:t>
            </a:r>
            <a:r>
              <a:rPr lang="en-US" dirty="0">
                <a:solidFill>
                  <a:srgbClr val="0C4C88"/>
                </a:solidFill>
              </a:rPr>
              <a:t>new units permitted throughout the </a:t>
            </a:r>
            <a:r>
              <a:rPr lang="en-US" i="1" dirty="0" smtClean="0">
                <a:solidFill>
                  <a:srgbClr val="0C4C88"/>
                </a:solidFill>
              </a:rPr>
              <a:t>entire decade </a:t>
            </a:r>
            <a:r>
              <a:rPr lang="en-US" i="1" dirty="0">
                <a:solidFill>
                  <a:srgbClr val="0C4C88"/>
                </a:solidFill>
              </a:rPr>
              <a:t>of the </a:t>
            </a:r>
            <a:r>
              <a:rPr lang="en-US" i="1" dirty="0" smtClean="0">
                <a:solidFill>
                  <a:srgbClr val="0C4C88"/>
                </a:solidFill>
              </a:rPr>
              <a:t>1990s</a:t>
            </a:r>
            <a:r>
              <a:rPr lang="en-US" dirty="0">
                <a:solidFill>
                  <a:srgbClr val="0C4C88"/>
                </a:solidFill>
              </a:rPr>
              <a:t>.</a:t>
            </a:r>
            <a:endParaRPr lang="en-US" dirty="0" smtClean="0">
              <a:solidFill>
                <a:srgbClr val="0C4C88"/>
              </a:solidFill>
            </a:endParaRPr>
          </a:p>
          <a:p>
            <a:pPr marL="457200" lvl="1" indent="0">
              <a:lnSpc>
                <a:spcPct val="100000"/>
              </a:lnSpc>
              <a:spcBef>
                <a:spcPts val="0"/>
              </a:spcBef>
              <a:buNone/>
            </a:pPr>
            <a:r>
              <a:rPr lang="en-US" sz="1600" dirty="0" smtClean="0">
                <a:solidFill>
                  <a:srgbClr val="0C4C88"/>
                </a:solidFill>
              </a:rPr>
              <a:t>Source: </a:t>
            </a:r>
            <a:r>
              <a:rPr lang="en-US" sz="1600" dirty="0" err="1" smtClean="0">
                <a:solidFill>
                  <a:srgbClr val="0C4C88"/>
                </a:solidFill>
              </a:rPr>
              <a:t>Glaeser</a:t>
            </a:r>
            <a:r>
              <a:rPr lang="en-US" sz="1600" dirty="0">
                <a:solidFill>
                  <a:srgbClr val="0C4C88"/>
                </a:solidFill>
              </a:rPr>
              <a:t>, </a:t>
            </a:r>
            <a:r>
              <a:rPr lang="en-US" sz="1600" dirty="0" err="1" smtClean="0">
                <a:solidFill>
                  <a:srgbClr val="0C4C88"/>
                </a:solidFill>
              </a:rPr>
              <a:t>Gyourko</a:t>
            </a:r>
            <a:r>
              <a:rPr lang="en-US" sz="1600" dirty="0" smtClean="0">
                <a:solidFill>
                  <a:srgbClr val="0C4C88"/>
                </a:solidFill>
              </a:rPr>
              <a:t> and </a:t>
            </a:r>
            <a:r>
              <a:rPr lang="en-US" sz="1600" dirty="0">
                <a:solidFill>
                  <a:srgbClr val="0C4C88"/>
                </a:solidFill>
              </a:rPr>
              <a:t>Saks </a:t>
            </a:r>
            <a:r>
              <a:rPr lang="en-US" sz="1600" dirty="0" smtClean="0">
                <a:solidFill>
                  <a:srgbClr val="0C4C88"/>
                </a:solidFill>
              </a:rPr>
              <a:t>2005.</a:t>
            </a:r>
            <a:endParaRPr lang="en-US" sz="1600" dirty="0">
              <a:solidFill>
                <a:srgbClr val="0C4C88"/>
              </a:solidFill>
            </a:endParaRPr>
          </a:p>
        </p:txBody>
      </p:sp>
      <p:sp>
        <p:nvSpPr>
          <p:cNvPr id="4" name="Slide Number Placeholder 3"/>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4053760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rgbClr val="FAF7F0"/>
                </a:solidFill>
              </a:rPr>
              <a:t>Eco</a:t>
            </a:r>
            <a:r>
              <a:rPr lang="en-US" dirty="0" smtClean="0"/>
              <a:t>nomic </a:t>
            </a:r>
            <a:r>
              <a:rPr lang="en-US" dirty="0"/>
              <a:t>d</a:t>
            </a:r>
            <a:r>
              <a:rPr lang="en-US" dirty="0" smtClean="0"/>
              <a:t>amage from building restrictions</a:t>
            </a:r>
            <a:endParaRPr lang="en-US" dirty="0"/>
          </a:p>
        </p:txBody>
      </p:sp>
      <p:sp>
        <p:nvSpPr>
          <p:cNvPr id="3" name="Content Placeholder 2">
            <a:extLst>
              <a:ext uri="{FF2B5EF4-FFF2-40B4-BE49-F238E27FC236}">
                <a16:creationId xmlns:a16="http://schemas.microsoft.com/office/drawing/2014/main" id="{579A2748-62C1-4A6A-9E53-B97212C8E841}"/>
              </a:ext>
            </a:extLst>
          </p:cNvPr>
          <p:cNvSpPr>
            <a:spLocks noGrp="1"/>
          </p:cNvSpPr>
          <p:nvPr>
            <p:ph idx="1"/>
          </p:nvPr>
        </p:nvSpPr>
        <p:spPr/>
        <p:txBody>
          <a:bodyPr/>
          <a:lstStyle/>
          <a:p>
            <a:r>
              <a:rPr lang="en-US" dirty="0" smtClean="0"/>
              <a:t>National income would have been higher if workers could afford to move to high-wage locations</a:t>
            </a:r>
          </a:p>
          <a:p>
            <a:r>
              <a:rPr lang="en-US" dirty="0" smtClean="0"/>
              <a:t>The economists’ estimate of potential income lost to low housing affordability caused by building restrictions is 2-9 % of US output (400-1800 billion current dollars per year)</a:t>
            </a:r>
          </a:p>
          <a:p>
            <a:r>
              <a:rPr lang="en-US" dirty="0" smtClean="0"/>
              <a:t>By way of comparison, the cost on the entire Medicare (health care for 65+ population) program is about 600 billion annually</a:t>
            </a:r>
            <a:endParaRPr lang="en-US" dirty="0"/>
          </a:p>
        </p:txBody>
      </p:sp>
    </p:spTree>
    <p:extLst>
      <p:ext uri="{BB962C8B-B14F-4D97-AF65-F5344CB8AC3E}">
        <p14:creationId xmlns:p14="http://schemas.microsoft.com/office/powerpoint/2010/main" val="334783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04314"/>
            <a:ext cx="9144000" cy="1289761"/>
          </a:xfrm>
        </p:spPr>
        <p:txBody>
          <a:bodyPr anchor="ctr" anchorCtr="0"/>
          <a:lstStyle/>
          <a:p>
            <a:r>
              <a:rPr lang="en-US" dirty="0">
                <a:solidFill>
                  <a:schemeClr val="bg1"/>
                </a:solidFill>
              </a:rPr>
              <a:t>Inequality and Poverty</a:t>
            </a:r>
          </a:p>
        </p:txBody>
      </p:sp>
      <p:sp>
        <p:nvSpPr>
          <p:cNvPr id="3" name="Subtitle 2"/>
          <p:cNvSpPr>
            <a:spLocks noGrp="1"/>
          </p:cNvSpPr>
          <p:nvPr>
            <p:ph type="subTitle" idx="1"/>
          </p:nvPr>
        </p:nvSpPr>
        <p:spPr>
          <a:xfrm>
            <a:off x="1500351" y="2811709"/>
            <a:ext cx="8813026" cy="874970"/>
          </a:xfrm>
        </p:spPr>
        <p:txBody>
          <a:bodyPr anchor="ctr" anchorCtr="0">
            <a:noAutofit/>
          </a:bodyPr>
          <a:lstStyle/>
          <a:p>
            <a:r>
              <a:rPr lang="en-US" sz="4000" dirty="0" smtClean="0"/>
              <a:t>Policy reforms and debates</a:t>
            </a:r>
          </a:p>
          <a:p>
            <a:r>
              <a:rPr lang="en-US" sz="4000" dirty="0" smtClean="0"/>
              <a:t>Government regulation of the housing market</a:t>
            </a:r>
            <a:endParaRPr lang="en-US" sz="4000" dirty="0"/>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27</a:t>
            </a:fld>
            <a:endParaRPr lang="en-US" dirty="0"/>
          </a:p>
        </p:txBody>
      </p:sp>
    </p:spTree>
    <p:extLst>
      <p:ext uri="{BB962C8B-B14F-4D97-AF65-F5344CB8AC3E}">
        <p14:creationId xmlns:p14="http://schemas.microsoft.com/office/powerpoint/2010/main" val="1333201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47ED7-0DC4-4753-A7E7-C301FA735E8B}"/>
              </a:ext>
            </a:extLst>
          </p:cNvPr>
          <p:cNvSpPr>
            <a:spLocks noGrp="1"/>
          </p:cNvSpPr>
          <p:nvPr>
            <p:ph type="title"/>
          </p:nvPr>
        </p:nvSpPr>
        <p:spPr/>
        <p:txBody>
          <a:bodyPr/>
          <a:lstStyle/>
          <a:p>
            <a:r>
              <a:rPr lang="en-US" dirty="0">
                <a:solidFill>
                  <a:srgbClr val="FAF7F0"/>
                </a:solidFill>
              </a:rPr>
              <a:t>Aff</a:t>
            </a:r>
            <a:r>
              <a:rPr lang="en-US" dirty="0"/>
              <a:t>ordability</a:t>
            </a:r>
          </a:p>
        </p:txBody>
      </p:sp>
      <p:sp>
        <p:nvSpPr>
          <p:cNvPr id="3" name="Content Placeholder 2">
            <a:extLst>
              <a:ext uri="{FF2B5EF4-FFF2-40B4-BE49-F238E27FC236}">
                <a16:creationId xmlns:a16="http://schemas.microsoft.com/office/drawing/2014/main" id="{DE9FCB4F-11F4-43D9-BECF-7E944E8667F4}"/>
              </a:ext>
            </a:extLst>
          </p:cNvPr>
          <p:cNvSpPr>
            <a:spLocks noGrp="1"/>
          </p:cNvSpPr>
          <p:nvPr>
            <p:ph idx="1"/>
          </p:nvPr>
        </p:nvSpPr>
        <p:spPr/>
        <p:txBody>
          <a:bodyPr/>
          <a:lstStyle/>
          <a:p>
            <a:r>
              <a:rPr lang="en-US" dirty="0"/>
              <a:t>What is the best way to make affordable housing?</a:t>
            </a:r>
          </a:p>
          <a:p>
            <a:pPr lvl="1"/>
            <a:r>
              <a:rPr lang="en-US" sz="2800" dirty="0">
                <a:solidFill>
                  <a:srgbClr val="0C4C88"/>
                </a:solidFill>
              </a:rPr>
              <a:t>Mandates?</a:t>
            </a:r>
          </a:p>
          <a:p>
            <a:pPr lvl="1"/>
            <a:r>
              <a:rPr lang="en-US" sz="2800" dirty="0">
                <a:solidFill>
                  <a:srgbClr val="0C4C88"/>
                </a:solidFill>
              </a:rPr>
              <a:t>Free market?</a:t>
            </a:r>
          </a:p>
          <a:p>
            <a:pPr lvl="1"/>
            <a:r>
              <a:rPr lang="en-US" sz="2800" dirty="0">
                <a:solidFill>
                  <a:srgbClr val="0C4C88"/>
                </a:solidFill>
              </a:rPr>
              <a:t>Rent control?</a:t>
            </a:r>
          </a:p>
          <a:p>
            <a:pPr lvl="1"/>
            <a:endParaRPr lang="en-US" dirty="0"/>
          </a:p>
        </p:txBody>
      </p:sp>
    </p:spTree>
    <p:extLst>
      <p:ext uri="{BB962C8B-B14F-4D97-AF65-F5344CB8AC3E}">
        <p14:creationId xmlns:p14="http://schemas.microsoft.com/office/powerpoint/2010/main" val="1846544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CA2E07-E933-4DD7-8032-5B54787F5710}"/>
              </a:ext>
            </a:extLst>
          </p:cNvPr>
          <p:cNvPicPr>
            <a:picLocks noChangeAspect="1"/>
          </p:cNvPicPr>
          <p:nvPr/>
        </p:nvPicPr>
        <p:blipFill rotWithShape="1">
          <a:blip r:embed="rId3"/>
          <a:srcRect t="9705"/>
          <a:stretch/>
        </p:blipFill>
        <p:spPr>
          <a:xfrm>
            <a:off x="3414954" y="1081454"/>
            <a:ext cx="7751276" cy="5178754"/>
          </a:xfrm>
          <a:prstGeom prst="rect">
            <a:avLst/>
          </a:prstGeom>
        </p:spPr>
      </p:pic>
      <p:sp>
        <p:nvSpPr>
          <p:cNvPr id="2" name="Title 1">
            <a:extLst>
              <a:ext uri="{FF2B5EF4-FFF2-40B4-BE49-F238E27FC236}">
                <a16:creationId xmlns:a16="http://schemas.microsoft.com/office/drawing/2014/main" id="{28302C68-5E5B-4944-AEC9-F28330DF8CA2}"/>
              </a:ext>
            </a:extLst>
          </p:cNvPr>
          <p:cNvSpPr>
            <a:spLocks noGrp="1"/>
          </p:cNvSpPr>
          <p:nvPr>
            <p:ph type="title"/>
          </p:nvPr>
        </p:nvSpPr>
        <p:spPr/>
        <p:txBody>
          <a:bodyPr/>
          <a:lstStyle/>
          <a:p>
            <a:r>
              <a:rPr lang="en-US" dirty="0">
                <a:solidFill>
                  <a:srgbClr val="FAF7F0"/>
                </a:solidFill>
              </a:rPr>
              <a:t> Re</a:t>
            </a:r>
            <a:r>
              <a:rPr lang="en-US" dirty="0"/>
              <a:t>nt Control</a:t>
            </a:r>
          </a:p>
        </p:txBody>
      </p:sp>
    </p:spTree>
    <p:extLst>
      <p:ext uri="{BB962C8B-B14F-4D97-AF65-F5344CB8AC3E}">
        <p14:creationId xmlns:p14="http://schemas.microsoft.com/office/powerpoint/2010/main" val="330111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lstStyle/>
          <a:p>
            <a:r>
              <a:rPr lang="en-US" dirty="0"/>
              <a:t>This slide deck was authored by:</a:t>
            </a:r>
          </a:p>
          <a:p>
            <a:pPr lvl="1"/>
            <a:r>
              <a:rPr lang="en-US" dirty="0"/>
              <a:t>Daniel Marcin, </a:t>
            </a:r>
            <a:r>
              <a:rPr lang="en-US" dirty="0" smtClean="0"/>
              <a:t>George Washington University</a:t>
            </a:r>
          </a:p>
          <a:p>
            <a:pPr lvl="1"/>
            <a:r>
              <a:rPr lang="en-US" dirty="0" err="1" smtClean="0"/>
              <a:t>Dmitriy</a:t>
            </a:r>
            <a:r>
              <a:rPr lang="en-US" dirty="0"/>
              <a:t> </a:t>
            </a:r>
            <a:r>
              <a:rPr lang="en-US" dirty="0" err="1" smtClean="0"/>
              <a:t>Stolyarov</a:t>
            </a:r>
            <a:r>
              <a:rPr lang="en-US" dirty="0" smtClean="0"/>
              <a:t>, University of Michigan</a:t>
            </a:r>
            <a:endParaRPr lang="en-US" dirty="0"/>
          </a:p>
          <a:p>
            <a:r>
              <a:rPr lang="en-US" dirty="0"/>
              <a:t>This slide deck was reviewed by:</a:t>
            </a:r>
          </a:p>
          <a:p>
            <a:pPr lvl="1"/>
            <a:r>
              <a:rPr lang="en-US" dirty="0" smtClean="0"/>
              <a:t>Jon </a:t>
            </a:r>
            <a:r>
              <a:rPr lang="en-US" dirty="0" err="1" smtClean="0"/>
              <a:t>Haveman</a:t>
            </a:r>
            <a:r>
              <a:rPr lang="en-US" dirty="0" smtClean="0"/>
              <a:t>, PhD, NEED</a:t>
            </a:r>
            <a:endParaRPr lang="en-US" dirty="0"/>
          </a:p>
          <a:p>
            <a:r>
              <a:rPr lang="en-US" dirty="0" smtClean="0"/>
              <a:t>Disclaimer</a:t>
            </a:r>
            <a:endParaRPr lang="en-US" dirty="0"/>
          </a:p>
          <a:p>
            <a:pPr lvl="1"/>
            <a:r>
              <a:rPr lang="en-US" dirty="0"/>
              <a:t>The views presented today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32606072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2C68-5E5B-4944-AEC9-F28330DF8CA2}"/>
              </a:ext>
            </a:extLst>
          </p:cNvPr>
          <p:cNvSpPr>
            <a:spLocks noGrp="1"/>
          </p:cNvSpPr>
          <p:nvPr>
            <p:ph type="title"/>
          </p:nvPr>
        </p:nvSpPr>
        <p:spPr/>
        <p:txBody>
          <a:bodyPr/>
          <a:lstStyle/>
          <a:p>
            <a:r>
              <a:rPr lang="en-US" dirty="0">
                <a:solidFill>
                  <a:srgbClr val="FAF7F0"/>
                </a:solidFill>
              </a:rPr>
              <a:t> Re</a:t>
            </a:r>
            <a:r>
              <a:rPr lang="en-US" dirty="0"/>
              <a:t>nt Control</a:t>
            </a:r>
          </a:p>
        </p:txBody>
      </p:sp>
      <p:sp>
        <p:nvSpPr>
          <p:cNvPr id="3" name="Content Placeholder 2">
            <a:extLst>
              <a:ext uri="{FF2B5EF4-FFF2-40B4-BE49-F238E27FC236}">
                <a16:creationId xmlns:a16="http://schemas.microsoft.com/office/drawing/2014/main" id="{B9DC70FD-EF5B-4A3A-A933-B29C420B5C93}"/>
              </a:ext>
            </a:extLst>
          </p:cNvPr>
          <p:cNvSpPr>
            <a:spLocks noGrp="1"/>
          </p:cNvSpPr>
          <p:nvPr>
            <p:ph idx="1"/>
          </p:nvPr>
        </p:nvSpPr>
        <p:spPr/>
        <p:txBody>
          <a:bodyPr/>
          <a:lstStyle/>
          <a:p>
            <a:r>
              <a:rPr lang="en-US" dirty="0"/>
              <a:t>Why don’t economists like rent control?</a:t>
            </a:r>
          </a:p>
          <a:p>
            <a:pPr lvl="1"/>
            <a:r>
              <a:rPr lang="en-US" sz="2800" dirty="0">
                <a:solidFill>
                  <a:srgbClr val="0C4C88"/>
                </a:solidFill>
              </a:rPr>
              <a:t>We usually think housing costs too much because there’s not enough of it to go around.</a:t>
            </a:r>
          </a:p>
          <a:p>
            <a:pPr lvl="1"/>
            <a:r>
              <a:rPr lang="en-US" sz="2800" dirty="0">
                <a:solidFill>
                  <a:srgbClr val="0C4C88"/>
                </a:solidFill>
              </a:rPr>
              <a:t>Landlords raise rent because they can; if somebody moves out, somebody else is willing to move in.</a:t>
            </a:r>
          </a:p>
          <a:p>
            <a:pPr lvl="1"/>
            <a:r>
              <a:rPr lang="en-US" sz="2800" dirty="0">
                <a:solidFill>
                  <a:srgbClr val="0C4C88"/>
                </a:solidFill>
              </a:rPr>
              <a:t>If there were more places to live, </a:t>
            </a:r>
            <a:r>
              <a:rPr lang="en-US" sz="2800" dirty="0" smtClean="0">
                <a:solidFill>
                  <a:srgbClr val="0C4C88"/>
                </a:solidFill>
              </a:rPr>
              <a:t>the landlord </a:t>
            </a:r>
            <a:r>
              <a:rPr lang="en-US" sz="2800" dirty="0">
                <a:solidFill>
                  <a:srgbClr val="0C4C88"/>
                </a:solidFill>
              </a:rPr>
              <a:t>could not raise </a:t>
            </a:r>
            <a:r>
              <a:rPr lang="en-US" sz="2800" dirty="0" smtClean="0">
                <a:solidFill>
                  <a:srgbClr val="0C4C88"/>
                </a:solidFill>
              </a:rPr>
              <a:t>rent as easily.</a:t>
            </a:r>
            <a:endParaRPr lang="en-US" sz="2800" dirty="0">
              <a:solidFill>
                <a:srgbClr val="0C4C88"/>
              </a:solidFill>
            </a:endParaRPr>
          </a:p>
          <a:p>
            <a:r>
              <a:rPr lang="en-US" dirty="0"/>
              <a:t>Rent control does nothing to stop the increase in prices in uncontrolled units. And controlled units may see neglect, since they will often lose their owners money.</a:t>
            </a:r>
          </a:p>
        </p:txBody>
      </p:sp>
    </p:spTree>
    <p:extLst>
      <p:ext uri="{BB962C8B-B14F-4D97-AF65-F5344CB8AC3E}">
        <p14:creationId xmlns:p14="http://schemas.microsoft.com/office/powerpoint/2010/main" val="1789708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2C68-5E5B-4944-AEC9-F28330DF8CA2}"/>
              </a:ext>
            </a:extLst>
          </p:cNvPr>
          <p:cNvSpPr>
            <a:spLocks noGrp="1"/>
          </p:cNvSpPr>
          <p:nvPr>
            <p:ph type="title"/>
          </p:nvPr>
        </p:nvSpPr>
        <p:spPr/>
        <p:txBody>
          <a:bodyPr/>
          <a:lstStyle/>
          <a:p>
            <a:r>
              <a:rPr lang="en-US" dirty="0">
                <a:solidFill>
                  <a:srgbClr val="FAF7F0"/>
                </a:solidFill>
              </a:rPr>
              <a:t> Re</a:t>
            </a:r>
            <a:r>
              <a:rPr lang="en-US" dirty="0"/>
              <a:t>nt Control</a:t>
            </a:r>
          </a:p>
        </p:txBody>
      </p:sp>
      <p:sp>
        <p:nvSpPr>
          <p:cNvPr id="3" name="Content Placeholder 2">
            <a:extLst>
              <a:ext uri="{FF2B5EF4-FFF2-40B4-BE49-F238E27FC236}">
                <a16:creationId xmlns:a16="http://schemas.microsoft.com/office/drawing/2014/main" id="{B9DC70FD-EF5B-4A3A-A933-B29C420B5C93}"/>
              </a:ext>
            </a:extLst>
          </p:cNvPr>
          <p:cNvSpPr>
            <a:spLocks noGrp="1"/>
          </p:cNvSpPr>
          <p:nvPr>
            <p:ph idx="1"/>
          </p:nvPr>
        </p:nvSpPr>
        <p:spPr/>
        <p:txBody>
          <a:bodyPr>
            <a:normAutofit/>
          </a:bodyPr>
          <a:lstStyle/>
          <a:p>
            <a:r>
              <a:rPr lang="en-US" dirty="0"/>
              <a:t>A 2018 study of San Francisco rent control showed:</a:t>
            </a:r>
          </a:p>
          <a:p>
            <a:pPr lvl="1"/>
            <a:r>
              <a:rPr lang="en-US" sz="2800" dirty="0">
                <a:solidFill>
                  <a:srgbClr val="0C4C88"/>
                </a:solidFill>
              </a:rPr>
              <a:t>Renters were 20% more likely to stay at their address</a:t>
            </a:r>
          </a:p>
          <a:p>
            <a:pPr lvl="1"/>
            <a:r>
              <a:rPr lang="en-US" sz="2800" dirty="0">
                <a:solidFill>
                  <a:srgbClr val="0C4C88"/>
                </a:solidFill>
              </a:rPr>
              <a:t>But, landlords </a:t>
            </a:r>
            <a:r>
              <a:rPr lang="en-US" sz="2800" i="1" u="sng" dirty="0">
                <a:solidFill>
                  <a:srgbClr val="0C4C88"/>
                </a:solidFill>
              </a:rPr>
              <a:t>stopped renting </a:t>
            </a:r>
            <a:r>
              <a:rPr lang="en-US" sz="2800" dirty="0">
                <a:solidFill>
                  <a:srgbClr val="0C4C88"/>
                </a:solidFill>
              </a:rPr>
              <a:t>15% of rent-controlled units</a:t>
            </a:r>
          </a:p>
          <a:p>
            <a:pPr lvl="1"/>
            <a:r>
              <a:rPr lang="en-US" sz="2800" dirty="0">
                <a:solidFill>
                  <a:srgbClr val="0C4C88"/>
                </a:solidFill>
              </a:rPr>
              <a:t>The lower number of units was related to a 5.1% citywide rent increase</a:t>
            </a:r>
            <a:r>
              <a:rPr lang="en-US" sz="2800" dirty="0" smtClean="0">
                <a:solidFill>
                  <a:srgbClr val="0C4C88"/>
                </a:solidFill>
              </a:rPr>
              <a:t>.</a:t>
            </a:r>
            <a:endParaRPr lang="en-US" dirty="0"/>
          </a:p>
          <a:p>
            <a:pPr marL="0" indent="0">
              <a:buNone/>
            </a:pPr>
            <a:r>
              <a:rPr lang="en-US" dirty="0"/>
              <a:t>The Effects of Rent Control Expansion on Tenants, Landlords, and Inequality: Evidence from San Francisco</a:t>
            </a:r>
          </a:p>
          <a:p>
            <a:pPr marL="457200" lvl="1" indent="0">
              <a:buNone/>
            </a:pPr>
            <a:r>
              <a:rPr lang="en-US" dirty="0">
                <a:solidFill>
                  <a:srgbClr val="0C4C88"/>
                </a:solidFill>
              </a:rPr>
              <a:t>Rebecca Diamond, Timothy McQuade, Franklin Qian, NBER Working Paper No. 24181, Issued in January 2018, https://www.nber.org/papers/w24181</a:t>
            </a:r>
          </a:p>
        </p:txBody>
      </p:sp>
    </p:spTree>
    <p:extLst>
      <p:ext uri="{BB962C8B-B14F-4D97-AF65-F5344CB8AC3E}">
        <p14:creationId xmlns:p14="http://schemas.microsoft.com/office/powerpoint/2010/main" val="33383820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D08C-5D85-4FFD-8209-27F2B130D792}"/>
              </a:ext>
            </a:extLst>
          </p:cNvPr>
          <p:cNvSpPr>
            <a:spLocks noGrp="1"/>
          </p:cNvSpPr>
          <p:nvPr>
            <p:ph type="title"/>
          </p:nvPr>
        </p:nvSpPr>
        <p:spPr/>
        <p:txBody>
          <a:bodyPr/>
          <a:lstStyle/>
          <a:p>
            <a:r>
              <a:rPr lang="en-US" dirty="0">
                <a:solidFill>
                  <a:srgbClr val="FAF7F0"/>
                </a:solidFill>
              </a:rPr>
              <a:t> Go</a:t>
            </a:r>
            <a:r>
              <a:rPr lang="en-US" dirty="0"/>
              <a:t>vernment Regulation</a:t>
            </a:r>
          </a:p>
        </p:txBody>
      </p:sp>
      <p:sp>
        <p:nvSpPr>
          <p:cNvPr id="3" name="Content Placeholder 2">
            <a:extLst>
              <a:ext uri="{FF2B5EF4-FFF2-40B4-BE49-F238E27FC236}">
                <a16:creationId xmlns:a16="http://schemas.microsoft.com/office/drawing/2014/main" id="{C9C61CDE-B376-4374-9D09-CE2293325DA6}"/>
              </a:ext>
            </a:extLst>
          </p:cNvPr>
          <p:cNvSpPr>
            <a:spLocks noGrp="1"/>
          </p:cNvSpPr>
          <p:nvPr>
            <p:ph idx="1"/>
          </p:nvPr>
        </p:nvSpPr>
        <p:spPr/>
        <p:txBody>
          <a:bodyPr>
            <a:normAutofit lnSpcReduction="10000"/>
          </a:bodyPr>
          <a:lstStyle/>
          <a:p>
            <a:r>
              <a:rPr lang="en-US" dirty="0"/>
              <a:t>There is </a:t>
            </a:r>
            <a:r>
              <a:rPr lang="en-US" dirty="0" smtClean="0"/>
              <a:t>a </a:t>
            </a:r>
            <a:r>
              <a:rPr lang="en-US" dirty="0"/>
              <a:t>federal agency involved in housing, commonly known as </a:t>
            </a:r>
            <a:r>
              <a:rPr lang="en-US" dirty="0" smtClean="0"/>
              <a:t>HUD (Department of Housing and Urban Development).</a:t>
            </a:r>
            <a:endParaRPr lang="en-US" dirty="0"/>
          </a:p>
          <a:p>
            <a:r>
              <a:rPr lang="en-US" dirty="0"/>
              <a:t>HUD has a few main ways in which it acts in the housing market</a:t>
            </a:r>
          </a:p>
          <a:p>
            <a:pPr lvl="1"/>
            <a:r>
              <a:rPr lang="en-US" sz="2800" dirty="0">
                <a:solidFill>
                  <a:srgbClr val="0C4C88"/>
                </a:solidFill>
              </a:rPr>
              <a:t>Public Housing</a:t>
            </a:r>
          </a:p>
          <a:p>
            <a:pPr lvl="1"/>
            <a:r>
              <a:rPr lang="en-US" sz="2800" dirty="0">
                <a:solidFill>
                  <a:srgbClr val="0C4C88"/>
                </a:solidFill>
              </a:rPr>
              <a:t>FHA Mortgage Insurance</a:t>
            </a:r>
          </a:p>
          <a:p>
            <a:pPr lvl="1"/>
            <a:r>
              <a:rPr lang="en-US" sz="2800" dirty="0" smtClean="0">
                <a:solidFill>
                  <a:srgbClr val="0C4C88"/>
                </a:solidFill>
              </a:rPr>
              <a:t>Housing vouchers</a:t>
            </a:r>
            <a:endParaRPr lang="en-US" sz="2800" dirty="0">
              <a:solidFill>
                <a:srgbClr val="0C4C88"/>
              </a:solidFill>
            </a:endParaRPr>
          </a:p>
          <a:p>
            <a:pPr lvl="1"/>
            <a:r>
              <a:rPr lang="en-US" sz="2800" dirty="0" smtClean="0">
                <a:solidFill>
                  <a:srgbClr val="0C4C88"/>
                </a:solidFill>
              </a:rPr>
              <a:t>Community </a:t>
            </a:r>
            <a:r>
              <a:rPr lang="en-US" sz="2800" dirty="0">
                <a:solidFill>
                  <a:srgbClr val="0C4C88"/>
                </a:solidFill>
              </a:rPr>
              <a:t>Development Block Grants</a:t>
            </a:r>
          </a:p>
          <a:p>
            <a:pPr lvl="1"/>
            <a:r>
              <a:rPr lang="en-US" sz="2800" dirty="0">
                <a:solidFill>
                  <a:srgbClr val="0C4C88"/>
                </a:solidFill>
              </a:rPr>
              <a:t>Fair Housing</a:t>
            </a:r>
          </a:p>
          <a:p>
            <a:r>
              <a:rPr lang="en-US" dirty="0" smtClean="0"/>
              <a:t>Some </a:t>
            </a:r>
            <a:r>
              <a:rPr lang="en-US" dirty="0"/>
              <a:t>of these solve issues like discrimination, and some address affordability issues</a:t>
            </a:r>
          </a:p>
        </p:txBody>
      </p:sp>
    </p:spTree>
    <p:extLst>
      <p:ext uri="{BB962C8B-B14F-4D97-AF65-F5344CB8AC3E}">
        <p14:creationId xmlns:p14="http://schemas.microsoft.com/office/powerpoint/2010/main" val="266821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D08C-5D85-4FFD-8209-27F2B130D792}"/>
              </a:ext>
            </a:extLst>
          </p:cNvPr>
          <p:cNvSpPr>
            <a:spLocks noGrp="1"/>
          </p:cNvSpPr>
          <p:nvPr>
            <p:ph type="title"/>
          </p:nvPr>
        </p:nvSpPr>
        <p:spPr/>
        <p:txBody>
          <a:bodyPr/>
          <a:lstStyle/>
          <a:p>
            <a:r>
              <a:rPr lang="en-US" dirty="0">
                <a:solidFill>
                  <a:srgbClr val="FAF7F0"/>
                </a:solidFill>
              </a:rPr>
              <a:t>HU</a:t>
            </a:r>
            <a:r>
              <a:rPr lang="en-US" dirty="0"/>
              <a:t>D</a:t>
            </a:r>
          </a:p>
        </p:txBody>
      </p:sp>
      <p:sp>
        <p:nvSpPr>
          <p:cNvPr id="3" name="Content Placeholder 2">
            <a:extLst>
              <a:ext uri="{FF2B5EF4-FFF2-40B4-BE49-F238E27FC236}">
                <a16:creationId xmlns:a16="http://schemas.microsoft.com/office/drawing/2014/main" id="{C9C61CDE-B376-4374-9D09-CE2293325DA6}"/>
              </a:ext>
            </a:extLst>
          </p:cNvPr>
          <p:cNvSpPr>
            <a:spLocks noGrp="1"/>
          </p:cNvSpPr>
          <p:nvPr>
            <p:ph idx="1"/>
          </p:nvPr>
        </p:nvSpPr>
        <p:spPr/>
        <p:txBody>
          <a:bodyPr>
            <a:normAutofit/>
          </a:bodyPr>
          <a:lstStyle/>
          <a:p>
            <a:r>
              <a:rPr lang="en-US" dirty="0"/>
              <a:t>Affordability</a:t>
            </a:r>
          </a:p>
          <a:p>
            <a:pPr lvl="1"/>
            <a:r>
              <a:rPr lang="en-US" sz="2800" dirty="0">
                <a:solidFill>
                  <a:srgbClr val="0C4C88"/>
                </a:solidFill>
              </a:rPr>
              <a:t>FHA Mortgage Insurance</a:t>
            </a:r>
          </a:p>
          <a:p>
            <a:pPr lvl="2"/>
            <a:r>
              <a:rPr lang="en-US" sz="2800" dirty="0">
                <a:solidFill>
                  <a:srgbClr val="0C4C88"/>
                </a:solidFill>
              </a:rPr>
              <a:t>Makes loans available to those who have lower credit scores, or cannot afford a 20% down payment</a:t>
            </a:r>
          </a:p>
          <a:p>
            <a:pPr lvl="1"/>
            <a:r>
              <a:rPr lang="en-US" sz="2800" dirty="0">
                <a:solidFill>
                  <a:srgbClr val="0C4C88"/>
                </a:solidFill>
              </a:rPr>
              <a:t>Section 8 Vouchers</a:t>
            </a:r>
          </a:p>
          <a:p>
            <a:pPr lvl="2"/>
            <a:r>
              <a:rPr lang="en-US" sz="2800" dirty="0">
                <a:solidFill>
                  <a:srgbClr val="0C4C88"/>
                </a:solidFill>
              </a:rPr>
              <a:t>Allows households to find rental housing, but the waiting lists are too long and many landlords do not accept the vouchers</a:t>
            </a:r>
          </a:p>
          <a:p>
            <a:pPr lvl="1"/>
            <a:r>
              <a:rPr lang="en-US" sz="2800" dirty="0">
                <a:solidFill>
                  <a:srgbClr val="0C4C88"/>
                </a:solidFill>
              </a:rPr>
              <a:t>Public </a:t>
            </a:r>
            <a:r>
              <a:rPr lang="en-US" sz="2800" dirty="0" smtClean="0">
                <a:solidFill>
                  <a:srgbClr val="0C4C88"/>
                </a:solidFill>
              </a:rPr>
              <a:t>Housing</a:t>
            </a:r>
            <a:endParaRPr lang="en-US" sz="2800" dirty="0">
              <a:solidFill>
                <a:srgbClr val="0C4C88"/>
              </a:solidFill>
            </a:endParaRPr>
          </a:p>
        </p:txBody>
      </p:sp>
    </p:spTree>
    <p:extLst>
      <p:ext uri="{BB962C8B-B14F-4D97-AF65-F5344CB8AC3E}">
        <p14:creationId xmlns:p14="http://schemas.microsoft.com/office/powerpoint/2010/main" val="977016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D08C-5D85-4FFD-8209-27F2B130D792}"/>
              </a:ext>
            </a:extLst>
          </p:cNvPr>
          <p:cNvSpPr>
            <a:spLocks noGrp="1"/>
          </p:cNvSpPr>
          <p:nvPr>
            <p:ph type="title"/>
          </p:nvPr>
        </p:nvSpPr>
        <p:spPr/>
        <p:txBody>
          <a:bodyPr/>
          <a:lstStyle/>
          <a:p>
            <a:r>
              <a:rPr lang="en-US" dirty="0">
                <a:solidFill>
                  <a:srgbClr val="FAF7F0"/>
                </a:solidFill>
              </a:rPr>
              <a:t>HU</a:t>
            </a:r>
            <a:r>
              <a:rPr lang="en-US" dirty="0"/>
              <a:t>D</a:t>
            </a:r>
          </a:p>
        </p:txBody>
      </p:sp>
      <p:sp>
        <p:nvSpPr>
          <p:cNvPr id="3" name="Content Placeholder 2">
            <a:extLst>
              <a:ext uri="{FF2B5EF4-FFF2-40B4-BE49-F238E27FC236}">
                <a16:creationId xmlns:a16="http://schemas.microsoft.com/office/drawing/2014/main" id="{C9C61CDE-B376-4374-9D09-CE2293325DA6}"/>
              </a:ext>
            </a:extLst>
          </p:cNvPr>
          <p:cNvSpPr>
            <a:spLocks noGrp="1"/>
          </p:cNvSpPr>
          <p:nvPr>
            <p:ph idx="1"/>
          </p:nvPr>
        </p:nvSpPr>
        <p:spPr/>
        <p:txBody>
          <a:bodyPr>
            <a:normAutofit/>
          </a:bodyPr>
          <a:lstStyle/>
          <a:p>
            <a:r>
              <a:rPr lang="en-US" dirty="0" smtClean="0"/>
              <a:t>Discrimination</a:t>
            </a:r>
            <a:endParaRPr lang="en-US" dirty="0"/>
          </a:p>
          <a:p>
            <a:pPr lvl="1"/>
            <a:r>
              <a:rPr lang="en-US" sz="2800" dirty="0">
                <a:solidFill>
                  <a:srgbClr val="0C4C88"/>
                </a:solidFill>
              </a:rPr>
              <a:t>Fair Housing: the market may include discriminatory landlords, realtors, mortgage brokers, etc., and the government needs to correct this</a:t>
            </a:r>
          </a:p>
          <a:p>
            <a:pPr lvl="1"/>
            <a:r>
              <a:rPr lang="en-US" sz="2800" dirty="0">
                <a:solidFill>
                  <a:srgbClr val="0C4C88"/>
                </a:solidFill>
              </a:rPr>
              <a:t>For example, HUD sued Facebook in April 2019, since Facebook was (allegedly) allowing landlords to only show their apartment listings to certain racial groups.</a:t>
            </a:r>
          </a:p>
        </p:txBody>
      </p:sp>
    </p:spTree>
    <p:extLst>
      <p:ext uri="{BB962C8B-B14F-4D97-AF65-F5344CB8AC3E}">
        <p14:creationId xmlns:p14="http://schemas.microsoft.com/office/powerpoint/2010/main" val="4052706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D08C-5D85-4FFD-8209-27F2B130D792}"/>
              </a:ext>
            </a:extLst>
          </p:cNvPr>
          <p:cNvSpPr>
            <a:spLocks noGrp="1"/>
          </p:cNvSpPr>
          <p:nvPr>
            <p:ph type="title"/>
          </p:nvPr>
        </p:nvSpPr>
        <p:spPr/>
        <p:txBody>
          <a:bodyPr/>
          <a:lstStyle/>
          <a:p>
            <a:r>
              <a:rPr lang="en-US" dirty="0">
                <a:solidFill>
                  <a:srgbClr val="FAF7F0"/>
                </a:solidFill>
              </a:rPr>
              <a:t>HU</a:t>
            </a:r>
            <a:r>
              <a:rPr lang="en-US" dirty="0"/>
              <a:t>D</a:t>
            </a:r>
          </a:p>
        </p:txBody>
      </p:sp>
      <p:sp>
        <p:nvSpPr>
          <p:cNvPr id="3" name="Content Placeholder 2">
            <a:extLst>
              <a:ext uri="{FF2B5EF4-FFF2-40B4-BE49-F238E27FC236}">
                <a16:creationId xmlns:a16="http://schemas.microsoft.com/office/drawing/2014/main" id="{C9C61CDE-B376-4374-9D09-CE2293325DA6}"/>
              </a:ext>
            </a:extLst>
          </p:cNvPr>
          <p:cNvSpPr>
            <a:spLocks noGrp="1"/>
          </p:cNvSpPr>
          <p:nvPr>
            <p:ph idx="1"/>
          </p:nvPr>
        </p:nvSpPr>
        <p:spPr/>
        <p:txBody>
          <a:bodyPr/>
          <a:lstStyle/>
          <a:p>
            <a:r>
              <a:rPr lang="en-US" dirty="0"/>
              <a:t>Fair Housing</a:t>
            </a:r>
          </a:p>
          <a:p>
            <a:pPr lvl="1"/>
            <a:r>
              <a:rPr lang="en-US" sz="2800" dirty="0">
                <a:solidFill>
                  <a:srgbClr val="0C4C88"/>
                </a:solidFill>
              </a:rPr>
              <a:t>Some argue that the Fair Housing Act allows the federal government to prohibit exclusionary and burdensome zoning regulations, as they disproportionately work against the classes protected by the FHA.</a:t>
            </a:r>
          </a:p>
          <a:p>
            <a:pPr lvl="1"/>
            <a:r>
              <a:rPr lang="en-US" sz="2800" dirty="0">
                <a:solidFill>
                  <a:srgbClr val="0C4C88"/>
                </a:solidFill>
              </a:rPr>
              <a:t>This has been a popular idea with both left-wing and right-wing HUD secretaries.</a:t>
            </a:r>
          </a:p>
        </p:txBody>
      </p:sp>
    </p:spTree>
    <p:extLst>
      <p:ext uri="{BB962C8B-B14F-4D97-AF65-F5344CB8AC3E}">
        <p14:creationId xmlns:p14="http://schemas.microsoft.com/office/powerpoint/2010/main" val="1509900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D08C-5D85-4FFD-8209-27F2B130D792}"/>
              </a:ext>
            </a:extLst>
          </p:cNvPr>
          <p:cNvSpPr>
            <a:spLocks noGrp="1"/>
          </p:cNvSpPr>
          <p:nvPr>
            <p:ph type="title"/>
          </p:nvPr>
        </p:nvSpPr>
        <p:spPr/>
        <p:txBody>
          <a:bodyPr/>
          <a:lstStyle/>
          <a:p>
            <a:r>
              <a:rPr lang="en-US" dirty="0">
                <a:solidFill>
                  <a:srgbClr val="FAF7F0"/>
                </a:solidFill>
              </a:rPr>
              <a:t>Pro</a:t>
            </a:r>
            <a:r>
              <a:rPr lang="en-US" dirty="0"/>
              <a:t>posed reforms – state and local</a:t>
            </a:r>
          </a:p>
        </p:txBody>
      </p:sp>
      <p:sp>
        <p:nvSpPr>
          <p:cNvPr id="3" name="Content Placeholder 2">
            <a:extLst>
              <a:ext uri="{FF2B5EF4-FFF2-40B4-BE49-F238E27FC236}">
                <a16:creationId xmlns:a16="http://schemas.microsoft.com/office/drawing/2014/main" id="{C9C61CDE-B376-4374-9D09-CE2293325DA6}"/>
              </a:ext>
            </a:extLst>
          </p:cNvPr>
          <p:cNvSpPr>
            <a:spLocks noGrp="1"/>
          </p:cNvSpPr>
          <p:nvPr>
            <p:ph idx="1"/>
          </p:nvPr>
        </p:nvSpPr>
        <p:spPr/>
        <p:txBody>
          <a:bodyPr>
            <a:normAutofit lnSpcReduction="10000"/>
          </a:bodyPr>
          <a:lstStyle/>
          <a:p>
            <a:r>
              <a:rPr lang="en-US" dirty="0" smtClean="0"/>
              <a:t>Spread </a:t>
            </a:r>
            <a:r>
              <a:rPr lang="en-US" dirty="0"/>
              <a:t>property tax revenue more equitably</a:t>
            </a:r>
          </a:p>
          <a:p>
            <a:pPr lvl="1"/>
            <a:r>
              <a:rPr lang="en-US" sz="2800" dirty="0">
                <a:solidFill>
                  <a:srgbClr val="0C4C88"/>
                </a:solidFill>
              </a:rPr>
              <a:t>Currently, parents essentially buy spaces in desirable public schools for their children</a:t>
            </a:r>
            <a:r>
              <a:rPr lang="en-US" sz="2800" dirty="0" smtClean="0">
                <a:solidFill>
                  <a:srgbClr val="0C4C88"/>
                </a:solidFill>
              </a:rPr>
              <a:t>. This method of school finance may perpetuate economic privilege across generations.</a:t>
            </a:r>
            <a:endParaRPr lang="en-US" sz="2800" dirty="0">
              <a:solidFill>
                <a:srgbClr val="0C4C88"/>
              </a:solidFill>
            </a:endParaRPr>
          </a:p>
          <a:p>
            <a:r>
              <a:rPr lang="en-US" dirty="0"/>
              <a:t>Loosen zoning</a:t>
            </a:r>
          </a:p>
          <a:p>
            <a:pPr lvl="1"/>
            <a:r>
              <a:rPr lang="en-US" sz="2800" dirty="0">
                <a:solidFill>
                  <a:srgbClr val="0C4C88"/>
                </a:solidFill>
              </a:rPr>
              <a:t>Minneapolis has recently made it legal to build triplexes almost citywide. In contrast, it is illegal to build a duplex or triplex in most space in most American cities.</a:t>
            </a:r>
          </a:p>
          <a:p>
            <a:pPr lvl="1"/>
            <a:r>
              <a:rPr lang="en-US" sz="2800" dirty="0">
                <a:solidFill>
                  <a:srgbClr val="0C4C88"/>
                </a:solidFill>
              </a:rPr>
              <a:t>Mixed use zoning: it is also currently illegal in many places to have a first floor grocery store (or any kind of commercial use) with apartments or condominiums on top. Why?</a:t>
            </a:r>
          </a:p>
        </p:txBody>
      </p:sp>
    </p:spTree>
    <p:extLst>
      <p:ext uri="{BB962C8B-B14F-4D97-AF65-F5344CB8AC3E}">
        <p14:creationId xmlns:p14="http://schemas.microsoft.com/office/powerpoint/2010/main" val="2983581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04C7-C434-4F52-9C9C-AFB47C3C6460}"/>
              </a:ext>
            </a:extLst>
          </p:cNvPr>
          <p:cNvSpPr>
            <a:spLocks noGrp="1"/>
          </p:cNvSpPr>
          <p:nvPr>
            <p:ph type="title"/>
          </p:nvPr>
        </p:nvSpPr>
        <p:spPr/>
        <p:txBody>
          <a:bodyPr/>
          <a:lstStyle/>
          <a:p>
            <a:r>
              <a:rPr lang="en-US" dirty="0" smtClean="0">
                <a:solidFill>
                  <a:srgbClr val="FAF7F0"/>
                </a:solidFill>
              </a:rPr>
              <a:t>Co</a:t>
            </a:r>
            <a:r>
              <a:rPr lang="en-US" dirty="0" smtClean="0"/>
              <a:t>nclusions</a:t>
            </a:r>
            <a:endParaRPr lang="en-US" dirty="0"/>
          </a:p>
        </p:txBody>
      </p:sp>
      <p:sp>
        <p:nvSpPr>
          <p:cNvPr id="3" name="Content Placeholder 2">
            <a:extLst>
              <a:ext uri="{FF2B5EF4-FFF2-40B4-BE49-F238E27FC236}">
                <a16:creationId xmlns:a16="http://schemas.microsoft.com/office/drawing/2014/main" id="{76B4F985-1510-48A1-A215-10EDC19AD513}"/>
              </a:ext>
            </a:extLst>
          </p:cNvPr>
          <p:cNvSpPr>
            <a:spLocks noGrp="1"/>
          </p:cNvSpPr>
          <p:nvPr>
            <p:ph idx="1"/>
          </p:nvPr>
        </p:nvSpPr>
        <p:spPr/>
        <p:txBody>
          <a:bodyPr>
            <a:normAutofit/>
          </a:bodyPr>
          <a:lstStyle/>
          <a:p>
            <a:r>
              <a:rPr lang="en-US" sz="3200" dirty="0" smtClean="0"/>
              <a:t>A modest-size house is a relatively good investment: money saved on rent is a tax-free dividend</a:t>
            </a:r>
          </a:p>
          <a:p>
            <a:r>
              <a:rPr lang="en-US" sz="3200" dirty="0" smtClean="0"/>
              <a:t>Government stimulates homeownership through tax policy and mortgage insurance</a:t>
            </a:r>
            <a:endParaRPr lang="en-US" sz="3200" dirty="0"/>
          </a:p>
          <a:p>
            <a:r>
              <a:rPr lang="en-US" sz="3200" dirty="0" smtClean="0"/>
              <a:t>Housing market is not a free market</a:t>
            </a:r>
          </a:p>
          <a:p>
            <a:r>
              <a:rPr lang="en-US" sz="3200" dirty="0" smtClean="0"/>
              <a:t>Zoning and building regulations decided at local level contribute to economic inequality and may cause substantial economic damage</a:t>
            </a:r>
            <a:endParaRPr lang="en-US" sz="3200" dirty="0"/>
          </a:p>
        </p:txBody>
      </p:sp>
    </p:spTree>
    <p:extLst>
      <p:ext uri="{BB962C8B-B14F-4D97-AF65-F5344CB8AC3E}">
        <p14:creationId xmlns:p14="http://schemas.microsoft.com/office/powerpoint/2010/main" val="2353822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F1AC-4DA0-5443-8D8D-71AA9F70D351}"/>
              </a:ext>
            </a:extLst>
          </p:cNvPr>
          <p:cNvSpPr>
            <a:spLocks noGrp="1"/>
          </p:cNvSpPr>
          <p:nvPr>
            <p:ph type="title"/>
          </p:nvPr>
        </p:nvSpPr>
        <p:spPr/>
        <p:txBody>
          <a:bodyPr/>
          <a:lstStyle/>
          <a:p>
            <a:r>
              <a:rPr lang="en-US" dirty="0"/>
              <a:t> </a:t>
            </a:r>
            <a:r>
              <a:rPr lang="en-US" dirty="0">
                <a:solidFill>
                  <a:schemeClr val="bg1"/>
                </a:solidFill>
              </a:rPr>
              <a:t>Ou</a:t>
            </a:r>
            <a:r>
              <a:rPr lang="en-US" dirty="0"/>
              <a:t>tline</a:t>
            </a:r>
          </a:p>
        </p:txBody>
      </p:sp>
      <p:sp>
        <p:nvSpPr>
          <p:cNvPr id="3" name="Content Placeholder 2">
            <a:extLst>
              <a:ext uri="{FF2B5EF4-FFF2-40B4-BE49-F238E27FC236}">
                <a16:creationId xmlns:a16="http://schemas.microsoft.com/office/drawing/2014/main" id="{6E926729-76D3-C640-A159-D96BB4264885}"/>
              </a:ext>
            </a:extLst>
          </p:cNvPr>
          <p:cNvSpPr>
            <a:spLocks noGrp="1"/>
          </p:cNvSpPr>
          <p:nvPr>
            <p:ph idx="1"/>
          </p:nvPr>
        </p:nvSpPr>
        <p:spPr/>
        <p:txBody>
          <a:bodyPr>
            <a:normAutofit/>
          </a:bodyPr>
          <a:lstStyle/>
          <a:p>
            <a:r>
              <a:rPr lang="en-US" dirty="0" smtClean="0"/>
              <a:t>COVID and housing</a:t>
            </a:r>
            <a:endParaRPr lang="en-US" dirty="0"/>
          </a:p>
          <a:p>
            <a:r>
              <a:rPr lang="en-US" dirty="0" smtClean="0"/>
              <a:t>Home prices</a:t>
            </a:r>
          </a:p>
          <a:p>
            <a:r>
              <a:rPr lang="en-US" dirty="0" smtClean="0"/>
              <a:t>Housing as a store of wealth</a:t>
            </a:r>
          </a:p>
          <a:p>
            <a:r>
              <a:rPr lang="en-US" dirty="0" smtClean="0"/>
              <a:t>Housing </a:t>
            </a:r>
            <a:r>
              <a:rPr lang="en-US" dirty="0"/>
              <a:t>as an </a:t>
            </a:r>
            <a:r>
              <a:rPr lang="en-US" dirty="0" smtClean="0"/>
              <a:t>Investment</a:t>
            </a:r>
          </a:p>
          <a:p>
            <a:r>
              <a:rPr lang="en-US" dirty="0" smtClean="0"/>
              <a:t>Understanding home prices</a:t>
            </a:r>
            <a:endParaRPr lang="en-US" dirty="0"/>
          </a:p>
          <a:p>
            <a:r>
              <a:rPr lang="en-US" dirty="0"/>
              <a:t>Affordability</a:t>
            </a:r>
          </a:p>
          <a:p>
            <a:r>
              <a:rPr lang="en-US" dirty="0" smtClean="0"/>
              <a:t>Government </a:t>
            </a:r>
            <a:r>
              <a:rPr lang="en-US" dirty="0"/>
              <a:t>Regulation of Housing</a:t>
            </a:r>
          </a:p>
        </p:txBody>
      </p:sp>
      <p:sp>
        <p:nvSpPr>
          <p:cNvPr id="4" name="Slide Number Placeholder 3">
            <a:extLst>
              <a:ext uri="{FF2B5EF4-FFF2-40B4-BE49-F238E27FC236}">
                <a16:creationId xmlns:a16="http://schemas.microsoft.com/office/drawing/2014/main" id="{A89F0B54-77E2-B343-BC70-FC9360A6F876}"/>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1050411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rgbClr val="FAF7F0"/>
                </a:solidFill>
              </a:rPr>
              <a:t>CO</a:t>
            </a:r>
            <a:r>
              <a:rPr lang="en-US" dirty="0" smtClean="0"/>
              <a:t>VID and housing</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79A2748-62C1-4A6A-9E53-B97212C8E841}"/>
                  </a:ext>
                </a:extLst>
              </p:cNvPr>
              <p:cNvSpPr>
                <a:spLocks noGrp="1"/>
              </p:cNvSpPr>
              <p:nvPr>
                <p:ph idx="1"/>
              </p:nvPr>
            </p:nvSpPr>
            <p:spPr/>
            <p:txBody>
              <a:bodyPr/>
              <a:lstStyle/>
              <a:p>
                <a:r>
                  <a:rPr lang="en-US" u="sng" dirty="0" smtClean="0"/>
                  <a:t>Widespread impact</a:t>
                </a:r>
                <a:r>
                  <a:rPr lang="en-US" dirty="0" smtClean="0"/>
                  <a:t>: 15% of homeowners and 23% of renters work in at-risk industries (food, accommodation, entertainment, retail, transportation)</a:t>
                </a:r>
              </a:p>
              <a:p>
                <a:r>
                  <a:rPr lang="en-US" u="sng" dirty="0" smtClean="0"/>
                  <a:t>Economic hardship</a:t>
                </a:r>
                <a:r>
                  <a:rPr lang="en-US" dirty="0" smtClean="0"/>
                  <a:t>: more that 25% of US population missed either a rent payment or a mortgage payment as of July 2020</a:t>
                </a:r>
              </a:p>
              <a:p>
                <a:r>
                  <a:rPr lang="en-US" u="sng" dirty="0" smtClean="0"/>
                  <a:t>Urban flight</a:t>
                </a:r>
                <a:r>
                  <a:rPr lang="en-US" dirty="0" smtClean="0"/>
                  <a:t>: rents in cities have fallen (NY </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𝟒</m:t>
                    </m:r>
                    <m:r>
                      <a:rPr lang="en-US" b="1" i="1" smtClean="0">
                        <a:latin typeface="Cambria Math" panose="02040503050406030204" pitchFamily="18" charset="0"/>
                      </a:rPr>
                      <m:t>.</m:t>
                    </m:r>
                    <m:r>
                      <a:rPr lang="en-US" b="1" i="1" smtClean="0">
                        <a:latin typeface="Cambria Math" panose="02040503050406030204" pitchFamily="18" charset="0"/>
                      </a:rPr>
                      <m:t>𝟔</m:t>
                    </m:r>
                    <m:r>
                      <a:rPr lang="en-US" b="1" i="1" smtClean="0">
                        <a:latin typeface="Cambria Math" panose="02040503050406030204" pitchFamily="18" charset="0"/>
                      </a:rPr>
                      <m:t>%</m:t>
                    </m:r>
                  </m:oMath>
                </a14:m>
                <a:r>
                  <a:rPr lang="en-US" dirty="0"/>
                  <a:t>, </a:t>
                </a:r>
                <a:r>
                  <a:rPr lang="en-US" dirty="0" smtClean="0"/>
                  <a:t>SF </a:t>
                </a:r>
                <a14:m>
                  <m:oMath xmlns:m="http://schemas.openxmlformats.org/officeDocument/2006/math">
                    <m:r>
                      <a:rPr lang="en-US" i="1">
                        <a:latin typeface="Cambria Math" panose="02040503050406030204" pitchFamily="18" charset="0"/>
                      </a:rPr>
                      <m:t>−</m:t>
                    </m:r>
                    <m:r>
                      <a:rPr lang="en-US" b="1" i="1" smtClean="0">
                        <a:latin typeface="Cambria Math" panose="02040503050406030204" pitchFamily="18" charset="0"/>
                      </a:rPr>
                      <m:t>𝟒</m:t>
                    </m:r>
                    <m:r>
                      <a:rPr lang="en-US" i="1">
                        <a:latin typeface="Cambria Math" panose="02040503050406030204" pitchFamily="18" charset="0"/>
                      </a:rPr>
                      <m:t>.</m:t>
                    </m:r>
                    <m:r>
                      <a:rPr lang="en-US" b="1" i="1" smtClean="0">
                        <a:latin typeface="Cambria Math" panose="02040503050406030204" pitchFamily="18" charset="0"/>
                      </a:rPr>
                      <m:t>𝟎</m:t>
                    </m:r>
                    <m:r>
                      <a:rPr lang="en-US" i="1">
                        <a:latin typeface="Cambria Math" panose="02040503050406030204" pitchFamily="18" charset="0"/>
                      </a:rPr>
                      <m:t>%</m:t>
                    </m:r>
                  </m:oMath>
                </a14:m>
                <a:r>
                  <a:rPr lang="en-US" dirty="0"/>
                  <a:t>, </a:t>
                </a:r>
                <a:r>
                  <a:rPr lang="en-US" dirty="0" smtClean="0"/>
                  <a:t>BOS </a:t>
                </a:r>
                <a14:m>
                  <m:oMath xmlns:m="http://schemas.openxmlformats.org/officeDocument/2006/math">
                    <m:r>
                      <a:rPr lang="en-US" i="1">
                        <a:latin typeface="Cambria Math" panose="02040503050406030204" pitchFamily="18" charset="0"/>
                      </a:rPr>
                      <m:t>−</m:t>
                    </m:r>
                    <m:r>
                      <a:rPr lang="en-US" b="1" i="1" smtClean="0">
                        <a:latin typeface="Cambria Math" panose="02040503050406030204" pitchFamily="18" charset="0"/>
                      </a:rPr>
                      <m:t>𝟐</m:t>
                    </m:r>
                    <m:r>
                      <a:rPr lang="en-US" i="1">
                        <a:latin typeface="Cambria Math" panose="02040503050406030204" pitchFamily="18" charset="0"/>
                      </a:rPr>
                      <m:t>.</m:t>
                    </m:r>
                    <m:r>
                      <a:rPr lang="en-US" b="1" i="1" smtClean="0">
                        <a:latin typeface="Cambria Math" panose="02040503050406030204" pitchFamily="18" charset="0"/>
                      </a:rPr>
                      <m:t>𝟖</m:t>
                    </m:r>
                    <m:r>
                      <a:rPr lang="en-US" i="1">
                        <a:latin typeface="Cambria Math" panose="02040503050406030204" pitchFamily="18" charset="0"/>
                      </a:rPr>
                      <m:t>%</m:t>
                    </m:r>
                  </m:oMath>
                </a14:m>
                <a:r>
                  <a:rPr lang="en-US" dirty="0" smtClean="0"/>
                  <a:t>)</a:t>
                </a:r>
              </a:p>
              <a:p>
                <a:r>
                  <a:rPr lang="en-US" dirty="0" smtClean="0"/>
                  <a:t>Nationally, house prices rose by </a:t>
                </a:r>
                <a14:m>
                  <m:oMath xmlns:m="http://schemas.openxmlformats.org/officeDocument/2006/math">
                    <m:r>
                      <a:rPr lang="en-US" b="1" i="1" smtClean="0">
                        <a:latin typeface="Cambria Math" panose="02040503050406030204" pitchFamily="18" charset="0"/>
                      </a:rPr>
                      <m:t>𝟏𝟏</m:t>
                    </m:r>
                    <m:r>
                      <a:rPr lang="en-US" b="1" i="1" smtClean="0">
                        <a:latin typeface="Cambria Math" panose="02040503050406030204" pitchFamily="18" charset="0"/>
                      </a:rPr>
                      <m:t>%</m:t>
                    </m:r>
                  </m:oMath>
                </a14:m>
                <a:r>
                  <a:rPr lang="en-US" dirty="0" smtClean="0"/>
                  <a:t> </a:t>
                </a:r>
                <a:r>
                  <a:rPr lang="en-US" dirty="0" smtClean="0"/>
                  <a:t>since March 2020</a:t>
                </a:r>
                <a:endParaRPr lang="en-US" dirty="0"/>
              </a:p>
            </p:txBody>
          </p:sp>
        </mc:Choice>
        <mc:Fallback>
          <p:sp>
            <p:nvSpPr>
              <p:cNvPr id="3" name="Content Placeholder 2">
                <a:extLst>
                  <a:ext uri="{FF2B5EF4-FFF2-40B4-BE49-F238E27FC236}">
                    <a16:creationId xmlns:a16="http://schemas.microsoft.com/office/drawing/2014/main" id="{579A2748-62C1-4A6A-9E53-B97212C8E841}"/>
                  </a:ext>
                </a:extLst>
              </p:cNvPr>
              <p:cNvSpPr>
                <a:spLocks noGrp="1" noRot="1" noChangeAspect="1" noMove="1" noResize="1" noEditPoints="1" noAdjustHandles="1" noChangeArrowheads="1" noChangeShapeType="1" noTextEdit="1"/>
              </p:cNvSpPr>
              <p:nvPr>
                <p:ph idx="1"/>
              </p:nvPr>
            </p:nvSpPr>
            <p:spPr>
              <a:blipFill>
                <a:blip r:embed="rId3"/>
                <a:stretch>
                  <a:fillRect l="-1043" r="-1275"/>
                </a:stretch>
              </a:blipFill>
            </p:spPr>
            <p:txBody>
              <a:bodyPr/>
              <a:lstStyle/>
              <a:p>
                <a:r>
                  <a:rPr lang="en-US">
                    <a:noFill/>
                  </a:rPr>
                  <a:t> </a:t>
                </a:r>
              </a:p>
            </p:txBody>
          </p:sp>
        </mc:Fallback>
      </mc:AlternateContent>
    </p:spTree>
    <p:extLst>
      <p:ext uri="{BB962C8B-B14F-4D97-AF65-F5344CB8AC3E}">
        <p14:creationId xmlns:p14="http://schemas.microsoft.com/office/powerpoint/2010/main" val="1694089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rgbClr val="FAF7F0"/>
                </a:solidFill>
              </a:rPr>
              <a:t>CO</a:t>
            </a:r>
            <a:r>
              <a:rPr lang="en-US" dirty="0" smtClean="0"/>
              <a:t>VID and relocation</a:t>
            </a:r>
            <a:endParaRPr lang="en-US" dirty="0"/>
          </a:p>
        </p:txBody>
      </p:sp>
      <p:sp>
        <p:nvSpPr>
          <p:cNvPr id="3" name="Content Placeholder 2">
            <a:extLst>
              <a:ext uri="{FF2B5EF4-FFF2-40B4-BE49-F238E27FC236}">
                <a16:creationId xmlns:a16="http://schemas.microsoft.com/office/drawing/2014/main" id="{579A2748-62C1-4A6A-9E53-B97212C8E841}"/>
              </a:ext>
            </a:extLst>
          </p:cNvPr>
          <p:cNvSpPr>
            <a:spLocks noGrp="1"/>
          </p:cNvSpPr>
          <p:nvPr>
            <p:ph idx="1"/>
          </p:nvPr>
        </p:nvSpPr>
        <p:spPr/>
        <p:txBody>
          <a:bodyPr anchor="t"/>
          <a:lstStyle/>
          <a:p>
            <a:r>
              <a:rPr lang="en-US" dirty="0" smtClean="0"/>
              <a:t>3% of population moved for COVID related reasons, mostly college students moving in with parents</a:t>
            </a:r>
          </a:p>
          <a:p>
            <a:pPr marL="0" indent="0">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6775" y="2437305"/>
            <a:ext cx="3921760" cy="3373120"/>
          </a:xfrm>
          <a:prstGeom prst="rect">
            <a:avLst/>
          </a:prstGeom>
        </p:spPr>
      </p:pic>
      <p:sp>
        <p:nvSpPr>
          <p:cNvPr id="5" name="TextBox 4"/>
          <p:cNvSpPr txBox="1"/>
          <p:nvPr/>
        </p:nvSpPr>
        <p:spPr>
          <a:xfrm>
            <a:off x="3979147" y="5922068"/>
            <a:ext cx="3960380" cy="369332"/>
          </a:xfrm>
          <a:prstGeom prst="rect">
            <a:avLst/>
          </a:prstGeom>
          <a:noFill/>
        </p:spPr>
        <p:txBody>
          <a:bodyPr wrap="none" rtlCol="0">
            <a:spAutoFit/>
          </a:bodyPr>
          <a:lstStyle/>
          <a:p>
            <a:r>
              <a:rPr lang="en-US" dirty="0" smtClean="0"/>
              <a:t>Source: Pew Research Center, June 2020</a:t>
            </a:r>
            <a:endParaRPr lang="en-US" dirty="0"/>
          </a:p>
        </p:txBody>
      </p:sp>
    </p:spTree>
    <p:extLst>
      <p:ext uri="{BB962C8B-B14F-4D97-AF65-F5344CB8AC3E}">
        <p14:creationId xmlns:p14="http://schemas.microsoft.com/office/powerpoint/2010/main" val="283583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3C3-81A4-4476-962D-F89F7B36CF58}"/>
              </a:ext>
            </a:extLst>
          </p:cNvPr>
          <p:cNvSpPr>
            <a:spLocks noGrp="1"/>
          </p:cNvSpPr>
          <p:nvPr>
            <p:ph type="title"/>
          </p:nvPr>
        </p:nvSpPr>
        <p:spPr/>
        <p:txBody>
          <a:bodyPr/>
          <a:lstStyle/>
          <a:p>
            <a:r>
              <a:rPr lang="en-US" dirty="0" smtClean="0">
                <a:solidFill>
                  <a:srgbClr val="FAF7F0"/>
                </a:solidFill>
              </a:rPr>
              <a:t>CO</a:t>
            </a:r>
            <a:r>
              <a:rPr lang="en-US" dirty="0" smtClean="0"/>
              <a:t>VID and housing: policy response</a:t>
            </a:r>
            <a:endParaRPr lang="en-US" dirty="0"/>
          </a:p>
        </p:txBody>
      </p:sp>
      <p:sp>
        <p:nvSpPr>
          <p:cNvPr id="3" name="Content Placeholder 2">
            <a:extLst>
              <a:ext uri="{FF2B5EF4-FFF2-40B4-BE49-F238E27FC236}">
                <a16:creationId xmlns:a16="http://schemas.microsoft.com/office/drawing/2014/main" id="{579A2748-62C1-4A6A-9E53-B97212C8E841}"/>
              </a:ext>
            </a:extLst>
          </p:cNvPr>
          <p:cNvSpPr>
            <a:spLocks noGrp="1"/>
          </p:cNvSpPr>
          <p:nvPr>
            <p:ph idx="1"/>
          </p:nvPr>
        </p:nvSpPr>
        <p:spPr/>
        <p:txBody>
          <a:bodyPr/>
          <a:lstStyle/>
          <a:p>
            <a:r>
              <a:rPr lang="en-US" dirty="0" smtClean="0"/>
              <a:t>120 day eviction moratorium (March-July), most recently </a:t>
            </a:r>
            <a:r>
              <a:rPr lang="en-US" dirty="0" smtClean="0"/>
              <a:t>extended, </a:t>
            </a:r>
            <a:r>
              <a:rPr lang="en-US" dirty="0" smtClean="0"/>
              <a:t>but no specific rent relief provisions</a:t>
            </a:r>
          </a:p>
          <a:p>
            <a:r>
              <a:rPr lang="en-US" dirty="0" smtClean="0"/>
              <a:t>Borrowers with federally backed mortgages can receive 180 days of forbearance</a:t>
            </a:r>
          </a:p>
        </p:txBody>
      </p:sp>
    </p:spTree>
    <p:extLst>
      <p:ext uri="{BB962C8B-B14F-4D97-AF65-F5344CB8AC3E}">
        <p14:creationId xmlns:p14="http://schemas.microsoft.com/office/powerpoint/2010/main" val="3834820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7652-ED14-6D49-91F4-C2846B88549B}"/>
              </a:ext>
            </a:extLst>
          </p:cNvPr>
          <p:cNvSpPr>
            <a:spLocks noGrp="1"/>
          </p:cNvSpPr>
          <p:nvPr>
            <p:ph type="title"/>
          </p:nvPr>
        </p:nvSpPr>
        <p:spPr/>
        <p:txBody>
          <a:bodyPr/>
          <a:lstStyle/>
          <a:p>
            <a:r>
              <a:rPr lang="en-US" dirty="0" smtClean="0">
                <a:solidFill>
                  <a:schemeClr val="bg1"/>
                </a:solidFill>
              </a:rPr>
              <a:t>Tot</a:t>
            </a:r>
            <a:r>
              <a:rPr lang="en-US" dirty="0" smtClean="0"/>
              <a:t>al </a:t>
            </a:r>
            <a:r>
              <a:rPr lang="en-US" dirty="0"/>
              <a:t>v</a:t>
            </a:r>
            <a:r>
              <a:rPr lang="en-US" dirty="0" smtClean="0"/>
              <a:t>alue of homes</a:t>
            </a:r>
            <a:endParaRPr lang="en-US" dirty="0"/>
          </a:p>
        </p:txBody>
      </p:sp>
      <p:sp>
        <p:nvSpPr>
          <p:cNvPr id="4" name="Slide Number Placeholder 3">
            <a:extLst>
              <a:ext uri="{FF2B5EF4-FFF2-40B4-BE49-F238E27FC236}">
                <a16:creationId xmlns:a16="http://schemas.microsoft.com/office/drawing/2014/main" id="{C92CCB22-0AD9-F340-A994-93B81F5060F8}"/>
              </a:ext>
            </a:extLst>
          </p:cNvPr>
          <p:cNvSpPr>
            <a:spLocks noGrp="1"/>
          </p:cNvSpPr>
          <p:nvPr>
            <p:ph type="sldNum" sz="quarter" idx="12"/>
          </p:nvPr>
        </p:nvSpPr>
        <p:spPr>
          <a:xfrm>
            <a:off x="11708295" y="6230226"/>
            <a:ext cx="307655" cy="365125"/>
          </a:xfrm>
        </p:spPr>
        <p:txBody>
          <a:bodyPr/>
          <a:lstStyle/>
          <a:p>
            <a:fld id="{D9F085D5-EC86-4F6A-B501-C1359CB39116}" type="slidenum">
              <a:rPr lang="en-GB" smtClean="0"/>
              <a:t>8</a:t>
            </a:fld>
            <a:endParaRPr lang="en-GB" dirty="0"/>
          </a:p>
        </p:txBody>
      </p:sp>
      <p:sp>
        <p:nvSpPr>
          <p:cNvPr id="3" name="TextBox 2"/>
          <p:cNvSpPr txBox="1"/>
          <p:nvPr/>
        </p:nvSpPr>
        <p:spPr>
          <a:xfrm>
            <a:off x="5565913" y="6397369"/>
            <a:ext cx="4193199" cy="369332"/>
          </a:xfrm>
          <a:prstGeom prst="rect">
            <a:avLst/>
          </a:prstGeom>
          <a:noFill/>
        </p:spPr>
        <p:txBody>
          <a:bodyPr wrap="none" rtlCol="0">
            <a:spAutoFit/>
          </a:bodyPr>
          <a:lstStyle/>
          <a:p>
            <a:r>
              <a:rPr lang="en-US" dirty="0" smtClean="0"/>
              <a:t>Sources: Federal Reserve Board, BEA, FHFA</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403" y="1339673"/>
            <a:ext cx="10217144" cy="4477715"/>
          </a:xfrm>
          <a:prstGeom prst="rect">
            <a:avLst/>
          </a:prstGeom>
        </p:spPr>
      </p:pic>
    </p:spTree>
    <p:extLst>
      <p:ext uri="{BB962C8B-B14F-4D97-AF65-F5344CB8AC3E}">
        <p14:creationId xmlns:p14="http://schemas.microsoft.com/office/powerpoint/2010/main" val="336863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7652-ED14-6D49-91F4-C2846B88549B}"/>
              </a:ext>
            </a:extLst>
          </p:cNvPr>
          <p:cNvSpPr>
            <a:spLocks noGrp="1"/>
          </p:cNvSpPr>
          <p:nvPr>
            <p:ph type="title"/>
          </p:nvPr>
        </p:nvSpPr>
        <p:spPr/>
        <p:txBody>
          <a:bodyPr/>
          <a:lstStyle/>
          <a:p>
            <a:r>
              <a:rPr lang="en-US" dirty="0">
                <a:solidFill>
                  <a:schemeClr val="bg1"/>
                </a:solidFill>
              </a:rPr>
              <a:t>Ho</a:t>
            </a:r>
            <a:r>
              <a:rPr lang="en-US" dirty="0"/>
              <a:t>me Price Trends</a:t>
            </a:r>
          </a:p>
        </p:txBody>
      </p:sp>
      <p:sp>
        <p:nvSpPr>
          <p:cNvPr id="4" name="Slide Number Placeholder 3">
            <a:extLst>
              <a:ext uri="{FF2B5EF4-FFF2-40B4-BE49-F238E27FC236}">
                <a16:creationId xmlns:a16="http://schemas.microsoft.com/office/drawing/2014/main" id="{C92CCB22-0AD9-F340-A994-93B81F5060F8}"/>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5" name="TextBox 4"/>
          <p:cNvSpPr txBox="1"/>
          <p:nvPr/>
        </p:nvSpPr>
        <p:spPr>
          <a:xfrm>
            <a:off x="569495" y="2545822"/>
            <a:ext cx="2013285" cy="1938992"/>
          </a:xfrm>
          <a:prstGeom prst="rect">
            <a:avLst/>
          </a:prstGeom>
          <a:noFill/>
        </p:spPr>
        <p:txBody>
          <a:bodyPr wrap="square" rtlCol="0">
            <a:spAutoFit/>
          </a:bodyPr>
          <a:lstStyle/>
          <a:p>
            <a:r>
              <a:rPr lang="en-US" sz="2400" dirty="0" smtClean="0">
                <a:solidFill>
                  <a:srgbClr val="0C4C88"/>
                </a:solidFill>
              </a:rPr>
              <a:t>On average, home prices outpaced inflation by 1.4% per year</a:t>
            </a:r>
          </a:p>
        </p:txBody>
      </p:sp>
      <p:sp>
        <p:nvSpPr>
          <p:cNvPr id="6" name="TextBox 5"/>
          <p:cNvSpPr txBox="1"/>
          <p:nvPr/>
        </p:nvSpPr>
        <p:spPr>
          <a:xfrm>
            <a:off x="6301408" y="6385583"/>
            <a:ext cx="1985287" cy="369332"/>
          </a:xfrm>
          <a:prstGeom prst="rect">
            <a:avLst/>
          </a:prstGeom>
          <a:noFill/>
        </p:spPr>
        <p:txBody>
          <a:bodyPr wrap="none" rtlCol="0">
            <a:spAutoFit/>
          </a:bodyPr>
          <a:lstStyle/>
          <a:p>
            <a:r>
              <a:rPr lang="en-US" dirty="0" smtClean="0"/>
              <a:t>Sources: BEA, FHFA</a:t>
            </a:r>
            <a:endParaRPr lang="en-US" dirty="0"/>
          </a:p>
        </p:txBody>
      </p:sp>
      <p:graphicFrame>
        <p:nvGraphicFramePr>
          <p:cNvPr id="8" name="Chart 7"/>
          <p:cNvGraphicFramePr>
            <a:graphicFrameLocks noGrp="1"/>
          </p:cNvGraphicFramePr>
          <p:nvPr>
            <p:extLst>
              <p:ext uri="{D42A27DB-BD31-4B8C-83A1-F6EECF244321}">
                <p14:modId xmlns:p14="http://schemas.microsoft.com/office/powerpoint/2010/main" val="2301114776"/>
              </p:ext>
            </p:extLst>
          </p:nvPr>
        </p:nvGraphicFramePr>
        <p:xfrm>
          <a:off x="2696378" y="834013"/>
          <a:ext cx="8657422" cy="55866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016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8022</TotalTime>
  <Words>3094</Words>
  <Application>Microsoft Office PowerPoint</Application>
  <PresentationFormat>Widescreen</PresentationFormat>
  <Paragraphs>313</Paragraphs>
  <Slides>37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Cambria Math</vt:lpstr>
      <vt:lpstr>Courier New</vt:lpstr>
      <vt:lpstr>Times New Roman</vt:lpstr>
      <vt:lpstr>Custom Design</vt:lpstr>
      <vt:lpstr>Inequality and Poverty</vt:lpstr>
      <vt:lpstr> National Economic Education Delegation</vt:lpstr>
      <vt:lpstr>Credits and Disclaimer</vt:lpstr>
      <vt:lpstr> Outline</vt:lpstr>
      <vt:lpstr>COVID and housing</vt:lpstr>
      <vt:lpstr>COVID and relocation</vt:lpstr>
      <vt:lpstr>COVID and housing: policy response</vt:lpstr>
      <vt:lpstr>Total value of homes</vt:lpstr>
      <vt:lpstr>Home Price Trends</vt:lpstr>
      <vt:lpstr>Home Prices and homes on the market</vt:lpstr>
      <vt:lpstr>Price appreciation varies by city</vt:lpstr>
      <vt:lpstr>Price appreciation varies by city</vt:lpstr>
      <vt:lpstr>Homeownership and income by age</vt:lpstr>
      <vt:lpstr>Homes and household net worth</vt:lpstr>
      <vt:lpstr>Benefits and costs of homeownership</vt:lpstr>
      <vt:lpstr>Benefits and costs of homeownership</vt:lpstr>
      <vt:lpstr>Is housing a “good investment”?</vt:lpstr>
      <vt:lpstr>Why are house prices rising?</vt:lpstr>
      <vt:lpstr>Productivity growth comparisons</vt:lpstr>
      <vt:lpstr>New construction permits and house prices</vt:lpstr>
      <vt:lpstr>Local restrictions on new construction</vt:lpstr>
      <vt:lpstr>Building restrictions and economic inequality</vt:lpstr>
      <vt:lpstr>Policy Issues</vt:lpstr>
      <vt:lpstr>The vicious NIMBY political cycle</vt:lpstr>
      <vt:lpstr>Home prices: summary</vt:lpstr>
      <vt:lpstr>Economic damage from building restrictions</vt:lpstr>
      <vt:lpstr>Inequality and Poverty</vt:lpstr>
      <vt:lpstr>Affordability</vt:lpstr>
      <vt:lpstr> Rent Control</vt:lpstr>
      <vt:lpstr> Rent Control</vt:lpstr>
      <vt:lpstr> Rent Control</vt:lpstr>
      <vt:lpstr> Government Regulation</vt:lpstr>
      <vt:lpstr>HUD</vt:lpstr>
      <vt:lpstr>HUD</vt:lpstr>
      <vt:lpstr>HUD</vt:lpstr>
      <vt:lpstr>Proposed reforms – state and local</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Stolyarov, Dmitriy</cp:lastModifiedBy>
  <cp:revision>194</cp:revision>
  <cp:lastPrinted>2019-02-15T20:47:46Z</cp:lastPrinted>
  <dcterms:created xsi:type="dcterms:W3CDTF">2017-05-03T22:30:38Z</dcterms:created>
  <dcterms:modified xsi:type="dcterms:W3CDTF">2021-04-27T13:54:55Z</dcterms:modified>
</cp:coreProperties>
</file>