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7"/>
  </p:notesMasterIdLst>
  <p:handoutMasterIdLst>
    <p:handoutMasterId r:id="rId38"/>
  </p:handoutMasterIdLst>
  <p:sldIdLst>
    <p:sldId id="4139" r:id="rId2"/>
    <p:sldId id="4138" r:id="rId3"/>
    <p:sldId id="4135" r:id="rId4"/>
    <p:sldId id="259" r:id="rId5"/>
    <p:sldId id="1557" r:id="rId6"/>
    <p:sldId id="1584" r:id="rId7"/>
    <p:sldId id="325" r:id="rId8"/>
    <p:sldId id="1650" r:id="rId9"/>
    <p:sldId id="1651" r:id="rId10"/>
    <p:sldId id="1558" r:id="rId11"/>
    <p:sldId id="1555" r:id="rId12"/>
    <p:sldId id="1631" r:id="rId13"/>
    <p:sldId id="1632" r:id="rId14"/>
    <p:sldId id="1633" r:id="rId15"/>
    <p:sldId id="1590" r:id="rId16"/>
    <p:sldId id="1591" r:id="rId17"/>
    <p:sldId id="1579" r:id="rId18"/>
    <p:sldId id="1600" r:id="rId19"/>
    <p:sldId id="4136" r:id="rId20"/>
    <p:sldId id="1562" r:id="rId21"/>
    <p:sldId id="1551" r:id="rId22"/>
    <p:sldId id="1614" r:id="rId23"/>
    <p:sldId id="1647" r:id="rId24"/>
    <p:sldId id="1648" r:id="rId25"/>
    <p:sldId id="1649" r:id="rId26"/>
    <p:sldId id="1642" r:id="rId27"/>
    <p:sldId id="1572" r:id="rId28"/>
    <p:sldId id="1657" r:id="rId29"/>
    <p:sldId id="1655" r:id="rId30"/>
    <p:sldId id="1654" r:id="rId31"/>
    <p:sldId id="1640" r:id="rId32"/>
    <p:sldId id="1624" r:id="rId33"/>
    <p:sldId id="1663" r:id="rId34"/>
    <p:sldId id="1662" r:id="rId35"/>
    <p:sldId id="4140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6D5B2-B921-47A2-865B-D3F3EE3048FA}" v="35" dt="2024-01-29T20:30:11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86531" autoAdjust="0"/>
  </p:normalViewPr>
  <p:slideViewPr>
    <p:cSldViewPr snapToGrid="0" snapToObjects="1">
      <p:cViewPr varScale="1">
        <p:scale>
          <a:sx n="110" d="100"/>
          <a:sy n="110" d="100"/>
        </p:scale>
        <p:origin x="117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Kathryn Wilson, Ph.D.</a:t>
            </a:r>
          </a:p>
          <a:p>
            <a:pPr algn="ctr"/>
            <a:r>
              <a:rPr lang="en-US" sz="2400" dirty="0"/>
              <a:t>Kent State University</a:t>
            </a:r>
          </a:p>
          <a:p>
            <a:pPr algn="ctr"/>
            <a:r>
              <a:rPr lang="en-US" sz="2000" dirty="0"/>
              <a:t>January 30, 2024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147EC7-BC26-760E-A640-3CA142944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55414"/>
              </p:ext>
            </p:extLst>
          </p:nvPr>
        </p:nvGraphicFramePr>
        <p:xfrm>
          <a:off x="992166" y="3542847"/>
          <a:ext cx="1001485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143">
                  <a:extLst>
                    <a:ext uri="{9D8B030D-6E8A-4147-A177-3AD203B41FA5}">
                      <a16:colId xmlns:a16="http://schemas.microsoft.com/office/drawing/2014/main" val="185355314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891315482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83438616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4700388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1195810249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66811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Quintile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Bottom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(below 20%)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(20% to 40%)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Middle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(40% to 60%)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Upper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(60%-80%)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(above 80%)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5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Income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Below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$27,000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$27,000-$52,000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$52,000-$85,000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$85,000-$141,000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Above $141,000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8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E4241A-EAB4-A84D-59A8-53C8E159A727}"/>
              </a:ext>
            </a:extLst>
          </p:cNvPr>
          <p:cNvSpPr/>
          <p:nvPr/>
        </p:nvSpPr>
        <p:spPr>
          <a:xfrm>
            <a:off x="8301049" y="3703177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41D80E-4FB8-4F22-B0D4-0929F4A336EE}"/>
              </a:ext>
            </a:extLst>
          </p:cNvPr>
          <p:cNvSpPr/>
          <p:nvPr/>
        </p:nvSpPr>
        <p:spPr>
          <a:xfrm>
            <a:off x="6894253" y="1730012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32C253-334F-FC5A-03D3-DC3420F9226C}"/>
              </a:ext>
            </a:extLst>
          </p:cNvPr>
          <p:cNvSpPr/>
          <p:nvPr/>
        </p:nvSpPr>
        <p:spPr>
          <a:xfrm>
            <a:off x="8238228" y="1735454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84A04D-FF62-D77D-FA7F-A2EAD8E2042C}"/>
              </a:ext>
            </a:extLst>
          </p:cNvPr>
          <p:cNvSpPr/>
          <p:nvPr/>
        </p:nvSpPr>
        <p:spPr>
          <a:xfrm>
            <a:off x="5217164" y="3703177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988B53-C94E-52FA-3652-D765876E4936}"/>
              </a:ext>
            </a:extLst>
          </p:cNvPr>
          <p:cNvSpPr/>
          <p:nvPr/>
        </p:nvSpPr>
        <p:spPr>
          <a:xfrm>
            <a:off x="6891223" y="3688553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B0D827-DCE0-33E4-D268-92B0FEB4DFED}"/>
              </a:ext>
            </a:extLst>
          </p:cNvPr>
          <p:cNvSpPr/>
          <p:nvPr/>
        </p:nvSpPr>
        <p:spPr>
          <a:xfrm>
            <a:off x="5170026" y="1747828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BBA48D-BC49-5C09-F23B-7C53F69E3234}"/>
              </a:ext>
            </a:extLst>
          </p:cNvPr>
          <p:cNvSpPr/>
          <p:nvPr/>
        </p:nvSpPr>
        <p:spPr>
          <a:xfrm>
            <a:off x="4973838" y="3100382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F4086A-BCEB-CE27-F0EE-B84E340BA51B}"/>
              </a:ext>
            </a:extLst>
          </p:cNvPr>
          <p:cNvSpPr/>
          <p:nvPr/>
        </p:nvSpPr>
        <p:spPr>
          <a:xfrm>
            <a:off x="6680135" y="310119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0EC3D4-72FC-CED7-F1D6-4B19EDF9C70B}"/>
              </a:ext>
            </a:extLst>
          </p:cNvPr>
          <p:cNvSpPr/>
          <p:nvPr/>
        </p:nvSpPr>
        <p:spPr>
          <a:xfrm>
            <a:off x="4889085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72E094-262C-0530-B36E-603297565581}"/>
              </a:ext>
            </a:extLst>
          </p:cNvPr>
          <p:cNvSpPr/>
          <p:nvPr/>
        </p:nvSpPr>
        <p:spPr>
          <a:xfrm>
            <a:off x="8301049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30B775-D004-8359-965A-D6179F686271}"/>
              </a:ext>
            </a:extLst>
          </p:cNvPr>
          <p:cNvSpPr/>
          <p:nvPr/>
        </p:nvSpPr>
        <p:spPr>
          <a:xfrm>
            <a:off x="8328910" y="309342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1C9BF4-A9C1-B865-1C49-D0843118F95C}"/>
              </a:ext>
            </a:extLst>
          </p:cNvPr>
          <p:cNvSpPr/>
          <p:nvPr/>
        </p:nvSpPr>
        <p:spPr>
          <a:xfrm>
            <a:off x="6666022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tomorrow </a:t>
            </a:r>
          </a:p>
          <a:p>
            <a:pPr lvl="1"/>
            <a:r>
              <a:rPr lang="en-US" dirty="0"/>
              <a:t>(https:// 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01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that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62312</TotalTime>
  <Words>2098</Words>
  <Application>Microsoft Macintosh PowerPoint</Application>
  <PresentationFormat>Widescreen</PresentationFormat>
  <Paragraphs>319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Custom Design</vt:lpstr>
      <vt:lpstr>Economic mobility</vt:lpstr>
      <vt:lpstr>Submitting Questions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Measuring Relative Mobility</vt:lpstr>
      <vt:lpstr>Transition Probabilities in the United States</vt:lpstr>
      <vt:lpstr>Transitions: International Comparisons</vt:lpstr>
      <vt:lpstr>American Dream: Geography Matters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Survey Says on Upward Mobility from the BOTTOM</vt:lpstr>
      <vt:lpstr>Survey Says on Downward Mobility from the TOP</vt:lpstr>
      <vt:lpstr>Preferences hit Awkward Truth: Math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 Policy Options</vt:lpstr>
      <vt:lpstr> Summary: Economic Mobility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Jon Haveman</cp:lastModifiedBy>
  <cp:revision>212</cp:revision>
  <cp:lastPrinted>2022-11-15T21:58:27Z</cp:lastPrinted>
  <dcterms:created xsi:type="dcterms:W3CDTF">2019-05-21T15:04:18Z</dcterms:created>
  <dcterms:modified xsi:type="dcterms:W3CDTF">2024-02-07T02:32:33Z</dcterms:modified>
</cp:coreProperties>
</file>