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53"/>
  </p:notesMasterIdLst>
  <p:sldIdLst>
    <p:sldId id="1784" r:id="rId5"/>
    <p:sldId id="328" r:id="rId6"/>
    <p:sldId id="1787" r:id="rId7"/>
    <p:sldId id="435" r:id="rId8"/>
    <p:sldId id="1089" r:id="rId9"/>
    <p:sldId id="327" r:id="rId10"/>
    <p:sldId id="1678" r:id="rId11"/>
    <p:sldId id="1677" r:id="rId12"/>
    <p:sldId id="1780" r:id="rId13"/>
    <p:sldId id="1762" r:id="rId14"/>
    <p:sldId id="1763" r:id="rId15"/>
    <p:sldId id="1764" r:id="rId16"/>
    <p:sldId id="1194" r:id="rId17"/>
    <p:sldId id="1779" r:id="rId18"/>
    <p:sldId id="1758" r:id="rId19"/>
    <p:sldId id="1179" r:id="rId20"/>
    <p:sldId id="1782" r:id="rId21"/>
    <p:sldId id="1778" r:id="rId22"/>
    <p:sldId id="1756" r:id="rId23"/>
    <p:sldId id="1757" r:id="rId24"/>
    <p:sldId id="1676" r:id="rId25"/>
    <p:sldId id="1734" r:id="rId26"/>
    <p:sldId id="1117" r:id="rId27"/>
    <p:sldId id="1742" r:id="rId28"/>
    <p:sldId id="1180" r:id="rId29"/>
    <p:sldId id="1748" r:id="rId30"/>
    <p:sldId id="1789" r:id="rId31"/>
    <p:sldId id="1772" r:id="rId32"/>
    <p:sldId id="1770" r:id="rId33"/>
    <p:sldId id="1771" r:id="rId34"/>
    <p:sldId id="1739" r:id="rId35"/>
    <p:sldId id="1743" r:id="rId36"/>
    <p:sldId id="1745" r:id="rId37"/>
    <p:sldId id="1735" r:id="rId38"/>
    <p:sldId id="1737" r:id="rId39"/>
    <p:sldId id="1738" r:id="rId40"/>
    <p:sldId id="1788" r:id="rId41"/>
    <p:sldId id="1746" r:id="rId42"/>
    <p:sldId id="1747" r:id="rId43"/>
    <p:sldId id="1744" r:id="rId44"/>
    <p:sldId id="1755" r:id="rId45"/>
    <p:sldId id="1760" r:id="rId46"/>
    <p:sldId id="1785" r:id="rId47"/>
    <p:sldId id="1786" r:id="rId48"/>
    <p:sldId id="544" r:id="rId49"/>
    <p:sldId id="1740" r:id="rId50"/>
    <p:sldId id="1761" r:id="rId51"/>
    <p:sldId id="10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2" autoAdjust="0"/>
    <p:restoredTop sz="94674"/>
  </p:normalViewPr>
  <p:slideViewPr>
    <p:cSldViewPr snapToGrid="0" snapToObjects="1">
      <p:cViewPr varScale="1">
        <p:scale>
          <a:sx n="105" d="100"/>
          <a:sy n="105" d="100"/>
        </p:scale>
        <p:origin x="440"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807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4010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
        <p:nvSpPr>
          <p:cNvPr id="6" name="Subtitle 2">
            <a:extLst>
              <a:ext uri="{FF2B5EF4-FFF2-40B4-BE49-F238E27FC236}">
                <a16:creationId xmlns:a16="http://schemas.microsoft.com/office/drawing/2014/main" id="{4F30D366-3D72-CE4B-9CDE-67512BC6C3AE}"/>
              </a:ext>
            </a:extLst>
          </p:cNvPr>
          <p:cNvSpPr txBox="1">
            <a:spLocks/>
          </p:cNvSpPr>
          <p:nvPr/>
        </p:nvSpPr>
        <p:spPr>
          <a:xfrm>
            <a:off x="2524701" y="4377650"/>
            <a:ext cx="6900038" cy="1565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tx2"/>
                </a:solidFill>
              </a:rPr>
              <a:t>NEED, </a:t>
            </a:r>
            <a:r>
              <a:rPr lang="en-US" sz="3200" dirty="0" err="1">
                <a:solidFill>
                  <a:schemeClr val="tx2"/>
                </a:solidFill>
              </a:rPr>
              <a:t>ThinkTank</a:t>
            </a:r>
            <a:r>
              <a:rPr lang="en-US" sz="3200" dirty="0">
                <a:solidFill>
                  <a:schemeClr val="tx2"/>
                </a:solidFill>
              </a:rPr>
              <a:t> Tuesday</a:t>
            </a:r>
          </a:p>
          <a:p>
            <a:pPr marL="0" indent="0" algn="ctr">
              <a:lnSpc>
                <a:spcPct val="100000"/>
              </a:lnSpc>
              <a:spcBef>
                <a:spcPts val="0"/>
              </a:spcBef>
              <a:buNone/>
            </a:pPr>
            <a:r>
              <a:rPr lang="en-US" sz="3200" dirty="0">
                <a:solidFill>
                  <a:schemeClr val="tx2"/>
                </a:solidFill>
              </a:rPr>
              <a:t>Jon </a:t>
            </a:r>
            <a:r>
              <a:rPr lang="en-US" sz="3200" dirty="0" err="1">
                <a:solidFill>
                  <a:schemeClr val="tx2"/>
                </a:solidFill>
              </a:rPr>
              <a:t>Haveman</a:t>
            </a:r>
            <a:r>
              <a:rPr lang="en-US" sz="3200" dirty="0">
                <a:solidFill>
                  <a:schemeClr val="tx2"/>
                </a:solidFill>
              </a:rPr>
              <a:t>, Ph.D. </a:t>
            </a:r>
          </a:p>
          <a:p>
            <a:pPr marL="0" indent="0" algn="ctr">
              <a:lnSpc>
                <a:spcPct val="100000"/>
              </a:lnSpc>
              <a:spcBef>
                <a:spcPts val="0"/>
              </a:spcBef>
              <a:buNone/>
            </a:pPr>
            <a:r>
              <a:rPr lang="en-US" sz="1800">
                <a:solidFill>
                  <a:schemeClr val="tx2"/>
                </a:solidFill>
              </a:rPr>
              <a:t>October 5, 2021</a:t>
            </a:r>
            <a:endParaRPr lang="en-US" sz="1800" dirty="0">
              <a:solidFill>
                <a:schemeClr val="tx2"/>
              </a:solidFill>
            </a:endParaRPr>
          </a:p>
        </p:txBody>
      </p:sp>
    </p:spTree>
    <p:extLst>
      <p:ext uri="{BB962C8B-B14F-4D97-AF65-F5344CB8AC3E}">
        <p14:creationId xmlns:p14="http://schemas.microsoft.com/office/powerpoint/2010/main" val="283151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April 2021</a:t>
            </a:r>
          </a:p>
          <a:p>
            <a:r>
              <a:rPr lang="en-US" sz="2025" dirty="0"/>
              <a:t>Did min wage have more purchasing power in December 1964 or May 2021?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December 1964,   “today” April 2021</a:t>
            </a:r>
          </a:p>
          <a:p>
            <a:pPr lvl="1">
              <a:lnSpc>
                <a:spcPct val="105000"/>
              </a:lnSpc>
              <a:spcBef>
                <a:spcPct val="20000"/>
              </a:spcBef>
            </a:pPr>
            <a:r>
              <a:rPr lang="en-US" sz="1950" dirty="0"/>
              <a:t>Min wage was $1.15 in year </a:t>
            </a:r>
            <a:r>
              <a:rPr lang="en-US" sz="1950" i="1" dirty="0"/>
              <a:t>T</a:t>
            </a:r>
          </a:p>
          <a:p>
            <a:pPr lvl="1">
              <a:lnSpc>
                <a:spcPct val="105000"/>
              </a:lnSpc>
              <a:spcBef>
                <a:spcPct val="20000"/>
              </a:spcBef>
            </a:pPr>
            <a:r>
              <a:rPr lang="en-US" sz="1950" dirty="0"/>
              <a:t>CPI = 31.3 in year </a:t>
            </a:r>
            <a:r>
              <a:rPr lang="en-US" sz="1950" i="1" dirty="0"/>
              <a:t>T</a:t>
            </a:r>
            <a:r>
              <a:rPr lang="en-US" sz="1950" dirty="0"/>
              <a:t>,  CPI = 266.8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6015038" y="4791884"/>
            <a:ext cx="76676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$9.80</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$1.15</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266.8</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a:t>31.3</a:t>
              </a:r>
              <a:endParaRPr lang="en-US" sz="2025" b="1" i="1"/>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1964 was $9.80 </a:t>
            </a:r>
            <a:br>
              <a:rPr lang="en-US" sz="1875" i="1" dirty="0">
                <a:solidFill>
                  <a:srgbClr val="CC0000"/>
                </a:solidFill>
              </a:rPr>
            </a:br>
            <a:r>
              <a:rPr lang="en-US" sz="1875" i="1" dirty="0">
                <a:solidFill>
                  <a:srgbClr val="CC0000"/>
                </a:solidFill>
              </a:rPr>
              <a:t>in today’s (2021)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2021…</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2023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09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$12.39 x 40 hours per week x 52 weeks = $20,771</a:t>
            </a:r>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2640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2021</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$13/hour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$12.50/hour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pic>
        <p:nvPicPr>
          <p:cNvPr id="8" name="Picture 7">
            <a:extLst>
              <a:ext uri="{FF2B5EF4-FFF2-40B4-BE49-F238E27FC236}">
                <a16:creationId xmlns:a16="http://schemas.microsoft.com/office/drawing/2014/main" id="{FDF005AD-7351-4A66-85EF-A9FCAFA80D8C}"/>
              </a:ext>
            </a:extLst>
          </p:cNvPr>
          <p:cNvPicPr>
            <a:picLocks noChangeAspect="1"/>
          </p:cNvPicPr>
          <p:nvPr/>
        </p:nvPicPr>
        <p:blipFill>
          <a:blip r:embed="rId7"/>
          <a:stretch>
            <a:fillRect/>
          </a:stretch>
        </p:blipFill>
        <p:spPr>
          <a:xfrm>
            <a:off x="3157087" y="1447051"/>
            <a:ext cx="563507" cy="481043"/>
          </a:xfrm>
          <a:prstGeom prst="rect">
            <a:avLst/>
          </a:prstGeom>
        </p:spPr>
      </p:pic>
    </p:spTree>
    <p:extLst>
      <p:ext uri="{BB962C8B-B14F-4D97-AF65-F5344CB8AC3E}">
        <p14:creationId xmlns:p14="http://schemas.microsoft.com/office/powerpoint/2010/main" val="390809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Exa</a:t>
            </a:r>
            <a:r>
              <a:rPr lang="en-US" dirty="0"/>
              <a:t>mple: Minimum Wage in Florida</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p:txBody>
          <a:bodyPr>
            <a:normAutofit fontScale="85000" lnSpcReduction="10000"/>
          </a:bodyPr>
          <a:lstStyle/>
          <a:p>
            <a:r>
              <a:rPr lang="en-US" b="0" dirty="0"/>
              <a:t>Florida’s minimum wage rate is currently is $8.56.</a:t>
            </a:r>
          </a:p>
          <a:p>
            <a:r>
              <a:rPr lang="en-US" b="0" dirty="0"/>
              <a:t>On November 3, 2020, over 60 percent of Floridian voters approved Amendment 2, which increases the minimum wage and amends Florida’s Constitution.</a:t>
            </a:r>
          </a:p>
          <a:p>
            <a:r>
              <a:rPr lang="en-US" b="0" dirty="0"/>
              <a:t>Employers must use the following hourly minimum wage schedule for non-tipped employees:</a:t>
            </a:r>
          </a:p>
          <a:p>
            <a:pPr lvl="1"/>
            <a:r>
              <a:rPr lang="en-US" b="0" dirty="0"/>
              <a:t>Through December 31, 2020 – $8.56</a:t>
            </a:r>
          </a:p>
          <a:p>
            <a:pPr lvl="1"/>
            <a:r>
              <a:rPr lang="en-US" b="0" dirty="0"/>
              <a:t>January 1, 2021 – $8.65</a:t>
            </a:r>
          </a:p>
          <a:p>
            <a:pPr lvl="1"/>
            <a:r>
              <a:rPr lang="en-US" b="0" dirty="0"/>
              <a:t>September 30, 2021 – $10.00</a:t>
            </a:r>
          </a:p>
          <a:p>
            <a:pPr lvl="1"/>
            <a:r>
              <a:rPr lang="en-US" b="0" dirty="0"/>
              <a:t>September 30, 2022 – $11.00</a:t>
            </a:r>
          </a:p>
          <a:p>
            <a:pPr lvl="1"/>
            <a:r>
              <a:rPr lang="en-US" b="0" dirty="0"/>
              <a:t>September 30, 2023 – $12.00</a:t>
            </a:r>
          </a:p>
          <a:p>
            <a:pPr lvl="1"/>
            <a:r>
              <a:rPr lang="en-US" b="0" dirty="0"/>
              <a:t>September 30, 2024 – $13.00</a:t>
            </a:r>
          </a:p>
          <a:p>
            <a:pPr lvl="1"/>
            <a:r>
              <a:rPr lang="en-US" b="0" dirty="0"/>
              <a:t>September 30, 2025 – $14.00</a:t>
            </a:r>
          </a:p>
          <a:p>
            <a:pPr lvl="1"/>
            <a:r>
              <a:rPr lang="en-US" b="0" dirty="0"/>
              <a:t>September 30, 2026 – $15.00</a:t>
            </a:r>
          </a:p>
          <a:p>
            <a:endParaRPr lang="en-US" dirty="0"/>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24875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71618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5406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04721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38020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2568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70937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18062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2572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0957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a:t>The  empirical research on the effects of min wage on employment is actually difficult to do.</a:t>
            </a:r>
          </a:p>
          <a:p>
            <a:pPr>
              <a:lnSpc>
                <a:spcPct val="125000"/>
              </a:lnSpc>
            </a:pPr>
            <a:r>
              <a:rPr lang="en-US" sz="2600" b="0" dirty="0"/>
              <a:t>For example, over the past two decades hundreds of papers have been published on this topic, with different results.</a:t>
            </a:r>
          </a:p>
          <a:p>
            <a:pPr>
              <a:lnSpc>
                <a:spcPct val="125000"/>
              </a:lnSpc>
            </a:pPr>
            <a:r>
              <a:rPr lang="en-US" sz="2600" b="0" dirty="0"/>
              <a:t>To summarize the evidence we can look at a </a:t>
            </a:r>
            <a:r>
              <a:rPr lang="en-US" sz="2600" dirty="0"/>
              <a:t>meta-analysis </a:t>
            </a:r>
            <a:r>
              <a:rPr lang="en-US" sz="2600" b="0" dirty="0"/>
              <a:t>performed by </a:t>
            </a:r>
            <a:r>
              <a:rPr lang="en-US" sz="2600" b="0" dirty="0" err="1"/>
              <a:t>Belman</a:t>
            </a:r>
            <a:r>
              <a:rPr lang="en-US" sz="2600" b="0" dirty="0"/>
              <a:t> and Wolfson (2010). They find that a 10 percent increase in the minimum wage is associated with a reduction in employment or hours of employment is close to zero.</a:t>
            </a:r>
          </a:p>
          <a:p>
            <a:pPr>
              <a:lnSpc>
                <a:spcPct val="125000"/>
              </a:lnSpc>
            </a:pPr>
            <a:r>
              <a:rPr lang="en-US" sz="2600" b="0" dirty="0"/>
              <a:t>More recently,  </a:t>
            </a:r>
            <a:r>
              <a:rPr lang="en-US" sz="2600" b="0" dirty="0" err="1"/>
              <a:t>Neumark</a:t>
            </a:r>
            <a:r>
              <a:rPr lang="en-US" sz="2600" b="0" dirty="0"/>
              <a:t> and </a:t>
            </a:r>
            <a:r>
              <a:rPr lang="en-US" sz="2600" b="0" dirty="0" err="1"/>
              <a:t>Shirely</a:t>
            </a:r>
            <a:r>
              <a:rPr lang="en-US" sz="2600" b="0" dirty="0"/>
              <a:t> (2021) look at about 70 studies. They use a bit unconventional methods but find that majority of studies report negative employment effects. However, they also conclude that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07043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1170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95743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0026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27677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3101800" y="1470247"/>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609412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557599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8326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050438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42246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251829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5770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Federal MW and not simply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22244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084666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2582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389004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9579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a:t>Healthcare Economics</a:t>
            </a:r>
            <a:endParaRPr lang="en-US" dirty="0"/>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6567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at Old Westbury</a:t>
            </a:r>
          </a:p>
          <a:p>
            <a:r>
              <a:rPr lang="en-US" dirty="0"/>
              <a:t>This slide deck was reviewed by:</a:t>
            </a:r>
          </a:p>
          <a:p>
            <a:pPr lvl="1"/>
            <a:r>
              <a:rPr lang="en-US" dirty="0"/>
              <a:t>Jeffrey Clemens, UC– San Diego</a:t>
            </a:r>
          </a:p>
          <a:p>
            <a:pPr lvl="1"/>
            <a:r>
              <a:rPr lang="en-US" dirty="0"/>
              <a:t>David </a:t>
            </a:r>
            <a:r>
              <a:rPr lang="en-US"/>
              <a:t>Neumark, </a:t>
            </a:r>
            <a:r>
              <a:rPr lang="en-US" dirty="0"/>
              <a:t>UC </a:t>
            </a:r>
            <a:r>
              <a:rPr lang="en-US"/>
              <a:t>- Irvine</a:t>
            </a:r>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004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0910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565828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87A10-257C-47B1-B61A-95C24DAC039D}">
  <ds:schemaRefs>
    <ds:schemaRef ds:uri="http://schemas.microsoft.com/office/2006/metadata/properties"/>
    <ds:schemaRef ds:uri="f1e60ea2-d1f2-40fb-ac47-3f06e0d3f2d6"/>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61a660bb-b57a-4fbc-ba10-8471d70fe46f"/>
    <ds:schemaRef ds:uri="http://purl.org/dc/dcmitype/"/>
  </ds:schemaRefs>
</ds:datastoreItem>
</file>

<file path=customXml/itemProps2.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FA58BA-53B1-4EDB-88AB-A23F48927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25501</TotalTime>
  <Words>3457</Words>
  <Application>Microsoft Macintosh PowerPoint</Application>
  <PresentationFormat>Widescreen</PresentationFormat>
  <Paragraphs>455</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What Is The Federal Minimum Wage?</vt:lpstr>
      <vt:lpstr>Nominal Minimum Wage Over Time</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History of the Federal Minimum Wage</vt:lpstr>
      <vt:lpstr>From Hourly to Approx. Annual Minimum Wage</vt:lpstr>
      <vt:lpstr>How Many are Paid At or Below Min. Wage?</vt:lpstr>
      <vt:lpstr>PowerPoint Presentation</vt:lpstr>
      <vt:lpstr>Many States Have A Higher Min Wage</vt:lpstr>
      <vt:lpstr>Example: Minimum Wage in Florida</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CBO Analysis</vt:lpstr>
      <vt:lpstr>What to make of the CBO results?</vt:lpstr>
      <vt:lpstr>The Impact on Poverty and Wage Inequality</vt:lpstr>
      <vt:lpstr>Other Options?</vt:lpstr>
      <vt:lpstr>EITC superior on many grounds</vt:lpstr>
      <vt:lpstr>Summary</vt:lpstr>
      <vt:lpstr>Most Important Point: It’s Complicated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240</cp:revision>
  <cp:lastPrinted>2021-08-03T19:16:43Z</cp:lastPrinted>
  <dcterms:created xsi:type="dcterms:W3CDTF">2017-05-03T22:30:38Z</dcterms:created>
  <dcterms:modified xsi:type="dcterms:W3CDTF">2021-10-04T00:49:14Z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