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37"/>
  </p:notesMasterIdLst>
  <p:sldIdLst>
    <p:sldId id="1784" r:id="rId5"/>
    <p:sldId id="328" r:id="rId6"/>
    <p:sldId id="434" r:id="rId7"/>
    <p:sldId id="435" r:id="rId8"/>
    <p:sldId id="1089" r:id="rId9"/>
    <p:sldId id="327" r:id="rId10"/>
    <p:sldId id="1194" r:id="rId11"/>
    <p:sldId id="1748" r:id="rId12"/>
    <p:sldId id="1766" r:id="rId13"/>
    <p:sldId id="1772" r:id="rId14"/>
    <p:sldId id="1770" r:id="rId15"/>
    <p:sldId id="504" r:id="rId16"/>
    <p:sldId id="1771" r:id="rId17"/>
    <p:sldId id="1773" r:id="rId18"/>
    <p:sldId id="1774" r:id="rId19"/>
    <p:sldId id="1776" r:id="rId20"/>
    <p:sldId id="1777" r:id="rId21"/>
    <p:sldId id="1739" r:id="rId22"/>
    <p:sldId id="1743" r:id="rId23"/>
    <p:sldId id="1745" r:id="rId24"/>
    <p:sldId id="1735" r:id="rId25"/>
    <p:sldId id="1737" r:id="rId26"/>
    <p:sldId id="1738" r:id="rId27"/>
    <p:sldId id="1746" r:id="rId28"/>
    <p:sldId id="1747" r:id="rId29"/>
    <p:sldId id="1785" r:id="rId30"/>
    <p:sldId id="1744" r:id="rId31"/>
    <p:sldId id="1755" r:id="rId32"/>
    <p:sldId id="1760" r:id="rId33"/>
    <p:sldId id="1740" r:id="rId34"/>
    <p:sldId id="1761" r:id="rId35"/>
    <p:sldId id="102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87" autoAdjust="0"/>
    <p:restoredTop sz="94674"/>
  </p:normalViewPr>
  <p:slideViewPr>
    <p:cSldViewPr snapToGrid="0" snapToObjects="1">
      <p:cViewPr varScale="1">
        <p:scale>
          <a:sx n="104" d="100"/>
          <a:sy n="104" d="100"/>
        </p:scale>
        <p:origin x="216" y="720"/>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_onlynom.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file:////Volumes/Promise%20Pegasus/FileShare/Presentations/Base_New/Charts/0.USGraphs/Wages/minwage.png"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Minimum Wage</a:t>
            </a:r>
            <a:r>
              <a:rPr lang="en-US" sz="4800" dirty="0"/>
              <a:t> – Part 2</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1"/>
            <a:ext cx="9144000" cy="874970"/>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dirty="0"/>
              <a:t>Rotary Club of Austin University Area</a:t>
            </a:r>
            <a:endParaRPr lang="en-US" sz="3200" dirty="0">
              <a:solidFill>
                <a:schemeClr val="tx2"/>
              </a:solidFill>
            </a:endParaRPr>
          </a:p>
          <a:p>
            <a:pPr>
              <a:lnSpc>
                <a:spcPct val="100000"/>
              </a:lnSpc>
              <a:spcBef>
                <a:spcPts val="0"/>
              </a:spcBef>
            </a:pPr>
            <a:r>
              <a:rPr lang="en-US" sz="1800" dirty="0">
                <a:solidFill>
                  <a:schemeClr val="tx2"/>
                </a:solidFill>
              </a:rPr>
              <a:t>June 7, 2021</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Veronika Dolar, Ph.D.</a:t>
            </a:r>
          </a:p>
          <a:p>
            <a:pPr>
              <a:lnSpc>
                <a:spcPct val="100000"/>
              </a:lnSpc>
              <a:spcBef>
                <a:spcPts val="0"/>
              </a:spcBef>
            </a:pPr>
            <a:r>
              <a:rPr lang="en-US" sz="3400" dirty="0">
                <a:solidFill>
                  <a:schemeClr val="tx2"/>
                </a:solidFill>
              </a:rPr>
              <a:t>SUNY Old Westbury</a:t>
            </a:r>
          </a:p>
        </p:txBody>
      </p:sp>
      <p:pic>
        <p:nvPicPr>
          <p:cNvPr id="2" name="Picture 1">
            <a:extLst>
              <a:ext uri="{FF2B5EF4-FFF2-40B4-BE49-F238E27FC236}">
                <a16:creationId xmlns:a16="http://schemas.microsoft.com/office/drawing/2014/main" id="{3F6C475A-3AA6-BF4A-9F3B-7A2733DC9647}"/>
              </a:ext>
            </a:extLst>
          </p:cNvPr>
          <p:cNvPicPr>
            <a:picLocks noChangeAspect="1"/>
          </p:cNvPicPr>
          <p:nvPr/>
        </p:nvPicPr>
        <p:blipFill>
          <a:blip r:embed="rId2"/>
          <a:stretch>
            <a:fillRect/>
          </a:stretch>
        </p:blipFill>
        <p:spPr>
          <a:xfrm>
            <a:off x="8405151" y="3686680"/>
            <a:ext cx="3098121" cy="2256910"/>
          </a:xfrm>
          <a:prstGeom prst="rect">
            <a:avLst/>
          </a:prstGeom>
        </p:spPr>
      </p:pic>
      <p:pic>
        <p:nvPicPr>
          <p:cNvPr id="4" name="Picture 3">
            <a:extLst>
              <a:ext uri="{FF2B5EF4-FFF2-40B4-BE49-F238E27FC236}">
                <a16:creationId xmlns:a16="http://schemas.microsoft.com/office/drawing/2014/main" id="{4A742E52-2C05-7C4E-8A11-DF635578845E}"/>
              </a:ext>
            </a:extLst>
          </p:cNvPr>
          <p:cNvPicPr>
            <a:picLocks noChangeAspect="1"/>
          </p:cNvPicPr>
          <p:nvPr/>
        </p:nvPicPr>
        <p:blipFill>
          <a:blip r:embed="rId3"/>
          <a:stretch>
            <a:fillRect/>
          </a:stretch>
        </p:blipFill>
        <p:spPr>
          <a:xfrm>
            <a:off x="203176" y="211338"/>
            <a:ext cx="4304876" cy="2815389"/>
          </a:xfrm>
          <a:prstGeom prst="rect">
            <a:avLst/>
          </a:prstGeom>
        </p:spPr>
      </p:pic>
    </p:spTree>
    <p:extLst>
      <p:ext uri="{BB962C8B-B14F-4D97-AF65-F5344CB8AC3E}">
        <p14:creationId xmlns:p14="http://schemas.microsoft.com/office/powerpoint/2010/main" val="283151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BADE46-B511-4B2D-B893-A022953653A7}"/>
              </a:ext>
            </a:extLst>
          </p:cNvPr>
          <p:cNvSpPr>
            <a:spLocks noGrp="1"/>
          </p:cNvSpPr>
          <p:nvPr>
            <p:ph type="title"/>
          </p:nvPr>
        </p:nvSpPr>
        <p:spPr/>
        <p:txBody>
          <a:bodyPr/>
          <a:lstStyle/>
          <a:p>
            <a:r>
              <a:rPr lang="en-US" dirty="0">
                <a:solidFill>
                  <a:schemeClr val="bg1"/>
                </a:solidFill>
              </a:rPr>
              <a:t>Em</a:t>
            </a:r>
            <a:r>
              <a:rPr lang="en-US" dirty="0"/>
              <a:t>pirical Evidence</a:t>
            </a:r>
          </a:p>
        </p:txBody>
      </p:sp>
      <p:sp>
        <p:nvSpPr>
          <p:cNvPr id="9" name="Content Placeholder 8">
            <a:extLst>
              <a:ext uri="{FF2B5EF4-FFF2-40B4-BE49-F238E27FC236}">
                <a16:creationId xmlns:a16="http://schemas.microsoft.com/office/drawing/2014/main" id="{3479DB23-7160-4761-A90D-A54496453DE6}"/>
              </a:ext>
            </a:extLst>
          </p:cNvPr>
          <p:cNvSpPr>
            <a:spLocks noGrp="1"/>
          </p:cNvSpPr>
          <p:nvPr>
            <p:ph idx="1"/>
          </p:nvPr>
        </p:nvSpPr>
        <p:spPr>
          <a:xfrm>
            <a:off x="838200" y="1570730"/>
            <a:ext cx="10515600" cy="4351338"/>
          </a:xfrm>
        </p:spPr>
        <p:txBody>
          <a:bodyPr>
            <a:normAutofit fontScale="77500" lnSpcReduction="20000"/>
          </a:bodyPr>
          <a:lstStyle/>
          <a:p>
            <a:pPr>
              <a:lnSpc>
                <a:spcPct val="125000"/>
              </a:lnSpc>
            </a:pPr>
            <a:r>
              <a:rPr lang="en-US" sz="2600" b="0" dirty="0" err="1"/>
              <a:t>Belman</a:t>
            </a:r>
            <a:r>
              <a:rPr lang="en-US" sz="2600" b="0" dirty="0"/>
              <a:t> and Wolfson perform </a:t>
            </a:r>
            <a:r>
              <a:rPr lang="en-US" sz="2600" dirty="0"/>
              <a:t>meta-analysis</a:t>
            </a:r>
            <a:r>
              <a:rPr lang="en-US" sz="2600" b="0" dirty="0"/>
              <a:t> combining results from 23 different studies that present their results in the same units (employment or hours of employment) and that report estimates for elasticities and their standard errors, and obtain 439 point estimates. </a:t>
            </a:r>
          </a:p>
          <a:p>
            <a:pPr>
              <a:lnSpc>
                <a:spcPct val="125000"/>
              </a:lnSpc>
            </a:pPr>
            <a:r>
              <a:rPr lang="en-US" sz="2600" b="0" dirty="0"/>
              <a:t>They find that once a correction for the publication bias and article-specific effects are incorporated, overall elasticities for the United States are statistically insignificant or are very close to zero and hence not economically meaningful. This result is true even when restricting the focus to teenagers and young adults. </a:t>
            </a:r>
          </a:p>
          <a:p>
            <a:pPr>
              <a:lnSpc>
                <a:spcPct val="125000"/>
              </a:lnSpc>
            </a:pPr>
            <a:r>
              <a:rPr lang="en-US" sz="2600" b="0" dirty="0"/>
              <a:t>More precisely, they find that </a:t>
            </a:r>
            <a:r>
              <a:rPr lang="en-US" sz="2600" b="0" dirty="0">
                <a:solidFill>
                  <a:srgbClr val="FF0000"/>
                </a:solidFill>
              </a:rPr>
              <a:t>a 10 percent increase in the minimum wage is associated with a reduction in employment or hours of employment between −0.0 and −2.6 percent but less than half of the estimates are statistically significant</a:t>
            </a:r>
            <a:r>
              <a:rPr lang="en-US" sz="2600" b="0" dirty="0"/>
              <a:t>.</a:t>
            </a:r>
          </a:p>
          <a:p>
            <a:pPr>
              <a:lnSpc>
                <a:spcPct val="125000"/>
              </a:lnSpc>
            </a:pPr>
            <a:r>
              <a:rPr lang="en-US" sz="2600" b="0" dirty="0"/>
              <a:t>Of those estimates that are statistically significant, the range is between −0.1 percent and −0.03 percent.</a:t>
            </a:r>
          </a:p>
          <a:p>
            <a:endParaRPr lang="en-US" dirty="0"/>
          </a:p>
        </p:txBody>
      </p:sp>
      <p:sp>
        <p:nvSpPr>
          <p:cNvPr id="7" name="Slide Number Placeholder 6">
            <a:extLst>
              <a:ext uri="{FF2B5EF4-FFF2-40B4-BE49-F238E27FC236}">
                <a16:creationId xmlns:a16="http://schemas.microsoft.com/office/drawing/2014/main" id="{8E88B9CB-D156-47C1-94AC-592307E6D28F}"/>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07043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5118C-8E1B-49BC-8963-44A746B4C63D}"/>
              </a:ext>
            </a:extLst>
          </p:cNvPr>
          <p:cNvSpPr>
            <a:spLocks noGrp="1"/>
          </p:cNvSpPr>
          <p:nvPr>
            <p:ph type="title"/>
          </p:nvPr>
        </p:nvSpPr>
        <p:spPr/>
        <p:txBody>
          <a:bodyPr/>
          <a:lstStyle/>
          <a:p>
            <a:r>
              <a:rPr lang="en-US" dirty="0">
                <a:solidFill>
                  <a:schemeClr val="bg1"/>
                </a:solidFill>
              </a:rPr>
              <a:t>Ma</a:t>
            </a:r>
            <a:r>
              <a:rPr lang="en-US" dirty="0"/>
              <a:t>rket Structure</a:t>
            </a:r>
          </a:p>
        </p:txBody>
      </p:sp>
      <p:sp>
        <p:nvSpPr>
          <p:cNvPr id="9" name="Content Placeholder 8">
            <a:extLst>
              <a:ext uri="{FF2B5EF4-FFF2-40B4-BE49-F238E27FC236}">
                <a16:creationId xmlns:a16="http://schemas.microsoft.com/office/drawing/2014/main" id="{D617E412-980C-46E2-82E3-9F6D2F3EB8BD}"/>
              </a:ext>
            </a:extLst>
          </p:cNvPr>
          <p:cNvSpPr>
            <a:spLocks noGrp="1"/>
          </p:cNvSpPr>
          <p:nvPr>
            <p:ph idx="1"/>
          </p:nvPr>
        </p:nvSpPr>
        <p:spPr/>
        <p:txBody>
          <a:bodyPr>
            <a:normAutofit lnSpcReduction="10000"/>
          </a:bodyPr>
          <a:lstStyle/>
          <a:p>
            <a:r>
              <a:rPr lang="en-US" dirty="0"/>
              <a:t>The previous graphs and analysis using Supply and Demand assumes perfectly competitive labor market.</a:t>
            </a:r>
          </a:p>
          <a:p>
            <a:pPr lvl="1"/>
            <a:r>
              <a:rPr lang="en-US" dirty="0"/>
              <a:t>Numerous employers</a:t>
            </a:r>
          </a:p>
          <a:p>
            <a:pPr lvl="1"/>
            <a:r>
              <a:rPr lang="en-US" dirty="0"/>
              <a:t>Numerous workers</a:t>
            </a:r>
          </a:p>
          <a:p>
            <a:pPr lvl="1"/>
            <a:r>
              <a:rPr lang="en-US" dirty="0"/>
              <a:t>Each behaving as price taker and with no market power</a:t>
            </a:r>
          </a:p>
          <a:p>
            <a:r>
              <a:rPr lang="en-US" dirty="0"/>
              <a:t>Data shows that labor markets are very </a:t>
            </a:r>
            <a:r>
              <a:rPr lang="en-US" dirty="0" err="1"/>
              <a:t>monopsonistic</a:t>
            </a:r>
            <a:endParaRPr lang="en-US" dirty="0"/>
          </a:p>
          <a:p>
            <a:pPr lvl="1"/>
            <a:r>
              <a:rPr lang="en-US" dirty="0"/>
              <a:t>Monopsony is when there is only one buyer or a single buyer that dominates the market.</a:t>
            </a:r>
          </a:p>
          <a:p>
            <a:pPr lvl="1"/>
            <a:r>
              <a:rPr lang="en-US" dirty="0"/>
              <a:t>Similar to monopoly, where there is only one seller.</a:t>
            </a:r>
          </a:p>
          <a:p>
            <a:pPr lvl="1"/>
            <a:r>
              <a:rPr lang="en-US" dirty="0"/>
              <a:t>Both monopoly and monopsony are an example of a market failure and provide inefficient market allocations. </a:t>
            </a:r>
          </a:p>
          <a:p>
            <a:pPr marL="0" indent="0">
              <a:buNone/>
            </a:pPr>
            <a:endParaRPr lang="en-US" dirty="0"/>
          </a:p>
        </p:txBody>
      </p:sp>
      <p:sp>
        <p:nvSpPr>
          <p:cNvPr id="7" name="Slide Number Placeholder 6">
            <a:extLst>
              <a:ext uri="{FF2B5EF4-FFF2-40B4-BE49-F238E27FC236}">
                <a16:creationId xmlns:a16="http://schemas.microsoft.com/office/drawing/2014/main" id="{62C153D4-F17F-48F6-BA55-53012BBAEF1B}"/>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7655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26561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824-0AC3-4018-880B-26BAD7E644D7}"/>
              </a:ext>
            </a:extLst>
          </p:cNvPr>
          <p:cNvSpPr>
            <a:spLocks noGrp="1"/>
          </p:cNvSpPr>
          <p:nvPr>
            <p:ph type="title"/>
          </p:nvPr>
        </p:nvSpPr>
        <p:spPr/>
        <p:txBody>
          <a:bodyPr/>
          <a:lstStyle/>
          <a:p>
            <a:r>
              <a:rPr lang="en-US" dirty="0">
                <a:solidFill>
                  <a:schemeClr val="bg1"/>
                </a:solidFill>
              </a:rPr>
              <a:t>Mo</a:t>
            </a:r>
            <a:r>
              <a:rPr lang="en-US" dirty="0"/>
              <a:t>nopsony in the Labor Market and MW</a:t>
            </a:r>
          </a:p>
        </p:txBody>
      </p:sp>
      <p:sp>
        <p:nvSpPr>
          <p:cNvPr id="3" name="Content Placeholder 2">
            <a:extLst>
              <a:ext uri="{FF2B5EF4-FFF2-40B4-BE49-F238E27FC236}">
                <a16:creationId xmlns:a16="http://schemas.microsoft.com/office/drawing/2014/main" id="{C11C82E8-AEE8-4C45-A934-12B366A8DE62}"/>
              </a:ext>
            </a:extLst>
          </p:cNvPr>
          <p:cNvSpPr>
            <a:spLocks noGrp="1"/>
          </p:cNvSpPr>
          <p:nvPr>
            <p:ph idx="1"/>
          </p:nvPr>
        </p:nvSpPr>
        <p:spPr/>
        <p:txBody>
          <a:bodyPr>
            <a:normAutofit fontScale="92500"/>
          </a:bodyPr>
          <a:lstStyle/>
          <a:p>
            <a:r>
              <a:rPr lang="en-US" b="0" dirty="0"/>
              <a:t>Coal mine owner in town where coal mining is the primary source of employment.</a:t>
            </a:r>
          </a:p>
          <a:p>
            <a:r>
              <a:rPr lang="en-US" b="0" dirty="0"/>
              <a:t>The government in the employment of civil servants, nurses, police and army officers.</a:t>
            </a:r>
          </a:p>
          <a:p>
            <a:r>
              <a:rPr lang="en-US" b="0" dirty="0"/>
              <a:t>Walmart, Amazon, Uber</a:t>
            </a:r>
          </a:p>
          <a:p>
            <a:r>
              <a:rPr lang="en-US" b="0" dirty="0"/>
              <a:t>Universities</a:t>
            </a:r>
          </a:p>
          <a:p>
            <a:r>
              <a:rPr lang="en-US" b="0" dirty="0"/>
              <a:t>Hospitals</a:t>
            </a:r>
          </a:p>
          <a:p>
            <a:r>
              <a:rPr lang="en-US" b="0" dirty="0"/>
              <a:t>Even if a firm is not a pure monopsony, it may have a degree of monopsony power, due to geographical and occupational </a:t>
            </a:r>
            <a:r>
              <a:rPr lang="en-US" b="0" dirty="0" err="1"/>
              <a:t>immobilities</a:t>
            </a:r>
            <a:r>
              <a:rPr lang="en-US" b="0" dirty="0"/>
              <a:t>, which make it difficult for workers to switch jobs and find alternative employment.</a:t>
            </a:r>
          </a:p>
          <a:p>
            <a:endParaRPr lang="en-US" b="0" dirty="0"/>
          </a:p>
          <a:p>
            <a:endParaRPr lang="en-US" dirty="0"/>
          </a:p>
        </p:txBody>
      </p:sp>
      <p:sp>
        <p:nvSpPr>
          <p:cNvPr id="4" name="Slide Number Placeholder 3">
            <a:extLst>
              <a:ext uri="{FF2B5EF4-FFF2-40B4-BE49-F238E27FC236}">
                <a16:creationId xmlns:a16="http://schemas.microsoft.com/office/drawing/2014/main" id="{D051D040-0B66-43CB-8DED-F4FEAA157D82}"/>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957439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A06B-7BF0-4EA2-947D-4B4F01031115}"/>
              </a:ext>
            </a:extLst>
          </p:cNvPr>
          <p:cNvSpPr>
            <a:spLocks noGrp="1"/>
          </p:cNvSpPr>
          <p:nvPr>
            <p:ph type="title"/>
          </p:nvPr>
        </p:nvSpPr>
        <p:spPr/>
        <p:txBody>
          <a:bodyPr/>
          <a:lstStyle/>
          <a:p>
            <a:r>
              <a:rPr lang="en-US" dirty="0">
                <a:solidFill>
                  <a:schemeClr val="bg1"/>
                </a:solidFill>
              </a:rPr>
              <a:t>Mo</a:t>
            </a:r>
            <a:r>
              <a:rPr lang="en-US" dirty="0"/>
              <a:t>nopsony in the Labor Market and MW</a:t>
            </a:r>
          </a:p>
        </p:txBody>
      </p:sp>
      <p:sp>
        <p:nvSpPr>
          <p:cNvPr id="3" name="Content Placeholder 2">
            <a:extLst>
              <a:ext uri="{FF2B5EF4-FFF2-40B4-BE49-F238E27FC236}">
                <a16:creationId xmlns:a16="http://schemas.microsoft.com/office/drawing/2014/main" id="{44E63FB7-89C6-429E-801A-8D4CE261D26B}"/>
              </a:ext>
            </a:extLst>
          </p:cNvPr>
          <p:cNvSpPr>
            <a:spLocks noGrp="1"/>
          </p:cNvSpPr>
          <p:nvPr>
            <p:ph idx="1"/>
          </p:nvPr>
        </p:nvSpPr>
        <p:spPr/>
        <p:txBody>
          <a:bodyPr/>
          <a:lstStyle/>
          <a:p>
            <a:r>
              <a:rPr lang="en-US" b="0" dirty="0"/>
              <a:t>Higher, well chosen minimum wage can raise employment in a labor market where firms enjoy monopsony power.</a:t>
            </a:r>
          </a:p>
          <a:p>
            <a:r>
              <a:rPr lang="en-US" b="0" dirty="0"/>
              <a:t>Seminal paper by Stigler (1946)</a:t>
            </a:r>
            <a:endParaRPr lang="en-US" dirty="0"/>
          </a:p>
        </p:txBody>
      </p:sp>
      <p:sp>
        <p:nvSpPr>
          <p:cNvPr id="4" name="Slide Number Placeholder 3">
            <a:extLst>
              <a:ext uri="{FF2B5EF4-FFF2-40B4-BE49-F238E27FC236}">
                <a16:creationId xmlns:a16="http://schemas.microsoft.com/office/drawing/2014/main" id="{785C4E9A-020A-4C70-822C-7D74B00E315C}"/>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18889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2A53-B781-46F0-A06D-6BED47BAE34A}"/>
              </a:ext>
            </a:extLst>
          </p:cNvPr>
          <p:cNvSpPr>
            <a:spLocks noGrp="1"/>
          </p:cNvSpPr>
          <p:nvPr>
            <p:ph type="title"/>
          </p:nvPr>
        </p:nvSpPr>
        <p:spPr/>
        <p:txBody>
          <a:bodyPr/>
          <a:lstStyle/>
          <a:p>
            <a:r>
              <a:rPr lang="en-US" dirty="0">
                <a:solidFill>
                  <a:schemeClr val="bg1"/>
                </a:solidFill>
              </a:rPr>
              <a:t>Re</a:t>
            </a:r>
            <a:r>
              <a:rPr lang="en-US" dirty="0"/>
              <a:t>al Minimum Wage and Productivity</a:t>
            </a:r>
          </a:p>
        </p:txBody>
      </p:sp>
      <p:pic>
        <p:nvPicPr>
          <p:cNvPr id="6" name="Content Placeholder 5">
            <a:extLst>
              <a:ext uri="{FF2B5EF4-FFF2-40B4-BE49-F238E27FC236}">
                <a16:creationId xmlns:a16="http://schemas.microsoft.com/office/drawing/2014/main" id="{290386EB-922C-4BC2-9709-51E009DA04FE}"/>
              </a:ext>
            </a:extLst>
          </p:cNvPr>
          <p:cNvPicPr>
            <a:picLocks noGrp="1" noChangeAspect="1"/>
          </p:cNvPicPr>
          <p:nvPr>
            <p:ph idx="1"/>
          </p:nvPr>
        </p:nvPicPr>
        <p:blipFill>
          <a:blip r:embed="rId2"/>
          <a:stretch>
            <a:fillRect/>
          </a:stretch>
        </p:blipFill>
        <p:spPr>
          <a:xfrm>
            <a:off x="875571" y="1945979"/>
            <a:ext cx="5220429" cy="3353268"/>
          </a:xfrm>
          <a:prstGeom prst="rect">
            <a:avLst/>
          </a:prstGeom>
        </p:spPr>
      </p:pic>
      <p:sp>
        <p:nvSpPr>
          <p:cNvPr id="4" name="Slide Number Placeholder 3">
            <a:extLst>
              <a:ext uri="{FF2B5EF4-FFF2-40B4-BE49-F238E27FC236}">
                <a16:creationId xmlns:a16="http://schemas.microsoft.com/office/drawing/2014/main" id="{6D12CFE1-8390-44D1-A534-9D638F182921}"/>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TextBox 6">
            <a:extLst>
              <a:ext uri="{FF2B5EF4-FFF2-40B4-BE49-F238E27FC236}">
                <a16:creationId xmlns:a16="http://schemas.microsoft.com/office/drawing/2014/main" id="{4C88E81E-97CE-4C9E-879A-2BEA610BBF22}"/>
              </a:ext>
            </a:extLst>
          </p:cNvPr>
          <p:cNvSpPr txBox="1"/>
          <p:nvPr/>
        </p:nvSpPr>
        <p:spPr>
          <a:xfrm>
            <a:off x="7359161" y="1881554"/>
            <a:ext cx="2910254" cy="1477328"/>
          </a:xfrm>
          <a:prstGeom prst="rect">
            <a:avLst/>
          </a:prstGeom>
          <a:noFill/>
        </p:spPr>
        <p:txBody>
          <a:bodyPr wrap="square" rtlCol="0">
            <a:spAutoFit/>
          </a:bodyPr>
          <a:lstStyle/>
          <a:p>
            <a:r>
              <a:rPr lang="en-US" dirty="0"/>
              <a:t>If minimum wage would keep up with productivity increases and keep up with inflation it would be over $24 per hour.</a:t>
            </a:r>
          </a:p>
        </p:txBody>
      </p:sp>
    </p:spTree>
    <p:extLst>
      <p:ext uri="{BB962C8B-B14F-4D97-AF65-F5344CB8AC3E}">
        <p14:creationId xmlns:p14="http://schemas.microsoft.com/office/powerpoint/2010/main" val="121205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EC5D2F-2256-4DB1-9810-7D459428E2C9}"/>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7" name="Picture 6">
            <a:extLst>
              <a:ext uri="{FF2B5EF4-FFF2-40B4-BE49-F238E27FC236}">
                <a16:creationId xmlns:a16="http://schemas.microsoft.com/office/drawing/2014/main" id="{E7F96083-A87C-4CB2-8423-76379B68E07C}"/>
              </a:ext>
            </a:extLst>
          </p:cNvPr>
          <p:cNvPicPr>
            <a:picLocks noChangeAspect="1"/>
          </p:cNvPicPr>
          <p:nvPr/>
        </p:nvPicPr>
        <p:blipFill>
          <a:blip r:embed="rId2"/>
          <a:stretch>
            <a:fillRect/>
          </a:stretch>
        </p:blipFill>
        <p:spPr>
          <a:xfrm>
            <a:off x="3428628" y="685808"/>
            <a:ext cx="5334744" cy="5134692"/>
          </a:xfrm>
          <a:prstGeom prst="rect">
            <a:avLst/>
          </a:prstGeom>
        </p:spPr>
      </p:pic>
    </p:spTree>
    <p:extLst>
      <p:ext uri="{BB962C8B-B14F-4D97-AF65-F5344CB8AC3E}">
        <p14:creationId xmlns:p14="http://schemas.microsoft.com/office/powerpoint/2010/main" val="87780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A1EC3-135A-4D3C-BEBD-06B810837D42}"/>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3" name="Picture 2">
            <a:extLst>
              <a:ext uri="{FF2B5EF4-FFF2-40B4-BE49-F238E27FC236}">
                <a16:creationId xmlns:a16="http://schemas.microsoft.com/office/drawing/2014/main" id="{D002A52E-6D2C-4953-9A51-8DF947F19F64}"/>
              </a:ext>
            </a:extLst>
          </p:cNvPr>
          <p:cNvPicPr/>
          <p:nvPr/>
        </p:nvPicPr>
        <p:blipFill>
          <a:blip r:embed="rId2"/>
          <a:stretch>
            <a:fillRect/>
          </a:stretch>
        </p:blipFill>
        <p:spPr>
          <a:xfrm>
            <a:off x="759070" y="924801"/>
            <a:ext cx="5943600" cy="5305425"/>
          </a:xfrm>
          <a:prstGeom prst="rect">
            <a:avLst/>
          </a:prstGeom>
        </p:spPr>
      </p:pic>
      <p:sp>
        <p:nvSpPr>
          <p:cNvPr id="4" name="TextBox 3">
            <a:extLst>
              <a:ext uri="{FF2B5EF4-FFF2-40B4-BE49-F238E27FC236}">
                <a16:creationId xmlns:a16="http://schemas.microsoft.com/office/drawing/2014/main" id="{641BB3DE-FA0C-4B9B-98C5-033013424251}"/>
              </a:ext>
            </a:extLst>
          </p:cNvPr>
          <p:cNvSpPr txBox="1"/>
          <p:nvPr/>
        </p:nvSpPr>
        <p:spPr>
          <a:xfrm>
            <a:off x="8044962" y="924801"/>
            <a:ext cx="3525716" cy="2585323"/>
          </a:xfrm>
          <a:prstGeom prst="rect">
            <a:avLst/>
          </a:prstGeom>
          <a:noFill/>
        </p:spPr>
        <p:txBody>
          <a:bodyPr wrap="square" rtlCol="0">
            <a:spAutoFit/>
          </a:bodyPr>
          <a:lstStyle/>
          <a:p>
            <a:pPr fontAlgn="base"/>
            <a:r>
              <a:rPr lang="en-US" dirty="0"/>
              <a:t>CEO compensation has grown 940% since 1978</a:t>
            </a:r>
          </a:p>
          <a:p>
            <a:pPr fontAlgn="base"/>
            <a:endParaRPr lang="en-US" b="1" dirty="0"/>
          </a:p>
          <a:p>
            <a:pPr fontAlgn="base"/>
            <a:r>
              <a:rPr lang="en-US" dirty="0"/>
              <a:t>Typical worker compensation has risen only 10.9% during that time</a:t>
            </a:r>
          </a:p>
          <a:p>
            <a:r>
              <a:rPr lang="en-US" dirty="0"/>
              <a:t> </a:t>
            </a:r>
          </a:p>
          <a:p>
            <a:r>
              <a:rPr lang="en-US" dirty="0"/>
              <a:t>CEOs now earn 320 times as much as a typical worker. Until 1975, this number was around 50.</a:t>
            </a:r>
          </a:p>
        </p:txBody>
      </p:sp>
    </p:spTree>
    <p:extLst>
      <p:ext uri="{BB962C8B-B14F-4D97-AF65-F5344CB8AC3E}">
        <p14:creationId xmlns:p14="http://schemas.microsoft.com/office/powerpoint/2010/main" val="115816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7A82-40E5-2545-B8CC-9E888292D68C}"/>
              </a:ext>
            </a:extLst>
          </p:cNvPr>
          <p:cNvSpPr>
            <a:spLocks noGrp="1"/>
          </p:cNvSpPr>
          <p:nvPr>
            <p:ph type="title"/>
          </p:nvPr>
        </p:nvSpPr>
        <p:spPr>
          <a:xfrm>
            <a:off x="774700" y="0"/>
            <a:ext cx="10515600" cy="1325563"/>
          </a:xfrm>
        </p:spPr>
        <p:txBody>
          <a:bodyPr/>
          <a:lstStyle/>
          <a:p>
            <a:r>
              <a:rPr lang="en-US" dirty="0">
                <a:solidFill>
                  <a:schemeClr val="bg1"/>
                </a:solidFill>
              </a:rPr>
              <a:t>Sim</a:t>
            </a:r>
            <a:r>
              <a:rPr lang="en-US" dirty="0"/>
              <a:t>ple Views are Incomplete</a:t>
            </a:r>
          </a:p>
        </p:txBody>
      </p:sp>
      <p:sp>
        <p:nvSpPr>
          <p:cNvPr id="3" name="Content Placeholder 2">
            <a:extLst>
              <a:ext uri="{FF2B5EF4-FFF2-40B4-BE49-F238E27FC236}">
                <a16:creationId xmlns:a16="http://schemas.microsoft.com/office/drawing/2014/main" id="{B86AC58B-F64A-EC4D-812A-A75FF6AA85E9}"/>
              </a:ext>
            </a:extLst>
          </p:cNvPr>
          <p:cNvSpPr>
            <a:spLocks noGrp="1"/>
          </p:cNvSpPr>
          <p:nvPr>
            <p:ph idx="1"/>
          </p:nvPr>
        </p:nvSpPr>
        <p:spPr/>
        <p:txBody>
          <a:bodyPr>
            <a:normAutofit fontScale="92500" lnSpcReduction="10000"/>
          </a:bodyPr>
          <a:lstStyle/>
          <a:p>
            <a:r>
              <a:rPr lang="en-US" dirty="0"/>
              <a:t>A minimum wage need not reduce employment.</a:t>
            </a:r>
          </a:p>
          <a:p>
            <a:r>
              <a:rPr lang="en-US" dirty="0"/>
              <a:t>An increase in the minimum wage can hurt its intended beneficiaries - even with no employment effect.</a:t>
            </a:r>
          </a:p>
          <a:p>
            <a:r>
              <a:rPr lang="en-US" dirty="0"/>
              <a:t>This incompleteness comes from potential firm responses:</a:t>
            </a:r>
          </a:p>
          <a:p>
            <a:pPr lvl="1"/>
            <a:r>
              <a:rPr lang="en-US" dirty="0"/>
              <a:t>Output prices</a:t>
            </a:r>
          </a:p>
          <a:p>
            <a:pPr lvl="1"/>
            <a:r>
              <a:rPr lang="en-US" dirty="0"/>
              <a:t>Nonwage compensation</a:t>
            </a:r>
          </a:p>
          <a:p>
            <a:pPr lvl="1"/>
            <a:r>
              <a:rPr lang="en-US" dirty="0"/>
              <a:t>Other job attributes:</a:t>
            </a:r>
          </a:p>
          <a:p>
            <a:pPr lvl="2"/>
            <a:r>
              <a:rPr lang="en-US" dirty="0"/>
              <a:t>Effort requirements, safety measures, quality of working environment.</a:t>
            </a:r>
          </a:p>
          <a:p>
            <a:r>
              <a:rPr lang="en-US" dirty="0"/>
              <a:t>Because business settings vary, the responses across these areas will differ across industries and between firms within an industry.</a:t>
            </a:r>
          </a:p>
          <a:p>
            <a:pPr lvl="1"/>
            <a:r>
              <a:rPr lang="en-US" dirty="0"/>
              <a:t>No single answer is possible.</a:t>
            </a:r>
          </a:p>
        </p:txBody>
      </p:sp>
      <p:sp>
        <p:nvSpPr>
          <p:cNvPr id="4" name="Slide Number Placeholder 3">
            <a:extLst>
              <a:ext uri="{FF2B5EF4-FFF2-40B4-BE49-F238E27FC236}">
                <a16:creationId xmlns:a16="http://schemas.microsoft.com/office/drawing/2014/main" id="{AB00D08F-C1B5-1E41-8ECE-C09D39AB2F06}"/>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100261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1B57-CBB2-674F-A102-9B92018F821C}"/>
              </a:ext>
            </a:extLst>
          </p:cNvPr>
          <p:cNvSpPr>
            <a:spLocks noGrp="1"/>
          </p:cNvSpPr>
          <p:nvPr>
            <p:ph type="title"/>
          </p:nvPr>
        </p:nvSpPr>
        <p:spPr>
          <a:xfrm>
            <a:off x="800100" y="0"/>
            <a:ext cx="10515600" cy="1325563"/>
          </a:xfrm>
        </p:spPr>
        <p:txBody>
          <a:bodyPr/>
          <a:lstStyle/>
          <a:p>
            <a:r>
              <a:rPr lang="en-US" dirty="0">
                <a:solidFill>
                  <a:schemeClr val="bg1"/>
                </a:solidFill>
              </a:rPr>
              <a:t>Res</a:t>
            </a:r>
            <a:r>
              <a:rPr lang="en-US" dirty="0"/>
              <a:t>ponses by Employer</a:t>
            </a:r>
          </a:p>
        </p:txBody>
      </p:sp>
      <p:sp>
        <p:nvSpPr>
          <p:cNvPr id="3" name="Content Placeholder 2">
            <a:extLst>
              <a:ext uri="{FF2B5EF4-FFF2-40B4-BE49-F238E27FC236}">
                <a16:creationId xmlns:a16="http://schemas.microsoft.com/office/drawing/2014/main" id="{54127255-E216-AB43-80D7-D2218B14CCFC}"/>
              </a:ext>
            </a:extLst>
          </p:cNvPr>
          <p:cNvSpPr>
            <a:spLocks noGrp="1"/>
          </p:cNvSpPr>
          <p:nvPr>
            <p:ph idx="1"/>
          </p:nvPr>
        </p:nvSpPr>
        <p:spPr/>
        <p:txBody>
          <a:bodyPr>
            <a:normAutofit fontScale="70000" lnSpcReduction="20000"/>
          </a:bodyPr>
          <a:lstStyle/>
          <a:p>
            <a:r>
              <a:rPr lang="en-US" dirty="0"/>
              <a:t>Reduce employment of low wage workers.</a:t>
            </a:r>
          </a:p>
          <a:p>
            <a:pPr lvl="1"/>
            <a:r>
              <a:rPr lang="en-US" dirty="0"/>
              <a:t>Produce less.</a:t>
            </a:r>
          </a:p>
          <a:p>
            <a:pPr lvl="1"/>
            <a:r>
              <a:rPr lang="en-US" dirty="0"/>
              <a:t>Reduce dependence on low skilled labor</a:t>
            </a:r>
          </a:p>
          <a:p>
            <a:pPr lvl="2"/>
            <a:r>
              <a:rPr lang="en-US" dirty="0">
                <a:solidFill>
                  <a:schemeClr val="tx1"/>
                </a:solidFill>
              </a:rPr>
              <a:t>Using more capital or more of labor with higher skills.</a:t>
            </a:r>
            <a:endParaRPr lang="en-US" dirty="0"/>
          </a:p>
          <a:p>
            <a:r>
              <a:rPr lang="en-US" dirty="0"/>
              <a:t>Raise prices to consumers.</a:t>
            </a:r>
          </a:p>
          <a:p>
            <a:pPr lvl="1"/>
            <a:r>
              <a:rPr lang="en-US" dirty="0">
                <a:solidFill>
                  <a:schemeClr val="tx1"/>
                </a:solidFill>
              </a:rPr>
              <a:t>Offsets the increase in labor costs, blunting the drop in employment.</a:t>
            </a:r>
          </a:p>
          <a:p>
            <a:pPr lvl="1"/>
            <a:r>
              <a:rPr lang="en-US" dirty="0">
                <a:solidFill>
                  <a:schemeClr val="tx1"/>
                </a:solidFill>
              </a:rPr>
              <a:t>However, it also erodes the income gains of min wage increase.</a:t>
            </a:r>
          </a:p>
          <a:p>
            <a:r>
              <a:rPr lang="en-US" dirty="0"/>
              <a:t>Reduce nonwage compensation.</a:t>
            </a:r>
          </a:p>
          <a:p>
            <a:pPr lvl="1"/>
            <a:r>
              <a:rPr lang="en-US" dirty="0">
                <a:solidFill>
                  <a:schemeClr val="tx1"/>
                </a:solidFill>
              </a:rPr>
              <a:t>Health care, paid leave, etc.</a:t>
            </a:r>
          </a:p>
          <a:p>
            <a:r>
              <a:rPr lang="en-US" dirty="0"/>
              <a:t>Alter other job attributes.</a:t>
            </a:r>
          </a:p>
          <a:p>
            <a:pPr lvl="1"/>
            <a:r>
              <a:rPr lang="en-US" dirty="0">
                <a:solidFill>
                  <a:schemeClr val="tx1"/>
                </a:solidFill>
              </a:rPr>
              <a:t>Effort requirements, safety, general quality of the work environment, flexibility of schedules.</a:t>
            </a:r>
          </a:p>
          <a:p>
            <a:r>
              <a:rPr lang="en-US" dirty="0"/>
              <a:t>Offshore production.</a:t>
            </a:r>
          </a:p>
          <a:p>
            <a:r>
              <a:rPr lang="en-US" dirty="0"/>
              <a:t>Experience lower profits.</a:t>
            </a:r>
          </a:p>
          <a:p>
            <a:r>
              <a:rPr lang="en-US" dirty="0"/>
              <a:t>Close down.</a:t>
            </a:r>
          </a:p>
        </p:txBody>
      </p:sp>
      <p:sp>
        <p:nvSpPr>
          <p:cNvPr id="4" name="Slide Number Placeholder 3">
            <a:extLst>
              <a:ext uri="{FF2B5EF4-FFF2-40B4-BE49-F238E27FC236}">
                <a16:creationId xmlns:a16="http://schemas.microsoft.com/office/drawing/2014/main" id="{30687B55-6695-3742-A22E-AFA412B49FA7}"/>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427677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54067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79FF-1051-BB48-99E7-5628C5986EE3}"/>
              </a:ext>
            </a:extLst>
          </p:cNvPr>
          <p:cNvSpPr>
            <a:spLocks noGrp="1"/>
          </p:cNvSpPr>
          <p:nvPr>
            <p:ph type="title"/>
          </p:nvPr>
        </p:nvSpPr>
        <p:spPr>
          <a:xfrm>
            <a:off x="781050" y="0"/>
            <a:ext cx="10515600" cy="1325563"/>
          </a:xfrm>
        </p:spPr>
        <p:txBody>
          <a:bodyPr/>
          <a:lstStyle/>
          <a:p>
            <a:r>
              <a:rPr lang="en-US" dirty="0">
                <a:solidFill>
                  <a:schemeClr val="bg1"/>
                </a:solidFill>
              </a:rPr>
              <a:t>Res</a:t>
            </a:r>
            <a:r>
              <a:rPr lang="en-US" dirty="0"/>
              <a:t>ponses by Employee</a:t>
            </a:r>
          </a:p>
        </p:txBody>
      </p:sp>
      <p:sp>
        <p:nvSpPr>
          <p:cNvPr id="3" name="Content Placeholder 2">
            <a:extLst>
              <a:ext uri="{FF2B5EF4-FFF2-40B4-BE49-F238E27FC236}">
                <a16:creationId xmlns:a16="http://schemas.microsoft.com/office/drawing/2014/main" id="{0B0A92E0-8A32-384B-92E3-54E2B5DD182B}"/>
              </a:ext>
            </a:extLst>
          </p:cNvPr>
          <p:cNvSpPr>
            <a:spLocks noGrp="1"/>
          </p:cNvSpPr>
          <p:nvPr>
            <p:ph idx="1"/>
          </p:nvPr>
        </p:nvSpPr>
        <p:spPr/>
        <p:txBody>
          <a:bodyPr/>
          <a:lstStyle/>
          <a:p>
            <a:r>
              <a:rPr lang="en-US" dirty="0"/>
              <a:t>Increase their supply of labor.</a:t>
            </a:r>
          </a:p>
          <a:p>
            <a:pPr lvl="1"/>
            <a:r>
              <a:rPr lang="en-US" dirty="0"/>
              <a:t>Growing the labor force.</a:t>
            </a:r>
          </a:p>
          <a:p>
            <a:r>
              <a:rPr lang="en-US" dirty="0"/>
              <a:t>Value the job more highly.</a:t>
            </a:r>
          </a:p>
          <a:p>
            <a:pPr lvl="1"/>
            <a:r>
              <a:rPr lang="en-US" dirty="0">
                <a:solidFill>
                  <a:schemeClr val="tx1"/>
                </a:solidFill>
              </a:rPr>
              <a:t>Increased effort.</a:t>
            </a:r>
          </a:p>
          <a:p>
            <a:pPr lvl="1"/>
            <a:r>
              <a:rPr lang="en-US" dirty="0">
                <a:solidFill>
                  <a:schemeClr val="tx1"/>
                </a:solidFill>
              </a:rPr>
              <a:t>Reduced job search.</a:t>
            </a:r>
          </a:p>
          <a:p>
            <a:r>
              <a:rPr lang="en-US" dirty="0"/>
              <a:t>Use the increased income to:</a:t>
            </a:r>
          </a:p>
          <a:p>
            <a:pPr lvl="1"/>
            <a:r>
              <a:rPr lang="en-US" dirty="0"/>
              <a:t>Better the lives of their family.</a:t>
            </a:r>
          </a:p>
          <a:p>
            <a:pPr lvl="1"/>
            <a:r>
              <a:rPr lang="en-US" dirty="0"/>
              <a:t>Invest in training and education.</a:t>
            </a:r>
          </a:p>
        </p:txBody>
      </p:sp>
      <p:sp>
        <p:nvSpPr>
          <p:cNvPr id="4" name="Slide Number Placeholder 3">
            <a:extLst>
              <a:ext uri="{FF2B5EF4-FFF2-40B4-BE49-F238E27FC236}">
                <a16:creationId xmlns:a16="http://schemas.microsoft.com/office/drawing/2014/main" id="{8D182BF8-F057-1B4F-BB27-5336C6C128F2}"/>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609412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FOR a Minimum Wage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fontScale="92500" lnSpcReduction="10000"/>
          </a:bodyPr>
          <a:lstStyle/>
          <a:p>
            <a:r>
              <a:rPr lang="en-US" dirty="0"/>
              <a:t>Basic:</a:t>
            </a:r>
          </a:p>
          <a:p>
            <a:pPr lvl="1"/>
            <a:r>
              <a:rPr lang="en-US" dirty="0"/>
              <a:t>It </a:t>
            </a:r>
            <a:r>
              <a:rPr lang="en-US" b="1" dirty="0"/>
              <a:t>raises the standard of living </a:t>
            </a:r>
            <a:r>
              <a:rPr lang="en-US" dirty="0"/>
              <a:t>for minimum wage workers.</a:t>
            </a:r>
          </a:p>
          <a:p>
            <a:pPr lvl="2"/>
            <a:r>
              <a:rPr lang="en-US" dirty="0"/>
              <a:t>In 2019, CBO projected increases for 17 million people with an increase to $15/hour by 2025.</a:t>
            </a:r>
          </a:p>
          <a:p>
            <a:r>
              <a:rPr lang="en-US" dirty="0"/>
              <a:t>Secondary - Less consensus:</a:t>
            </a:r>
          </a:p>
          <a:p>
            <a:pPr lvl="1"/>
            <a:r>
              <a:rPr lang="en-US" b="1" dirty="0"/>
              <a:t>Improved employee morale.</a:t>
            </a:r>
          </a:p>
          <a:p>
            <a:pPr lvl="2"/>
            <a:r>
              <a:rPr lang="en-US" dirty="0"/>
              <a:t>Less turnover, greater productivity.</a:t>
            </a:r>
          </a:p>
          <a:p>
            <a:pPr lvl="1"/>
            <a:r>
              <a:rPr lang="en-US" b="1" dirty="0"/>
              <a:t>Economic growth potential.</a:t>
            </a:r>
          </a:p>
          <a:p>
            <a:pPr lvl="2"/>
            <a:r>
              <a:rPr lang="en-US" dirty="0"/>
              <a:t>Increased purchasing power among low wage workers may increase aggregate demand.</a:t>
            </a:r>
          </a:p>
          <a:p>
            <a:pPr lvl="1"/>
            <a:r>
              <a:rPr lang="en-US" b="1" dirty="0"/>
              <a:t>Reduce gender disparities in wages.</a:t>
            </a:r>
          </a:p>
          <a:p>
            <a:pPr lvl="2"/>
            <a:r>
              <a:rPr lang="en-US" dirty="0"/>
              <a:t>A greater proportion of female workers are paid the minimum wage.</a:t>
            </a:r>
          </a:p>
          <a:p>
            <a:pPr lvl="2"/>
            <a:r>
              <a:rPr lang="en-US" dirty="0"/>
              <a:t>Proportions across race and ethnicity do not differ significantly.</a:t>
            </a:r>
          </a:p>
          <a:p>
            <a:endParaRPr lang="en-US" dirty="0"/>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2033815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AGAINST a Minimum Wage Hike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a:bodyPr>
          <a:lstStyle/>
          <a:p>
            <a:r>
              <a:rPr lang="en-US" dirty="0"/>
              <a:t>Basic:</a:t>
            </a:r>
          </a:p>
          <a:p>
            <a:pPr lvl="1"/>
            <a:r>
              <a:rPr lang="en-US" dirty="0"/>
              <a:t>Increased labor costs </a:t>
            </a:r>
            <a:r>
              <a:rPr lang="en-US" b="1" dirty="0"/>
              <a:t>lowers employment </a:t>
            </a:r>
            <a:r>
              <a:rPr lang="en-US" dirty="0"/>
              <a:t>among low wage workers.</a:t>
            </a:r>
          </a:p>
          <a:p>
            <a:pPr lvl="2"/>
            <a:r>
              <a:rPr lang="en-US" dirty="0"/>
              <a:t>Particular effect on:</a:t>
            </a:r>
          </a:p>
          <a:p>
            <a:pPr lvl="3"/>
            <a:r>
              <a:rPr lang="en-US" dirty="0"/>
              <a:t>Small businesses.</a:t>
            </a:r>
          </a:p>
          <a:p>
            <a:pPr lvl="3"/>
            <a:r>
              <a:rPr lang="en-US" dirty="0"/>
              <a:t>Labor intensive industries.</a:t>
            </a:r>
          </a:p>
          <a:p>
            <a:r>
              <a:rPr lang="en-US" dirty="0"/>
              <a:t>Secondary:</a:t>
            </a:r>
          </a:p>
          <a:p>
            <a:pPr lvl="1"/>
            <a:r>
              <a:rPr lang="en-US" dirty="0"/>
              <a:t>Increases the cost of living – inflation.</a:t>
            </a:r>
          </a:p>
          <a:p>
            <a:pPr lvl="2"/>
            <a:r>
              <a:rPr lang="en-US" dirty="0"/>
              <a:t>Producers may raise prices to offset the increase in labor costs.</a:t>
            </a:r>
          </a:p>
          <a:p>
            <a:pPr lvl="1"/>
            <a:r>
              <a:rPr lang="en-US" dirty="0"/>
              <a:t>May change the nature of the workplace environment.</a:t>
            </a:r>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124566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07F1-B75A-1C4B-B71B-414197374153}"/>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Wins? No Clear Answer</a:t>
            </a:r>
          </a:p>
        </p:txBody>
      </p:sp>
      <p:sp>
        <p:nvSpPr>
          <p:cNvPr id="3" name="Content Placeholder 2">
            <a:extLst>
              <a:ext uri="{FF2B5EF4-FFF2-40B4-BE49-F238E27FC236}">
                <a16:creationId xmlns:a16="http://schemas.microsoft.com/office/drawing/2014/main" id="{3AAF229E-14D3-0442-815A-75949CB03878}"/>
              </a:ext>
            </a:extLst>
          </p:cNvPr>
          <p:cNvSpPr>
            <a:spLocks noGrp="1"/>
          </p:cNvSpPr>
          <p:nvPr>
            <p:ph idx="1"/>
          </p:nvPr>
        </p:nvSpPr>
        <p:spPr/>
        <p:txBody>
          <a:bodyPr>
            <a:normAutofit lnSpcReduction="10000"/>
          </a:bodyPr>
          <a:lstStyle/>
          <a:p>
            <a:r>
              <a:rPr lang="en-US" dirty="0"/>
              <a:t>Minimum wage is more likely to be beneficial at lower wages and with smallish changes.</a:t>
            </a:r>
          </a:p>
          <a:p>
            <a:r>
              <a:rPr lang="en-US" dirty="0"/>
              <a:t>The spillover effects of an increase in the minimum wage are not well understood:</a:t>
            </a:r>
          </a:p>
          <a:p>
            <a:pPr lvl="1"/>
            <a:r>
              <a:rPr lang="en-US" dirty="0"/>
              <a:t>Increased effort and employee retention.</a:t>
            </a:r>
          </a:p>
          <a:p>
            <a:pPr lvl="1"/>
            <a:r>
              <a:rPr lang="en-US" dirty="0"/>
              <a:t>Increase in prices/inflation.</a:t>
            </a:r>
          </a:p>
          <a:p>
            <a:pPr lvl="1"/>
            <a:r>
              <a:rPr lang="en-US" dirty="0"/>
              <a:t>Reduction of nonmonetary compensation.</a:t>
            </a:r>
          </a:p>
          <a:p>
            <a:r>
              <a:rPr lang="en-US" dirty="0"/>
              <a:t>“Conservative/Liberal” divide in the profession</a:t>
            </a:r>
          </a:p>
          <a:p>
            <a:pPr lvl="1"/>
            <a:r>
              <a:rPr lang="en-US" dirty="0"/>
              <a:t>Conservatives – emphasize job losses</a:t>
            </a:r>
          </a:p>
          <a:p>
            <a:pPr lvl="1"/>
            <a:r>
              <a:rPr lang="en-US" dirty="0"/>
              <a:t>Liberals – minimize job losses </a:t>
            </a:r>
          </a:p>
          <a:p>
            <a:pPr lvl="1"/>
            <a:r>
              <a:rPr lang="en-US" dirty="0"/>
              <a:t>Both are incomplete…..</a:t>
            </a:r>
          </a:p>
        </p:txBody>
      </p:sp>
      <p:sp>
        <p:nvSpPr>
          <p:cNvPr id="4" name="Slide Number Placeholder 3">
            <a:extLst>
              <a:ext uri="{FF2B5EF4-FFF2-40B4-BE49-F238E27FC236}">
                <a16:creationId xmlns:a16="http://schemas.microsoft.com/office/drawing/2014/main" id="{4B1C17D1-82F1-BB4D-B2FB-3CFF41A6C466}"/>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557599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D17B-9210-954A-AC4B-DA409B1A4902}"/>
              </a:ext>
            </a:extLst>
          </p:cNvPr>
          <p:cNvSpPr>
            <a:spLocks noGrp="1"/>
          </p:cNvSpPr>
          <p:nvPr>
            <p:ph type="title"/>
          </p:nvPr>
        </p:nvSpPr>
        <p:spPr/>
        <p:txBody>
          <a:bodyPr/>
          <a:lstStyle/>
          <a:p>
            <a:r>
              <a:rPr lang="en-US" dirty="0">
                <a:solidFill>
                  <a:schemeClr val="bg1"/>
                </a:solidFill>
              </a:rPr>
              <a:t>Rai</a:t>
            </a:r>
            <a:r>
              <a:rPr lang="en-US" dirty="0"/>
              <a:t>se the Wage Act 2021 (RWA)</a:t>
            </a:r>
          </a:p>
        </p:txBody>
      </p:sp>
      <p:sp>
        <p:nvSpPr>
          <p:cNvPr id="3" name="Content Placeholder 2">
            <a:extLst>
              <a:ext uri="{FF2B5EF4-FFF2-40B4-BE49-F238E27FC236}">
                <a16:creationId xmlns:a16="http://schemas.microsoft.com/office/drawing/2014/main" id="{EA42FE49-760B-414A-9F29-466D0BE06044}"/>
              </a:ext>
            </a:extLst>
          </p:cNvPr>
          <p:cNvSpPr>
            <a:spLocks noGrp="1"/>
          </p:cNvSpPr>
          <p:nvPr>
            <p:ph idx="1"/>
          </p:nvPr>
        </p:nvSpPr>
        <p:spPr>
          <a:xfrm>
            <a:off x="438150" y="1325563"/>
            <a:ext cx="11577801" cy="4477626"/>
          </a:xfrm>
        </p:spPr>
        <p:txBody>
          <a:bodyPr>
            <a:normAutofit/>
          </a:bodyPr>
          <a:lstStyle/>
          <a:p>
            <a:pPr>
              <a:spcAft>
                <a:spcPts val="2000"/>
              </a:spcAft>
            </a:pPr>
            <a:r>
              <a:rPr lang="en-US" dirty="0"/>
              <a:t>Raise the federal minimum wage from $7.25 to $15 by 2025; </a:t>
            </a:r>
          </a:p>
          <a:p>
            <a:pPr>
              <a:spcAft>
                <a:spcPts val="2000"/>
              </a:spcAft>
            </a:pPr>
            <a:r>
              <a:rPr lang="en-US" dirty="0"/>
              <a:t>Index the federal minimum wage to median wage growth; </a:t>
            </a:r>
          </a:p>
          <a:p>
            <a:pPr>
              <a:spcAft>
                <a:spcPts val="2000"/>
              </a:spcAft>
            </a:pPr>
            <a:r>
              <a:rPr lang="en-US" dirty="0"/>
              <a:t>Eliminate multiple minimum wages:</a:t>
            </a:r>
          </a:p>
          <a:p>
            <a:pPr lvl="1">
              <a:spcAft>
                <a:spcPts val="2000"/>
              </a:spcAft>
            </a:pPr>
            <a:r>
              <a:rPr lang="en-US" dirty="0"/>
              <a:t>End tipped workers lower minimum wage; </a:t>
            </a:r>
          </a:p>
          <a:p>
            <a:pPr lvl="1">
              <a:spcAft>
                <a:spcPts val="2000"/>
              </a:spcAft>
            </a:pPr>
            <a:r>
              <a:rPr lang="en-US" dirty="0"/>
              <a:t>End teen worker lower minimum wage;</a:t>
            </a:r>
          </a:p>
          <a:p>
            <a:pPr lvl="1"/>
            <a:r>
              <a:rPr lang="en-US" dirty="0"/>
              <a:t>End subminimum wage certificates for workers with disabilities. </a:t>
            </a:r>
          </a:p>
        </p:txBody>
      </p:sp>
      <p:sp>
        <p:nvSpPr>
          <p:cNvPr id="4" name="Slide Number Placeholder 3">
            <a:extLst>
              <a:ext uri="{FF2B5EF4-FFF2-40B4-BE49-F238E27FC236}">
                <a16:creationId xmlns:a16="http://schemas.microsoft.com/office/drawing/2014/main" id="{BEDCEBA1-5D9D-164A-BAFC-383FA0052867}"/>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050438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ED5D-5B25-1B42-A779-5CFC44011838}"/>
              </a:ext>
            </a:extLst>
          </p:cNvPr>
          <p:cNvSpPr>
            <a:spLocks noGrp="1"/>
          </p:cNvSpPr>
          <p:nvPr>
            <p:ph type="title"/>
          </p:nvPr>
        </p:nvSpPr>
        <p:spPr/>
        <p:txBody>
          <a:bodyPr/>
          <a:lstStyle/>
          <a:p>
            <a:r>
              <a:rPr lang="en-US" dirty="0">
                <a:solidFill>
                  <a:schemeClr val="bg1"/>
                </a:solidFill>
              </a:rPr>
              <a:t>Sch</a:t>
            </a:r>
            <a:r>
              <a:rPr lang="en-US" dirty="0"/>
              <a:t>eduled Min Wage Increases Under RWA</a:t>
            </a:r>
          </a:p>
        </p:txBody>
      </p:sp>
      <p:sp>
        <p:nvSpPr>
          <p:cNvPr id="4" name="Slide Number Placeholder 3">
            <a:extLst>
              <a:ext uri="{FF2B5EF4-FFF2-40B4-BE49-F238E27FC236}">
                <a16:creationId xmlns:a16="http://schemas.microsoft.com/office/drawing/2014/main" id="{F69784A5-9C22-8F41-9107-828EE92F55D4}"/>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5" name="Picture 4">
            <a:extLst>
              <a:ext uri="{FF2B5EF4-FFF2-40B4-BE49-F238E27FC236}">
                <a16:creationId xmlns:a16="http://schemas.microsoft.com/office/drawing/2014/main" id="{FA00259E-7167-FC40-928E-B26A30B07FC0}"/>
              </a:ext>
            </a:extLst>
          </p:cNvPr>
          <p:cNvPicPr>
            <a:picLocks noChangeAspect="1"/>
          </p:cNvPicPr>
          <p:nvPr/>
        </p:nvPicPr>
        <p:blipFill>
          <a:blip r:embed="rId2"/>
          <a:stretch>
            <a:fillRect/>
          </a:stretch>
        </p:blipFill>
        <p:spPr>
          <a:xfrm>
            <a:off x="1333500" y="1040679"/>
            <a:ext cx="9525000" cy="5189547"/>
          </a:xfrm>
          <a:prstGeom prst="rect">
            <a:avLst/>
          </a:prstGeom>
        </p:spPr>
      </p:pic>
    </p:spTree>
    <p:extLst>
      <p:ext uri="{BB962C8B-B14F-4D97-AF65-F5344CB8AC3E}">
        <p14:creationId xmlns:p14="http://schemas.microsoft.com/office/powerpoint/2010/main" val="4061825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3244F5-FBB2-48DF-8FB7-4B236023CE3D}"/>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5" name="Content Placeholder 4">
            <a:extLst>
              <a:ext uri="{FF2B5EF4-FFF2-40B4-BE49-F238E27FC236}">
                <a16:creationId xmlns:a16="http://schemas.microsoft.com/office/drawing/2014/main" id="{AD080FBE-FCA9-4848-99FA-029E0DA99454}"/>
              </a:ext>
            </a:extLst>
          </p:cNvPr>
          <p:cNvPicPr>
            <a:picLocks noGrp="1" noChangeAspect="1"/>
          </p:cNvPicPr>
          <p:nvPr>
            <p:ph idx="4294967295"/>
          </p:nvPr>
        </p:nvPicPr>
        <p:blipFill>
          <a:blip r:embed="rId2"/>
          <a:stretch>
            <a:fillRect/>
          </a:stretch>
        </p:blipFill>
        <p:spPr>
          <a:xfrm>
            <a:off x="650630" y="764930"/>
            <a:ext cx="9389561" cy="4238137"/>
          </a:xfrm>
          <a:prstGeom prst="rect">
            <a:avLst/>
          </a:prstGeom>
        </p:spPr>
      </p:pic>
    </p:spTree>
    <p:extLst>
      <p:ext uri="{BB962C8B-B14F-4D97-AF65-F5344CB8AC3E}">
        <p14:creationId xmlns:p14="http://schemas.microsoft.com/office/powerpoint/2010/main" val="3818471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C8ED-D193-AA48-B198-E0669548B2B2}"/>
              </a:ext>
            </a:extLst>
          </p:cNvPr>
          <p:cNvSpPr>
            <a:spLocks noGrp="1"/>
          </p:cNvSpPr>
          <p:nvPr>
            <p:ph type="title"/>
          </p:nvPr>
        </p:nvSpPr>
        <p:spPr/>
        <p:txBody>
          <a:bodyPr/>
          <a:lstStyle/>
          <a:p>
            <a:r>
              <a:rPr lang="en-US" dirty="0">
                <a:solidFill>
                  <a:schemeClr val="bg1"/>
                </a:solidFill>
              </a:rPr>
              <a:t>Eco</a:t>
            </a:r>
            <a:r>
              <a:rPr lang="en-US" dirty="0"/>
              <a:t>nomic Consensus on $15/hour?  NO</a:t>
            </a:r>
          </a:p>
        </p:txBody>
      </p:sp>
      <p:sp>
        <p:nvSpPr>
          <p:cNvPr id="3" name="Content Placeholder 2">
            <a:extLst>
              <a:ext uri="{FF2B5EF4-FFF2-40B4-BE49-F238E27FC236}">
                <a16:creationId xmlns:a16="http://schemas.microsoft.com/office/drawing/2014/main" id="{1B9AB782-049F-4445-8D40-523797176B10}"/>
              </a:ext>
            </a:extLst>
          </p:cNvPr>
          <p:cNvSpPr>
            <a:spLocks noGrp="1"/>
          </p:cNvSpPr>
          <p:nvPr>
            <p:ph idx="1"/>
          </p:nvPr>
        </p:nvSpPr>
        <p:spPr>
          <a:xfrm>
            <a:off x="838200" y="1047750"/>
            <a:ext cx="10515600" cy="5182476"/>
          </a:xfrm>
        </p:spPr>
        <p:txBody>
          <a:bodyPr>
            <a:normAutofit lnSpcReduction="10000"/>
          </a:bodyPr>
          <a:lstStyle/>
          <a:p>
            <a:r>
              <a:rPr lang="en-US" dirty="0"/>
              <a:t>Increases are well outside the range of previous experience.</a:t>
            </a:r>
          </a:p>
          <a:p>
            <a:endParaRPr lang="en-US" dirty="0"/>
          </a:p>
          <a:p>
            <a:r>
              <a:rPr lang="en-US" dirty="0"/>
              <a:t>Ambiguous impact on affected worker’s living standards:</a:t>
            </a:r>
          </a:p>
          <a:p>
            <a:pPr lvl="1"/>
            <a:r>
              <a:rPr lang="en-US" dirty="0"/>
              <a:t>Negative: unemployment, lower on the job amenities, inflation</a:t>
            </a:r>
          </a:p>
          <a:p>
            <a:pPr lvl="1"/>
            <a:r>
              <a:rPr lang="en-US" dirty="0"/>
              <a:t>Positive: higher wages</a:t>
            </a:r>
          </a:p>
          <a:p>
            <a:endParaRPr lang="en-US" dirty="0"/>
          </a:p>
          <a:p>
            <a:r>
              <a:rPr lang="en-US" dirty="0"/>
              <a:t>Likely NOT an improvement for business owners.</a:t>
            </a:r>
          </a:p>
          <a:p>
            <a:pPr lvl="1"/>
            <a:r>
              <a:rPr lang="en-US" dirty="0"/>
              <a:t>Unless it induces implausibly high levels of increased worker effort.</a:t>
            </a:r>
          </a:p>
          <a:p>
            <a:pPr marL="457200" lvl="1" indent="0">
              <a:buNone/>
            </a:pPr>
            <a:endParaRPr lang="en-US" dirty="0"/>
          </a:p>
          <a:p>
            <a:r>
              <a:rPr lang="en-US" dirty="0"/>
              <a:t>Implications for broader society are unclear.</a:t>
            </a:r>
          </a:p>
          <a:p>
            <a:pPr lvl="1"/>
            <a:r>
              <a:rPr lang="en-US" dirty="0"/>
              <a:t>But the minimum wage is implemented as an efficiency tradeoff for equity.</a:t>
            </a:r>
          </a:p>
          <a:p>
            <a:pPr lvl="1"/>
            <a:r>
              <a:rPr lang="en-US" dirty="0"/>
              <a:t>It is a policy that reflects society’s values regarding the welfare of workers.</a:t>
            </a:r>
          </a:p>
        </p:txBody>
      </p:sp>
      <p:sp>
        <p:nvSpPr>
          <p:cNvPr id="4" name="Slide Number Placeholder 3">
            <a:extLst>
              <a:ext uri="{FF2B5EF4-FFF2-40B4-BE49-F238E27FC236}">
                <a16:creationId xmlns:a16="http://schemas.microsoft.com/office/drawing/2014/main" id="{7B949FE3-C323-624B-B54D-7F1E6206F7FC}"/>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422460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27C5-89AF-FA47-A3C7-EBD76F776371}"/>
              </a:ext>
            </a:extLst>
          </p:cNvPr>
          <p:cNvSpPr>
            <a:spLocks noGrp="1"/>
          </p:cNvSpPr>
          <p:nvPr>
            <p:ph type="title"/>
          </p:nvPr>
        </p:nvSpPr>
        <p:spPr>
          <a:xfrm>
            <a:off x="681035" y="0"/>
            <a:ext cx="10515600" cy="1325563"/>
          </a:xfrm>
        </p:spPr>
        <p:txBody>
          <a:bodyPr/>
          <a:lstStyle/>
          <a:p>
            <a:r>
              <a:rPr lang="en-US" dirty="0">
                <a:solidFill>
                  <a:schemeClr val="bg1"/>
                </a:solidFill>
              </a:rPr>
              <a:t>CBO</a:t>
            </a:r>
            <a:r>
              <a:rPr lang="en-US" dirty="0"/>
              <a:t> Analysis</a:t>
            </a:r>
          </a:p>
        </p:txBody>
      </p:sp>
      <p:sp>
        <p:nvSpPr>
          <p:cNvPr id="3" name="Content Placeholder 2">
            <a:extLst>
              <a:ext uri="{FF2B5EF4-FFF2-40B4-BE49-F238E27FC236}">
                <a16:creationId xmlns:a16="http://schemas.microsoft.com/office/drawing/2014/main" id="{43411E56-F7FF-8C4C-A0B3-1CDF7D08920F}"/>
              </a:ext>
            </a:extLst>
          </p:cNvPr>
          <p:cNvSpPr>
            <a:spLocks noGrp="1"/>
          </p:cNvSpPr>
          <p:nvPr>
            <p:ph idx="1"/>
          </p:nvPr>
        </p:nvSpPr>
        <p:spPr>
          <a:xfrm>
            <a:off x="2338390" y="854065"/>
            <a:ext cx="9172575" cy="5558723"/>
          </a:xfrm>
        </p:spPr>
        <p:txBody>
          <a:bodyPr>
            <a:normAutofit/>
          </a:bodyPr>
          <a:lstStyle/>
          <a:p>
            <a:r>
              <a:rPr lang="en-US" dirty="0"/>
              <a:t>Effects of increase to $15 – summary:</a:t>
            </a:r>
          </a:p>
          <a:p>
            <a:pPr lvl="1"/>
            <a:r>
              <a:rPr lang="en-US" b="1" dirty="0"/>
              <a:t>Increased wages </a:t>
            </a:r>
            <a:r>
              <a:rPr lang="en-US" dirty="0"/>
              <a:t>for 27 million people in 2025.</a:t>
            </a:r>
          </a:p>
          <a:p>
            <a:pPr lvl="2"/>
            <a:r>
              <a:rPr lang="en-US" dirty="0"/>
              <a:t>17 million who would be below $15/hour.</a:t>
            </a:r>
          </a:p>
          <a:p>
            <a:pPr lvl="2"/>
            <a:r>
              <a:rPr lang="en-US" dirty="0"/>
              <a:t>10 million who would have earned just above $15/hour.</a:t>
            </a:r>
          </a:p>
          <a:p>
            <a:pPr lvl="2"/>
            <a:r>
              <a:rPr lang="en-US" dirty="0"/>
              <a:t>Increased labor compensation of $333 billion between 2021 and 2031.</a:t>
            </a:r>
          </a:p>
          <a:p>
            <a:pPr lvl="3"/>
            <a:r>
              <a:rPr lang="en-US" dirty="0"/>
              <a:t>$509B in increased pay.</a:t>
            </a:r>
          </a:p>
          <a:p>
            <a:pPr lvl="3"/>
            <a:r>
              <a:rPr lang="en-US" dirty="0"/>
              <a:t>$175B less because of job losses.</a:t>
            </a:r>
          </a:p>
          <a:p>
            <a:pPr marL="457200" lvl="1" indent="0">
              <a:buNone/>
            </a:pPr>
            <a:endParaRPr lang="en-US" dirty="0"/>
          </a:p>
          <a:p>
            <a:pPr lvl="1"/>
            <a:r>
              <a:rPr lang="en-US" dirty="0"/>
              <a:t>Put 1.4 million </a:t>
            </a:r>
            <a:r>
              <a:rPr lang="en-US" b="1" dirty="0"/>
              <a:t>out of work </a:t>
            </a:r>
            <a:r>
              <a:rPr lang="en-US" dirty="0"/>
              <a:t>(0.9% of workers).</a:t>
            </a:r>
          </a:p>
          <a:p>
            <a:pPr lvl="2"/>
            <a:r>
              <a:rPr lang="en-US" dirty="0"/>
              <a:t>Primarily young, less educated workers.</a:t>
            </a:r>
          </a:p>
          <a:p>
            <a:pPr lvl="1"/>
            <a:endParaRPr lang="en-US" dirty="0"/>
          </a:p>
          <a:p>
            <a:pPr lvl="1"/>
            <a:r>
              <a:rPr lang="en-US" dirty="0"/>
              <a:t>Lift 900,000 out of </a:t>
            </a:r>
            <a:r>
              <a:rPr lang="en-US" b="1" dirty="0"/>
              <a:t>poverty</a:t>
            </a:r>
            <a:r>
              <a:rPr lang="en-US" dirty="0"/>
              <a:t>.</a:t>
            </a:r>
          </a:p>
          <a:p>
            <a:pPr lvl="2"/>
            <a:r>
              <a:rPr lang="en-US" dirty="0"/>
              <a:t>2019: 34 million people lived in poverty.</a:t>
            </a:r>
          </a:p>
        </p:txBody>
      </p:sp>
      <p:sp>
        <p:nvSpPr>
          <p:cNvPr id="4" name="Slide Number Placeholder 3">
            <a:extLst>
              <a:ext uri="{FF2B5EF4-FFF2-40B4-BE49-F238E27FC236}">
                <a16:creationId xmlns:a16="http://schemas.microsoft.com/office/drawing/2014/main" id="{5B1ED505-6508-4F41-9884-F18C99B18ACE}"/>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extBox 4">
            <a:extLst>
              <a:ext uri="{FF2B5EF4-FFF2-40B4-BE49-F238E27FC236}">
                <a16:creationId xmlns:a16="http://schemas.microsoft.com/office/drawing/2014/main" id="{1AB49FEE-E290-D841-93A3-54ED5E3D446B}"/>
              </a:ext>
            </a:extLst>
          </p:cNvPr>
          <p:cNvSpPr txBox="1"/>
          <p:nvPr/>
        </p:nvSpPr>
        <p:spPr>
          <a:xfrm>
            <a:off x="6861744" y="6456851"/>
            <a:ext cx="4649221" cy="276999"/>
          </a:xfrm>
          <a:prstGeom prst="rect">
            <a:avLst/>
          </a:prstGeom>
          <a:noFill/>
        </p:spPr>
        <p:txBody>
          <a:bodyPr wrap="none" rtlCol="0">
            <a:spAutoFit/>
          </a:bodyPr>
          <a:lstStyle/>
          <a:p>
            <a:r>
              <a:rPr lang="en-US" sz="1200" dirty="0"/>
              <a:t>https://</a:t>
            </a:r>
            <a:r>
              <a:rPr lang="en-US" sz="1200" dirty="0" err="1"/>
              <a:t>www.cbo.gov</a:t>
            </a:r>
            <a:r>
              <a:rPr lang="en-US" sz="1200" dirty="0"/>
              <a:t>/system/files/2021-02/56975-Minimum-Wage.pdf</a:t>
            </a:r>
          </a:p>
        </p:txBody>
      </p:sp>
    </p:spTree>
    <p:extLst>
      <p:ext uri="{BB962C8B-B14F-4D97-AF65-F5344CB8AC3E}">
        <p14:creationId xmlns:p14="http://schemas.microsoft.com/office/powerpoint/2010/main" val="3561692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66B7-F874-FD42-904C-FE43BD5C5672}"/>
              </a:ext>
            </a:extLst>
          </p:cNvPr>
          <p:cNvSpPr>
            <a:spLocks noGrp="1"/>
          </p:cNvSpPr>
          <p:nvPr>
            <p:ph type="title"/>
          </p:nvPr>
        </p:nvSpPr>
        <p:spPr>
          <a:xfrm>
            <a:off x="803694" y="0"/>
            <a:ext cx="10515600" cy="1325563"/>
          </a:xfrm>
        </p:spPr>
        <p:txBody>
          <a:bodyPr/>
          <a:lstStyle/>
          <a:p>
            <a:r>
              <a:rPr lang="en-US" dirty="0">
                <a:solidFill>
                  <a:schemeClr val="bg1"/>
                </a:solidFill>
              </a:rPr>
              <a:t>Wh</a:t>
            </a:r>
            <a:r>
              <a:rPr lang="en-US" dirty="0"/>
              <a:t>at to make of the CBO results?</a:t>
            </a:r>
          </a:p>
        </p:txBody>
      </p:sp>
      <p:sp>
        <p:nvSpPr>
          <p:cNvPr id="3" name="Content Placeholder 2">
            <a:extLst>
              <a:ext uri="{FF2B5EF4-FFF2-40B4-BE49-F238E27FC236}">
                <a16:creationId xmlns:a16="http://schemas.microsoft.com/office/drawing/2014/main" id="{E3676393-C385-C042-8F46-382A79EB2AC6}"/>
              </a:ext>
            </a:extLst>
          </p:cNvPr>
          <p:cNvSpPr>
            <a:spLocks noGrp="1"/>
          </p:cNvSpPr>
          <p:nvPr>
            <p:ph idx="1"/>
          </p:nvPr>
        </p:nvSpPr>
        <p:spPr>
          <a:xfrm>
            <a:off x="838200" y="1380227"/>
            <a:ext cx="10515600" cy="4882551"/>
          </a:xfrm>
        </p:spPr>
        <p:txBody>
          <a:bodyPr>
            <a:normAutofit lnSpcReduction="10000"/>
          </a:bodyPr>
          <a:lstStyle/>
          <a:p>
            <a:r>
              <a:rPr lang="en-US" dirty="0"/>
              <a:t>Primary Results</a:t>
            </a:r>
          </a:p>
          <a:p>
            <a:pPr lvl="1"/>
            <a:r>
              <a:rPr lang="en-US" dirty="0"/>
              <a:t>Increased wages for 27 million people.</a:t>
            </a:r>
          </a:p>
          <a:p>
            <a:pPr lvl="1"/>
            <a:r>
              <a:rPr lang="en-US" dirty="0"/>
              <a:t>1.4 million fewer low wage jobs.</a:t>
            </a:r>
          </a:p>
          <a:p>
            <a:pPr lvl="1"/>
            <a:r>
              <a:rPr lang="en-US" dirty="0"/>
              <a:t>900,000 lifted out of poverty.</a:t>
            </a:r>
          </a:p>
          <a:p>
            <a:r>
              <a:rPr lang="en-US" dirty="0"/>
              <a:t>Reasonable people can, and do, disagree about whether or not the tradeoff is worth it.</a:t>
            </a:r>
          </a:p>
          <a:p>
            <a:r>
              <a:rPr lang="en-US" dirty="0"/>
              <a:t>Important question: Is there a better policy instrument?</a:t>
            </a:r>
          </a:p>
          <a:p>
            <a:pPr lvl="1"/>
            <a:r>
              <a:rPr lang="en-US" dirty="0"/>
              <a:t>Up for consideration: expanding the Earned Income Tax Credit.</a:t>
            </a:r>
          </a:p>
          <a:p>
            <a:pPr lvl="2"/>
            <a:r>
              <a:rPr lang="en-US" dirty="0"/>
              <a:t>Also raises the incomes of low wage workers, but puts taxpayers on the hook instead of businesses.</a:t>
            </a:r>
          </a:p>
          <a:p>
            <a:pPr lvl="3"/>
            <a:r>
              <a:rPr lang="en-US" sz="2400" i="1" dirty="0"/>
              <a:t>Again, reasonable people can, and do disagree about whether this is better.</a:t>
            </a:r>
          </a:p>
          <a:p>
            <a:pPr lvl="1"/>
            <a:r>
              <a:rPr lang="en-US" dirty="0"/>
              <a:t>Up for consideration: Can trade unions do a better job in wage negotiation?</a:t>
            </a:r>
          </a:p>
        </p:txBody>
      </p:sp>
      <p:sp>
        <p:nvSpPr>
          <p:cNvPr id="4" name="Slide Number Placeholder 3">
            <a:extLst>
              <a:ext uri="{FF2B5EF4-FFF2-40B4-BE49-F238E27FC236}">
                <a16:creationId xmlns:a16="http://schemas.microsoft.com/office/drawing/2014/main" id="{6C0474C8-FD9F-C844-A4C5-D2C5F34C1CE0}"/>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25182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53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585+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301557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614C-DC86-444B-8F4F-9EB355546FDB}"/>
              </a:ext>
            </a:extLst>
          </p:cNvPr>
          <p:cNvSpPr>
            <a:spLocks noGrp="1"/>
          </p:cNvSpPr>
          <p:nvPr>
            <p:ph type="title"/>
          </p:nvPr>
        </p:nvSpPr>
        <p:spPr>
          <a:xfrm>
            <a:off x="100330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3BFDE79C-8AF5-264E-9BDC-75B8B2A5BB92}"/>
              </a:ext>
            </a:extLst>
          </p:cNvPr>
          <p:cNvSpPr>
            <a:spLocks noGrp="1"/>
          </p:cNvSpPr>
          <p:nvPr>
            <p:ph idx="1"/>
          </p:nvPr>
        </p:nvSpPr>
        <p:spPr>
          <a:xfrm>
            <a:off x="838200" y="1085850"/>
            <a:ext cx="10515600" cy="4836218"/>
          </a:xfrm>
        </p:spPr>
        <p:txBody>
          <a:bodyPr>
            <a:normAutofit fontScale="85000" lnSpcReduction="20000"/>
          </a:bodyPr>
          <a:lstStyle/>
          <a:p>
            <a:r>
              <a:rPr lang="en-US" dirty="0"/>
              <a:t>The minimum wage has been around since 1938.</a:t>
            </a:r>
          </a:p>
          <a:p>
            <a:pPr lvl="1"/>
            <a:r>
              <a:rPr lang="en-US" dirty="0"/>
              <a:t>The comprehensiveness of its coverage has steadily increased.</a:t>
            </a:r>
          </a:p>
          <a:p>
            <a:r>
              <a:rPr lang="en-US" dirty="0"/>
              <a:t>The Federal minimum wage is currently $7.25/hour.</a:t>
            </a:r>
          </a:p>
          <a:p>
            <a:pPr lvl="1"/>
            <a:r>
              <a:rPr lang="en-US" dirty="0"/>
              <a:t>It’s level has fluctuated, both up and down in inflation adjusted terms.</a:t>
            </a:r>
          </a:p>
          <a:p>
            <a:pPr lvl="2"/>
            <a:r>
              <a:rPr lang="en-US" dirty="0"/>
              <a:t>It is currently 41% below it’s peak in the 1960s.</a:t>
            </a:r>
          </a:p>
          <a:p>
            <a:r>
              <a:rPr lang="en-US" dirty="0"/>
              <a:t>There are perfectly valid arguments for and against it.</a:t>
            </a:r>
          </a:p>
          <a:p>
            <a:pPr lvl="1"/>
            <a:r>
              <a:rPr lang="en-US" dirty="0"/>
              <a:t>Economics is not currently able to provide a definitive answer.</a:t>
            </a:r>
          </a:p>
          <a:p>
            <a:pPr lvl="1"/>
            <a:r>
              <a:rPr lang="en-US"/>
              <a:t>Depends on the tradeoff between higher wages and employment.</a:t>
            </a:r>
          </a:p>
          <a:p>
            <a:r>
              <a:rPr lang="en-US"/>
              <a:t>The </a:t>
            </a:r>
            <a:r>
              <a:rPr lang="en-US" dirty="0"/>
              <a:t>textbook exposition (price up -&gt; quantity down) is a gross simplification.</a:t>
            </a:r>
          </a:p>
          <a:p>
            <a:pPr lvl="1"/>
            <a:r>
              <a:rPr lang="en-US" dirty="0"/>
              <a:t>The reality of its evaluation is much more complicated.</a:t>
            </a:r>
          </a:p>
          <a:p>
            <a:r>
              <a:rPr lang="en-US" dirty="0"/>
              <a:t>The FEDERAL minimum wage is waning in importance.</a:t>
            </a:r>
          </a:p>
          <a:p>
            <a:pPr lvl="1"/>
            <a:r>
              <a:rPr lang="en-US" dirty="0"/>
              <a:t>States take up the mantel.</a:t>
            </a:r>
          </a:p>
          <a:p>
            <a:r>
              <a:rPr lang="en-US" dirty="0"/>
              <a:t>Economists do not have a clear position or anything like consensus on the issue.</a:t>
            </a:r>
          </a:p>
          <a:p>
            <a:pPr lvl="1"/>
            <a:r>
              <a:rPr lang="en-US" dirty="0"/>
              <a:t>But the research is trending in the direction toward benefits (improved living standards) and away from direct costs (unemployment).</a:t>
            </a:r>
          </a:p>
        </p:txBody>
      </p:sp>
      <p:sp>
        <p:nvSpPr>
          <p:cNvPr id="4" name="Slide Number Placeholder 3">
            <a:extLst>
              <a:ext uri="{FF2B5EF4-FFF2-40B4-BE49-F238E27FC236}">
                <a16:creationId xmlns:a16="http://schemas.microsoft.com/office/drawing/2014/main" id="{628A592B-7B28-BC41-8BDE-C6AF3FFA728F}"/>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425826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9BFC-F933-F045-AB05-D3510993B91A}"/>
              </a:ext>
            </a:extLst>
          </p:cNvPr>
          <p:cNvSpPr>
            <a:spLocks noGrp="1"/>
          </p:cNvSpPr>
          <p:nvPr>
            <p:ph type="title"/>
          </p:nvPr>
        </p:nvSpPr>
        <p:spPr/>
        <p:txBody>
          <a:bodyPr/>
          <a:lstStyle/>
          <a:p>
            <a:r>
              <a:rPr lang="en-US" dirty="0">
                <a:solidFill>
                  <a:schemeClr val="bg1"/>
                </a:solidFill>
              </a:rPr>
              <a:t>Mo</a:t>
            </a:r>
            <a:r>
              <a:rPr lang="en-US" dirty="0"/>
              <a:t>st Important Point: It’s Complicated</a:t>
            </a:r>
          </a:p>
        </p:txBody>
      </p:sp>
      <p:sp>
        <p:nvSpPr>
          <p:cNvPr id="3" name="Content Placeholder 2">
            <a:extLst>
              <a:ext uri="{FF2B5EF4-FFF2-40B4-BE49-F238E27FC236}">
                <a16:creationId xmlns:a16="http://schemas.microsoft.com/office/drawing/2014/main" id="{B76D50FE-8988-D844-8036-24A2C088FF9E}"/>
              </a:ext>
            </a:extLst>
          </p:cNvPr>
          <p:cNvSpPr>
            <a:spLocks noGrp="1"/>
          </p:cNvSpPr>
          <p:nvPr>
            <p:ph idx="1"/>
          </p:nvPr>
        </p:nvSpPr>
        <p:spPr/>
        <p:txBody>
          <a:bodyPr/>
          <a:lstStyle/>
          <a:p>
            <a:pPr>
              <a:spcBef>
                <a:spcPts val="0"/>
              </a:spcBef>
              <a:spcAft>
                <a:spcPts val="1800"/>
              </a:spcAft>
              <a:defRPr/>
            </a:pPr>
            <a:r>
              <a:rPr lang="en-US" dirty="0"/>
              <a:t>Minimum wage helps some (many) workers, but has negative consequences.</a:t>
            </a:r>
          </a:p>
          <a:p>
            <a:pPr>
              <a:spcBef>
                <a:spcPts val="0"/>
              </a:spcBef>
              <a:spcAft>
                <a:spcPts val="1800"/>
              </a:spcAft>
              <a:defRPr/>
            </a:pPr>
            <a:r>
              <a:rPr lang="en-US" dirty="0"/>
              <a:t>Little or no evidence of net benefits for low-income families.</a:t>
            </a:r>
          </a:p>
          <a:p>
            <a:pPr>
              <a:spcBef>
                <a:spcPts val="0"/>
              </a:spcBef>
              <a:spcAft>
                <a:spcPts val="1800"/>
              </a:spcAft>
            </a:pPr>
            <a:r>
              <a:rPr lang="en-US" dirty="0"/>
              <a:t>There are winners and losers from a higher minimum wage.</a:t>
            </a:r>
          </a:p>
          <a:p>
            <a:pPr>
              <a:spcBef>
                <a:spcPts val="0"/>
              </a:spcBef>
              <a:spcAft>
                <a:spcPts val="1800"/>
              </a:spcAft>
            </a:pPr>
            <a:r>
              <a:rPr lang="en-US" dirty="0"/>
              <a:t>Policymakers and the public then have to decide if enough of the gains are going to those they want to help, to offset the losses for others.</a:t>
            </a:r>
          </a:p>
          <a:p>
            <a:pPr>
              <a:spcBef>
                <a:spcPts val="0"/>
              </a:spcBef>
              <a:spcAft>
                <a:spcPts val="600"/>
              </a:spcAft>
            </a:pPr>
            <a:r>
              <a:rPr lang="en-US" dirty="0"/>
              <a:t>There are other policies that likely work better.</a:t>
            </a:r>
          </a:p>
        </p:txBody>
      </p:sp>
      <p:sp>
        <p:nvSpPr>
          <p:cNvPr id="4" name="Slide Number Placeholder 3">
            <a:extLst>
              <a:ext uri="{FF2B5EF4-FFF2-40B4-BE49-F238E27FC236}">
                <a16:creationId xmlns:a16="http://schemas.microsoft.com/office/drawing/2014/main" id="{6DB4EDEC-FD7A-F742-AED4-87FFC07551FF}"/>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238900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95792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68768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65675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a:t>
            </a:r>
            <a:r>
              <a:rPr lang="en-US" dirty="0" err="1"/>
              <a:t>Haveman</a:t>
            </a:r>
            <a:r>
              <a:rPr lang="en-US" dirty="0"/>
              <a:t>, NEED</a:t>
            </a:r>
          </a:p>
          <a:p>
            <a:pPr lvl="1"/>
            <a:r>
              <a:rPr lang="en-US" dirty="0"/>
              <a:t>Veronika Dolar, SUNY Old Westbury</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90046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chart, line chart&#10;&#10;Description automatically generated">
            <a:extLst>
              <a:ext uri="{FF2B5EF4-FFF2-40B4-BE49-F238E27FC236}">
                <a16:creationId xmlns:a16="http://schemas.microsoft.com/office/drawing/2014/main" id="{25DD613F-F506-804A-8AD6-F3F6214F92AA}"/>
              </a:ext>
            </a:extLst>
          </p:cNvPr>
          <p:cNvPicPr>
            <a:picLocks noChangeAspect="1"/>
          </p:cNvPicPr>
          <p:nvPr/>
        </p:nvPicPr>
        <p:blipFill>
          <a:blip r:embed="rId2" r:link="rId3"/>
          <a:stretch>
            <a:fillRect/>
          </a:stretch>
        </p:blipFill>
        <p:spPr>
          <a:xfrm>
            <a:off x="1066800" y="1201026"/>
            <a:ext cx="10058400" cy="5029200"/>
          </a:xfrm>
          <a:prstGeom prst="rect">
            <a:avLst/>
          </a:prstGeom>
        </p:spPr>
      </p:pic>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a:xfrm>
            <a:off x="881064" y="0"/>
            <a:ext cx="10515600" cy="1325563"/>
          </a:xfrm>
        </p:spPr>
        <p:txBody>
          <a:bodyPr/>
          <a:lstStyle/>
          <a:p>
            <a:r>
              <a:rPr lang="en-US" dirty="0">
                <a:solidFill>
                  <a:schemeClr val="bg1"/>
                </a:solidFill>
              </a:rPr>
              <a:t>His</a:t>
            </a:r>
            <a:r>
              <a:rPr lang="en-US" dirty="0"/>
              <a:t>tory of the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4" r:link="rId5"/>
          <a:srcRect/>
          <a:stretch>
            <a:fillRect/>
          </a:stretch>
        </p:blipFill>
        <p:spPr>
          <a:xfrm>
            <a:off x="1066800" y="1201026"/>
            <a:ext cx="10058400" cy="5029200"/>
          </a:xfrm>
          <a:prstGeom prst="rect">
            <a:avLst/>
          </a:prstGeom>
        </p:spPr>
      </p:pic>
    </p:spTree>
    <p:extLst>
      <p:ext uri="{BB962C8B-B14F-4D97-AF65-F5344CB8AC3E}">
        <p14:creationId xmlns:p14="http://schemas.microsoft.com/office/powerpoint/2010/main" val="1091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EE9-5A6F-2248-A777-6F7023260553}"/>
              </a:ext>
            </a:extLst>
          </p:cNvPr>
          <p:cNvSpPr>
            <a:spLocks noGrp="1"/>
          </p:cNvSpPr>
          <p:nvPr>
            <p:ph type="title"/>
          </p:nvPr>
        </p:nvSpPr>
        <p:spPr>
          <a:xfrm>
            <a:off x="990600" y="0"/>
            <a:ext cx="10515600" cy="1325563"/>
          </a:xfrm>
        </p:spPr>
        <p:txBody>
          <a:bodyPr/>
          <a:lstStyle/>
          <a:p>
            <a:r>
              <a:rPr lang="en-US" dirty="0">
                <a:solidFill>
                  <a:schemeClr val="bg1"/>
                </a:solidFill>
              </a:rPr>
              <a:t>Co</a:t>
            </a:r>
            <a:r>
              <a:rPr lang="en-US" dirty="0"/>
              <a:t>mmon View of Minimum Wage</a:t>
            </a:r>
          </a:p>
        </p:txBody>
      </p:sp>
      <p:sp>
        <p:nvSpPr>
          <p:cNvPr id="3" name="Content Placeholder 2">
            <a:extLst>
              <a:ext uri="{FF2B5EF4-FFF2-40B4-BE49-F238E27FC236}">
                <a16:creationId xmlns:a16="http://schemas.microsoft.com/office/drawing/2014/main" id="{61267F8D-61AC-614F-A1CF-EE25FE39263F}"/>
              </a:ext>
            </a:extLst>
          </p:cNvPr>
          <p:cNvSpPr>
            <a:spLocks noGrp="1"/>
          </p:cNvSpPr>
          <p:nvPr>
            <p:ph idx="1"/>
          </p:nvPr>
        </p:nvSpPr>
        <p:spPr/>
        <p:txBody>
          <a:bodyPr/>
          <a:lstStyle/>
          <a:p>
            <a:r>
              <a:rPr lang="en-US" dirty="0"/>
              <a:t>Wages go up.</a:t>
            </a:r>
          </a:p>
          <a:p>
            <a:r>
              <a:rPr lang="en-US" dirty="0"/>
              <a:t>Labor costs go up.</a:t>
            </a:r>
          </a:p>
          <a:p>
            <a:r>
              <a:rPr lang="en-US" dirty="0"/>
              <a:t>Employment falls and Unemployment increases.</a:t>
            </a:r>
          </a:p>
          <a:p>
            <a:endParaRPr lang="en-US" dirty="0"/>
          </a:p>
          <a:p>
            <a:r>
              <a:rPr lang="en-US" dirty="0"/>
              <a:t>Bottom line: are the increased wages worth the drop in employment?</a:t>
            </a:r>
          </a:p>
          <a:p>
            <a:endParaRPr lang="en-US" dirty="0"/>
          </a:p>
          <a:p>
            <a:r>
              <a:rPr lang="en-US" dirty="0"/>
              <a:t>This is a very SIMPLE view of the minimum wage.</a:t>
            </a:r>
          </a:p>
          <a:p>
            <a:pPr lvl="1"/>
            <a:r>
              <a:rPr lang="en-US" dirty="0"/>
              <a:t>Economics is complicated.</a:t>
            </a:r>
          </a:p>
        </p:txBody>
      </p:sp>
      <p:sp>
        <p:nvSpPr>
          <p:cNvPr id="4" name="Slide Number Placeholder 3">
            <a:extLst>
              <a:ext uri="{FF2B5EF4-FFF2-40B4-BE49-F238E27FC236}">
                <a16:creationId xmlns:a16="http://schemas.microsoft.com/office/drawing/2014/main" id="{39E02039-0B0C-E14B-A37D-6147F752D19A}"/>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42572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6FCFD7-11A0-4732-8302-47AA7F168158}"/>
              </a:ext>
            </a:extLst>
          </p:cNvPr>
          <p:cNvSpPr>
            <a:spLocks noGrp="1"/>
          </p:cNvSpPr>
          <p:nvPr>
            <p:ph type="title"/>
          </p:nvPr>
        </p:nvSpPr>
        <p:spPr/>
        <p:txBody>
          <a:bodyPr/>
          <a:lstStyle/>
          <a:p>
            <a:r>
              <a:rPr lang="en-US" dirty="0"/>
              <a:t>How Much Unemployment will the MW Create?</a:t>
            </a:r>
          </a:p>
        </p:txBody>
      </p:sp>
      <p:sp>
        <p:nvSpPr>
          <p:cNvPr id="6" name="Text Placeholder 5">
            <a:extLst>
              <a:ext uri="{FF2B5EF4-FFF2-40B4-BE49-F238E27FC236}">
                <a16:creationId xmlns:a16="http://schemas.microsoft.com/office/drawing/2014/main" id="{6AB951A5-4FEA-46B7-9087-3FC1E20ABDC2}"/>
              </a:ext>
            </a:extLst>
          </p:cNvPr>
          <p:cNvSpPr>
            <a:spLocks noGrp="1"/>
          </p:cNvSpPr>
          <p:nvPr>
            <p:ph type="body" idx="1"/>
          </p:nvPr>
        </p:nvSpPr>
        <p:spPr/>
        <p:txBody>
          <a:bodyPr/>
          <a:lstStyle/>
          <a:p>
            <a:r>
              <a:rPr lang="en-US" dirty="0"/>
              <a:t>Very Elastic Supply and Demand</a:t>
            </a:r>
          </a:p>
        </p:txBody>
      </p:sp>
      <p:sp>
        <p:nvSpPr>
          <p:cNvPr id="8" name="Text Placeholder 7">
            <a:extLst>
              <a:ext uri="{FF2B5EF4-FFF2-40B4-BE49-F238E27FC236}">
                <a16:creationId xmlns:a16="http://schemas.microsoft.com/office/drawing/2014/main" id="{227DE455-EBDA-4658-B1A1-593BD40E0F78}"/>
              </a:ext>
            </a:extLst>
          </p:cNvPr>
          <p:cNvSpPr>
            <a:spLocks noGrp="1"/>
          </p:cNvSpPr>
          <p:nvPr>
            <p:ph type="body" sz="quarter" idx="3"/>
          </p:nvPr>
        </p:nvSpPr>
        <p:spPr/>
        <p:txBody>
          <a:bodyPr/>
          <a:lstStyle/>
          <a:p>
            <a:r>
              <a:rPr lang="en-US" dirty="0"/>
              <a:t>Very Inelastic Supply and Demand</a:t>
            </a:r>
          </a:p>
        </p:txBody>
      </p:sp>
      <p:sp>
        <p:nvSpPr>
          <p:cNvPr id="4" name="Slide Number Placeholder 3">
            <a:extLst>
              <a:ext uri="{FF2B5EF4-FFF2-40B4-BE49-F238E27FC236}">
                <a16:creationId xmlns:a16="http://schemas.microsoft.com/office/drawing/2014/main" id="{86E5450D-E2A6-4B9C-971F-6B893D76D52D}"/>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16" name="Content Placeholder 15">
            <a:extLst>
              <a:ext uri="{FF2B5EF4-FFF2-40B4-BE49-F238E27FC236}">
                <a16:creationId xmlns:a16="http://schemas.microsoft.com/office/drawing/2014/main" id="{A16F0A41-048F-48B8-9B87-2F7BF9AD25CF}"/>
              </a:ext>
            </a:extLst>
          </p:cNvPr>
          <p:cNvPicPr>
            <a:picLocks noGrp="1" noChangeAspect="1"/>
          </p:cNvPicPr>
          <p:nvPr>
            <p:ph sz="half" idx="2"/>
          </p:nvPr>
        </p:nvPicPr>
        <p:blipFill>
          <a:blip r:embed="rId2"/>
          <a:stretch>
            <a:fillRect/>
          </a:stretch>
        </p:blipFill>
        <p:spPr>
          <a:xfrm>
            <a:off x="839788" y="2737741"/>
            <a:ext cx="5157787" cy="3219256"/>
          </a:xfrm>
          <a:prstGeom prst="rect">
            <a:avLst/>
          </a:prstGeom>
        </p:spPr>
      </p:pic>
      <p:pic>
        <p:nvPicPr>
          <p:cNvPr id="19" name="Content Placeholder 18">
            <a:extLst>
              <a:ext uri="{FF2B5EF4-FFF2-40B4-BE49-F238E27FC236}">
                <a16:creationId xmlns:a16="http://schemas.microsoft.com/office/drawing/2014/main" id="{E2EBCF9E-99DD-4AF8-A92E-B0AF7B914DC1}"/>
              </a:ext>
            </a:extLst>
          </p:cNvPr>
          <p:cNvPicPr>
            <a:picLocks noGrp="1" noChangeAspect="1"/>
          </p:cNvPicPr>
          <p:nvPr>
            <p:ph sz="quarter" idx="4"/>
          </p:nvPr>
        </p:nvPicPr>
        <p:blipFill>
          <a:blip r:embed="rId3"/>
          <a:stretch>
            <a:fillRect/>
          </a:stretch>
        </p:blipFill>
        <p:spPr>
          <a:xfrm>
            <a:off x="6532686" y="2631483"/>
            <a:ext cx="4523823" cy="3219256"/>
          </a:xfrm>
          <a:prstGeom prst="rect">
            <a:avLst/>
          </a:prstGeom>
        </p:spPr>
      </p:pic>
    </p:spTree>
    <p:extLst>
      <p:ext uri="{BB962C8B-B14F-4D97-AF65-F5344CB8AC3E}">
        <p14:creationId xmlns:p14="http://schemas.microsoft.com/office/powerpoint/2010/main" val="42239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202F99-A8B2-4FC4-8EBA-CD5FB6863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487A10-257C-47B1-B61A-95C24DAC039D}">
  <ds:schemaRefs>
    <ds:schemaRef ds:uri="http://www.w3.org/XML/1998/namespace"/>
    <ds:schemaRef ds:uri="61a660bb-b57a-4fbc-ba10-8471d70fe46f"/>
    <ds:schemaRef ds:uri="http://schemas.microsoft.com/office/2006/documentManagement/types"/>
    <ds:schemaRef ds:uri="http://purl.org/dc/elements/1.1/"/>
    <ds:schemaRef ds:uri="f1e60ea2-d1f2-40fb-ac47-3f06e0d3f2d6"/>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A7FA58BA-53B1-4EDB-88AB-A23F48927D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19475</TotalTime>
  <Words>2070</Words>
  <Application>Microsoft Macintosh PowerPoint</Application>
  <PresentationFormat>Widescreen</PresentationFormat>
  <Paragraphs>289</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Courier New</vt:lpstr>
      <vt:lpstr>Custom Design</vt:lpstr>
      <vt:lpstr>PowerPoint Presentation</vt:lpstr>
      <vt:lpstr> National Economic Education Delegation</vt:lpstr>
      <vt:lpstr>Who Are We?</vt:lpstr>
      <vt:lpstr>Where Are We?</vt:lpstr>
      <vt:lpstr> Available NEED Topics Include:</vt:lpstr>
      <vt:lpstr>Credits and Disclaimer</vt:lpstr>
      <vt:lpstr>History of the Minimum Wage</vt:lpstr>
      <vt:lpstr>Common View of Minimum Wage</vt:lpstr>
      <vt:lpstr>How Much Unemployment will the MW Create?</vt:lpstr>
      <vt:lpstr>Empirical Evidence</vt:lpstr>
      <vt:lpstr>Market Structure</vt:lpstr>
      <vt:lpstr>What types of markets are there?</vt:lpstr>
      <vt:lpstr>Monopsony in the Labor Market and MW</vt:lpstr>
      <vt:lpstr>Monopsony in the Labor Market and MW</vt:lpstr>
      <vt:lpstr>Real Minimum Wage and Productivity</vt:lpstr>
      <vt:lpstr>PowerPoint Presentation</vt:lpstr>
      <vt:lpstr>PowerPoint Presentation</vt:lpstr>
      <vt:lpstr>Simple Views are Incomplete</vt:lpstr>
      <vt:lpstr>Responses by Employer</vt:lpstr>
      <vt:lpstr>Responses by Employee</vt:lpstr>
      <vt:lpstr>Arguments FOR a Minimum Wage</vt:lpstr>
      <vt:lpstr>Arguments AGAINST a Minimum Wage Hike</vt:lpstr>
      <vt:lpstr>Who Wins? No Clear Answer</vt:lpstr>
      <vt:lpstr>Raise the Wage Act 2021 (RWA)</vt:lpstr>
      <vt:lpstr>Scheduled Min Wage Increases Under RWA</vt:lpstr>
      <vt:lpstr>PowerPoint Presentation</vt:lpstr>
      <vt:lpstr>Economic Consensus on $15/hour?  NO</vt:lpstr>
      <vt:lpstr>CBO Analysis</vt:lpstr>
      <vt:lpstr>What to make of the CBO results?</vt:lpstr>
      <vt:lpstr>Summary</vt:lpstr>
      <vt:lpstr>Most Important Point: It’s Complicated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220</cp:revision>
  <cp:lastPrinted>2021-03-18T16:11:23Z</cp:lastPrinted>
  <dcterms:created xsi:type="dcterms:W3CDTF">2017-05-03T22:30:38Z</dcterms:created>
  <dcterms:modified xsi:type="dcterms:W3CDTF">2021-06-10T20:17:24Z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