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256" r:id="rId2"/>
    <p:sldId id="434" r:id="rId3"/>
    <p:sldId id="327" r:id="rId4"/>
    <p:sldId id="258" r:id="rId5"/>
    <p:sldId id="1130" r:id="rId6"/>
    <p:sldId id="1135" r:id="rId7"/>
    <p:sldId id="1131" r:id="rId8"/>
    <p:sldId id="1089" r:id="rId9"/>
    <p:sldId id="1093" r:id="rId10"/>
    <p:sldId id="1132" r:id="rId11"/>
    <p:sldId id="1133" r:id="rId12"/>
    <p:sldId id="1138" r:id="rId13"/>
    <p:sldId id="1134" r:id="rId14"/>
    <p:sldId id="1139" r:id="rId15"/>
    <p:sldId id="260" r:id="rId16"/>
    <p:sldId id="1117" r:id="rId17"/>
    <p:sldId id="1119" r:id="rId18"/>
    <p:sldId id="1120" r:id="rId19"/>
    <p:sldId id="276" r:id="rId20"/>
    <p:sldId id="1123" r:id="rId21"/>
    <p:sldId id="1109" r:id="rId22"/>
    <p:sldId id="1124" r:id="rId23"/>
    <p:sldId id="1125" r:id="rId24"/>
    <p:sldId id="1126" r:id="rId25"/>
    <p:sldId id="259" r:id="rId26"/>
    <p:sldId id="261" r:id="rId27"/>
    <p:sldId id="262" r:id="rId28"/>
    <p:sldId id="263" r:id="rId29"/>
    <p:sldId id="264" r:id="rId30"/>
    <p:sldId id="265" r:id="rId31"/>
    <p:sldId id="274" r:id="rId32"/>
    <p:sldId id="275" r:id="rId33"/>
    <p:sldId id="1108" r:id="rId34"/>
    <p:sldId id="278" r:id="rId35"/>
    <p:sldId id="1127" r:id="rId36"/>
    <p:sldId id="1128" r:id="rId37"/>
    <p:sldId id="277" r:id="rId38"/>
    <p:sldId id="1110" r:id="rId39"/>
    <p:sldId id="1111" r:id="rId40"/>
    <p:sldId id="1112" r:id="rId41"/>
    <p:sldId id="1137" r:id="rId42"/>
    <p:sldId id="1114" r:id="rId43"/>
    <p:sldId id="1140" r:id="rId44"/>
    <p:sldId id="1141" r:id="rId45"/>
    <p:sldId id="1142" r:id="rId46"/>
    <p:sldId id="1143" r:id="rId47"/>
    <p:sldId id="1144" r:id="rId48"/>
    <p:sldId id="1129" r:id="rId49"/>
    <p:sldId id="1027" r:id="rId50"/>
    <p:sldId id="1115" r:id="rId51"/>
    <p:sldId id="1116" r:id="rId52"/>
    <p:sldId id="1099" r:id="rId53"/>
    <p:sldId id="1100" r:id="rId54"/>
    <p:sldId id="1097" r:id="rId55"/>
    <p:sldId id="1104" r:id="rId56"/>
    <p:sldId id="1105" r:id="rId57"/>
    <p:sldId id="1106" r:id="rId58"/>
    <p:sldId id="108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9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NEED </a:t>
            </a:r>
            <a:r>
              <a:rPr lang="en-US" sz="3200" dirty="0" err="1">
                <a:solidFill>
                  <a:schemeClr val="tx2"/>
                </a:solidFill>
              </a:rPr>
              <a:t>ThinkTank</a:t>
            </a:r>
            <a:r>
              <a:rPr lang="en-US" sz="3200" dirty="0">
                <a:solidFill>
                  <a:schemeClr val="tx2"/>
                </a:solidFill>
              </a:rPr>
              <a:t> Tuesday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September 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842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281996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waste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A meaningful magnitude of spending?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</a:t>
            </a:r>
            <a:r>
              <a:rPr lang="en-US" dirty="0"/>
              <a:t>ding – According to the White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Targeted corporate user fees.</a:t>
            </a:r>
          </a:p>
          <a:p>
            <a:r>
              <a:rPr lang="en-US" dirty="0"/>
              <a:t>Strengthening tax enforcement – crypto currencies.</a:t>
            </a:r>
          </a:p>
          <a:p>
            <a:r>
              <a:rPr lang="en-US" dirty="0"/>
              <a:t>Revenue generated from higher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90921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Eco</a:t>
            </a:r>
            <a:r>
              <a:rPr lang="en-US" sz="3900" dirty="0"/>
              <a:t>nometric issues that make the task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Direction of causality</a:t>
            </a:r>
          </a:p>
          <a:p>
            <a:pPr lvl="1"/>
            <a:r>
              <a:rPr lang="en-US" dirty="0"/>
              <a:t>Between infrastructure investment and productivity</a:t>
            </a:r>
          </a:p>
          <a:p>
            <a:pPr lvl="1"/>
            <a:r>
              <a:rPr lang="en-US" dirty="0"/>
              <a:t>Between infrastructure investment and output</a:t>
            </a:r>
          </a:p>
          <a:p>
            <a:r>
              <a:rPr lang="en-US" dirty="0"/>
              <a:t>Spurious correlation</a:t>
            </a:r>
          </a:p>
          <a:p>
            <a:pPr lvl="1"/>
            <a:r>
              <a:rPr lang="en-US" dirty="0"/>
              <a:t>Non stationary data</a:t>
            </a:r>
          </a:p>
          <a:p>
            <a:pPr lvl="1"/>
            <a:r>
              <a:rPr lang="en-US" dirty="0"/>
              <a:t>Ignoring unobserved factors that might affect both infrastructure investment and output</a:t>
            </a:r>
          </a:p>
          <a:p>
            <a:r>
              <a:rPr lang="en-US" dirty="0"/>
              <a:t>Heterogenous Effects</a:t>
            </a:r>
          </a:p>
        </p:txBody>
      </p:sp>
    </p:spTree>
    <p:extLst>
      <p:ext uri="{BB962C8B-B14F-4D97-AF65-F5344CB8AC3E}">
        <p14:creationId xmlns:p14="http://schemas.microsoft.com/office/powerpoint/2010/main" val="323825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from the 2009 American Recovery and Reinvestment Act</a:t>
            </a:r>
          </a:p>
          <a:p>
            <a:pPr lvl="1"/>
            <a:r>
              <a:rPr lang="en-US" b="0" dirty="0"/>
              <a:t>Each $100,000 spent led to 0.8 job-years created</a:t>
            </a:r>
          </a:p>
          <a:p>
            <a:pPr lvl="1"/>
            <a:r>
              <a:rPr lang="en-US" b="0" dirty="0"/>
              <a:t>Highway construction employment unaffected in 2009-10 </a:t>
            </a:r>
          </a:p>
          <a:p>
            <a:pPr lvl="2"/>
            <a:r>
              <a:rPr lang="en-US" b="0" dirty="0"/>
              <a:t>fell sharply afterwards</a:t>
            </a:r>
          </a:p>
          <a:p>
            <a:pPr lvl="1"/>
            <a:r>
              <a:rPr lang="en-US" dirty="0"/>
              <a:t>Significant “crowd-in” of state and local highway spending</a:t>
            </a:r>
          </a:p>
          <a:p>
            <a:pPr lvl="2"/>
            <a:r>
              <a:rPr lang="en-US" dirty="0"/>
              <a:t>For each $1 of federal grant and additional $2.30 in state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56" y="-11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72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06588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08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8836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1640309"/>
              </p:ext>
            </p:extLst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4403004"/>
              </p:ext>
            </p:extLst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 few P3s in California</a:t>
            </a:r>
          </a:p>
          <a:p>
            <a:pPr lvl="1"/>
            <a:r>
              <a:rPr lang="en-US" dirty="0"/>
              <a:t>Route 91 toll lanes in Orange County</a:t>
            </a:r>
          </a:p>
          <a:p>
            <a:pPr lvl="1"/>
            <a:r>
              <a:rPr lang="en-US" dirty="0"/>
              <a:t>Route 125 toll road in San Diego County</a:t>
            </a:r>
          </a:p>
          <a:p>
            <a:pPr lvl="1"/>
            <a:r>
              <a:rPr lang="en-US" dirty="0"/>
              <a:t>Presidio Parkway project connecting the City of San Francisco to the Golden Gate Bridge</a:t>
            </a:r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55030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in light of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282" y="1253331"/>
            <a:ext cx="60794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Public or private infrastructure investment</a:t>
            </a:r>
          </a:p>
          <a:p>
            <a:r>
              <a:rPr lang="en-US" sz="2400" dirty="0"/>
              <a:t>Infrastructure investment in the US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endParaRPr lang="en-US" sz="3200" b="0" dirty="0"/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without 25/3 Mbps broadband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low.</a:t>
            </a:r>
          </a:p>
          <a:p>
            <a:r>
              <a:rPr lang="en-US" dirty="0"/>
              <a:t>Given the state of our infrastructure, the ROI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7635C-9EFD-6D41-8CAF-DD2483FE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1336202"/>
            <a:ext cx="10103556" cy="488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D96A7-9CCC-1048-B810-FADFDF9433FF}"/>
              </a:ext>
            </a:extLst>
          </p:cNvPr>
          <p:cNvSpPr txBox="1"/>
          <p:nvPr/>
        </p:nvSpPr>
        <p:spPr>
          <a:xfrm>
            <a:off x="5633156" y="4515556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$23.2 Trillion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E1E5-1701-F14D-BC8E-4D2E22FC6172}"/>
              </a:ext>
            </a:extLst>
          </p:cNvPr>
          <p:cNvSpPr txBox="1"/>
          <p:nvPr/>
        </p:nvSpPr>
        <p:spPr>
          <a:xfrm>
            <a:off x="9623778" y="1473201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$28.5 Trillion</a:t>
            </a:r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B1CF-64A4-2B47-9BD2-BF6AC5B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Debt and Low Interest Rates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87163CF-4B0A-AA45-B477-068A335E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19105" y="1253331"/>
            <a:ext cx="9953790" cy="4976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B9B1-B880-6149-AADF-A9C87C8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70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DBA-7CCA-004F-B5F6-17EFC6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Outlook is Troublesome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CED-6DC0-8148-96BC-4BBD60F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3147-0124-E347-BD1A-282FE37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9" y="924447"/>
            <a:ext cx="7958668" cy="5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3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Infrastructure investment is important.</a:t>
            </a:r>
          </a:p>
          <a:p>
            <a:r>
              <a:rPr lang="en-US" sz="2400" dirty="0"/>
              <a:t>Current state of US infrastructure – leaves a lot to be desired for.</a:t>
            </a:r>
          </a:p>
          <a:p>
            <a:r>
              <a:rPr lang="en-US" sz="2400" dirty="0"/>
              <a:t>Public infrastructure investment can play a vital role in long run growth.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short-term stimulus.</a:t>
            </a:r>
          </a:p>
          <a:p>
            <a:r>
              <a:rPr lang="en-US" sz="2400" dirty="0"/>
              <a:t>Arguments for and against going big.</a:t>
            </a:r>
          </a:p>
          <a:p>
            <a:pPr lvl="1"/>
            <a:r>
              <a:rPr lang="en-US" sz="2000" dirty="0"/>
              <a:t>ROI arguments likely carry the day in todays interest rate environment.</a:t>
            </a:r>
          </a:p>
          <a:p>
            <a:pPr lvl="1"/>
            <a:r>
              <a:rPr lang="en-US" sz="2000" dirty="0"/>
              <a:t>Risk is always the impact on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dirty="0"/>
              <a:t>  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3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614711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~2,500 separate transit agencies.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914400" lvl="2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Transit’s physical infrastructure fairs considerably worse (% NOT in “state of good repair”): </a:t>
            </a:r>
          </a:p>
          <a:p>
            <a:pPr lvl="2" algn="just"/>
            <a:r>
              <a:rPr lang="en-US" sz="2000" dirty="0"/>
              <a:t>15% of facilities (e.g., maintenance facilities), </a:t>
            </a:r>
          </a:p>
          <a:p>
            <a:pPr lvl="2" algn="just"/>
            <a:r>
              <a:rPr lang="en-US" sz="2000" dirty="0"/>
              <a:t>17% of systems (e.g., power, signal, communications, fare collecting) </a:t>
            </a:r>
          </a:p>
          <a:p>
            <a:pPr lvl="2" algn="just"/>
            <a:r>
              <a:rPr lang="en-US" sz="2000" dirty="0"/>
              <a:t>35% of guideway elements (e.g., tracks), and </a:t>
            </a:r>
          </a:p>
          <a:p>
            <a:pPr lvl="2" algn="just"/>
            <a:r>
              <a:rPr lang="en-US" sz="2000" dirty="0"/>
              <a:t>37% of stations.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18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2018,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2017, 80% of flights were on-time. Delays were caused by </a:t>
            </a:r>
          </a:p>
          <a:p>
            <a:pPr lvl="2"/>
            <a:r>
              <a:rPr lang="en-US" sz="2000" dirty="0"/>
              <a:t>late-arriving aircrafts (6.8%), </a:t>
            </a:r>
          </a:p>
          <a:p>
            <a:pPr lvl="2"/>
            <a:r>
              <a:rPr lang="en-US" sz="2000" dirty="0"/>
              <a:t>air carriers (5%), </a:t>
            </a:r>
          </a:p>
          <a:p>
            <a:pPr lvl="2"/>
            <a:r>
              <a:rPr lang="en-US" sz="2000" dirty="0"/>
              <a:t>weather (3.1%), and </a:t>
            </a:r>
          </a:p>
          <a:p>
            <a:pPr lvl="2"/>
            <a:r>
              <a:rPr lang="en-US" sz="2000" dirty="0"/>
              <a:t>diverted flights (0.2%).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13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16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1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15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14,748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76%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3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90,000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Average age – 56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2015, there were 15,500 high-hazard potential dams </a:t>
            </a:r>
          </a:p>
          <a:p>
            <a:pPr lvl="2"/>
            <a:r>
              <a:rPr lang="en-US" dirty="0"/>
              <a:t>up 52% since 2005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88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78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 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pPr lvl="1"/>
            <a:endParaRPr lang="en-US" dirty="0"/>
          </a:p>
          <a:p>
            <a:r>
              <a:rPr lang="en-US" dirty="0"/>
              <a:t>What definition of “infrastructure” is the most useful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34922</TotalTime>
  <Words>3202</Words>
  <Application>Microsoft Macintosh PowerPoint</Application>
  <PresentationFormat>Widescreen</PresentationFormat>
  <Paragraphs>532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Wingdings</vt:lpstr>
      <vt:lpstr>Custom Design</vt:lpstr>
      <vt:lpstr>PowerPoint Presentation</vt:lpstr>
      <vt:lpstr>Who Are We?</vt:lpstr>
      <vt:lpstr>Credits and Disclaimer</vt:lpstr>
      <vt:lpstr>Outline</vt:lpstr>
      <vt:lpstr>What is a Useful Definition of Infrastructure?</vt:lpstr>
      <vt:lpstr>Different Kinds of Infrastructure (&amp; Examples)</vt:lpstr>
      <vt:lpstr>Infrastructure – Is it:</vt:lpstr>
      <vt:lpstr>Categories of Infrastructure</vt:lpstr>
      <vt:lpstr>Current State of Infrastructure in the US</vt:lpstr>
      <vt:lpstr>Current Infrastructure Package</vt:lpstr>
      <vt:lpstr>What is in it?</vt:lpstr>
      <vt:lpstr>What is missing?</vt:lpstr>
      <vt:lpstr>Funding – According to the White House</vt:lpstr>
      <vt:lpstr>Infrastructure Benefits</vt:lpstr>
      <vt:lpstr>Infrastructure in economic models</vt:lpstr>
      <vt:lpstr>Econometric issues that make the task difficult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Spending</vt:lpstr>
      <vt:lpstr>Empirical Evidence on Effect of Gov’t Spending</vt:lpstr>
      <vt:lpstr>Infrastructure Investment in the US</vt:lpstr>
      <vt:lpstr>Government Spending on Infrastructure, 2017</vt:lpstr>
      <vt:lpstr>Spending on Infrastructure as Share of GDP</vt:lpstr>
      <vt:lpstr>Infrastructure Spending by Category</vt:lpstr>
      <vt:lpstr> Infrastructure Spending by Levels of Government</vt:lpstr>
      <vt:lpstr>Spending by Category and Level of Gov’t</vt:lpstr>
      <vt:lpstr>What About Private Sector Investment?</vt:lpstr>
      <vt:lpstr>What Is a Public-Private Partnership?</vt:lpstr>
      <vt:lpstr>Types of PPP contracts</vt:lpstr>
      <vt:lpstr>Few Public-Private Partnerships in the US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Enormous Economic Benefits to Access</vt:lpstr>
      <vt:lpstr>Technological Advancements of the Future to the Rescue?</vt:lpstr>
      <vt:lpstr>Pace of Investment</vt:lpstr>
      <vt:lpstr>Too Much, Too Soon? Too Little, Too Late?</vt:lpstr>
      <vt:lpstr>COVID Borrowing</vt:lpstr>
      <vt:lpstr>Rising Debt and Low Interest Rates</vt:lpstr>
      <vt:lpstr>Debt Outlook is Troublesome</vt:lpstr>
      <vt:lpstr> Summary</vt:lpstr>
      <vt:lpstr> Thank you!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367</cp:revision>
  <dcterms:created xsi:type="dcterms:W3CDTF">2017-05-03T22:30:38Z</dcterms:created>
  <dcterms:modified xsi:type="dcterms:W3CDTF">2021-09-06T21:25:52Z</dcterms:modified>
</cp:coreProperties>
</file>