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0"/>
  </p:notesMasterIdLst>
  <p:handoutMasterIdLst>
    <p:handoutMasterId r:id="rId41"/>
  </p:handoutMasterIdLst>
  <p:sldIdLst>
    <p:sldId id="4142" r:id="rId2"/>
    <p:sldId id="328" r:id="rId3"/>
    <p:sldId id="434" r:id="rId4"/>
    <p:sldId id="330" r:id="rId5"/>
    <p:sldId id="4223" r:id="rId6"/>
    <p:sldId id="4062" r:id="rId7"/>
    <p:sldId id="4346" r:id="rId8"/>
    <p:sldId id="4012" r:id="rId9"/>
    <p:sldId id="4646" r:id="rId10"/>
    <p:sldId id="4649" r:id="rId11"/>
    <p:sldId id="4390" r:id="rId12"/>
    <p:sldId id="4374" r:id="rId13"/>
    <p:sldId id="4391" r:id="rId14"/>
    <p:sldId id="4544" r:id="rId15"/>
    <p:sldId id="4430" r:id="rId16"/>
    <p:sldId id="4501" r:id="rId17"/>
    <p:sldId id="4433" r:id="rId18"/>
    <p:sldId id="4643" r:id="rId19"/>
    <p:sldId id="4644" r:id="rId20"/>
    <p:sldId id="4645" r:id="rId21"/>
    <p:sldId id="4651" r:id="rId22"/>
    <p:sldId id="4642" r:id="rId23"/>
    <p:sldId id="4417" r:id="rId24"/>
    <p:sldId id="4393" r:id="rId25"/>
    <p:sldId id="4140" r:id="rId26"/>
    <p:sldId id="4353" r:id="rId27"/>
    <p:sldId id="4362" r:id="rId28"/>
    <p:sldId id="4650" r:id="rId29"/>
    <p:sldId id="4221" r:id="rId30"/>
    <p:sldId id="4413" r:id="rId31"/>
    <p:sldId id="4416" r:id="rId32"/>
    <p:sldId id="4647" r:id="rId33"/>
    <p:sldId id="293" r:id="rId34"/>
    <p:sldId id="290" r:id="rId35"/>
    <p:sldId id="4378" r:id="rId36"/>
    <p:sldId id="4565" r:id="rId37"/>
    <p:sldId id="4648" r:id="rId38"/>
    <p:sldId id="119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Jon Haveman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11" autoAdjust="0"/>
    <p:restoredTop sz="95845"/>
  </p:normalViewPr>
  <p:slideViewPr>
    <p:cSldViewPr snapToGrid="0" snapToObjects="1">
      <p:cViewPr varScale="1">
        <p:scale>
          <a:sx n="105" d="100"/>
          <a:sy n="105" d="100"/>
        </p:scale>
        <p:origin x="224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30208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499705470281232E-2"/>
          <c:y val="2.4365482233502538E-2"/>
          <c:w val="0.92231390518599399"/>
          <c:h val="0.65649338502737919"/>
        </c:manualLayout>
      </c:layout>
      <c:lineChart>
        <c:grouping val="standard"/>
        <c:varyColors val="0"/>
        <c:ser>
          <c:idx val="0"/>
          <c:order val="0"/>
          <c:tx>
            <c:v>CPI Shelter Price Index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Graph'!$A$46:$A$120</c:f>
              <c:numCache>
                <c:formatCode>[$-409]mmm\-yy;@</c:formatCode>
                <c:ptCount val="7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  <c:pt idx="71">
                  <c:v>45261</c:v>
                </c:pt>
                <c:pt idx="72">
                  <c:v>45292</c:v>
                </c:pt>
                <c:pt idx="73">
                  <c:v>45323</c:v>
                </c:pt>
                <c:pt idx="74">
                  <c:v>45352</c:v>
                </c:pt>
              </c:numCache>
            </c:numRef>
          </c:cat>
          <c:val>
            <c:numRef>
              <c:f>'FRED Graph'!$D$46:$D$120</c:f>
              <c:numCache>
                <c:formatCode>0.00%</c:formatCode>
                <c:ptCount val="75"/>
                <c:pt idx="0">
                  <c:v>3.21204756117901E-2</c:v>
                </c:pt>
                <c:pt idx="1">
                  <c:v>3.1323100532010706E-2</c:v>
                </c:pt>
                <c:pt idx="2">
                  <c:v>3.3174921698100324E-2</c:v>
                </c:pt>
                <c:pt idx="3">
                  <c:v>3.3637540956445111E-2</c:v>
                </c:pt>
                <c:pt idx="4">
                  <c:v>3.4867992754527455E-2</c:v>
                </c:pt>
                <c:pt idx="5">
                  <c:v>3.3608667126491021E-2</c:v>
                </c:pt>
                <c:pt idx="6">
                  <c:v>3.4846611752375134E-2</c:v>
                </c:pt>
                <c:pt idx="7">
                  <c:v>3.3706474319513902E-2</c:v>
                </c:pt>
                <c:pt idx="8">
                  <c:v>3.283162780144866E-2</c:v>
                </c:pt>
                <c:pt idx="9">
                  <c:v>3.1953300045875377E-2</c:v>
                </c:pt>
                <c:pt idx="10">
                  <c:v>3.2674252728660091E-2</c:v>
                </c:pt>
                <c:pt idx="11">
                  <c:v>3.2291983546496983E-2</c:v>
                </c:pt>
                <c:pt idx="12">
                  <c:v>3.2318068633433006E-2</c:v>
                </c:pt>
                <c:pt idx="13">
                  <c:v>3.3736161359454009E-2</c:v>
                </c:pt>
                <c:pt idx="14">
                  <c:v>3.3694336267507508E-2</c:v>
                </c:pt>
                <c:pt idx="15">
                  <c:v>3.4381348363859976E-2</c:v>
                </c:pt>
                <c:pt idx="16">
                  <c:v>3.3419383437962358E-2</c:v>
                </c:pt>
                <c:pt idx="17">
                  <c:v>3.4989778778921954E-2</c:v>
                </c:pt>
                <c:pt idx="18">
                  <c:v>3.4686040207889013E-2</c:v>
                </c:pt>
                <c:pt idx="19">
                  <c:v>3.3507131552629854E-2</c:v>
                </c:pt>
                <c:pt idx="20">
                  <c:v>3.5108915816779662E-2</c:v>
                </c:pt>
                <c:pt idx="21">
                  <c:v>3.3615096673603295E-2</c:v>
                </c:pt>
                <c:pt idx="22">
                  <c:v>3.3249914064231945E-2</c:v>
                </c:pt>
                <c:pt idx="23">
                  <c:v>3.239011640198064E-2</c:v>
                </c:pt>
                <c:pt idx="24">
                  <c:v>3.3325452709869419E-2</c:v>
                </c:pt>
                <c:pt idx="25">
                  <c:v>3.3125595111092698E-2</c:v>
                </c:pt>
                <c:pt idx="26">
                  <c:v>3.0044212537571058E-2</c:v>
                </c:pt>
                <c:pt idx="27">
                  <c:v>2.610381437006426E-2</c:v>
                </c:pt>
                <c:pt idx="28">
                  <c:v>2.5588943103790784E-2</c:v>
                </c:pt>
                <c:pt idx="29">
                  <c:v>2.3720486990215672E-2</c:v>
                </c:pt>
                <c:pt idx="30">
                  <c:v>2.3401959000294958E-2</c:v>
                </c:pt>
                <c:pt idx="31">
                  <c:v>2.2991745268247321E-2</c:v>
                </c:pt>
                <c:pt idx="32">
                  <c:v>2.0501281135013816E-2</c:v>
                </c:pt>
                <c:pt idx="33">
                  <c:v>2.0345258538744249E-2</c:v>
                </c:pt>
                <c:pt idx="34">
                  <c:v>1.9105864210005929E-2</c:v>
                </c:pt>
                <c:pt idx="35">
                  <c:v>1.8376946131936744E-2</c:v>
                </c:pt>
                <c:pt idx="36">
                  <c:v>1.5947562879713217E-2</c:v>
                </c:pt>
                <c:pt idx="37">
                  <c:v>1.4493602409230144E-2</c:v>
                </c:pt>
                <c:pt idx="38">
                  <c:v>1.6941161970203567E-2</c:v>
                </c:pt>
                <c:pt idx="39">
                  <c:v>2.1016911540346461E-2</c:v>
                </c:pt>
                <c:pt idx="40">
                  <c:v>2.2010431659101437E-2</c:v>
                </c:pt>
                <c:pt idx="41">
                  <c:v>2.5536490575892135E-2</c:v>
                </c:pt>
                <c:pt idx="42">
                  <c:v>2.7802558607940675E-2</c:v>
                </c:pt>
                <c:pt idx="43">
                  <c:v>2.8205489264526706E-2</c:v>
                </c:pt>
                <c:pt idx="44">
                  <c:v>3.1530209059659642E-2</c:v>
                </c:pt>
                <c:pt idx="45">
                  <c:v>3.5053101967384315E-2</c:v>
                </c:pt>
                <c:pt idx="46">
                  <c:v>3.8749260160964694E-2</c:v>
                </c:pt>
                <c:pt idx="47">
                  <c:v>4.1842737844614675E-2</c:v>
                </c:pt>
                <c:pt idx="48">
                  <c:v>4.3567574476632176E-2</c:v>
                </c:pt>
                <c:pt idx="49">
                  <c:v>4.7462787242382065E-2</c:v>
                </c:pt>
                <c:pt idx="50">
                  <c:v>4.9488990494889862E-2</c:v>
                </c:pt>
                <c:pt idx="51">
                  <c:v>5.1238861117148371E-2</c:v>
                </c:pt>
                <c:pt idx="52">
                  <c:v>5.4317963655622137E-2</c:v>
                </c:pt>
                <c:pt idx="53">
                  <c:v>5.6116258796250484E-2</c:v>
                </c:pt>
                <c:pt idx="54">
                  <c:v>5.7790623452702583E-2</c:v>
                </c:pt>
                <c:pt idx="55">
                  <c:v>6.3467584432906232E-2</c:v>
                </c:pt>
                <c:pt idx="56">
                  <c:v>6.6217410123985188E-2</c:v>
                </c:pt>
                <c:pt idx="57">
                  <c:v>6.9121921709235146E-2</c:v>
                </c:pt>
                <c:pt idx="58">
                  <c:v>7.0824583302738775E-2</c:v>
                </c:pt>
                <c:pt idx="59">
                  <c:v>7.4206858636753026E-2</c:v>
                </c:pt>
                <c:pt idx="60">
                  <c:v>7.9000551166636068E-2</c:v>
                </c:pt>
                <c:pt idx="61">
                  <c:v>8.0988101246729283E-2</c:v>
                </c:pt>
                <c:pt idx="62">
                  <c:v>8.1572671682555553E-2</c:v>
                </c:pt>
                <c:pt idx="63">
                  <c:v>8.0942781826639942E-2</c:v>
                </c:pt>
                <c:pt idx="64">
                  <c:v>8.0177639765734554E-2</c:v>
                </c:pt>
                <c:pt idx="65">
                  <c:v>7.7985698036245665E-2</c:v>
                </c:pt>
                <c:pt idx="66">
                  <c:v>7.6734802065210328E-2</c:v>
                </c:pt>
                <c:pt idx="67">
                  <c:v>7.2728341629199944E-2</c:v>
                </c:pt>
                <c:pt idx="68">
                  <c:v>7.1564622823823143E-2</c:v>
                </c:pt>
                <c:pt idx="69">
                  <c:v>6.7313849754891075E-2</c:v>
                </c:pt>
                <c:pt idx="70">
                  <c:v>6.5303670708661166E-2</c:v>
                </c:pt>
                <c:pt idx="71">
                  <c:v>6.1632443056685915E-2</c:v>
                </c:pt>
                <c:pt idx="72">
                  <c:v>6.0683947794453408E-2</c:v>
                </c:pt>
                <c:pt idx="73">
                  <c:v>5.759642786224517E-2</c:v>
                </c:pt>
                <c:pt idx="74">
                  <c:v>5.6462548716032179E-2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06-4C90-B2B9-882630D5D412}"/>
            </c:ext>
          </c:extLst>
        </c:ser>
        <c:ser>
          <c:idx val="1"/>
          <c:order val="1"/>
          <c:tx>
            <c:v>Zillow Asking Rents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'FRED Graph'!$A$46:$A$120</c:f>
              <c:numCache>
                <c:formatCode>[$-409]mmm\-yy;@</c:formatCode>
                <c:ptCount val="7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  <c:pt idx="71">
                  <c:v>45261</c:v>
                </c:pt>
                <c:pt idx="72">
                  <c:v>45292</c:v>
                </c:pt>
                <c:pt idx="73">
                  <c:v>45323</c:v>
                </c:pt>
                <c:pt idx="74">
                  <c:v>45352</c:v>
                </c:pt>
              </c:numCache>
            </c:numRef>
          </c:cat>
          <c:val>
            <c:numRef>
              <c:f>'FRED Graph'!$E$46:$E$120</c:f>
              <c:numCache>
                <c:formatCode>0.00%</c:formatCode>
                <c:ptCount val="75"/>
                <c:pt idx="0">
                  <c:v>4.5018154446824221E-2</c:v>
                </c:pt>
                <c:pt idx="1">
                  <c:v>4.3532510518151657E-2</c:v>
                </c:pt>
                <c:pt idx="2">
                  <c:v>4.2598640904222496E-2</c:v>
                </c:pt>
                <c:pt idx="3">
                  <c:v>4.0111941950039531E-2</c:v>
                </c:pt>
                <c:pt idx="4">
                  <c:v>4.0959611346996105E-2</c:v>
                </c:pt>
                <c:pt idx="5">
                  <c:v>4.0189891783073195E-2</c:v>
                </c:pt>
                <c:pt idx="6">
                  <c:v>4.0355278608014356E-2</c:v>
                </c:pt>
                <c:pt idx="7">
                  <c:v>4.0611053337138436E-2</c:v>
                </c:pt>
                <c:pt idx="8">
                  <c:v>4.1714421815394642E-2</c:v>
                </c:pt>
                <c:pt idx="9">
                  <c:v>4.1171035737037398E-2</c:v>
                </c:pt>
                <c:pt idx="10">
                  <c:v>4.1711650908492048E-2</c:v>
                </c:pt>
                <c:pt idx="11">
                  <c:v>4.2125402438461412E-2</c:v>
                </c:pt>
                <c:pt idx="12">
                  <c:v>4.2982989680734329E-2</c:v>
                </c:pt>
                <c:pt idx="13">
                  <c:v>4.2544291884560215E-2</c:v>
                </c:pt>
                <c:pt idx="14">
                  <c:v>4.1551595312496081E-2</c:v>
                </c:pt>
                <c:pt idx="15">
                  <c:v>4.1451572932168501E-2</c:v>
                </c:pt>
                <c:pt idx="16">
                  <c:v>4.1248878138506972E-2</c:v>
                </c:pt>
                <c:pt idx="17">
                  <c:v>4.1900142298388898E-2</c:v>
                </c:pt>
                <c:pt idx="18">
                  <c:v>4.2101482816587543E-2</c:v>
                </c:pt>
                <c:pt idx="19">
                  <c:v>4.2399110184439204E-2</c:v>
                </c:pt>
                <c:pt idx="20">
                  <c:v>4.2402278952076378E-2</c:v>
                </c:pt>
                <c:pt idx="21">
                  <c:v>4.282095429942645E-2</c:v>
                </c:pt>
                <c:pt idx="22">
                  <c:v>4.2592097709964971E-2</c:v>
                </c:pt>
                <c:pt idx="23">
                  <c:v>4.1578425040476263E-2</c:v>
                </c:pt>
                <c:pt idx="24">
                  <c:v>4.0754567570157274E-2</c:v>
                </c:pt>
                <c:pt idx="25">
                  <c:v>4.1039146079386413E-2</c:v>
                </c:pt>
                <c:pt idx="26">
                  <c:v>4.2042022148563563E-2</c:v>
                </c:pt>
                <c:pt idx="27">
                  <c:v>4.0424595550305309E-2</c:v>
                </c:pt>
                <c:pt idx="28">
                  <c:v>3.3427409419457765E-2</c:v>
                </c:pt>
                <c:pt idx="29">
                  <c:v>2.5613965750581169E-2</c:v>
                </c:pt>
                <c:pt idx="30">
                  <c:v>1.9863950244311868E-2</c:v>
                </c:pt>
                <c:pt idx="31">
                  <c:v>1.8991625675352397E-2</c:v>
                </c:pt>
                <c:pt idx="32">
                  <c:v>1.7660074519258995E-2</c:v>
                </c:pt>
                <c:pt idx="33">
                  <c:v>1.614279932111029E-2</c:v>
                </c:pt>
                <c:pt idx="34">
                  <c:v>1.5647916259629691E-2</c:v>
                </c:pt>
                <c:pt idx="35">
                  <c:v>1.6866108082092435E-2</c:v>
                </c:pt>
                <c:pt idx="36">
                  <c:v>1.7643188608426286E-2</c:v>
                </c:pt>
                <c:pt idx="37">
                  <c:v>1.7964779836554534E-2</c:v>
                </c:pt>
                <c:pt idx="38">
                  <c:v>1.8168805488884443E-2</c:v>
                </c:pt>
                <c:pt idx="39">
                  <c:v>2.2664641321864076E-2</c:v>
                </c:pt>
                <c:pt idx="40">
                  <c:v>3.6154403845711336E-2</c:v>
                </c:pt>
                <c:pt idx="41">
                  <c:v>5.5024928155618102E-2</c:v>
                </c:pt>
                <c:pt idx="42">
                  <c:v>7.542764254806178E-2</c:v>
                </c:pt>
                <c:pt idx="43">
                  <c:v>9.307696623736339E-2</c:v>
                </c:pt>
                <c:pt idx="44">
                  <c:v>0.11165129003751439</c:v>
                </c:pt>
                <c:pt idx="45">
                  <c:v>0.12918314031976075</c:v>
                </c:pt>
                <c:pt idx="46">
                  <c:v>0.1409427808410495</c:v>
                </c:pt>
                <c:pt idx="47">
                  <c:v>0.14741802694690009</c:v>
                </c:pt>
                <c:pt idx="48">
                  <c:v>0.15243254356116398</c:v>
                </c:pt>
                <c:pt idx="49">
                  <c:v>0.15577204687368429</c:v>
                </c:pt>
                <c:pt idx="50">
                  <c:v>0.15959481536257614</c:v>
                </c:pt>
                <c:pt idx="51">
                  <c:v>0.15908717650231274</c:v>
                </c:pt>
                <c:pt idx="52">
                  <c:v>0.15725755029114086</c:v>
                </c:pt>
                <c:pt idx="53">
                  <c:v>0.1515006143766513</c:v>
                </c:pt>
                <c:pt idx="54">
                  <c:v>0.14370685048311094</c:v>
                </c:pt>
                <c:pt idx="55">
                  <c:v>0.13311225032526885</c:v>
                </c:pt>
                <c:pt idx="56">
                  <c:v>0.1198019267326087</c:v>
                </c:pt>
                <c:pt idx="57">
                  <c:v>0.10599681852753151</c:v>
                </c:pt>
                <c:pt idx="58">
                  <c:v>9.4088431660993788E-2</c:v>
                </c:pt>
                <c:pt idx="59">
                  <c:v>8.3826353212820726E-2</c:v>
                </c:pt>
                <c:pt idx="60">
                  <c:v>7.5574597341670158E-2</c:v>
                </c:pt>
                <c:pt idx="61">
                  <c:v>6.9094039312141753E-2</c:v>
                </c:pt>
                <c:pt idx="62">
                  <c:v>6.2922467400567728E-2</c:v>
                </c:pt>
                <c:pt idx="63">
                  <c:v>5.8908963369413092E-2</c:v>
                </c:pt>
                <c:pt idx="64">
                  <c:v>5.3322343150049578E-2</c:v>
                </c:pt>
                <c:pt idx="65">
                  <c:v>4.8110224875733909E-2</c:v>
                </c:pt>
                <c:pt idx="66">
                  <c:v>4.1071417333572446E-2</c:v>
                </c:pt>
                <c:pt idx="67">
                  <c:v>3.6001007269893526E-2</c:v>
                </c:pt>
                <c:pt idx="68">
                  <c:v>3.3170577515865718E-2</c:v>
                </c:pt>
                <c:pt idx="69">
                  <c:v>3.2670569102897451E-2</c:v>
                </c:pt>
                <c:pt idx="70">
                  <c:v>3.3239988836922807E-2</c:v>
                </c:pt>
                <c:pt idx="71">
                  <c:v>3.3935657539302166E-2</c:v>
                </c:pt>
                <c:pt idx="72">
                  <c:v>3.388466802666823E-2</c:v>
                </c:pt>
                <c:pt idx="73">
                  <c:v>3.4542061388894929E-2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06-4C90-B2B9-882630D5D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3204895"/>
        <c:axId val="753180767"/>
      </c:lineChart>
      <c:dateAx>
        <c:axId val="753204895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180767"/>
        <c:crosses val="autoZero"/>
        <c:auto val="1"/>
        <c:lblOffset val="100"/>
        <c:baseTimeUnit val="months"/>
        <c:majorUnit val="2"/>
        <c:majorTimeUnit val="months"/>
      </c:dateAx>
      <c:valAx>
        <c:axId val="753180767"/>
        <c:scaling>
          <c:orientation val="minMax"/>
          <c:max val="0.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204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Price</a:t>
            </a:r>
            <a:r>
              <a:rPr lang="en-US" sz="2000" baseline="0"/>
              <a:t> Level Relative to March 2021 &amp; Last 12 Month Inflation</a:t>
            </a: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  <a:sp3d>
                <a:contourClr>
                  <a:srgbClr val="00B0F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4F4-4218-B4B3-75DCA72E014C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94F4-4218-B4B3-75DCA72E014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94F4-4218-B4B3-75DCA72E014C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94F4-4218-B4B3-75DCA72E014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9CB80D4-F028-8C40-BE34-127DF712EBC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94F4-4218-B4B3-75DCA72E014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33DC04F-B06E-1F4B-9DDA-B325447DECC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94F4-4218-B4B3-75DCA72E014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A0EE912-D2CB-8B45-920D-F0D80C8AF06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94F4-4218-B4B3-75DCA72E014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99E0FAB-16D3-4A43-9A9B-E72463C51F0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94F4-4218-B4B3-75DCA72E014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B8F2229-DC88-CD4C-9E0D-6C43076A353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94F4-4218-B4B3-75DCA72E014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BF38F79-8B7B-4F4F-AE99-BCA61099357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94F4-4218-B4B3-75DCA72E014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CF5024B-C5DC-7647-88E6-E5B801A7129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94F4-4218-B4B3-75DCA72E014C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Sheet1!$B$2:$H$2</c:f>
              <c:strCache>
                <c:ptCount val="7"/>
                <c:pt idx="0">
                  <c:v>Gasoline</c:v>
                </c:pt>
                <c:pt idx="1">
                  <c:v>CPI Food</c:v>
                </c:pt>
                <c:pt idx="2">
                  <c:v>CPI Shelter</c:v>
                </c:pt>
                <c:pt idx="3">
                  <c:v>CPI</c:v>
                </c:pt>
                <c:pt idx="4">
                  <c:v>Weekly Earnings</c:v>
                </c:pt>
                <c:pt idx="5">
                  <c:v>Zillow Home</c:v>
                </c:pt>
                <c:pt idx="6">
                  <c:v>Zillow Rent</c:v>
                </c:pt>
              </c:strCache>
            </c:strRef>
          </c:cat>
          <c:val>
            <c:numRef>
              <c:f>Sheet1!$B$3:$H$3</c:f>
              <c:numCache>
                <c:formatCode>0.0</c:formatCode>
                <c:ptCount val="7"/>
                <c:pt idx="0">
                  <c:v>121.88656</c:v>
                </c:pt>
                <c:pt idx="1">
                  <c:v>120.71633</c:v>
                </c:pt>
                <c:pt idx="2">
                  <c:v>119.94981</c:v>
                </c:pt>
                <c:pt idx="3">
                  <c:v>117.9</c:v>
                </c:pt>
                <c:pt idx="4">
                  <c:v>113.42458000000001</c:v>
                </c:pt>
                <c:pt idx="5">
                  <c:v>125.91992999999999</c:v>
                </c:pt>
                <c:pt idx="6">
                  <c:v>126.35680341376501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Sheet1!$B$4:$H$4</c15:f>
                <c15:dlblRangeCache>
                  <c:ptCount val="7"/>
                  <c:pt idx="0">
                    <c:v>0.1%</c:v>
                  </c:pt>
                  <c:pt idx="1">
                    <c:v>2.2%</c:v>
                  </c:pt>
                  <c:pt idx="2">
                    <c:v>5.6%</c:v>
                  </c:pt>
                  <c:pt idx="3">
                    <c:v>3.5%</c:v>
                  </c:pt>
                  <c:pt idx="4">
                    <c:v>4.3%</c:v>
                  </c:pt>
                  <c:pt idx="5">
                    <c:v>3.6%</c:v>
                  </c:pt>
                  <c:pt idx="6">
                    <c:v>3.5%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94F4-4218-B4B3-75DCA72E0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71387615"/>
        <c:axId val="1192596751"/>
        <c:axId val="0"/>
      </c:bar3DChart>
      <c:catAx>
        <c:axId val="1571387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2596751"/>
        <c:crosses val="autoZero"/>
        <c:auto val="1"/>
        <c:lblAlgn val="ctr"/>
        <c:lblOffset val="100"/>
        <c:noMultiLvlLbl val="0"/>
      </c:catAx>
      <c:valAx>
        <c:axId val="1192596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1387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E68F95-7AED-D444-AD10-C67698135C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685068-49D3-8847-A69E-1B6280B8C0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BE0BF-5686-F046-AEAC-7B2E6E60E557}" type="datetimeFigureOut">
              <a:rPr lang="en-US" smtClean="0"/>
              <a:t>5/30/24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51D20C-87A1-9447-B75A-6C5B24096F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D707F5-49DB-8B42-89F7-9CE89C65AC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5C73E-1C8B-5644-8C62-AB3660B7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65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5/30/24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www.federalreservehistory.org</a:t>
            </a:r>
            <a:r>
              <a:rPr lang="en-US" dirty="0"/>
              <a:t>/essays/great-inflation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54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98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91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GDPNow</a:t>
            </a:r>
            <a:r>
              <a:rPr lang="en-US" dirty="0"/>
              <a:t> 2.4%; blue chips consensus 1.5% implies 2.9%, or 2.7%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1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94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Shelter is 36% of CPI and 45% of Core CPI.  About half as much in PCE.  CPI less shelter is 2.3% sine March of last year. Shelter is up 5.8%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89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www.whitehouse.gov</a:t>
            </a:r>
            <a:r>
              <a:rPr lang="en-US" dirty="0"/>
              <a:t>/</a:t>
            </a:r>
            <a:r>
              <a:rPr lang="en-US" dirty="0" err="1"/>
              <a:t>cea</a:t>
            </a:r>
            <a:r>
              <a:rPr lang="en-US" dirty="0"/>
              <a:t>/written-materials/2023/09/29/crosswalk-talk-</a:t>
            </a:r>
            <a:r>
              <a:rPr lang="en-US" dirty="0" err="1"/>
              <a:t>whats</a:t>
            </a:r>
            <a:r>
              <a:rPr lang="en-US" dirty="0"/>
              <a:t>-the-difference-between-the-</a:t>
            </a:r>
            <a:r>
              <a:rPr lang="en-US" dirty="0" err="1"/>
              <a:t>pce</a:t>
            </a:r>
            <a:r>
              <a:rPr lang="en-US" dirty="0"/>
              <a:t>-and-the-cpi/#:~:text=The%20CPI%20also%20focuses%20exclusively,to%20measure%20the%20same%20item.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17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this necessary given the</a:t>
            </a:r>
            <a:r>
              <a:rPr lang="en-US" baseline="0" dirty="0"/>
              <a:t> previous slide?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6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www.nytimes.com</a:t>
            </a:r>
            <a:r>
              <a:rPr lang="en-US"/>
              <a:t>/2024/04/10/learning/whats-going-on-in-this-graph-april-17-2024.html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05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The fed funds rate is the interest</a:t>
            </a:r>
            <a:r>
              <a:rPr lang="en-US" baseline="0" dirty="0"/>
              <a:t> rate on overnight loans between banks. Think of it as the baseline interest rate on which banks base all other interest rates (e.g. mortgage rates)</a:t>
            </a:r>
            <a:endParaRPr lang="en-US" dirty="0"/>
          </a:p>
          <a:p>
            <a:pPr marL="228600" indent="-228600">
              <a:buAutoNum type="arabicParenBoth"/>
            </a:pPr>
            <a:r>
              <a:rPr lang="en-US" dirty="0"/>
              <a:t>FOMC</a:t>
            </a:r>
            <a:r>
              <a:rPr lang="en-US" baseline="0" dirty="0"/>
              <a:t> lowers the fed funds rate during recessions and raises the fed funds rate during expansions</a:t>
            </a:r>
          </a:p>
          <a:p>
            <a:pPr marL="228600" indent="-228600">
              <a:buAutoNum type="arabicParenBoth"/>
            </a:pPr>
            <a:r>
              <a:rPr lang="en-US" dirty="0"/>
              <a:t>Fed funds rate peaked in the 1980s as then</a:t>
            </a:r>
            <a:r>
              <a:rPr lang="en-US" baseline="0" dirty="0"/>
              <a:t> Chairman Paul Volcker sought to reign in “run away” inflation of the 1970s; doing so resulted in a recession in the early 1980s.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Since the 2008-09 recession, the fed funds rate has been kept near zero. </a:t>
            </a:r>
          </a:p>
          <a:p>
            <a:pPr marL="228600" indent="-228600">
              <a:buAutoNum type="arabicParenBoth"/>
            </a:pPr>
            <a:r>
              <a:rPr lang="en-US" baseline="0" dirty="0"/>
              <a:t>During the 2008-09 recession, Federal Reserve turned to unconventional tools to influence longer term interest rates to further stimulate the economy - QE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FedFunds.png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67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The fed funds rate is the interest</a:t>
            </a:r>
            <a:r>
              <a:rPr lang="en-US" baseline="0" dirty="0"/>
              <a:t> rate on overnight loans between banks. Think of it as the baseline interest rate on which banks base all other interest rates (e.g. mortgage rates)</a:t>
            </a:r>
            <a:endParaRPr lang="en-US" dirty="0"/>
          </a:p>
          <a:p>
            <a:pPr marL="228600" indent="-228600">
              <a:buAutoNum type="arabicParenBoth"/>
            </a:pPr>
            <a:r>
              <a:rPr lang="en-US" dirty="0"/>
              <a:t>FOMC</a:t>
            </a:r>
            <a:r>
              <a:rPr lang="en-US" baseline="0" dirty="0"/>
              <a:t> lowers the fed funds rate during recessions and raises the fed funds rate during expansions</a:t>
            </a:r>
          </a:p>
          <a:p>
            <a:pPr marL="228600" indent="-228600">
              <a:buAutoNum type="arabicParenBoth"/>
            </a:pPr>
            <a:r>
              <a:rPr lang="en-US" dirty="0"/>
              <a:t>Fed funds rate peaked in the 1980s as then</a:t>
            </a:r>
            <a:r>
              <a:rPr lang="en-US" baseline="0" dirty="0"/>
              <a:t> Chairman Paul Volcker sought to reign in “run away” inflation of the 1970s; doing so resulted in a recession in the early 1980s.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Since the 2008-09 recession, the fed funds rate has been kept near zero. </a:t>
            </a:r>
          </a:p>
          <a:p>
            <a:pPr marL="228600" indent="-228600">
              <a:buAutoNum type="arabicParenBoth"/>
            </a:pPr>
            <a:r>
              <a:rPr lang="en-US" baseline="0" dirty="0"/>
              <a:t>During the 2008-09 recession, Federal Reserve turned to unconventional tools to influence longer term interest rates to further stimulate the economy - QE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FedFunds.png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7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err="1"/>
              <a:t>treas_recent.png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pandemiconward.pn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asoline/nom_retailgas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Home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PCE_recent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PCE_PostpandemicFC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PostpandemicFC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Wages/ProdnWagesReal_PostPan.pn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upplyChain/SupplyChainPressureIndex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ImportPrices_Pandemic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CorporateProfits/corporateprofits_recession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FEDAssets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FEDFUNDS_UpperLimit.p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FEDFUNDS_EffectiveRate.pn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treas_recent.pn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Housing/mort_recent.pn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NEED_16TB/NEED/LocalGraphs/Counties/CA/Marin/Zhvi_AllHomes.png" TargetMode="External"/><Relationship Id="rId5" Type="http://schemas.openxmlformats.org/officeDocument/2006/relationships/image" Target="../media/image30.png"/><Relationship Id="rId4" Type="http://schemas.openxmlformats.org/officeDocument/2006/relationships/image" Target="file:////Volumes/NEED_16TB/NEED/LocalGraphs/Counties/CA/San_Francisco/Zhvi_AllHomes.png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1Given/Haveman/MarinBreakfast/Inflation/Screen%20Shot%202024-05-15%20at%204.36.49%20PM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pending/Goods_v_Services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buildingcosts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Inflation/usedcars.png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Inflation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620722C-CBBA-870D-E397-B494A062C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26797" y="646579"/>
            <a:ext cx="3226085" cy="19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D0AD322-85EE-34AA-7302-99885062D4AE}"/>
              </a:ext>
            </a:extLst>
          </p:cNvPr>
          <p:cNvSpPr txBox="1">
            <a:spLocks/>
          </p:cNvSpPr>
          <p:nvPr/>
        </p:nvSpPr>
        <p:spPr>
          <a:xfrm>
            <a:off x="1500351" y="3180879"/>
            <a:ext cx="9144000" cy="23053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Northern Marin Breakfast Club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May 30,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Haveman,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b="0" i="1" dirty="0">
                <a:solidFill>
                  <a:schemeClr val="tx2"/>
                </a:solidFill>
              </a:rPr>
              <a:t>Executive Director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b="0" i="1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521225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DF549-8178-2615-F419-89CFA97BC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Low</a:t>
            </a:r>
            <a:r>
              <a:rPr lang="en-US" dirty="0"/>
              <a:t> Inflation Period: 1980-2021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8BA32-F405-0FC7-C445-C81542E9A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6225209" cy="4351338"/>
          </a:xfrm>
        </p:spPr>
        <p:txBody>
          <a:bodyPr/>
          <a:lstStyle/>
          <a:p>
            <a:r>
              <a:rPr lang="en-US" dirty="0"/>
              <a:t>Volcker – stranglehold on inflation in 1980.</a:t>
            </a:r>
          </a:p>
          <a:p>
            <a:pPr lvl="1"/>
            <a:r>
              <a:rPr lang="en-US" dirty="0"/>
              <a:t>Causes a recession through high interest rates.</a:t>
            </a:r>
          </a:p>
          <a:p>
            <a:pPr lvl="1"/>
            <a:r>
              <a:rPr lang="en-US" dirty="0"/>
              <a:t>Harnesses inflation.</a:t>
            </a:r>
          </a:p>
          <a:p>
            <a:r>
              <a:rPr lang="en-US" dirty="0"/>
              <a:t>Next 4 decades</a:t>
            </a:r>
          </a:p>
          <a:p>
            <a:pPr lvl="1"/>
            <a:r>
              <a:rPr lang="en-US" dirty="0"/>
              <a:t>Globalization – lower import prices.</a:t>
            </a:r>
          </a:p>
          <a:p>
            <a:pPr lvl="1"/>
            <a:r>
              <a:rPr lang="en-US" dirty="0" err="1"/>
              <a:t>Deunionization</a:t>
            </a:r>
            <a:r>
              <a:rPr lang="en-US" dirty="0"/>
              <a:t> (private sector)</a:t>
            </a:r>
          </a:p>
          <a:p>
            <a:pPr lvl="2"/>
            <a:r>
              <a:rPr lang="en-US" dirty="0"/>
              <a:t>21% in 1980</a:t>
            </a:r>
          </a:p>
          <a:p>
            <a:pPr lvl="2"/>
            <a:r>
              <a:rPr lang="en-US" dirty="0"/>
              <a:t>6% in 2019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08724-4D55-C8C6-3C83-E2FC5A952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5" descr="A graph of a financial graph&#10;&#10;Description automatically generated with medium confidence">
            <a:extLst>
              <a:ext uri="{FF2B5EF4-FFF2-40B4-BE49-F238E27FC236}">
                <a16:creationId xmlns:a16="http://schemas.microsoft.com/office/drawing/2014/main" id="{5890AE12-943A-38A7-78D7-BFD901BFA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986" y="1253331"/>
            <a:ext cx="48451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12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t Brings us to the Pandemic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70711" y="1199177"/>
            <a:ext cx="10050578" cy="502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48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1AEF8B8D-0977-284C-BB9C-730B93C25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579875" y="210366"/>
            <a:ext cx="6590759" cy="639218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052685-0CC0-4C48-9C48-085BE27C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Prices?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C5975-D3B9-E94E-9A11-2367478C0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BC7B7B-EA92-C29E-F71D-86631F45356C}"/>
              </a:ext>
            </a:extLst>
          </p:cNvPr>
          <p:cNvGrpSpPr/>
          <p:nvPr/>
        </p:nvGrpSpPr>
        <p:grpSpPr>
          <a:xfrm>
            <a:off x="2654300" y="527327"/>
            <a:ext cx="7632586" cy="1097696"/>
            <a:chOff x="2654300" y="596900"/>
            <a:chExt cx="7632586" cy="109769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33F631-523E-DEF8-4DB1-4687A6C4E185}"/>
                </a:ext>
              </a:extLst>
            </p:cNvPr>
            <p:cNvSpPr/>
            <p:nvPr/>
          </p:nvSpPr>
          <p:spPr>
            <a:xfrm>
              <a:off x="3985262" y="596900"/>
              <a:ext cx="6301624" cy="506343"/>
            </a:xfrm>
            <a:prstGeom prst="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F5E30E1-EE52-7DFB-51BD-B183A866D3DF}"/>
                </a:ext>
              </a:extLst>
            </p:cNvPr>
            <p:cNvSpPr txBox="1"/>
            <p:nvPr/>
          </p:nvSpPr>
          <p:spPr>
            <a:xfrm>
              <a:off x="2654300" y="1325264"/>
              <a:ext cx="1050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Car Costs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CFD527E-C323-8B97-E52E-0EFF7F0309CF}"/>
              </a:ext>
            </a:extLst>
          </p:cNvPr>
          <p:cNvGrpSpPr/>
          <p:nvPr/>
        </p:nvGrpSpPr>
        <p:grpSpPr>
          <a:xfrm>
            <a:off x="2021366" y="2146466"/>
            <a:ext cx="6859991" cy="409088"/>
            <a:chOff x="2487095" y="519045"/>
            <a:chExt cx="6859991" cy="40908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03EF50-1DAB-2DB5-809D-8208C4CE5869}"/>
                </a:ext>
              </a:extLst>
            </p:cNvPr>
            <p:cNvSpPr/>
            <p:nvPr/>
          </p:nvSpPr>
          <p:spPr>
            <a:xfrm>
              <a:off x="3985262" y="519045"/>
              <a:ext cx="5361824" cy="299460"/>
            </a:xfrm>
            <a:prstGeom prst="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E709842-6218-E6F1-C5BE-4C4BEAC8D6DC}"/>
                </a:ext>
              </a:extLst>
            </p:cNvPr>
            <p:cNvSpPr txBox="1"/>
            <p:nvPr/>
          </p:nvSpPr>
          <p:spPr>
            <a:xfrm>
              <a:off x="2487095" y="558801"/>
              <a:ext cx="1498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Housing Costs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713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6CD3E-8E5A-4444-8DBA-C9D84358B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Gas</a:t>
            </a:r>
            <a:r>
              <a:rPr lang="en-US" dirty="0"/>
              <a:t> Prices: National Average at the Pump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CEA2F0-CC6D-D44B-9C8B-DA7C4DD14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2985" y="1136118"/>
            <a:ext cx="10188215" cy="50941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7D49B-1F8B-0D4C-8934-42AF75CF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804382-0330-A537-04B7-255E47AE0287}"/>
              </a:ext>
            </a:extLst>
          </p:cNvPr>
          <p:cNvSpPr txBox="1"/>
          <p:nvPr/>
        </p:nvSpPr>
        <p:spPr>
          <a:xfrm>
            <a:off x="2846439" y="1445342"/>
            <a:ext cx="22429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Rising demand</a:t>
            </a:r>
          </a:p>
          <a:p>
            <a:r>
              <a:rPr lang="en-US" dirty="0"/>
              <a:t>Refinery maintenance</a:t>
            </a:r>
          </a:p>
          <a:p>
            <a:r>
              <a:rPr lang="en-US" dirty="0"/>
              <a:t>“summer blends”</a:t>
            </a:r>
          </a:p>
        </p:txBody>
      </p:sp>
    </p:spTree>
    <p:extLst>
      <p:ext uri="{BB962C8B-B14F-4D97-AF65-F5344CB8AC3E}">
        <p14:creationId xmlns:p14="http://schemas.microsoft.com/office/powerpoint/2010/main" val="3201784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933E9E0C-A34B-CBDB-467E-913FB207068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09651" y="59294"/>
            <a:ext cx="9290930" cy="615523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D3D2D-2BA1-906C-8F17-43BE59B1F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9F085D5-EC86-4F6A-B501-C1359CB39116}" type="slidenum">
              <a:rPr lang="en-GB" smtClean="0"/>
              <a:pPr>
                <a:spcAft>
                  <a:spcPts val="600"/>
                </a:spcAft>
              </a:pPr>
              <a:t>14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038CC4-F0D5-68E9-53B6-9A37EAB9B6FC}"/>
              </a:ext>
            </a:extLst>
          </p:cNvPr>
          <p:cNvSpPr/>
          <p:nvPr/>
        </p:nvSpPr>
        <p:spPr>
          <a:xfrm>
            <a:off x="1134142" y="3339160"/>
            <a:ext cx="4590797" cy="2823099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33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EFB63-6897-5567-3A93-985AE5201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using is the Primary Problem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18CC33-F2DC-6636-DC7C-F6593AAC1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448896" y="1325563"/>
            <a:ext cx="9487852" cy="47439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44B83-1378-90A7-3E2A-EA62457A1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499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2679-8FB3-5B9D-8FD0-D3622A674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Importance &amp; Problems with Rents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9BEF3-F03C-30BA-C293-324D3793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17918C9-27DA-F7AE-4F03-4CA36DECBF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104900"/>
          <a:ext cx="10515600" cy="5125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0894229-6759-A9B4-BD54-C2E95C6570C8}"/>
              </a:ext>
            </a:extLst>
          </p:cNvPr>
          <p:cNvSpPr txBox="1"/>
          <p:nvPr/>
        </p:nvSpPr>
        <p:spPr>
          <a:xfrm>
            <a:off x="2076450" y="1104900"/>
            <a:ext cx="3707040" cy="16312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500" dirty="0"/>
              <a:t>Shelter is 36% of CPI </a:t>
            </a:r>
          </a:p>
          <a:p>
            <a:r>
              <a:rPr lang="en-US" sz="2500" dirty="0"/>
              <a:t>	  - 45% of Core CPI.  </a:t>
            </a:r>
          </a:p>
          <a:p>
            <a:endParaRPr lang="en-US" sz="2500" dirty="0"/>
          </a:p>
          <a:p>
            <a:r>
              <a:rPr lang="en-US" sz="2500" dirty="0"/>
              <a:t>About half as much in PCE.</a:t>
            </a:r>
          </a:p>
        </p:txBody>
      </p:sp>
    </p:spTree>
    <p:extLst>
      <p:ext uri="{BB962C8B-B14F-4D97-AF65-F5344CB8AC3E}">
        <p14:creationId xmlns:p14="http://schemas.microsoft.com/office/powerpoint/2010/main" val="808940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18957-DAF4-3CA4-03FF-6AE0FF59C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’s Preferred Measure: PCE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463F92-2814-1819-9287-2F67FAB1C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96833" y="1231059"/>
            <a:ext cx="9998334" cy="49991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EEAF5-DA18-B386-0BBF-9EF82E1A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953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18957-DAF4-3CA4-03FF-6AE0FF59C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8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PCE</a:t>
            </a:r>
            <a:r>
              <a:rPr lang="en-US" dirty="0"/>
              <a:t> Deviation from Target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463F92-2814-1819-9287-2F67FAB1C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96833" y="1231059"/>
            <a:ext cx="9998334" cy="49991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EEAF5-DA18-B386-0BBF-9EF82E1A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003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18957-DAF4-3CA4-03FF-6AE0FF59C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CPI</a:t>
            </a:r>
            <a:r>
              <a:rPr lang="en-US" dirty="0"/>
              <a:t> Deviation from Target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463F92-2814-1819-9287-2F67FAB1C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96833" y="1231059"/>
            <a:ext cx="9998334" cy="49991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EEAF5-DA18-B386-0BBF-9EF82E1A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32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0380"/>
            <a:ext cx="10515600" cy="4821688"/>
          </a:xfrm>
        </p:spPr>
        <p:txBody>
          <a:bodyPr>
            <a:normAutofit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4F103-9CBD-CC9F-AF64-497433BFA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PCE</a:t>
            </a:r>
            <a:r>
              <a:rPr lang="en-US" dirty="0"/>
              <a:t> vs CPI – What’s the Difference?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48CF9-0F5F-2649-972B-8DD6DB37F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  <a:p>
            <a:pPr lvl="1"/>
            <a:r>
              <a:rPr lang="en-US" dirty="0"/>
              <a:t>CPI – urban	PCE – more comprehensive</a:t>
            </a:r>
          </a:p>
          <a:p>
            <a:r>
              <a:rPr lang="en-US" dirty="0"/>
              <a:t>Formulas</a:t>
            </a:r>
          </a:p>
          <a:p>
            <a:pPr lvl="1"/>
            <a:r>
              <a:rPr lang="en-US" dirty="0"/>
              <a:t>Many different formulas to choose from.  BEA vs BLS.</a:t>
            </a:r>
          </a:p>
          <a:p>
            <a:pPr lvl="1"/>
            <a:r>
              <a:rPr lang="en-US" dirty="0"/>
              <a:t>Important: PCE updates purchasing patterns more frequently.</a:t>
            </a:r>
          </a:p>
          <a:p>
            <a:r>
              <a:rPr lang="en-US" dirty="0"/>
              <a:t>Weights</a:t>
            </a:r>
          </a:p>
          <a:p>
            <a:pPr lvl="1"/>
            <a:r>
              <a:rPr lang="en-US" dirty="0"/>
              <a:t>E.g., housing</a:t>
            </a:r>
          </a:p>
          <a:p>
            <a:r>
              <a:rPr lang="en-US" dirty="0"/>
              <a:t>Other reasons</a:t>
            </a:r>
          </a:p>
          <a:p>
            <a:pPr lvl="1"/>
            <a:r>
              <a:rPr lang="en-US" dirty="0"/>
              <a:t>Sometimes choose to measure prices differently.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63C7B-60AE-6120-C353-A8DBAA90B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594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A0C5-A835-55D4-56F5-E6731F05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</a:t>
            </a:r>
            <a:r>
              <a:rPr lang="en-US" dirty="0"/>
              <a:t>out that 2% Target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F3C7-65D8-62CC-A0A6-09AD5B753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specific basis for it.</a:t>
            </a:r>
          </a:p>
          <a:p>
            <a:endParaRPr lang="en-US" dirty="0"/>
          </a:p>
          <a:p>
            <a:r>
              <a:rPr lang="en-US" dirty="0"/>
              <a:t>Head of the New </a:t>
            </a:r>
            <a:r>
              <a:rPr lang="en-US"/>
              <a:t>Zealand central </a:t>
            </a:r>
            <a:r>
              <a:rPr lang="en-US" dirty="0"/>
              <a:t>b</a:t>
            </a:r>
            <a:r>
              <a:rPr lang="en-US"/>
              <a:t>ank </a:t>
            </a:r>
            <a:r>
              <a:rPr lang="en-US" dirty="0"/>
              <a:t>said: I’m targeting 2%.</a:t>
            </a:r>
          </a:p>
          <a:p>
            <a:pPr lvl="1"/>
            <a:r>
              <a:rPr lang="en-US" dirty="0"/>
              <a:t>Everybody else said: ok, let’s do that.</a:t>
            </a:r>
          </a:p>
          <a:p>
            <a:pPr lvl="1"/>
            <a:endParaRPr lang="en-US" dirty="0"/>
          </a:p>
          <a:p>
            <a:r>
              <a:rPr lang="en-US" dirty="0"/>
              <a:t>Will it be ok if inflation stays at around 3.5%?</a:t>
            </a:r>
          </a:p>
          <a:p>
            <a:pPr lvl="1"/>
            <a:r>
              <a:rPr lang="en-US" dirty="0"/>
              <a:t>Probably.</a:t>
            </a:r>
          </a:p>
          <a:p>
            <a:pPr lvl="1"/>
            <a:r>
              <a:rPr lang="en-US" dirty="0"/>
              <a:t>Unless you’re running for president.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7ED6D-4A18-E3EC-4A92-80F07B12F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389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9F65C-76A8-15F6-5912-117489CFB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Hig</a:t>
            </a:r>
            <a:r>
              <a:rPr lang="en-US" dirty="0"/>
              <a:t>h Prices versus 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17313-AFAA-3899-2023-AE1779636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9FFBB58-1B4E-A6E2-DE53-6D651856D3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1146629"/>
          <a:ext cx="10724535" cy="4973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7004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183BA-D526-3243-9C0E-724681E8F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Growth – Exceeds 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6C26A-3917-884A-97AA-7A45ABE49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910E935-6DE2-3245-80FD-35A194C3C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116987" y="929372"/>
            <a:ext cx="7958026" cy="5300854"/>
          </a:xfrm>
        </p:spPr>
      </p:pic>
    </p:spTree>
    <p:extLst>
      <p:ext uri="{BB962C8B-B14F-4D97-AF65-F5344CB8AC3E}">
        <p14:creationId xmlns:p14="http://schemas.microsoft.com/office/powerpoint/2010/main" val="2888792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6179-38BB-4B93-877F-D3E29D879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Sou</a:t>
            </a:r>
            <a:r>
              <a:rPr lang="en-US" dirty="0"/>
              <a:t>rces of Pandemic Inflation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D4062-94C1-42C1-B9BD-4179D241A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Supply Chain issues were significant – less so now.</a:t>
            </a:r>
          </a:p>
          <a:p>
            <a:r>
              <a:rPr lang="en-US" dirty="0"/>
              <a:t>Composition of spending changed significantly.</a:t>
            </a:r>
          </a:p>
          <a:p>
            <a:pPr lvl="1"/>
            <a:r>
              <a:rPr lang="en-US" dirty="0"/>
              <a:t>Is now bouncing back, as are prices.</a:t>
            </a:r>
          </a:p>
          <a:p>
            <a:r>
              <a:rPr lang="en-US" dirty="0"/>
              <a:t>But there was too much total spending.</a:t>
            </a:r>
          </a:p>
          <a:p>
            <a:pPr lvl="1"/>
            <a:r>
              <a:rPr lang="en-US" dirty="0"/>
              <a:t>Fiscal stimulus led households to increase saving over 2021 by more than $2 trillion. Strong retail sales numbers suggest they are prepared to spend it.</a:t>
            </a:r>
          </a:p>
          <a:p>
            <a:r>
              <a:rPr lang="en-US" dirty="0"/>
              <a:t>Whose to Blame:  ARP probably too big, but the Fed could have acted sooner.</a:t>
            </a:r>
          </a:p>
          <a:p>
            <a:endParaRPr lang="en-US" dirty="0"/>
          </a:p>
          <a:p>
            <a:r>
              <a:rPr lang="en-US" dirty="0"/>
              <a:t>Bottom line: Recovery from a dramatic economic disruption is seldom painless.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E8195-C736-4289-BF84-7C9434E6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86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D23A8-7FBD-FE4E-8CBD-8D17D401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Chains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28606-6940-2342-BAB8-215E2FC3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12" name="Content Placeholder 11" descr="Chart&#10;&#10;Description automatically generated">
            <a:extLst>
              <a:ext uri="{FF2B5EF4-FFF2-40B4-BE49-F238E27FC236}">
                <a16:creationId xmlns:a16="http://schemas.microsoft.com/office/drawing/2014/main" id="{C42B8B70-0A9E-0543-9930-D1B7CBED8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91337" y="1190596"/>
            <a:ext cx="10048162" cy="5024081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3A177B-34EB-5149-9428-D30C9623F06D}"/>
              </a:ext>
            </a:extLst>
          </p:cNvPr>
          <p:cNvSpPr txBox="1"/>
          <p:nvPr/>
        </p:nvSpPr>
        <p:spPr>
          <a:xfrm>
            <a:off x="4965132" y="4504571"/>
            <a:ext cx="20725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Cost-Push</a:t>
            </a:r>
          </a:p>
        </p:txBody>
      </p:sp>
    </p:spTree>
    <p:extLst>
      <p:ext uri="{BB962C8B-B14F-4D97-AF65-F5344CB8AC3E}">
        <p14:creationId xmlns:p14="http://schemas.microsoft.com/office/powerpoint/2010/main" val="287330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2E767-0626-3E4A-A6DD-7B199B2C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</a:t>
            </a:r>
            <a:r>
              <a:rPr lang="en-US" dirty="0"/>
              <a:t>ort Prices Are Elevated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1860E-B719-0847-9D31-959DE6E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1582C-190B-7F4C-9999-046C4557D663}"/>
              </a:ext>
            </a:extLst>
          </p:cNvPr>
          <p:cNvSpPr txBox="1"/>
          <p:nvPr/>
        </p:nvSpPr>
        <p:spPr>
          <a:xfrm>
            <a:off x="3821723" y="1839050"/>
            <a:ext cx="364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Inflation – Imported Products: 9-10%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E4720E-46B0-B547-AA32-45E153F5F7A9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78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1683D-0E7D-4F42-ABC8-0A5A3993D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porations Have Pricing Power!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DF2A8DE8-1130-6E48-8290-5F01A818C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B57A6-A750-024E-8360-3BD51249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E102AC-0519-DA40-BA52-BA53C23BDBAA}"/>
              </a:ext>
            </a:extLst>
          </p:cNvPr>
          <p:cNvSpPr txBox="1"/>
          <p:nvPr/>
        </p:nvSpPr>
        <p:spPr>
          <a:xfrm>
            <a:off x="5325979" y="1556084"/>
            <a:ext cx="232005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Corporate Profits</a:t>
            </a:r>
          </a:p>
        </p:txBody>
      </p:sp>
    </p:spTree>
    <p:extLst>
      <p:ext uri="{BB962C8B-B14F-4D97-AF65-F5344CB8AC3E}">
        <p14:creationId xmlns:p14="http://schemas.microsoft.com/office/powerpoint/2010/main" val="1997803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B5CB-89C7-2E71-B0A0-29D676861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Shr</a:t>
            </a:r>
            <a:r>
              <a:rPr lang="en-US" dirty="0"/>
              <a:t>inkflation</a:t>
            </a:r>
          </a:p>
        </p:txBody>
      </p:sp>
      <p:pic>
        <p:nvPicPr>
          <p:cNvPr id="6" name="Content Placeholder 5" descr="A graph with numbers and dots&#10;&#10;Description automatically generated">
            <a:extLst>
              <a:ext uri="{FF2B5EF4-FFF2-40B4-BE49-F238E27FC236}">
                <a16:creationId xmlns:a16="http://schemas.microsoft.com/office/drawing/2014/main" id="{2DDEFEB2-C14F-6840-5358-8AF41DE45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850" y="1325563"/>
            <a:ext cx="11678299" cy="440201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C268E-C9CF-0EAF-6FC9-968ADC6D8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953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38C0-D6BB-E04A-B038-3AE0C4CE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Fed: Reining in Inflation!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F1762-7F27-034B-9A1E-7DF4CA0A6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F6F8E-D5F7-554C-87DD-571BD9B8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4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4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r>
              <a:rPr lang="en-US" dirty="0"/>
              <a:t>, Bernanke</a:t>
            </a:r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49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826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F6CD1-9A71-1044-B634-D5ABCF420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39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: Reducing its Asset Holdings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53F6AF64-4FA4-4940-BB15-0807C66E7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2B2A7-D59C-8145-85DE-3BAB7943E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A7371B-AD45-014B-A14F-790F244A13A7}"/>
              </a:ext>
            </a:extLst>
          </p:cNvPr>
          <p:cNvSpPr txBox="1"/>
          <p:nvPr/>
        </p:nvSpPr>
        <p:spPr>
          <a:xfrm>
            <a:off x="8281014" y="3838778"/>
            <a:ext cx="23941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Quantitative Tightening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B82659-FACF-084A-BE0F-CA5FC5EA8B79}"/>
              </a:ext>
            </a:extLst>
          </p:cNvPr>
          <p:cNvCxnSpPr/>
          <p:nvPr/>
        </p:nvCxnSpPr>
        <p:spPr>
          <a:xfrm flipV="1">
            <a:off x="10090854" y="2338943"/>
            <a:ext cx="628803" cy="1559569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224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5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Funds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1EB9C4-8D8B-444B-9AC5-074A28721325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54452" y="1188678"/>
            <a:ext cx="10083096" cy="504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96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5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Funds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1EB9C4-8D8B-444B-9AC5-074A28721325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54452" y="1188678"/>
            <a:ext cx="10083096" cy="504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15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871F1-2249-1441-8FA5-7ABFAF7F3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asuries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3DF6E-3455-3242-A5BE-1ACFBEFA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1F6AEA0-59D4-1E48-8EAA-529745308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173448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B8AE-6B33-1E46-901B-86647EC9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rtgage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2432B-E759-C04C-9BE5-266897CB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ED5679-8139-0F44-A40C-BC27E9F4DD33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13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9C0570F-2A7C-9E52-421E-2CBDCCDC4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76746" y="1501071"/>
            <a:ext cx="5819167" cy="4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… in Northern 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6174762" y="1501071"/>
            <a:ext cx="5817878" cy="42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60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D6394-F7A0-BC92-ABC4-6B49ABECF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will the Fed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CCB0-52D2-40A2-2898-0D5CC6762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Pending Developments:</a:t>
            </a:r>
          </a:p>
          <a:p>
            <a:r>
              <a:rPr lang="en-US" dirty="0"/>
              <a:t>May- June 12 full set of inflation and unemployment for April.</a:t>
            </a:r>
          </a:p>
          <a:p>
            <a:r>
              <a:rPr lang="en-US" dirty="0"/>
              <a:t>Wednesday, June 12 Fed policy meeting with new economic projections.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Will likely hold rates fixed unless there is significant progress on PCE.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9C8B2-0B4D-5C98-BAE7-84A834A3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313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ED2C9-1C1A-7E41-4ED7-B29474620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</a:t>
            </a:r>
            <a:r>
              <a:rPr lang="en-US" dirty="0"/>
              <a:t>ting Thoughts on Inflation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763C1-028C-488C-1AF5-8BDE2EEC5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Was Milton Friedman right?</a:t>
            </a:r>
          </a:p>
          <a:p>
            <a:pPr lvl="1"/>
            <a:r>
              <a:rPr lang="en-US" dirty="0"/>
              <a:t>“Inflation is always and everywhere a monetary phenomenon.”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As a generalization, but not ”always and everywhere”.</a:t>
            </a:r>
          </a:p>
          <a:p>
            <a:pPr lvl="2"/>
            <a:r>
              <a:rPr lang="en-US" dirty="0"/>
              <a:t>See price changes from disruptions in the economy.</a:t>
            </a:r>
          </a:p>
          <a:p>
            <a:pPr lvl="2"/>
            <a:endParaRPr lang="en-US" dirty="0"/>
          </a:p>
          <a:p>
            <a:r>
              <a:rPr lang="en-US" dirty="0"/>
              <a:t>What did we see during the pandemic?</a:t>
            </a:r>
          </a:p>
          <a:p>
            <a:pPr lvl="1"/>
            <a:r>
              <a:rPr lang="en-US" dirty="0"/>
              <a:t>Lots of causes that had nothing (?) to do with monetary policy.</a:t>
            </a:r>
          </a:p>
          <a:p>
            <a:pPr lvl="1"/>
            <a:endParaRPr lang="en-US" dirty="0"/>
          </a:p>
          <a:p>
            <a:r>
              <a:rPr lang="en-US" dirty="0"/>
              <a:t>Where is inflation going?</a:t>
            </a:r>
          </a:p>
          <a:p>
            <a:pPr lvl="1"/>
            <a:r>
              <a:rPr lang="en-US" dirty="0"/>
              <a:t>I expect back down to close to 2% sometime next year.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66B2B-A8CD-7222-F240-D11BB0AE4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0601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305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44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1161" y="1570730"/>
            <a:ext cx="5381590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The Current State of Inflation</a:t>
            </a:r>
          </a:p>
          <a:p>
            <a:pPr>
              <a:spcAft>
                <a:spcPts val="1000"/>
              </a:spcAft>
            </a:pPr>
            <a:r>
              <a:rPr lang="en-US" dirty="0"/>
              <a:t>Root Causes of Inflation</a:t>
            </a:r>
          </a:p>
          <a:p>
            <a:pPr>
              <a:spcAft>
                <a:spcPts val="1000"/>
              </a:spcAft>
            </a:pPr>
            <a:r>
              <a:rPr lang="en-US" dirty="0"/>
              <a:t>A Little Bit of History</a:t>
            </a:r>
          </a:p>
          <a:p>
            <a:pPr>
              <a:spcAft>
                <a:spcPts val="1000"/>
              </a:spcAft>
            </a:pPr>
            <a:r>
              <a:rPr lang="en-US" dirty="0"/>
              <a:t>Solutions: The Fed</a:t>
            </a:r>
          </a:p>
          <a:p>
            <a:pPr>
              <a:spcAft>
                <a:spcPts val="1000"/>
              </a:spcAft>
            </a:pPr>
            <a:r>
              <a:rPr lang="en-US" dirty="0"/>
              <a:t>What Happens Next?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150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D9B3A-B559-2F4D-9E1B-509ED8F61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80" y="2102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Latest Figures – Headline - CPI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B1FBB8-F642-A844-B537-1FE1E8784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790533" y="1346583"/>
            <a:ext cx="10610934" cy="471704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E4FE7-BBF4-1741-A1B3-04ABBA73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2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DB004D-673D-7D4C-A7E3-FB405CB6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8225D-F2EA-DC46-83B8-28CE97E51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1" y="515007"/>
            <a:ext cx="10590599" cy="55809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B2D780-7539-8F40-B7AA-F5F140FF7B4E}"/>
              </a:ext>
            </a:extLst>
          </p:cNvPr>
          <p:cNvSpPr txBox="1"/>
          <p:nvPr/>
        </p:nvSpPr>
        <p:spPr>
          <a:xfrm>
            <a:off x="10121326" y="6456851"/>
            <a:ext cx="1484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Investopedia</a:t>
            </a:r>
          </a:p>
        </p:txBody>
      </p:sp>
    </p:spTree>
    <p:extLst>
      <p:ext uri="{BB962C8B-B14F-4D97-AF65-F5344CB8AC3E}">
        <p14:creationId xmlns:p14="http://schemas.microsoft.com/office/powerpoint/2010/main" val="2310098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9B0F-A0AE-744C-A6C0-1EBEA9033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9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Patterns Changed - More Goods!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53E19C85-8D8B-7947-BF9C-DE16B8759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A3A6E-F995-2847-90D3-02229EAA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68E1DF-95B1-DF4A-A13E-79E7688ED8D4}"/>
              </a:ext>
            </a:extLst>
          </p:cNvPr>
          <p:cNvSpPr txBox="1"/>
          <p:nvPr/>
        </p:nvSpPr>
        <p:spPr>
          <a:xfrm>
            <a:off x="2598804" y="1626493"/>
            <a:ext cx="267092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Demand-Pull</a:t>
            </a:r>
          </a:p>
        </p:txBody>
      </p:sp>
    </p:spTree>
    <p:extLst>
      <p:ext uri="{BB962C8B-B14F-4D97-AF65-F5344CB8AC3E}">
        <p14:creationId xmlns:p14="http://schemas.microsoft.com/office/powerpoint/2010/main" val="399673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1D65-4E99-4D49-AED2-2191C898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Concentrated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D2CB956B-4BC5-8649-9607-DBA0282F24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82882" y="1300163"/>
            <a:ext cx="5936918" cy="4319339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210C1134-5845-A140-A47C-1CE79172B9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325563"/>
            <a:ext cx="5936918" cy="431933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50A23-B73A-FC48-BE6A-A6B6DE9E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9E16D-83B5-2046-B0D4-F27B416F6617}"/>
              </a:ext>
            </a:extLst>
          </p:cNvPr>
          <p:cNvSpPr txBox="1"/>
          <p:nvPr/>
        </p:nvSpPr>
        <p:spPr>
          <a:xfrm>
            <a:off x="4965132" y="4504571"/>
            <a:ext cx="20725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Cost-Push</a:t>
            </a:r>
          </a:p>
        </p:txBody>
      </p:sp>
    </p:spTree>
    <p:extLst>
      <p:ext uri="{BB962C8B-B14F-4D97-AF65-F5344CB8AC3E}">
        <p14:creationId xmlns:p14="http://schemas.microsoft.com/office/powerpoint/2010/main" val="104003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E66F-F64C-34D3-5B87-6884A59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Great Inflation: 1965-1982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6051-B60D-8A68-C1FA-4D13C0243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629147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Proximate causes</a:t>
            </a:r>
          </a:p>
          <a:p>
            <a:pPr lvl="1"/>
            <a:r>
              <a:rPr lang="en-US" dirty="0"/>
              <a:t>Collapse of the gold standard</a:t>
            </a:r>
          </a:p>
          <a:p>
            <a:pPr lvl="1"/>
            <a:r>
              <a:rPr lang="en-US" dirty="0"/>
              <a:t>Fiscal imbalances (Great Society)</a:t>
            </a:r>
          </a:p>
          <a:p>
            <a:pPr lvl="1"/>
            <a:r>
              <a:rPr lang="en-US" dirty="0"/>
              <a:t>Runaway monetary policy (for Nixon)</a:t>
            </a:r>
          </a:p>
          <a:p>
            <a:pPr lvl="1"/>
            <a:r>
              <a:rPr lang="en-US" dirty="0"/>
              <a:t>Price controls – after they were lifted</a:t>
            </a:r>
          </a:p>
          <a:p>
            <a:pPr lvl="1"/>
            <a:r>
              <a:rPr lang="en-US" dirty="0"/>
              <a:t>Energy shortages</a:t>
            </a:r>
          </a:p>
          <a:p>
            <a:pPr lvl="1"/>
            <a:endParaRPr lang="en-US" dirty="0"/>
          </a:p>
          <a:p>
            <a:r>
              <a:rPr lang="en-US" dirty="0"/>
              <a:t>Lots of “demand pull”</a:t>
            </a:r>
          </a:p>
          <a:p>
            <a:pPr lvl="2"/>
            <a:r>
              <a:rPr lang="en-US" dirty="0"/>
              <a:t>Great society, easy money</a:t>
            </a:r>
          </a:p>
          <a:p>
            <a:r>
              <a:rPr lang="en-US" dirty="0"/>
              <a:t>Some “cost push”</a:t>
            </a:r>
          </a:p>
          <a:p>
            <a:pPr lvl="2"/>
            <a:r>
              <a:rPr lang="en-US" dirty="0"/>
              <a:t>Energy shortages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098FC-2826-5318-DCFB-95116939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C64BDF-4E9F-581A-1467-FB7C681AB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539" y="1633721"/>
            <a:ext cx="4247322" cy="424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6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30953</TotalTime>
  <Words>1331</Words>
  <Application>Microsoft Macintosh PowerPoint</Application>
  <PresentationFormat>Widescreen</PresentationFormat>
  <Paragraphs>235</Paragraphs>
  <Slides>38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 Outline</vt:lpstr>
      <vt:lpstr>Inflation: Latest Figures – Headline - CPI</vt:lpstr>
      <vt:lpstr>PowerPoint Presentation</vt:lpstr>
      <vt:lpstr>Spending Patterns Changed - More Goods!</vt:lpstr>
      <vt:lpstr>Inflation: Concentrated</vt:lpstr>
      <vt:lpstr>The Great Inflation: 1965-1982</vt:lpstr>
      <vt:lpstr>Low Inflation Period: 1980-2021</vt:lpstr>
      <vt:lpstr>That Brings us to the Pandemic</vt:lpstr>
      <vt:lpstr>Which Prices?</vt:lpstr>
      <vt:lpstr>Gas Prices: National Average at the Pump</vt:lpstr>
      <vt:lpstr>PowerPoint Presentation</vt:lpstr>
      <vt:lpstr>Housing is the Primary Problem</vt:lpstr>
      <vt:lpstr>The Importance &amp; Problems with Rents</vt:lpstr>
      <vt:lpstr>Fed’s Preferred Measure: PCE</vt:lpstr>
      <vt:lpstr>PCE Deviation from Target</vt:lpstr>
      <vt:lpstr>CPI Deviation from Target</vt:lpstr>
      <vt:lpstr>PCE vs CPI – What’s the Difference?</vt:lpstr>
      <vt:lpstr>About that 2% Target</vt:lpstr>
      <vt:lpstr>High Prices versus Inflation</vt:lpstr>
      <vt:lpstr>Wage Growth – Exceeds Inflation</vt:lpstr>
      <vt:lpstr>Sources of Pandemic Inflation </vt:lpstr>
      <vt:lpstr>Supply Chains</vt:lpstr>
      <vt:lpstr>Import Prices Are Elevated</vt:lpstr>
      <vt:lpstr>Corporations Have Pricing Power!</vt:lpstr>
      <vt:lpstr>Shrinkflation</vt:lpstr>
      <vt:lpstr>The Fed: Reining in Inflation!</vt:lpstr>
      <vt:lpstr>Fed: Reducing its Asset Holdings</vt:lpstr>
      <vt:lpstr>Federal Funds Rate</vt:lpstr>
      <vt:lpstr>Federal Funds Rate</vt:lpstr>
      <vt:lpstr>Treasuries</vt:lpstr>
      <vt:lpstr>Mortgage Rates</vt:lpstr>
      <vt:lpstr> Home Prices … in Northern CA</vt:lpstr>
      <vt:lpstr>What will the Fed Do?</vt:lpstr>
      <vt:lpstr>Parting Thoughts on Inflation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279</cp:revision>
  <cp:lastPrinted>2020-01-23T14:31:17Z</cp:lastPrinted>
  <dcterms:created xsi:type="dcterms:W3CDTF">2017-05-03T22:30:38Z</dcterms:created>
  <dcterms:modified xsi:type="dcterms:W3CDTF">2024-05-30T14:06:44Z</dcterms:modified>
</cp:coreProperties>
</file>