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256" r:id="rId2"/>
    <p:sldId id="328" r:id="rId3"/>
    <p:sldId id="434" r:id="rId4"/>
    <p:sldId id="435" r:id="rId5"/>
    <p:sldId id="4127" r:id="rId6"/>
    <p:sldId id="4128" r:id="rId7"/>
    <p:sldId id="4129" r:id="rId8"/>
    <p:sldId id="4130" r:id="rId9"/>
    <p:sldId id="4131" r:id="rId10"/>
    <p:sldId id="4132" r:id="rId11"/>
    <p:sldId id="4133" r:id="rId12"/>
    <p:sldId id="1089" r:id="rId13"/>
    <p:sldId id="4126" r:id="rId14"/>
    <p:sldId id="1078" r:id="rId15"/>
    <p:sldId id="1093" r:id="rId16"/>
    <p:sldId id="4091" r:id="rId17"/>
    <p:sldId id="4125" r:id="rId18"/>
    <p:sldId id="1148" r:id="rId19"/>
    <p:sldId id="532" r:id="rId20"/>
    <p:sldId id="1062" r:id="rId21"/>
    <p:sldId id="4134" r:id="rId22"/>
    <p:sldId id="11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69" autoAdjust="0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176" y="1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9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tiff"/><Relationship Id="rId7" Type="http://schemas.openxmlformats.org/officeDocument/2006/relationships/image" Target="../media/image15.jp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11" Type="http://schemas.openxmlformats.org/officeDocument/2006/relationships/image" Target="../media/image19.jpg"/><Relationship Id="rId5" Type="http://schemas.openxmlformats.org/officeDocument/2006/relationships/image" Target="../media/image13.tiff"/><Relationship Id="rId10" Type="http://schemas.openxmlformats.org/officeDocument/2006/relationships/image" Target="../media/image18.jpg"/><Relationship Id="rId4" Type="http://schemas.openxmlformats.org/officeDocument/2006/relationships/image" Target="../media/image12.tiff"/><Relationship Id="rId9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0Documents/Template/legend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Introduction to NEED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3978442"/>
            <a:ext cx="9144000" cy="2117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I-NeXT Kiwanis Club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February 20,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i="1" dirty="0">
                <a:solidFill>
                  <a:schemeClr val="tx2"/>
                </a:solidFill>
              </a:rPr>
              <a:t>Executive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6535-5F28-F54C-927B-2EFBDE9F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other Problem: Economists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A66B-2D0D-B041-A12A-0EB1F0C27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just need to get out more…</a:t>
            </a:r>
          </a:p>
          <a:p>
            <a:r>
              <a:rPr lang="en-US" dirty="0"/>
              <a:t>…and tell people what we know about important economic policy issues.</a:t>
            </a:r>
          </a:p>
          <a:p>
            <a:endParaRPr lang="en-US" dirty="0"/>
          </a:p>
          <a:p>
            <a:r>
              <a:rPr lang="en-US" dirty="0"/>
              <a:t>That is what NEED is designed to promote.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D723A-8018-6943-86AC-AA50B4AB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18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A115-41C0-B046-B2F2-2A156E69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/>
              <a:t> We Are Having Some Success</a:t>
            </a:r>
          </a:p>
        </p:txBody>
      </p:sp>
      <p:pic>
        <p:nvPicPr>
          <p:cNvPr id="6" name="Content Placeholder 5" descr="A picture containing map&#10;&#10;Description automatically generated">
            <a:extLst>
              <a:ext uri="{FF2B5EF4-FFF2-40B4-BE49-F238E27FC236}">
                <a16:creationId xmlns:a16="http://schemas.microsoft.com/office/drawing/2014/main" id="{992F1A3D-278B-F248-A693-62D875B25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940" y="1116835"/>
            <a:ext cx="11224119" cy="42586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57256-7392-764A-9871-022F3492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F12B7EE-5CD1-E242-A74A-DFFC99385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1" y="4845926"/>
            <a:ext cx="2349500" cy="1384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D60752-7207-2948-9825-64AAF4A1A6D0}"/>
              </a:ext>
            </a:extLst>
          </p:cNvPr>
          <p:cNvSpPr txBox="1"/>
          <p:nvPr/>
        </p:nvSpPr>
        <p:spPr>
          <a:xfrm>
            <a:off x="6985663" y="5448777"/>
            <a:ext cx="4084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Total Audience:  27,078</a:t>
            </a:r>
          </a:p>
        </p:txBody>
      </p:sp>
    </p:spTree>
    <p:extLst>
      <p:ext uri="{BB962C8B-B14F-4D97-AF65-F5344CB8AC3E}">
        <p14:creationId xmlns:p14="http://schemas.microsoft.com/office/powerpoint/2010/main" val="107280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4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75504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1F45-83B3-4EFF-B979-EF1363E1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" y="262649"/>
            <a:ext cx="10515600" cy="772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Cur</a:t>
            </a:r>
            <a:r>
              <a:rPr lang="en-US" sz="3600" dirty="0"/>
              <a:t>rent State of Infrastructure in the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1B18B-A85E-41B5-AC96-166A6773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84296-3B19-4374-83BC-2703D5A77CC3}"/>
              </a:ext>
            </a:extLst>
          </p:cNvPr>
          <p:cNvSpPr txBox="1"/>
          <p:nvPr/>
        </p:nvSpPr>
        <p:spPr>
          <a:xfrm>
            <a:off x="7867650" y="6386577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https://www.infrastructurereportcard.org/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4213E-D308-D44C-852D-9B89C2D8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42" y="961117"/>
            <a:ext cx="9516454" cy="5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67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0833-6E43-B940-B895-3B959191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44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B-W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43000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1986163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rnational Comparison: Health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7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17994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FB8D-A51E-8D46-A315-3172DC78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</a:t>
            </a:r>
            <a:r>
              <a:rPr lang="en-US" dirty="0"/>
              <a:t>t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0B0B6-7211-5E44-B5C1-46B9E261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 ho, hi ho, it’s off to Congress we go!</a:t>
            </a:r>
          </a:p>
          <a:p>
            <a:endParaRPr lang="en-US" dirty="0"/>
          </a:p>
          <a:p>
            <a:r>
              <a:rPr lang="en-US" dirty="0"/>
              <a:t>Going after the kids in High schools!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C0950-FCDB-4740-ABA7-6EF322A0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83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84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649+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2" r:link="rId4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0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EE50-AECF-7C4F-8599-A3104626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 the Need for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7BE7A-5434-3F4B-BC7A-7AF7133D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01BC8C-C988-FB41-A19C-8DC978CF0369}"/>
              </a:ext>
            </a:extLst>
          </p:cNvPr>
          <p:cNvSpPr txBox="1">
            <a:spLocks/>
          </p:cNvSpPr>
          <p:nvPr/>
        </p:nvSpPr>
        <p:spPr>
          <a:xfrm>
            <a:off x="1708484" y="1760148"/>
            <a:ext cx="8477794" cy="18541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I’ve never seen the disjunction between the political debate about economics and the consensus of economists be as large as it is today.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rgbClr val="2B41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</a:t>
            </a:r>
            <a:r>
              <a:rPr lang="en-US" sz="2000" i="1" dirty="0" err="1">
                <a:solidFill>
                  <a:srgbClr val="2B41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Wolfers</a:t>
            </a:r>
            <a:r>
              <a:rPr lang="en-US" sz="2000" i="1" dirty="0">
                <a:solidFill>
                  <a:srgbClr val="2B41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University of Michigan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5606C-2E16-E740-80D2-1EA6E1DFAA7D}"/>
              </a:ext>
            </a:extLst>
          </p:cNvPr>
          <p:cNvSpPr txBox="1">
            <a:spLocks/>
          </p:cNvSpPr>
          <p:nvPr/>
        </p:nvSpPr>
        <p:spPr>
          <a:xfrm>
            <a:off x="1377558" y="1432884"/>
            <a:ext cx="976937" cy="125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latin typeface="Arial Rounded MT Bold" panose="020F0704030504030204" pitchFamily="34" charset="0"/>
              </a:rPr>
              <a:t>“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9B201F8-EEB9-0E40-9B62-459BEFE87550}"/>
              </a:ext>
            </a:extLst>
          </p:cNvPr>
          <p:cNvSpPr txBox="1">
            <a:spLocks/>
          </p:cNvSpPr>
          <p:nvPr/>
        </p:nvSpPr>
        <p:spPr>
          <a:xfrm rot="10800000">
            <a:off x="8645659" y="1760148"/>
            <a:ext cx="976937" cy="125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latin typeface="Arial Rounded MT Bold" panose="020F0704030504030204" pitchFamily="34" charset="0"/>
              </a:rPr>
              <a:t>“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6BA5B33-8F5D-F644-B2D8-3C6A67C56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191" y="3855201"/>
            <a:ext cx="8138160" cy="1754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>
                <a:solidFill>
                  <a:srgbClr val="2B414D"/>
                </a:solidFill>
              </a:rPr>
              <a:t>The misuse of economic data is widespread and there is no countering, clarifying force.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2B414D"/>
                </a:solidFill>
              </a:rPr>
              <a:t>This leads to continued misunderstanding of economics and poorly researched and implemented economic policy.</a:t>
            </a:r>
          </a:p>
        </p:txBody>
      </p:sp>
    </p:spTree>
    <p:extLst>
      <p:ext uri="{BB962C8B-B14F-4D97-AF65-F5344CB8AC3E}">
        <p14:creationId xmlns:p14="http://schemas.microsoft.com/office/powerpoint/2010/main" val="51572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299D-E600-124B-A3DF-60824C96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Where Economics Could Help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5511-17AA-C447-9D8D-092D03D6C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of the use of economics to push agendas:</a:t>
            </a:r>
          </a:p>
          <a:p>
            <a:pPr lvl="1"/>
            <a:r>
              <a:rPr lang="en-US" dirty="0"/>
              <a:t>Job creators</a:t>
            </a:r>
          </a:p>
          <a:p>
            <a:pPr lvl="1"/>
            <a:r>
              <a:rPr lang="en-US" dirty="0"/>
              <a:t>Tax cuts for the wealthy</a:t>
            </a:r>
          </a:p>
          <a:p>
            <a:pPr lvl="1"/>
            <a:r>
              <a:rPr lang="en-US" dirty="0"/>
              <a:t>Trade policy</a:t>
            </a:r>
          </a:p>
          <a:p>
            <a:r>
              <a:rPr lang="en-US" dirty="0"/>
              <a:t>Examples of the lack of use of economics to push agendas:</a:t>
            </a:r>
          </a:p>
          <a:p>
            <a:pPr lvl="1"/>
            <a:r>
              <a:rPr lang="en-US" dirty="0"/>
              <a:t>Climate change</a:t>
            </a:r>
          </a:p>
          <a:p>
            <a:pPr lvl="1"/>
            <a:r>
              <a:rPr lang="en-US" dirty="0"/>
              <a:t>Infrastructure</a:t>
            </a:r>
          </a:p>
          <a:p>
            <a:r>
              <a:rPr lang="en-US" dirty="0"/>
              <a:t>Examples where it is simply misunderstood or underused:</a:t>
            </a:r>
          </a:p>
          <a:p>
            <a:pPr lvl="1"/>
            <a:r>
              <a:rPr lang="en-US" dirty="0"/>
              <a:t>Inequality</a:t>
            </a:r>
          </a:p>
          <a:p>
            <a:pPr lvl="1"/>
            <a:r>
              <a:rPr lang="en-US" dirty="0"/>
              <a:t>Economic mobility</a:t>
            </a:r>
          </a:p>
          <a:p>
            <a:pPr lvl="1"/>
            <a:r>
              <a:rPr lang="en-US" dirty="0"/>
              <a:t>Minimum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34E59-763F-9147-AA61-4D060979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6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FA27-866C-4940-B33B-CD089A70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mple: Minimum Wages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E917-CB37-7B42-8A48-C121975F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Minimum wage increases are “sold” as beneficial to people with low incomes. However:</a:t>
            </a:r>
          </a:p>
          <a:p>
            <a:pPr lvl="1"/>
            <a:r>
              <a:rPr lang="en-US" dirty="0"/>
              <a:t>A higher minimum wage may lead to unemployment.</a:t>
            </a:r>
          </a:p>
          <a:p>
            <a:pPr lvl="1"/>
            <a:r>
              <a:rPr lang="en-US" dirty="0"/>
              <a:t>Even among those who remain employed, their overall compensation might be lower. Their work environment might be less pleasant.</a:t>
            </a:r>
          </a:p>
          <a:p>
            <a:r>
              <a:rPr lang="en-US" dirty="0"/>
              <a:t>Minimum wage increases are “sold” as antipoverty programs, However:</a:t>
            </a:r>
          </a:p>
          <a:p>
            <a:pPr lvl="1"/>
            <a:r>
              <a:rPr lang="en-US" dirty="0"/>
              <a:t>They lift relatively few out of poverty.</a:t>
            </a:r>
          </a:p>
          <a:p>
            <a:pPr lvl="1"/>
            <a:r>
              <a:rPr lang="en-US" dirty="0"/>
              <a:t>We should be talking about programs that directly address poverty.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Minimum wages are expensive. Is this the best way to spend money to help the poor?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DB237-A411-9C4B-9AF9-ADA0FFFD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FA27-866C-4940-B33B-CD089A70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mple: Tax Cuts for the Wealthy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E917-CB37-7B42-8A48-C121975F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wealthy are the investor class, so if we reduce their taxes, they will have more money to invest! This will create jobs!</a:t>
            </a:r>
          </a:p>
          <a:p>
            <a:pPr lvl="1"/>
            <a:r>
              <a:rPr lang="en-US" dirty="0"/>
              <a:t>This may be true, but is it the best way to create jobs? Economic studies have NEVER suggested that the answer is yes.</a:t>
            </a:r>
          </a:p>
          <a:p>
            <a:pPr lvl="1"/>
            <a:r>
              <a:rPr lang="en-US" dirty="0"/>
              <a:t>Giving money to low income individuals increases demand for goods and services.</a:t>
            </a:r>
          </a:p>
          <a:p>
            <a:pPr lvl="2"/>
            <a:r>
              <a:rPr lang="en-US" dirty="0"/>
              <a:t>It is this increase in demand that leads the investor class to invest more.</a:t>
            </a:r>
          </a:p>
          <a:p>
            <a:r>
              <a:rPr lang="en-US" dirty="0"/>
              <a:t>The United States used to pursue policies that grew the middle class.</a:t>
            </a:r>
          </a:p>
          <a:p>
            <a:pPr lvl="1"/>
            <a:r>
              <a:rPr lang="en-US" dirty="0"/>
              <a:t>Perhaps investing in these policies would be a wiser use of the money from the tax cuts.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Tax cuts for the wealthy are expensive. Is this the best way to spend money to grow the economy?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DB237-A411-9C4B-9AF9-ADA0FFFD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1F25-A7BE-E746-B785-96424419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Problem: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45B5C-79F2-0544-8A36-C2383D6FA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tax cuts argument is intuitive.</a:t>
            </a:r>
          </a:p>
          <a:p>
            <a:r>
              <a:rPr lang="en-US" dirty="0"/>
              <a:t>The minimum wage argument is intuitive.</a:t>
            </a:r>
          </a:p>
          <a:p>
            <a:endParaRPr lang="en-US" dirty="0"/>
          </a:p>
          <a:p>
            <a:r>
              <a:rPr lang="en-US" dirty="0"/>
              <a:t>The world …  is not intuitive. It is highly complex.</a:t>
            </a:r>
          </a:p>
          <a:p>
            <a:pPr lvl="1"/>
            <a:r>
              <a:rPr lang="en-US" dirty="0"/>
              <a:t>Economists and economics help to sort through the complexity.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6868E-1C9D-3448-9BBF-51C2173D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6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7194</TotalTime>
  <Words>961</Words>
  <Application>Microsoft Macintosh PowerPoint</Application>
  <PresentationFormat>Widescreen</PresentationFormat>
  <Paragraphs>166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Rounded MT Bold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On the Need for NEED</vt:lpstr>
      <vt:lpstr>Examples Where Economics Could Help More</vt:lpstr>
      <vt:lpstr>Example: Minimum Wages</vt:lpstr>
      <vt:lpstr>Example: Tax Cuts for the Wealthy</vt:lpstr>
      <vt:lpstr>The Problem: Intuition</vt:lpstr>
      <vt:lpstr>Another Problem: Economists</vt:lpstr>
      <vt:lpstr>And We Are Having Some Success</vt:lpstr>
      <vt:lpstr> Available NEED Topics Include:</vt:lpstr>
      <vt:lpstr>Climate Change Economics</vt:lpstr>
      <vt:lpstr> Immigrant Population in 2017</vt:lpstr>
      <vt:lpstr>Current State of Infrastructure in the US</vt:lpstr>
      <vt:lpstr>Trade: Bicycle Supply Chain</vt:lpstr>
      <vt:lpstr>Evidence of the B-W Wealth Gap</vt:lpstr>
      <vt:lpstr> National Income Inequality: Share of Top 10%</vt:lpstr>
      <vt:lpstr>International Comparison: Health Spending</vt:lpstr>
      <vt:lpstr>Autonomous Vehicles</vt:lpstr>
      <vt:lpstr>Next Steps: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157</cp:revision>
  <cp:lastPrinted>2022-02-21T01:50:36Z</cp:lastPrinted>
  <dcterms:created xsi:type="dcterms:W3CDTF">2017-05-03T22:30:38Z</dcterms:created>
  <dcterms:modified xsi:type="dcterms:W3CDTF">2022-02-21T01:52:06Z</dcterms:modified>
</cp:coreProperties>
</file>