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6"/>
  </p:notesMasterIdLst>
  <p:sldIdLst>
    <p:sldId id="256" r:id="rId2"/>
    <p:sldId id="327" r:id="rId3"/>
    <p:sldId id="1090" r:id="rId4"/>
    <p:sldId id="1091" r:id="rId5"/>
    <p:sldId id="1094" r:id="rId6"/>
    <p:sldId id="1110" r:id="rId7"/>
    <p:sldId id="1138" r:id="rId8"/>
    <p:sldId id="1092" r:id="rId9"/>
    <p:sldId id="1093" r:id="rId10"/>
    <p:sldId id="1139" r:id="rId11"/>
    <p:sldId id="1140" r:id="rId12"/>
    <p:sldId id="1141" r:id="rId13"/>
    <p:sldId id="1144" r:id="rId14"/>
    <p:sldId id="1143" r:id="rId15"/>
    <p:sldId id="1145" r:id="rId16"/>
    <p:sldId id="1146" r:id="rId17"/>
    <p:sldId id="1147" r:id="rId18"/>
    <p:sldId id="1148" r:id="rId19"/>
    <p:sldId id="1149" r:id="rId20"/>
    <p:sldId id="1150" r:id="rId21"/>
    <p:sldId id="1142" r:id="rId22"/>
    <p:sldId id="1151" r:id="rId23"/>
    <p:sldId id="1152" r:id="rId24"/>
    <p:sldId id="10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58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224" y="1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PostpandemicFC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LFE_PostpandemicFC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usedcar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buildingcosts.png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avings/savings_recen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Biden Agenda: Build Back Better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276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err="1">
                <a:solidFill>
                  <a:schemeClr val="tx2"/>
                </a:solidFill>
              </a:rPr>
              <a:t>ThinkTank</a:t>
            </a:r>
            <a:r>
              <a:rPr lang="en-US" sz="3200" dirty="0">
                <a:solidFill>
                  <a:schemeClr val="tx2"/>
                </a:solidFill>
              </a:rPr>
              <a:t> Tuesday: Wine, Water, and Policy Whimsy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tx2"/>
                </a:solidFill>
              </a:rPr>
              <a:t>Novembe</a:t>
            </a:r>
            <a:r>
              <a:rPr lang="en-US" sz="1800" dirty="0">
                <a:solidFill>
                  <a:schemeClr val="tx2"/>
                </a:solidFill>
              </a:rPr>
              <a:t> 16, 2021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</a:t>
            </a:r>
            <a:r>
              <a:rPr lang="en-US" sz="3400" dirty="0" err="1">
                <a:solidFill>
                  <a:schemeClr val="tx2"/>
                </a:solidFill>
              </a:rPr>
              <a:t>Diredtor</a:t>
            </a:r>
            <a:r>
              <a:rPr lang="en-US" sz="3400" dirty="0">
                <a:solidFill>
                  <a:schemeClr val="tx2"/>
                </a:solidFill>
              </a:rPr>
              <a:t>, NEED</a:t>
            </a:r>
          </a:p>
        </p:txBody>
      </p:sp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C5DE-417D-4F45-BA43-8A5B1340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Short and the Long of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F7C10-B773-1343-8BEF-DAE12444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 effects:</a:t>
            </a:r>
          </a:p>
          <a:p>
            <a:pPr lvl="1"/>
            <a:r>
              <a:rPr lang="en-US" dirty="0"/>
              <a:t>Some estimates suggest that it will reduce economic activity, even in the short run.</a:t>
            </a:r>
          </a:p>
          <a:p>
            <a:pPr lvl="2"/>
            <a:r>
              <a:rPr lang="en-US" dirty="0"/>
              <a:t>The default position of anti-taxers.</a:t>
            </a:r>
          </a:p>
          <a:p>
            <a:pPr lvl="1"/>
            <a:r>
              <a:rPr lang="en-US" dirty="0"/>
              <a:t>Inflation? Unlikely, if fully paid for.</a:t>
            </a:r>
          </a:p>
          <a:p>
            <a:r>
              <a:rPr lang="en-US" dirty="0"/>
              <a:t>Long term effects: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1B2C4-4D48-B949-9D65-16C6E1F6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1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F3E6-6594-3F42-9DE6-1FC64A9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Long Term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E753-10E0-6743-A62F-12B42AD4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Greater economic activity</a:t>
            </a:r>
          </a:p>
          <a:p>
            <a:r>
              <a:rPr lang="en-US" dirty="0"/>
              <a:t>More labor force participation</a:t>
            </a:r>
          </a:p>
          <a:p>
            <a:r>
              <a:rPr lang="en-US" dirty="0"/>
              <a:t>Better health outcomes</a:t>
            </a:r>
          </a:p>
          <a:p>
            <a:pPr lvl="1"/>
            <a:r>
              <a:rPr lang="en-US" dirty="0"/>
              <a:t>Including longer life expectancy</a:t>
            </a:r>
          </a:p>
          <a:p>
            <a:r>
              <a:rPr lang="en-US" dirty="0"/>
              <a:t>Less childhood poverty</a:t>
            </a:r>
          </a:p>
          <a:p>
            <a:pPr lvl="1"/>
            <a:r>
              <a:rPr lang="en-US" dirty="0"/>
              <a:t>Fewer infant deaths, less interaction with criminal justice system, higher earnings.</a:t>
            </a:r>
          </a:p>
          <a:p>
            <a:r>
              <a:rPr lang="en-US" dirty="0"/>
              <a:t>To name a few…..</a:t>
            </a:r>
          </a:p>
          <a:p>
            <a:endParaRPr lang="en-US" dirty="0"/>
          </a:p>
          <a:p>
            <a:r>
              <a:rPr lang="en-US" dirty="0"/>
              <a:t>The opposite is true….</a:t>
            </a:r>
          </a:p>
          <a:p>
            <a:pPr lvl="1"/>
            <a:r>
              <a:rPr lang="en-US" dirty="0"/>
              <a:t>Reductions in these outcomes are the costs we face w/o investments.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1736B-6830-6945-853C-7C58727F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8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E3FD-78E0-4F4B-8DC6-72594147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Pay</a:t>
            </a:r>
            <a:r>
              <a:rPr lang="en-US" dirty="0"/>
              <a:t>ing the Piper!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8435-452F-3443-8F0B-B1D8F2F92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it be paid for?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best to pay for it?</a:t>
            </a:r>
          </a:p>
          <a:p>
            <a:pPr lvl="1"/>
            <a:r>
              <a:rPr lang="en-US" dirty="0"/>
              <a:t>Why is this such a complicated question?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A0E5D-C3C2-EB46-90AF-DD54A219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78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2DBA-7CCA-004F-B5F6-17EFC6B9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Outlook is Troublesome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BCED-6DC0-8148-96BC-4BBD60FF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B3147-0124-E347-BD1A-282FE37B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19" y="924447"/>
            <a:ext cx="7958668" cy="53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B1CF-64A4-2B47-9BD2-BF6AC5BF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/>
              <a:t>ng Debt and Low Interest Rates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87163CF-4B0A-AA45-B477-068A335E0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19105" y="1253331"/>
            <a:ext cx="9953790" cy="49768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BB9B1-B880-6149-AADF-A9C87C86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8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9E57-A599-C748-91AE-AAFB7023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The Headlines!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A010F3-464E-9344-935C-F6E16C388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17362" y="1351588"/>
            <a:ext cx="9757276" cy="48786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E41E-3AC9-2145-99C1-D89B511D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9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9E57-A599-C748-91AE-AAFB7023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The Headlines!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A010F3-464E-9344-935C-F6E16C388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17362" y="1351588"/>
            <a:ext cx="9757276" cy="48786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E41E-3AC9-2145-99C1-D89B511D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8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9E57-A599-C748-91AE-AAFB7023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The Fed’s Perspective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A010F3-464E-9344-935C-F6E16C388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17362" y="1351588"/>
            <a:ext cx="9757276" cy="48786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E41E-3AC9-2145-99C1-D89B511D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7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9E57-A599-C748-91AE-AAFB7023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The Fed’s Perspective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A010F3-464E-9344-935C-F6E16C388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17362" y="1351588"/>
            <a:ext cx="9757276" cy="48786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E41E-3AC9-2145-99C1-D89B511D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13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784A-6F12-2F45-A25A-17005FDC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Distinct Major Sources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1C215BD8-6958-6542-858C-099944FFC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691320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1B5AD03-2256-8645-847F-00215D418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691320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FD472-76D7-6B45-80EB-8DB87132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7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B601-782E-1742-9D4A-C3FD6AAD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Excessive Savings is Another Source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C05C9535-2357-5843-8F52-901C8795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9860" y="1184086"/>
            <a:ext cx="10092280" cy="50461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BBCF-BC31-8E44-9954-642442E9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3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8888-AA25-B946-B406-EEB588C6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6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Options for Paying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7979B-EA37-E94F-B403-CEA3D13B5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 alternative minimum tax</a:t>
            </a:r>
          </a:p>
          <a:p>
            <a:r>
              <a:rPr lang="en-US" dirty="0"/>
              <a:t>Raising marginal income tax rates</a:t>
            </a:r>
          </a:p>
          <a:p>
            <a:r>
              <a:rPr lang="en-US" dirty="0"/>
              <a:t>Wealth related</a:t>
            </a:r>
          </a:p>
          <a:p>
            <a:pPr lvl="1"/>
            <a:r>
              <a:rPr lang="en-US" dirty="0"/>
              <a:t>Tax on wealth</a:t>
            </a:r>
          </a:p>
          <a:p>
            <a:pPr lvl="1"/>
            <a:r>
              <a:rPr lang="en-US" dirty="0"/>
              <a:t>Eliminate carryover basis</a:t>
            </a:r>
          </a:p>
          <a:p>
            <a:pPr lvl="1"/>
            <a:r>
              <a:rPr lang="en-US" dirty="0"/>
              <a:t>Treat capital gains as income, in the year they occur</a:t>
            </a:r>
          </a:p>
          <a:p>
            <a:r>
              <a:rPr lang="en-US" dirty="0"/>
              <a:t>Increase tax collections</a:t>
            </a:r>
          </a:p>
          <a:p>
            <a:pPr lvl="1"/>
            <a:r>
              <a:rPr lang="en-US" dirty="0"/>
              <a:t>Beef up the 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40456-E222-0746-B020-EFCE2129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7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84C5-80C7-404D-A83E-4D46C811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Offsets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C3DBA7B-DC2E-3B43-A742-7DCAC5332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483596"/>
              </p:ext>
            </p:extLst>
          </p:nvPr>
        </p:nvGraphicFramePr>
        <p:xfrm>
          <a:off x="838200" y="1570037"/>
          <a:ext cx="10515600" cy="33869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851938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05007037"/>
                    </a:ext>
                  </a:extLst>
                </a:gridCol>
              </a:tblGrid>
              <a:tr h="846743">
                <a:tc>
                  <a:txBody>
                    <a:bodyPr/>
                    <a:lstStyle/>
                    <a:p>
                      <a:r>
                        <a:rPr lang="en-US" sz="2200" b="0" dirty="0"/>
                        <a:t>1% surcharge on corporate stock buybacks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Restore Superfund taxes on oil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694303"/>
                  </a:ext>
                </a:extLst>
              </a:tr>
              <a:tr h="846743">
                <a:tc>
                  <a:txBody>
                    <a:bodyPr/>
                    <a:lstStyle/>
                    <a:p>
                      <a:r>
                        <a:rPr lang="en-US" sz="2200" b="0" dirty="0"/>
                        <a:t>Millionaire surtax: 5% 10-25m, 10% 25m+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Expand 3.8% Net Investment Income Tax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184575"/>
                  </a:ext>
                </a:extLst>
              </a:tr>
              <a:tr h="846743">
                <a:tc>
                  <a:txBody>
                    <a:bodyPr/>
                    <a:lstStyle/>
                    <a:p>
                      <a:r>
                        <a:rPr lang="en-US" sz="2200" b="0" dirty="0"/>
                        <a:t>Limits on deductibility of tax losses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15% global minimum tax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900154"/>
                  </a:ext>
                </a:extLst>
              </a:tr>
              <a:tr h="846743">
                <a:tc>
                  <a:txBody>
                    <a:bodyPr/>
                    <a:lstStyle/>
                    <a:p>
                      <a:r>
                        <a:rPr lang="en-US" sz="2200" b="0" dirty="0"/>
                        <a:t>Repeal drug rebate rule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Whatever other margins can be pushed…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0355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257EA-BE9E-C145-8A9B-89C35CE8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00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4ECE-5099-EE4D-9DB8-5BA39CB9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6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Gimmicks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A1D-70C3-AF4C-943C-9F667DCA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Unused relief funds</a:t>
            </a:r>
          </a:p>
          <a:p>
            <a:r>
              <a:rPr lang="en-US" dirty="0"/>
              <a:t>Reduce unemployment insurance fraud</a:t>
            </a:r>
          </a:p>
          <a:p>
            <a:r>
              <a:rPr lang="en-US" dirty="0"/>
              <a:t>Sell spectrum and apply proceeds from previous sales</a:t>
            </a:r>
          </a:p>
          <a:p>
            <a:r>
              <a:rPr lang="en-US" dirty="0"/>
              <a:t>Require information reporting for cryptocurrency transactions</a:t>
            </a:r>
          </a:p>
          <a:p>
            <a:r>
              <a:rPr lang="en-US" dirty="0"/>
              <a:t>Apply pension smoothing</a:t>
            </a:r>
          </a:p>
          <a:p>
            <a:r>
              <a:rPr lang="en-US" dirty="0"/>
              <a:t>Sell Strategic Petroleum Reserve oil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67092-817A-734B-AB44-0A92E06A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4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22FB-BFD7-BB42-9A38-B4D3D358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Biden 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5F1D-9003-CF4E-AA2D-AC1C42E0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encapsulated in two pieces of legislation:</a:t>
            </a:r>
          </a:p>
          <a:p>
            <a:pPr lvl="1"/>
            <a:r>
              <a:rPr lang="en-US" dirty="0"/>
              <a:t>Infrastructure Investment and Jobs Act</a:t>
            </a:r>
          </a:p>
          <a:p>
            <a:pPr lvl="2"/>
            <a:r>
              <a:rPr lang="en-US" dirty="0"/>
              <a:t>Hard infrastructure/broadband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Social policy and climate spending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CF56E-1206-8142-982D-000CD4A3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3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A9E4-D610-F241-B6A9-D5530E7D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81BF-C958-5848-B74D-098B8722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BD3CC34-70C4-2D44-A163-999BFF5F5429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F231BF1-8257-794E-B81D-100D90B6A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952805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B1EDF3C-5EED-8545-BC25-CABE6C6655BC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F950EE5E-D957-3C43-837E-82B6599A9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97324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waste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81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 </a:t>
            </a:r>
          </a:p>
          <a:p>
            <a:pPr lvl="1"/>
            <a:r>
              <a:rPr lang="en-US" b="0" dirty="0"/>
              <a:t>especially in light of the current pandemic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 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 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3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CD17-1A1F-8C46-8300-4A650A33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81CD-A335-6242-8E2A-2AEAADA5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Strategic thinking:</a:t>
            </a:r>
          </a:p>
          <a:p>
            <a:pPr lvl="1"/>
            <a:r>
              <a:rPr lang="en-US" dirty="0"/>
              <a:t>Long term thinking, planning, prioritizing.</a:t>
            </a:r>
          </a:p>
          <a:p>
            <a:r>
              <a:rPr lang="en-US" dirty="0"/>
              <a:t>Meaningful climate resilience planning.</a:t>
            </a:r>
          </a:p>
          <a:p>
            <a:r>
              <a:rPr lang="en-US" dirty="0"/>
              <a:t>Education &amp; R&amp;D.</a:t>
            </a:r>
          </a:p>
          <a:p>
            <a:r>
              <a:rPr lang="en-US" dirty="0"/>
              <a:t>Expanding/insuring water supplies.</a:t>
            </a:r>
          </a:p>
          <a:p>
            <a:r>
              <a:rPr lang="en-US" dirty="0"/>
              <a:t>Hazardous waste.</a:t>
            </a:r>
          </a:p>
          <a:p>
            <a:r>
              <a:rPr lang="en-US" dirty="0"/>
              <a:t>A meaningful magnitude of spending?</a:t>
            </a:r>
          </a:p>
          <a:p>
            <a:endParaRPr lang="en-US" dirty="0"/>
          </a:p>
          <a:p>
            <a:r>
              <a:rPr lang="en-US" dirty="0"/>
              <a:t>Full elimination of lead drinking water piping.</a:t>
            </a:r>
          </a:p>
          <a:p>
            <a:pPr lvl="1"/>
            <a:r>
              <a:rPr lang="en-US" dirty="0"/>
              <a:t>$15B is 1/3 of total necessary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74A52-9C40-F443-B10B-7875FAC3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DBAB-3820-DC45-B38B-D5BA1963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Policy and Climate Spending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47EA0-D5E4-7A45-9DEF-7C422490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1BD7602-FADF-954A-81B8-CF40847029A2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Social Policy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CC790CB6-7CC7-CF44-8409-01CA300EC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45314"/>
              </p:ext>
            </p:extLst>
          </p:nvPr>
        </p:nvGraphicFramePr>
        <p:xfrm>
          <a:off x="823746" y="2196742"/>
          <a:ext cx="5157786" cy="2595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Universal Pre-K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$400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Child Care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Extension of the Child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$200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Affordable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$150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Care Services for Elderly and Disabled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$150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Health Care Coverage Expansions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$165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Equity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$90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294938"/>
                  </a:ext>
                </a:extLst>
              </a:tr>
            </a:tbl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125BF4-AF5B-F44A-A7B1-372771161FC6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EB7CB60A-C65A-FF49-A78A-CED07AF8C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185667"/>
              </p:ext>
            </p:extLst>
          </p:nvPr>
        </p:nvGraphicFramePr>
        <p:xfrm>
          <a:off x="6172200" y="2181860"/>
          <a:ext cx="5183188" cy="2494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Clean Energy and Climate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$550+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Small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4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Immigration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$100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49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Supply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1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4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22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486A-0745-5641-B099-9FA859F9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Policy and Climate Spending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17C6-B5BC-9C4A-AC22-18FB4B704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Out:</a:t>
            </a:r>
          </a:p>
          <a:p>
            <a:pPr lvl="1"/>
            <a:r>
              <a:rPr lang="en-US" dirty="0"/>
              <a:t>Paid leave</a:t>
            </a:r>
          </a:p>
          <a:p>
            <a:pPr lvl="1"/>
            <a:r>
              <a:rPr lang="en-US" dirty="0"/>
              <a:t>Big action on climate change</a:t>
            </a:r>
          </a:p>
          <a:p>
            <a:pPr lvl="2"/>
            <a:r>
              <a:rPr lang="en-US" dirty="0"/>
              <a:t>Clean Energy Performance Program</a:t>
            </a:r>
          </a:p>
          <a:p>
            <a:pPr lvl="1"/>
            <a:r>
              <a:rPr lang="en-US" dirty="0"/>
              <a:t>GOP tax cut reversal</a:t>
            </a:r>
          </a:p>
          <a:p>
            <a:pPr lvl="1"/>
            <a:r>
              <a:rPr lang="en-US" dirty="0"/>
              <a:t>Free Community College</a:t>
            </a:r>
          </a:p>
          <a:p>
            <a:pPr lvl="1"/>
            <a:r>
              <a:rPr lang="en-US" dirty="0"/>
              <a:t>Medicare dental and vision benefits.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E0D9B-BF49-CF44-961C-3759C7E4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606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7292</TotalTime>
  <Words>862</Words>
  <Application>Microsoft Macintosh PowerPoint</Application>
  <PresentationFormat>Widescreen</PresentationFormat>
  <Paragraphs>205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The Biden Agenda:</vt:lpstr>
      <vt:lpstr>Infrastructure Investment and Jobs Act</vt:lpstr>
      <vt:lpstr>Current State of Infrastructure in the US</vt:lpstr>
      <vt:lpstr>Another Aspect of Infrastructure – Broadband</vt:lpstr>
      <vt:lpstr>What is missing?</vt:lpstr>
      <vt:lpstr>Social Policy and Climate Spending Package</vt:lpstr>
      <vt:lpstr>Social Policy and Climate Spending Package</vt:lpstr>
      <vt:lpstr>The Short and the Long of It.</vt:lpstr>
      <vt:lpstr>Some Long Term Effects</vt:lpstr>
      <vt:lpstr>Paying the Piper!</vt:lpstr>
      <vt:lpstr>Debt Outlook is Troublesome</vt:lpstr>
      <vt:lpstr>Rising Debt and Low Interest Rates</vt:lpstr>
      <vt:lpstr>Inflation: The Headlines!</vt:lpstr>
      <vt:lpstr>Inflation: The Headlines!</vt:lpstr>
      <vt:lpstr>Inflation: The Fed’s Perspective</vt:lpstr>
      <vt:lpstr>Inflation: The Fed’s Perspective</vt:lpstr>
      <vt:lpstr>Inflation: Distinct Major Sources</vt:lpstr>
      <vt:lpstr>Inflation: Excessive Savings is Another Source</vt:lpstr>
      <vt:lpstr>Some Options for Paying</vt:lpstr>
      <vt:lpstr>Other Offsets</vt:lpstr>
      <vt:lpstr>Some Gimmicks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157</cp:revision>
  <cp:lastPrinted>2021-11-16T00:21:52Z</cp:lastPrinted>
  <dcterms:created xsi:type="dcterms:W3CDTF">2017-05-03T22:30:38Z</dcterms:created>
  <dcterms:modified xsi:type="dcterms:W3CDTF">2021-11-16T00:22:56Z</dcterms:modified>
</cp:coreProperties>
</file>