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0"/>
  </p:notesMasterIdLst>
  <p:sldIdLst>
    <p:sldId id="4107" r:id="rId2"/>
    <p:sldId id="328" r:id="rId3"/>
    <p:sldId id="3935" r:id="rId4"/>
    <p:sldId id="1029" r:id="rId5"/>
    <p:sldId id="1197" r:id="rId6"/>
    <p:sldId id="4002" r:id="rId7"/>
    <p:sldId id="4110" r:id="rId8"/>
    <p:sldId id="4111" r:id="rId9"/>
    <p:sldId id="4112" r:id="rId10"/>
    <p:sldId id="4113" r:id="rId11"/>
    <p:sldId id="4101" r:id="rId12"/>
    <p:sldId id="4114" r:id="rId13"/>
    <p:sldId id="4115" r:id="rId14"/>
    <p:sldId id="4116" r:id="rId15"/>
    <p:sldId id="4117" r:id="rId16"/>
    <p:sldId id="4118" r:id="rId17"/>
    <p:sldId id="4150" r:id="rId18"/>
    <p:sldId id="4151" r:id="rId19"/>
    <p:sldId id="4119" r:id="rId20"/>
    <p:sldId id="4120" r:id="rId21"/>
    <p:sldId id="4121" r:id="rId22"/>
    <p:sldId id="4122" r:id="rId23"/>
    <p:sldId id="4124" r:id="rId24"/>
    <p:sldId id="4125" r:id="rId25"/>
    <p:sldId id="4126" r:id="rId26"/>
    <p:sldId id="4127" r:id="rId27"/>
    <p:sldId id="4130" r:id="rId28"/>
    <p:sldId id="4132" r:id="rId29"/>
    <p:sldId id="4152" r:id="rId30"/>
    <p:sldId id="4153" r:id="rId31"/>
    <p:sldId id="4154" r:id="rId32"/>
    <p:sldId id="4155" r:id="rId33"/>
    <p:sldId id="4131" r:id="rId34"/>
    <p:sldId id="4133" r:id="rId35"/>
    <p:sldId id="4134" r:id="rId36"/>
    <p:sldId id="4135" r:id="rId37"/>
    <p:sldId id="4136" r:id="rId38"/>
    <p:sldId id="4137" r:id="rId39"/>
    <p:sldId id="4138" r:id="rId40"/>
    <p:sldId id="4140" r:id="rId41"/>
    <p:sldId id="4141" r:id="rId42"/>
    <p:sldId id="4142" r:id="rId43"/>
    <p:sldId id="4143" r:id="rId44"/>
    <p:sldId id="4144" r:id="rId45"/>
    <p:sldId id="4146" r:id="rId46"/>
    <p:sldId id="4147" r:id="rId47"/>
    <p:sldId id="4145" r:id="rId48"/>
    <p:sldId id="414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Allison Roehling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57" autoAdjust="0"/>
    <p:restoredTop sz="95374" autoAdjust="0"/>
  </p:normalViewPr>
  <p:slideViewPr>
    <p:cSldViewPr snapToGrid="0" snapToObjects="1">
      <p:cViewPr varScale="1">
        <p:scale>
          <a:sx n="44" d="100"/>
          <a:sy n="44" d="100"/>
        </p:scale>
        <p:origin x="216" y="1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45632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quote/FB:US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3949 Holmes 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7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WSJ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Headline, 8/11/2021, “Poly Network Hackers Steal More Than $600 Million in Cryptocurrency”</a:t>
            </a:r>
            <a:r>
              <a:rPr lang="en-US" sz="1200" i="1" dirty="0">
                <a:solidFill>
                  <a:schemeClr val="tx1"/>
                </a:solidFill>
                <a:latin typeface="Times roman"/>
              </a:rPr>
              <a:t> Bloomberg </a:t>
            </a:r>
            <a:r>
              <a:rPr lang="en-US" sz="1200" b="0" i="1" dirty="0">
                <a:solidFill>
                  <a:schemeClr val="tx1"/>
                </a:solidFill>
                <a:latin typeface="Times roman"/>
              </a:rPr>
              <a:t>7/27/2021:  “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Tether and the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roman"/>
                <a:hlinkClick r:id="rId3" tooltip="Company Overvie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Inc.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-backed Diem token were a main focus of a recent meeting of  U.S. regulators held on the financial risks posed by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Times roman"/>
              </a:rPr>
              <a:t>stablecoins</a:t>
            </a:r>
            <a:r>
              <a:rPr lang="en-US" sz="1200" b="0" dirty="0">
                <a:solidFill>
                  <a:schemeClr val="tx1"/>
                </a:solidFill>
                <a:latin typeface="Times roma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Facebook NOVI wallets for holding Pax dollars ($1.1 billion in market cap)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20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Arbitrageurs will do a lot of the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37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on CBDC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F4BD5-010C-4CBB-A256-98F1F85EEA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95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Fed and most Central Banks presently have two financial liabilities: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Currency.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Bank Reserves.</a:t>
            </a:r>
          </a:p>
          <a:p>
            <a:r>
              <a:rPr lang="en-US" dirty="0"/>
              <a:t>Bank Reserves are Balances that Commercial Banks hold at the Fed and that are used in check clearing.  They are already 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2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47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Vitalek</a:t>
            </a:r>
            <a:r>
              <a:rPr lang="en-US" dirty="0"/>
              <a:t> </a:t>
            </a:r>
            <a:r>
              <a:rPr lang="en-US" dirty="0" err="1"/>
              <a:t>Buterin</a:t>
            </a:r>
            <a:r>
              <a:rPr lang="en-US" dirty="0"/>
              <a:t>, age 27 cofounder </a:t>
            </a:r>
            <a:r>
              <a:rPr lang="en-US"/>
              <a:t>of Ethereum at age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6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Satoshi, Bitcoin is 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So,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fell"/>
              </a:rPr>
              <a:t>Natoshi’s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 goal was to improve money, in a way that did not depend banks or governments!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8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distributed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Presently, Bitcoin mining requires 200 terawatt-hours per year, more than Thailand with a carbon </a:t>
            </a:r>
            <a:r>
              <a:rPr lang="en-US" dirty="0" err="1"/>
              <a:t>footprinttof</a:t>
            </a:r>
            <a:r>
              <a:rPr lang="en-US" dirty="0"/>
              <a:t> the Czech </a:t>
            </a:r>
            <a:r>
              <a:rPr lang="en-US" dirty="0" err="1"/>
              <a:t>Republicenergy</a:t>
            </a:r>
            <a:r>
              <a:rPr lang="en-US" dirty="0"/>
              <a:t> consumption (although less than is used in gold mining). (Note there are other consensus mechanisms that do not use as much energy.)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80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Trading of banned goods; </a:t>
            </a:r>
            <a:r>
              <a:rPr lang="en-US" dirty="0" err="1"/>
              <a:t>e.g</a:t>
            </a:r>
            <a:r>
              <a:rPr lang="en-US" dirty="0"/>
              <a:t>, Silk Road</a:t>
            </a:r>
          </a:p>
          <a:p>
            <a:pPr lvl="1"/>
            <a:r>
              <a:rPr lang="en-US" dirty="0"/>
              <a:t>Ransomware Payments.</a:t>
            </a:r>
          </a:p>
          <a:p>
            <a:pPr lvl="1"/>
            <a:r>
              <a:rPr lang="en-US" dirty="0"/>
              <a:t>Money Laundering.</a:t>
            </a:r>
          </a:p>
          <a:p>
            <a:pPr lvl="1"/>
            <a:r>
              <a:rPr lang="en-US" dirty="0"/>
              <a:t>Tax Evasion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44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Promised future payments such as dividends for stocks or coupon payments for bonds.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currencies, promise of future use in exchange with stable values.</a:t>
            </a:r>
          </a:p>
          <a:p>
            <a:r>
              <a:rPr lang="en-US" dirty="0"/>
              <a:t>Bitcoin only promises the possibility of capital gains, but </a:t>
            </a:r>
            <a:r>
              <a:rPr lang="en-US" i="1" dirty="0">
                <a:solidFill>
                  <a:srgbClr val="C00000"/>
                </a:solidFill>
              </a:rPr>
              <a:t>not based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future payments.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90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 Buffet paraphrasing Benjamin Graham.  Payments mean dividends or coupon payments. Even, gold has some intrinsic value as the ultimate </a:t>
            </a:r>
            <a:r>
              <a:rPr lang="en-US" dirty="0" err="1"/>
              <a:t>insuarbne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F4BD5-010C-4CBB-A256-98F1F85EEA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6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Cryptographic protection is a tougher call and depends on your views of privacy rights, as well as what information is being kept private (e.g., medical records versus financial transactions) Supply Chains (Walmart IBM)</a:t>
            </a:r>
          </a:p>
          <a:p>
            <a:pPr lvl="1"/>
            <a:r>
              <a:rPr lang="en-US" dirty="0"/>
              <a:t>Smart Contracts (Xbox royalties)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67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Recently, these numbers have come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9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ingecko.com/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eb3isgoinggreat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2022/05/12/business/dealbook/terra-crypto-stablecoi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treasury.gov/system/files/136/StableCoinReport_Nov1_508.pdf" TargetMode="External"/><Relationship Id="rId2" Type="http://schemas.openxmlformats.org/officeDocument/2006/relationships/hyperlink" Target="https://youtu.be/o3NuHb7V1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deralreserve.gov/publications/files/money-and-payments-20220120.pd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133601"/>
            <a:ext cx="10219508" cy="1585172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/>
              <a:t>NEED Webinar: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Cryptocurrencies &amp; The Future of Money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179206"/>
            <a:ext cx="9144000" cy="1805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 dirty="0">
                <a:solidFill>
                  <a:schemeClr val="tx2"/>
                </a:solidFill>
              </a:rPr>
              <a:t>May 16,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Geoffrey Woglom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rgbClr val="7E2987"/>
                </a:solidFill>
              </a:rPr>
              <a:t>Amherst College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rgbClr val="7E2987"/>
                </a:solidFill>
              </a:rPr>
              <a:t>Professor of Economics (emeritus)</a:t>
            </a:r>
          </a:p>
        </p:txBody>
      </p:sp>
      <p:pic>
        <p:nvPicPr>
          <p:cNvPr id="1030" name="Picture 6" descr="Cryptocurrency Prices Today On August 5: Bitcoin, Binance Coin Surge Over 3%">
            <a:extLst>
              <a:ext uri="{FF2B5EF4-FFF2-40B4-BE49-F238E27FC236}">
                <a16:creationId xmlns:a16="http://schemas.microsoft.com/office/drawing/2014/main" id="{FA5396EC-7C96-41E2-9EF2-AB9E692C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351" y="4339274"/>
            <a:ext cx="3121834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673A0-175A-4075-9896-09EF1D92727A}"/>
              </a:ext>
            </a:extLst>
          </p:cNvPr>
          <p:cNvGrpSpPr>
            <a:grpSpLocks noChangeAspect="1"/>
          </p:cNvGrpSpPr>
          <p:nvPr/>
        </p:nvGrpSpPr>
        <p:grpSpPr>
          <a:xfrm>
            <a:off x="470186" y="112657"/>
            <a:ext cx="2060329" cy="2103120"/>
            <a:chOff x="607985" y="-509240"/>
            <a:chExt cx="5464366" cy="55790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6F53BD-43F1-4D9D-8B93-4AAEFAE10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85" y="-509240"/>
              <a:ext cx="5464366" cy="4213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3E7E5F-5A11-4E46-9D50-C30107AE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794" y="3676136"/>
              <a:ext cx="4406747" cy="1393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0512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CFEF-05E2-4673-ABA0-EE19ACC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204B2-99B2-4226-9178-EA778323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is the Excitement About?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4DCB0-C862-B131-6632-1A1CFDDF3544}"/>
              </a:ext>
            </a:extLst>
          </p:cNvPr>
          <p:cNvSpPr txBox="1"/>
          <p:nvPr/>
        </p:nvSpPr>
        <p:spPr>
          <a:xfrm>
            <a:off x="10186640" y="2604001"/>
            <a:ext cx="1622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$28,800, at 6:42 </a:t>
            </a:r>
            <a:r>
              <a:rPr lang="en-US" sz="2400" dirty="0"/>
              <a:t>PM 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78F9E2-EF51-0B0E-BD07-A61BAAA19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670" y="1428523"/>
            <a:ext cx="8588401" cy="4754880"/>
          </a:xfrm>
        </p:spPr>
      </p:pic>
    </p:spTree>
    <p:extLst>
      <p:ext uri="{BB962C8B-B14F-4D97-AF65-F5344CB8AC3E}">
        <p14:creationId xmlns:p14="http://schemas.microsoft.com/office/powerpoint/2010/main" val="141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C0C-235B-49FC-A67E-7A8BC2A6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</a:t>
            </a:r>
            <a:r>
              <a:rPr lang="en-US" dirty="0"/>
              <a:t> of the Over 50,000 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43FF-2371-4829-A3FE-B19E65FB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 dirty="0"/>
          </a:p>
        </p:txBody>
      </p:sp>
      <p:pic>
        <p:nvPicPr>
          <p:cNvPr id="7" name="Picture 2" descr="atm">
            <a:extLst>
              <a:ext uri="{FF2B5EF4-FFF2-40B4-BE49-F238E27FC236}">
                <a16:creationId xmlns:a16="http://schemas.microsoft.com/office/drawing/2014/main" id="{B8F6CCB6-A464-427C-AEA1-ECFD5539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8" y="1148316"/>
            <a:ext cx="256032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44DBF2-DA64-733D-66E1-87750DDD0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426" y="1148316"/>
            <a:ext cx="6547704" cy="490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5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EA1A-D213-46CC-8199-994814DC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Origin Story Worthy of a Pulp Novel!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4765-2644-46EA-98B7-A7E121B9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The Mysterious Satoshi Nakamoto:</a:t>
            </a:r>
          </a:p>
          <a:p>
            <a:pPr lvl="1"/>
            <a:r>
              <a:rPr lang="en-US" sz="2600" dirty="0"/>
              <a:t>Lehman Brothers Bankruptcy, 9/2008</a:t>
            </a:r>
          </a:p>
          <a:p>
            <a:pPr lvl="1"/>
            <a:r>
              <a:rPr lang="en-US" sz="2600" dirty="0"/>
              <a:t>Halloween 2008: a white paper is published on the Internet laying out the idea and design for Bitcoin.  The author (or authors) used Satoshi Nakamoto as a pseudonym.</a:t>
            </a:r>
          </a:p>
          <a:p>
            <a:pPr lvl="1"/>
            <a:r>
              <a:rPr lang="en-US" sz="2600" dirty="0"/>
              <a:t>January 2009:   Satoshi releases the first version of the Bitcoin software.</a:t>
            </a:r>
          </a:p>
          <a:p>
            <a:pPr lvl="1"/>
            <a:r>
              <a:rPr lang="en-US" sz="2600" dirty="0"/>
              <a:t>2009-2010:  Satoshi releases new versions of the software and is actively involved in Internet Chatter about Bitcoin.</a:t>
            </a:r>
          </a:p>
          <a:p>
            <a:pPr lvl="1"/>
            <a:r>
              <a:rPr lang="en-US" sz="2600" dirty="0"/>
              <a:t>April 2011:  Satoshi ceases all known and/or verified communications.</a:t>
            </a:r>
          </a:p>
          <a:p>
            <a:r>
              <a:rPr lang="en-US" dirty="0"/>
              <a:t>To this date the identity or identities of Satoshi are unknown.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EA31-D184-4B49-B2FA-FAAE4A24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5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D01B-3DE6-41AA-BFEF-A9B02298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Possible Economic Role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5D5C-D089-42A8-87DA-33C969BD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45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Satoshi’s Vision: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More, prosaically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Facilitate payments at lower costs with speed and security.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E.g., Credit Card Fees.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Merchant doesn’t get paid for at least 2 days.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2019 Capital One hackers access personal information of 106 m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Meet the needs of previously unbanked.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Particularly a problem in the Developing World, but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Fed estimates that 50 million US adults have little or no banking relationships.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48FD-CB47-4DED-A5FC-620543FC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8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84E3-249A-4CFE-A81A-4E2C6EE5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</a:t>
            </a:r>
            <a:r>
              <a:rPr lang="en-US" dirty="0"/>
              <a:t> about Cryptocurrencies (at 5/16, 6;42PM)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F004-0544-4C0F-BB05-5EB880A0B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Bitcoin was the first and is the largest in terms of market cap (total value of all bitcoins) of about $574 billion.</a:t>
            </a:r>
          </a:p>
          <a:p>
            <a:r>
              <a:rPr lang="en-US" dirty="0"/>
              <a:t>Ethereum is in second place with a market cap of about $247 billion.</a:t>
            </a:r>
          </a:p>
          <a:p>
            <a:r>
              <a:rPr lang="en-US" dirty="0"/>
              <a:t>Presently, 11,500 different varieties with a total market cap of about $1.35 trillion </a:t>
            </a:r>
            <a:r>
              <a:rPr lang="en-US" sz="2200" b="0" dirty="0"/>
              <a:t>(</a:t>
            </a:r>
            <a:r>
              <a:rPr lang="en-US" sz="2200" b="0" dirty="0">
                <a:hlinkClick r:id="rId2"/>
              </a:rPr>
              <a:t>https://www.coingecko.com/en</a:t>
            </a:r>
            <a:r>
              <a:rPr lang="en-US" sz="2200" b="0" dirty="0"/>
              <a:t>)</a:t>
            </a:r>
          </a:p>
          <a:p>
            <a:r>
              <a:rPr lang="en-US" sz="3000" dirty="0"/>
              <a:t>NY stock exchange market cap is about $25 trillion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CACA9-7F67-468F-BD85-401B538C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8D84-DC21-49B0-A13D-8F456BE9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derlying Technology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53DF-5D27-4BBC-A89C-972037CA5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Digital Token (exists only as data on a computer) whose ownership is cryptographically protected.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Distributed Ledger, Block Chain Technology.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Software protocol the provides a “consensus” mechanism for how new transaction gets recorded without a “trusted third party.”  (</a:t>
            </a:r>
            <a:r>
              <a:rPr lang="en-US" dirty="0" err="1"/>
              <a:t>i.e</a:t>
            </a:r>
            <a:r>
              <a:rPr lang="en-US" dirty="0"/>
              <a:t>, a bank or the Fed)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1FA2-3F62-495F-A378-B75965FC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8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38F2-E12C-4703-8A3A-3FEEE5FD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29C0-C018-4137-808F-40C788687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Jack, the owner of a bitcoin is given a public number or key and a private encrypted key.</a:t>
            </a:r>
          </a:p>
          <a:p>
            <a:r>
              <a:rPr lang="en-US" dirty="0"/>
              <a:t>Jack can trade his bitcoin with Jill by using Jill’s public key and verifying the transaction with his private key.</a:t>
            </a:r>
          </a:p>
          <a:p>
            <a:r>
              <a:rPr lang="en-US" dirty="0"/>
              <a:t>The new transaction is then posted on a </a:t>
            </a:r>
            <a:r>
              <a:rPr lang="en-US" dirty="0" err="1"/>
              <a:t>a</a:t>
            </a:r>
            <a:r>
              <a:rPr lang="en-US" dirty="0"/>
              <a:t> number of different computers and can be read by anyone.</a:t>
            </a:r>
          </a:p>
          <a:p>
            <a:r>
              <a:rPr lang="en-US" dirty="0"/>
              <a:t>The clearing of the transaction is done with public database or distributed ledger called a blockchain through a process know as bitcoin mining.</a:t>
            </a:r>
          </a:p>
          <a:p>
            <a:r>
              <a:rPr lang="en-US" dirty="0"/>
              <a:t>Bitcoin “miners” have enormous computing power and they compete to add new transactions to the blockchain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718F-47F7-4841-B1FA-C9F18648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80A3-73C3-C778-CF9C-32A2D4B8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n-US" dirty="0"/>
              <a:t>coin 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E6400-1C81-C6B0-FBFA-6BCB0A99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1026" name="Picture 2" descr="A greener approach to crypto mining | PaymentsSource | American Banker">
            <a:extLst>
              <a:ext uri="{FF2B5EF4-FFF2-40B4-BE49-F238E27FC236}">
                <a16:creationId xmlns:a16="http://schemas.microsoft.com/office/drawing/2014/main" id="{DF380E9E-9507-02F3-5FA9-EBECA6827D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82" y="1491894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38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63AF-E2DB-43DF-867F-DC9544CA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</a:t>
            </a:r>
            <a:r>
              <a:rPr lang="en-US" dirty="0"/>
              <a:t>ning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959A-4B94-44E8-BB38-EC231DF3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Bitcoin Miners gather about 3000 new transactions into a “block.”</a:t>
            </a:r>
          </a:p>
          <a:p>
            <a:r>
              <a:rPr lang="en-US" dirty="0"/>
              <a:t> The miners’ competition involves generating long, random numbers (“hashing”) until one of the numbers fits a precise set of attributes.</a:t>
            </a:r>
          </a:p>
          <a:p>
            <a:r>
              <a:rPr lang="en-US" dirty="0"/>
              <a:t>The winning miner then adds the new block to the previous block in the blockchain.  The total process takes about 10 minutes</a:t>
            </a:r>
          </a:p>
          <a:p>
            <a:r>
              <a:rPr lang="en-US" dirty="0"/>
              <a:t>The incentive for miners is that the winner of the competition gets compensated with new bitcoins and transaction fees.</a:t>
            </a:r>
          </a:p>
          <a:p>
            <a:r>
              <a:rPr lang="en-US" dirty="0"/>
              <a:t>However, the miner will not get the reward unless other miners subsequently add new blocks to the first miner’s block.</a:t>
            </a:r>
          </a:p>
          <a:p>
            <a:r>
              <a:rPr lang="en-US" dirty="0"/>
              <a:t>In this way transactions are added to the chain via a “consensus” of miners.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26E90-307F-43DB-9118-1A8AEB24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0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4A29-CD8C-4151-89D2-123B043C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stion #1:  Is Bitcoin serving an economic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888BB-65CE-4133-92AA-E18FE7FB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118125"/>
            <a:ext cx="765879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Bitcoin is not and cannot be widely used to make transactions</a:t>
            </a:r>
          </a:p>
          <a:p>
            <a:r>
              <a:rPr lang="en-US" dirty="0"/>
              <a:t>Scalability?</a:t>
            </a:r>
          </a:p>
          <a:p>
            <a:r>
              <a:rPr lang="en-US" dirty="0"/>
              <a:t>Price Instability.</a:t>
            </a:r>
          </a:p>
          <a:p>
            <a:r>
              <a:rPr lang="en-US" dirty="0"/>
              <a:t>Transactions costs</a:t>
            </a:r>
          </a:p>
          <a:p>
            <a:r>
              <a:rPr lang="en-US" dirty="0"/>
              <a:t>Cash ATM vs. Bitcoin ATM</a:t>
            </a:r>
          </a:p>
          <a:p>
            <a:r>
              <a:rPr lang="en-US" dirty="0"/>
              <a:t>And, the network is costly</a:t>
            </a:r>
            <a:br>
              <a:rPr lang="en-US" dirty="0"/>
            </a:br>
            <a:r>
              <a:rPr lang="en-US" dirty="0"/>
              <a:t>(https://digiconomist.net)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D9EAD-001A-4BB0-95A2-3BB7B652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BF9DD4-D725-4551-B566-CE790448B726}"/>
              </a:ext>
            </a:extLst>
          </p:cNvPr>
          <p:cNvGrpSpPr/>
          <p:nvPr/>
        </p:nvGrpSpPr>
        <p:grpSpPr>
          <a:xfrm>
            <a:off x="7200575" y="1688996"/>
            <a:ext cx="5775197" cy="4748790"/>
            <a:chOff x="7200575" y="1688996"/>
            <a:chExt cx="5775197" cy="47487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9C3A61-A172-4ACC-B8C5-008D2A5FECCE}"/>
                </a:ext>
              </a:extLst>
            </p:cNvPr>
            <p:cNvSpPr txBox="1"/>
            <p:nvPr/>
          </p:nvSpPr>
          <p:spPr>
            <a:xfrm>
              <a:off x="7200575" y="6006899"/>
              <a:ext cx="57751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BIS, </a:t>
              </a:r>
              <a:r>
                <a:rPr lang="en-US" sz="2200" i="1" dirty="0"/>
                <a:t>Annual Report 2018, </a:t>
              </a:r>
              <a:r>
                <a:rPr lang="en-US" sz="2200" dirty="0"/>
                <a:t>Chapter V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E38EA9-F5F2-472C-93AB-D6EFF393E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8570" y="1688996"/>
              <a:ext cx="3076405" cy="420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06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97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AC1F-12CF-4FE7-92BB-AFFBC77D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Role Does Bitcoin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331C-E7D0-4DD2-BE9C-4B03E2AA3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some it plays the same role as $100 bills:  32.8% of all bills in circulation (more than the number of $1 bills) and 80.2% of the value of all bills.</a:t>
            </a:r>
          </a:p>
          <a:p>
            <a:r>
              <a:rPr lang="en-US" dirty="0"/>
              <a:t>Illegal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83DE-E1DE-429C-9306-309FB160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2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BF1D-E219-4F16-8F16-10F30C59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What about as an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FB6C-7356-4618-9F39-3DFFA339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hard to argue with the fact that Bitcoin has provided outsized returns for many, albeit very volatile.</a:t>
            </a:r>
          </a:p>
          <a:p>
            <a:r>
              <a:rPr lang="en-US" dirty="0"/>
              <a:t>But what is its the “fundamental value” ?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 me it is a purely speculative investment.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224F8-611C-42AA-A823-E424DB0E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87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2758-E9AD-4426-AA1A-E3556BD0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 Economist Think About Investments?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28CAA-EC06-42CC-B515-515847782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Good Starting Place: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“I</a:t>
            </a: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 the short term the stock market behaves like a voting machine, but in the long term it acts like a weighing machine.”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What is being weighed is prospective payments from the security, or other intrinsic value, i.e. its fundamental value.</a:t>
            </a:r>
          </a:p>
          <a:p>
            <a:pPr marL="0" indent="0">
              <a:buNone/>
            </a:pP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Bitcoin?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66F6A-6FA6-4E6D-8934-BAD94C6F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6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10E7-589F-41C6-844C-C13FF640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It’s</a:t>
            </a:r>
            <a:r>
              <a:rPr lang="en-US" dirty="0"/>
              <a:t> Not Just 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D83559-5EE8-4977-B4FB-ACF1245E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3714" y="1283362"/>
            <a:ext cx="5859273" cy="3657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C3733-A473-4D6A-B870-1612AAA0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1B3DC-0A6A-4CFF-8267-D149282AEA0D}"/>
              </a:ext>
            </a:extLst>
          </p:cNvPr>
          <p:cNvSpPr txBox="1"/>
          <p:nvPr/>
        </p:nvSpPr>
        <p:spPr>
          <a:xfrm>
            <a:off x="590107" y="1892595"/>
            <a:ext cx="5417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Question:  Private, unbacked crypto assets serve no economic purpose.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5AF5F-D101-4750-A7DA-8F10DFB58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13" y="3896648"/>
            <a:ext cx="5669280" cy="17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7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F964-6E42-4BED-818A-EA4A1E1F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estion #2:  The Value of the New Technology?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86C0-054F-4C15-BB94-03CE15A2E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Throw the baby out with the bathwater!</a:t>
            </a:r>
          </a:p>
          <a:p>
            <a:r>
              <a:rPr lang="en-US" dirty="0"/>
              <a:t>The value cryptographically protected digital-tokens is nuanced:</a:t>
            </a:r>
          </a:p>
          <a:p>
            <a:r>
              <a:rPr lang="en-US" dirty="0"/>
              <a:t>Blockchain technologies have significant promise some of which is already being realized.</a:t>
            </a:r>
          </a:p>
          <a:p>
            <a:pPr lvl="1"/>
            <a:r>
              <a:rPr lang="en-US" dirty="0"/>
              <a:t>Private blockchains, Walmart and its produce suppliers</a:t>
            </a:r>
          </a:p>
          <a:p>
            <a:pPr lvl="1"/>
            <a:r>
              <a:rPr lang="en-US" dirty="0"/>
              <a:t>Ethereum and 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B653-D1DB-4C5F-98EA-DB280BFE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A3337-2CC2-4D86-8463-FD386D0A1570}"/>
              </a:ext>
            </a:extLst>
          </p:cNvPr>
          <p:cNvSpPr txBox="1"/>
          <p:nvPr/>
        </p:nvSpPr>
        <p:spPr>
          <a:xfrm>
            <a:off x="5902036" y="5506569"/>
            <a:ext cx="5995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See: Mehta N,. </a:t>
            </a:r>
            <a:r>
              <a:rPr lang="en-US" sz="2400" dirty="0" err="1"/>
              <a:t>Agashe</a:t>
            </a:r>
            <a:r>
              <a:rPr lang="en-US" sz="2400" dirty="0"/>
              <a:t> A., P. </a:t>
            </a:r>
            <a:r>
              <a:rPr lang="en-US" sz="2400" dirty="0" err="1"/>
              <a:t>Detroja</a:t>
            </a:r>
            <a:r>
              <a:rPr lang="en-US" sz="2400" dirty="0"/>
              <a:t>  </a:t>
            </a:r>
            <a:r>
              <a:rPr lang="en-US" sz="2400" i="1" dirty="0"/>
              <a:t>Blockchain Bubble or Revolution, </a:t>
            </a:r>
            <a:r>
              <a:rPr lang="en-US" sz="24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738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FACD-C783-4356-8471-F53F388F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art Contracts on the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D215-DADC-417C-8017-9B565209F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Smart Contract is a computer code that resides on the block chain and is executed based on incoming information.</a:t>
            </a:r>
          </a:p>
          <a:p>
            <a:r>
              <a:rPr lang="en-US" dirty="0"/>
              <a:t>Example, Parametric Hurricane Insurance via the Blockchain:</a:t>
            </a:r>
          </a:p>
          <a:p>
            <a:pPr lvl="1"/>
            <a:r>
              <a:rPr lang="en-US" dirty="0"/>
              <a:t>Computer program on Ethereum continuously monitors Charleston Executive Airport wind speed for 1 year.</a:t>
            </a:r>
          </a:p>
          <a:p>
            <a:pPr lvl="1"/>
            <a:r>
              <a:rPr lang="en-US" dirty="0"/>
              <a:t>If the windspeed is greater than 150 miles per hour, immediately transfers 100 bitcoin to the Seabrook Island Property Association.</a:t>
            </a:r>
          </a:p>
          <a:p>
            <a:pPr lvl="1"/>
            <a:r>
              <a:rPr lang="en-US" dirty="0"/>
              <a:t>If the windspeed is less than 150 miles per hour, but more than 125 miles per hour, immediately transfers 75 bitcoin; etc.</a:t>
            </a:r>
          </a:p>
          <a:p>
            <a:r>
              <a:rPr lang="en-US" dirty="0"/>
              <a:t>Smart Contracts are Automatic, Immediate, Irreversible and Uncontestable.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B20F4-72E6-4557-A1EC-18C41443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A039-A6CC-4A53-A055-E6B29CD3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De</a:t>
            </a:r>
            <a:r>
              <a:rPr lang="en-US" dirty="0" err="1"/>
              <a:t>Fi</a:t>
            </a:r>
            <a:r>
              <a:rPr lang="en-US" dirty="0"/>
              <a:t> and Smart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29952-C047-4B3A-AA61-96DF9EAE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602225"/>
            <a:ext cx="10515600" cy="4351338"/>
          </a:xfrm>
        </p:spPr>
        <p:txBody>
          <a:bodyPr/>
          <a:lstStyle/>
          <a:p>
            <a:r>
              <a:rPr lang="en-US" dirty="0"/>
              <a:t>Broad Category of </a:t>
            </a:r>
            <a:r>
              <a:rPr lang="en-US" i="1" dirty="0"/>
              <a:t>Decentralized </a:t>
            </a:r>
            <a:r>
              <a:rPr lang="en-US" dirty="0"/>
              <a:t>Financial Services</a:t>
            </a:r>
          </a:p>
          <a:p>
            <a:pPr lvl="1"/>
            <a:r>
              <a:rPr lang="en-US" dirty="0"/>
              <a:t>Crypto exchanges, online lending platforms, crypto derivatives, insurance, startup finance, etc.</a:t>
            </a:r>
          </a:p>
          <a:p>
            <a:pPr lvl="1"/>
            <a:r>
              <a:rPr lang="en-US" dirty="0"/>
              <a:t>Explosion over time:  $1b in 2019; $15b in 2020; $100b as of 12/2021 (DefiPulse.com). [Recently, it has fallen]</a:t>
            </a:r>
          </a:p>
          <a:p>
            <a:r>
              <a:rPr lang="en-US" dirty="0"/>
              <a:t>Smart Contracts are executed mostly on the Ethereum blockchain. No brokers, financial intermediaries, traders, and little regulation.</a:t>
            </a:r>
          </a:p>
          <a:p>
            <a:pPr marL="0" indent="0">
              <a:buNone/>
            </a:pPr>
            <a:r>
              <a:rPr lang="en-US" dirty="0"/>
              <a:t>Note in my insurance example, that bitcoin isn’t a great means of payment because of price volatility.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8672F-33AB-4128-9A4E-3E430174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09FE-E28E-49AD-BE9D-8428A64A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138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Sta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blecoins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 Cryptocurrency with a stable value of $1 (we hope)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4146-F5E4-43D4-85B0-77B24FF58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“Tether”: a cryptocurrency supposed to be backed by dollars so its price would always have a value of $1.</a:t>
            </a:r>
          </a:p>
          <a:p>
            <a:r>
              <a:rPr lang="en-US" dirty="0"/>
              <a:t>All sorts of operational and legal problems.</a:t>
            </a:r>
          </a:p>
          <a:p>
            <a:r>
              <a:rPr lang="en-US" dirty="0"/>
              <a:t>Enter Facebook and Diem:  Proposed blockchain enabled </a:t>
            </a:r>
            <a:r>
              <a:rPr lang="en-US" dirty="0" err="1"/>
              <a:t>stablecoin</a:t>
            </a:r>
            <a:r>
              <a:rPr lang="en-US" dirty="0"/>
              <a:t>.</a:t>
            </a:r>
          </a:p>
          <a:p>
            <a:r>
              <a:rPr lang="en-US" dirty="0"/>
              <a:t>Meta (Facebook) dropped out of the Diem project on 1/31/2022 due to regulatory pressure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5C72-84B4-43C0-8B3B-44162835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9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707B-FC0C-4BB2-8F55-70A2285C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319"/>
            <a:ext cx="10515600" cy="1325563"/>
          </a:xfrm>
        </p:spPr>
        <p:txBody>
          <a:bodyPr/>
          <a:lstStyle/>
          <a:p>
            <a:r>
              <a:rPr lang="en-US" i="0" dirty="0">
                <a:solidFill>
                  <a:schemeClr val="bg1"/>
                </a:solidFill>
                <a:effectLst/>
                <a:latin typeface="Proxima N W01 Reg"/>
              </a:rPr>
              <a:t>“Cr</a:t>
            </a: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Proxima N W01 Reg"/>
              </a:rPr>
              <a:t>yptocurrency is the Wild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roxima N W01 Reg"/>
              </a:rPr>
              <a:t>W</a:t>
            </a: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Proxima N W01 Reg"/>
              </a:rPr>
              <a:t>est of our</a:t>
            </a:r>
            <a:b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Proxima N W01 Reg"/>
              </a:rPr>
            </a:b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Proxima N W01 Reg"/>
              </a:rPr>
              <a:t> Financial System”  Sen. E. Warren of Mass 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8508-9239-4EFC-8DE5-C606C83F3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Pick Your Disaster: (</a:t>
            </a:r>
            <a:r>
              <a:rPr lang="en-US" dirty="0">
                <a:hlinkClick r:id="rId2"/>
              </a:rPr>
              <a:t>https://web3isgoinggreat.com/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A3503-E73A-4FBD-94FD-A72F8A46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74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8B84-7A09-5DEC-EBD4-7701411E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Sad Saga of Terra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CC999-489A-E3F3-021F-AEDF31029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“Algorithmic” </a:t>
            </a:r>
            <a:r>
              <a:rPr lang="en-US" dirty="0" err="1"/>
              <a:t>stablecoin</a:t>
            </a:r>
            <a:endParaRPr lang="en-US" dirty="0"/>
          </a:p>
          <a:p>
            <a:r>
              <a:rPr lang="en-US" dirty="0">
                <a:hlinkClick r:id="rId2"/>
              </a:rPr>
              <a:t>https://www.nytimes.com/2022/05/12/business/dealbook/terra-crypto-stablecoin.html</a:t>
            </a:r>
            <a:endParaRPr lang="en-US" dirty="0"/>
          </a:p>
          <a:p>
            <a:r>
              <a:rPr lang="en-US" dirty="0"/>
              <a:t>Best Description:  Matt Levine</a:t>
            </a:r>
            <a:br>
              <a:rPr lang="en-US" dirty="0"/>
            </a:br>
            <a:r>
              <a:rPr lang="en-US" dirty="0"/>
              <a:t>https://www.bloomberg.com/opinion/articles/2022-05-11/terra-flops?sref=Se6mXP7I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D6CD1-7EB6-2366-622D-2943BF74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5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904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0C069-C822-5C56-08D5-AF09DEAD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Her</a:t>
            </a:r>
            <a:r>
              <a:rPr lang="en-US" dirty="0"/>
              <a:t>e’s  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577E3-FB11-B1F6-F0D9-E9AB8075C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a cryptocurrency (</a:t>
            </a:r>
            <a:r>
              <a:rPr lang="en-US" dirty="0" err="1"/>
              <a:t>luna</a:t>
            </a:r>
            <a:r>
              <a:rPr lang="en-US" dirty="0"/>
              <a:t>) and promote it so it has value.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 create another cryptocurrency (terra), a “</a:t>
            </a:r>
            <a:r>
              <a:rPr lang="en-US" dirty="0" err="1"/>
              <a:t>stablecoin</a:t>
            </a:r>
            <a:r>
              <a:rPr lang="en-US" dirty="0"/>
              <a:t>” that can always be exchanged for $1 worth of </a:t>
            </a:r>
            <a:r>
              <a:rPr lang="en-US" dirty="0" err="1"/>
              <a:t>luna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value of terra falls, buy terra issuing </a:t>
            </a:r>
            <a:r>
              <a:rPr lang="en-US" dirty="0" err="1"/>
              <a:t>luna</a:t>
            </a:r>
            <a:r>
              <a:rPr lang="en-US" dirty="0"/>
              <a:t> until the price of terra rises to $1.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value of terra rises, buy </a:t>
            </a:r>
            <a:r>
              <a:rPr lang="en-US" dirty="0" err="1"/>
              <a:t>luna</a:t>
            </a:r>
            <a:r>
              <a:rPr lang="en-US" dirty="0"/>
              <a:t> by issuing terra until the price of terra falls to $1.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3. and 4. done with a smart contract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3437D-70D8-19B7-494A-B1C51E94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1A94-5F32-17CC-8484-E7ED0272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Lun</a:t>
            </a:r>
            <a:r>
              <a:rPr lang="en-US" dirty="0"/>
              <a:t>a’s Price:  last 3 months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07AB0C-4C9A-CCDD-7547-993E235DF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051" y="1537614"/>
            <a:ext cx="10406098" cy="44805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C9BD5-2D7A-0112-1835-B96CED1D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D75E8-90CE-FF07-3E11-AF023394C1A8}"/>
              </a:ext>
            </a:extLst>
          </p:cNvPr>
          <p:cNvSpPr txBox="1"/>
          <p:nvPr/>
        </p:nvSpPr>
        <p:spPr>
          <a:xfrm>
            <a:off x="8212873" y="6018174"/>
            <a:ext cx="290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https://coinmarketcap.com/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98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1983-1E18-D94F-9872-5FECB3B4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Ter</a:t>
            </a:r>
            <a:r>
              <a:rPr lang="en-US" dirty="0"/>
              <a:t>ra’s Price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ADD4DA-B186-82F8-567B-B58901572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232" y="1679013"/>
            <a:ext cx="8848725" cy="381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0441A-08DB-E203-2F37-81343E22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1ED66-F1C5-7D95-92E2-D1234A42BF8A}"/>
              </a:ext>
            </a:extLst>
          </p:cNvPr>
          <p:cNvSpPr txBox="1"/>
          <p:nvPr/>
        </p:nvSpPr>
        <p:spPr>
          <a:xfrm>
            <a:off x="3384395" y="3093359"/>
            <a:ext cx="472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howcard Gothic" panose="04020904020102020604" pitchFamily="82" charset="0"/>
              </a:rPr>
              <a:t>Death </a:t>
            </a:r>
            <a:r>
              <a:rPr lang="en-US" sz="2800" dirty="0" err="1">
                <a:latin typeface="Showcard Gothic" panose="04020904020102020604" pitchFamily="82" charset="0"/>
              </a:rPr>
              <a:t>SpiRal</a:t>
            </a:r>
            <a:r>
              <a:rPr lang="en-US" sz="2800" dirty="0">
                <a:latin typeface="Showcard Gothic" panose="04020904020102020604" pitchFamily="82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68044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2420-370C-4BD1-88D9-D1A4D74F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“Cl</a:t>
            </a:r>
            <a:r>
              <a:rPr lang="en-US" dirty="0"/>
              <a:t>ean Up the Mess on Aisle 3”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F61B3-400D-4C32-86B3-BDB6085A3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Gary Gensler, Chair of the SEC quote from a </a:t>
            </a:r>
            <a:r>
              <a:rPr lang="en-US" i="1" dirty="0"/>
              <a:t>WP </a:t>
            </a:r>
            <a:r>
              <a:rPr lang="en-US" dirty="0"/>
              <a:t>interview.</a:t>
            </a:r>
          </a:p>
          <a:p>
            <a:r>
              <a:rPr lang="en-US" dirty="0" err="1"/>
              <a:t>Rostin</a:t>
            </a:r>
            <a:r>
              <a:rPr lang="en-US" dirty="0"/>
              <a:t> Benham, Chair of the CFTC</a:t>
            </a:r>
          </a:p>
          <a:p>
            <a:r>
              <a:rPr lang="en-US" dirty="0"/>
              <a:t>Janet Yellen at Treasury.</a:t>
            </a:r>
          </a:p>
          <a:p>
            <a:r>
              <a:rPr lang="en-US" dirty="0"/>
              <a:t>They will act, but they would need Congressional legislation, too.</a:t>
            </a:r>
          </a:p>
          <a:p>
            <a:r>
              <a:rPr lang="en-US" dirty="0"/>
              <a:t>But they better act soon.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87583-1D1D-4F82-A7B2-D875F9CD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9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21D5-690F-4EA6-AE17-E90F2EC9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od News?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74F53-6077-4D1E-8B3E-4487B94B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E6C11C-A974-4DE1-8E5F-5989571E97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35944"/>
            <a:ext cx="97536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81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4936-A270-46DA-9073-826AD6B7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Cle</a:t>
            </a:r>
            <a:r>
              <a:rPr lang="en-US" dirty="0"/>
              <a:t>arly, Not Good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B4425-945B-4798-AA61-457DF511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838091-0CC0-4D72-9080-63D49149B0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21" y="1570038"/>
            <a:ext cx="6680313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7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5FB1-CADC-4D11-9BC2-B87FB2D9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Good Regulation?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C0A9F-AA7C-4A68-90F9-CE7CAC963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Principles Are Easy;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Eliminate fraud, abuse and manipulation.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 not let markets be dominated by a small number of powerful firms.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Allow startups with new innovations to displace incumbent firms.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Legislation and Implementation:  Not So Easy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89606-6F90-49BD-AB5A-9C6E709A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6FAA-4DD9-4670-AAB2-67A5D176E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193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0s Regulation in the 21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Century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C84BF-8BD8-4725-9C7E-156AAD7D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Bank:  An institution that accepts deposits and makes loans for a profit.</a:t>
            </a:r>
          </a:p>
          <a:p>
            <a:pPr lvl="1"/>
            <a:r>
              <a:rPr lang="en-US" dirty="0" err="1"/>
              <a:t>Stablecoins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Money Market Mutual Funds?</a:t>
            </a:r>
          </a:p>
          <a:p>
            <a:r>
              <a:rPr lang="en-US" dirty="0"/>
              <a:t>Investment Contract subject to security laws (Howey Test):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Investment of Money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Common Enterprise (pooling of funds)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Expectation of profit from effort others.</a:t>
            </a:r>
          </a:p>
          <a:p>
            <a:pPr lvl="1"/>
            <a:r>
              <a:rPr lang="en-US" dirty="0" err="1"/>
              <a:t>BlockFI</a:t>
            </a:r>
            <a:r>
              <a:rPr lang="en-US" dirty="0"/>
              <a:t> and crypto Lending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2E3C7-3F66-41EE-B142-68EED3F0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68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62AB-70B6-412E-93E6-D61C4B98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Blo</a:t>
            </a:r>
            <a:r>
              <a:rPr lang="en-US" dirty="0" err="1"/>
              <a:t>ckFI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8482E-345A-450C-BBCF-FC041B20F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 currency exchange founded in 2017 that offers a variety of consumer financial services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Crypto wallets for storing crypto.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Credit Cards with Bitcoin rewards.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Crypto Loans:  borrow 50% of your crypto account in $s</a:t>
            </a:r>
          </a:p>
          <a:p>
            <a:r>
              <a:rPr lang="en-US" dirty="0"/>
              <a:t>March 2019  BIA accounts</a:t>
            </a:r>
          </a:p>
          <a:p>
            <a:pPr lvl="1"/>
            <a:r>
              <a:rPr lang="en-US" dirty="0"/>
              <a:t>Deposit Bitcoin and earn high interest rates.</a:t>
            </a:r>
          </a:p>
          <a:p>
            <a:pPr lvl="1"/>
            <a:r>
              <a:rPr lang="en-US" dirty="0" err="1"/>
              <a:t>BlockFi</a:t>
            </a:r>
            <a:r>
              <a:rPr lang="en-US" dirty="0"/>
              <a:t> lends out the bitcoin to other individuals and institutions.</a:t>
            </a:r>
          </a:p>
          <a:p>
            <a:pPr marL="0" indent="0">
              <a:buNone/>
            </a:pPr>
            <a:r>
              <a:rPr lang="en-US" dirty="0"/>
              <a:t>How Does BIA fare on the Howey Test?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957DA-26A0-4294-BCF9-C14811FC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43F0-F213-4C50-9F6B-DBE7A6AB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14, 2022,</a:t>
            </a:r>
            <a:r>
              <a:rPr lang="en-US" dirty="0"/>
              <a:t> </a:t>
            </a:r>
            <a:r>
              <a:rPr lang="en-US" i="1" dirty="0"/>
              <a:t>NYTimes </a:t>
            </a:r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CAA49-E71D-41A3-82B4-518048F39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BlockFi</a:t>
            </a: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, a crypto firm, reaches a $100 million settlement for failing to register loan products.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yt-cheltenham"/>
              </a:rPr>
              <a:t>Cannot offer existing accounts to US residents.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The SEC will work with </a:t>
            </a:r>
            <a:r>
              <a:rPr lang="en-US" sz="32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BlockFi</a:t>
            </a: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 to develop account that meets US security law</a:t>
            </a:r>
          </a:p>
          <a:p>
            <a:pPr marL="514350" indent="-514350">
              <a:buFont typeface="+mj-lt"/>
              <a:buAutoNum type="arabicPeriod"/>
            </a:pPr>
            <a:endParaRPr lang="en-US" sz="3200" b="1" i="0" dirty="0">
              <a:solidFill>
                <a:schemeClr val="accent5">
                  <a:lumMod val="50000"/>
                </a:schemeClr>
              </a:solidFill>
              <a:effectLst/>
              <a:latin typeface="nyt-cheltenham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B7874-B8CB-46D7-8615-028DC4CD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0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55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C7A3-EFAC-4C85-8CED-B8E1AA5B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Thr</a:t>
            </a:r>
            <a:r>
              <a:rPr lang="en-US" dirty="0"/>
              <a:t>ee Recent US Government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7A66-FBD2-4211-A6F6-335BCAB15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Presidential Working Group on Financial Markets on Stable Coins and CBDC, 11/2021.</a:t>
            </a:r>
          </a:p>
          <a:p>
            <a:r>
              <a:rPr lang="en-US" dirty="0"/>
              <a:t>Federal Reserve Discussion Paper on CBDCs, 1/2022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Congress needs to authorize action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Digital Dollar should be offered by the Fed but managed by commercial banks and other regulated, insured firms.</a:t>
            </a:r>
          </a:p>
          <a:p>
            <a:r>
              <a:rPr lang="en-US" dirty="0"/>
              <a:t>Executive Order of the President, 3/09/2022</a:t>
            </a:r>
          </a:p>
          <a:p>
            <a:pPr lvl="1"/>
            <a:r>
              <a:rPr lang="en-US" dirty="0"/>
              <a:t>Encouraging or Discouraging:   “Objectives:”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(a)-(C) same old, same old tough language.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(d):  “We must reinforce United States leadership in the global financial system and in technological and economic competitiveness.”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(e)-(f)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60B53-AF26-46FB-996F-1AC72D99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4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0F0F-92DA-4676-96F0-F34FE38E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DCs and Other Central Bank Liabilities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1BAE7-32D3-41F0-AD5F-71D38C5CA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 and most Central Banks presently already have digital money! </a:t>
            </a:r>
          </a:p>
          <a:p>
            <a:r>
              <a:rPr lang="en-US" dirty="0"/>
              <a:t>CBDCs would permit wider access to the Fed’s digital assets to other financial institutions and possibly to the public</a:t>
            </a:r>
          </a:p>
          <a:p>
            <a:r>
              <a:rPr lang="en-US" dirty="0"/>
              <a:t>In addition, CBDCs could be designed for rapid settlement, finality, privacy and security (perhaps using blockchain technology)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73738-589C-4A3B-A551-CD463F81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2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9813-3B93-4666-8AFC-C41CF561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Devil Is In the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76B0-0A22-4133-93DA-B8708FC0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1ABD3-2903-43E2-9726-51214A0B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 100 countries as diverse as Sweden, Ecuador and China have begun experiments with CBDCs.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Where’s the Fed?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CDD41-1C34-476D-826D-84B8521B4F13}"/>
              </a:ext>
            </a:extLst>
          </p:cNvPr>
          <p:cNvSpPr txBox="1"/>
          <p:nvPr/>
        </p:nvSpPr>
        <p:spPr>
          <a:xfrm>
            <a:off x="4531659" y="5782235"/>
            <a:ext cx="736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E. Prasad, </a:t>
            </a:r>
            <a:r>
              <a:rPr lang="en-US" i="1" dirty="0"/>
              <a:t>The Future of Money</a:t>
            </a:r>
            <a:endParaRPr lang="en-US" dirty="0"/>
          </a:p>
        </p:txBody>
      </p:sp>
      <p:pic>
        <p:nvPicPr>
          <p:cNvPr id="1028" name="Picture 4" descr="China's bid for digital-yuan sphere raises red flags at G-7 - Nikkei Asia">
            <a:extLst>
              <a:ext uri="{FF2B5EF4-FFF2-40B4-BE49-F238E27FC236}">
                <a16:creationId xmlns:a16="http://schemas.microsoft.com/office/drawing/2014/main" id="{45A321D8-4A1D-47AC-BF10-E0C2831D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710262"/>
            <a:ext cx="5061861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62A7-E05D-4370-B52F-32D0F3DE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should design our payment system?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47B3-B8B9-4ED0-BAD2-543ED5E4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05A892-FF87-4447-84E8-7BBE409DEB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570038"/>
            <a:ext cx="773571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k Zuckerberg | Biography &amp; Facts | Britannica">
            <a:extLst>
              <a:ext uri="{FF2B5EF4-FFF2-40B4-BE49-F238E27FC236}">
                <a16:creationId xmlns:a16="http://schemas.microsoft.com/office/drawing/2014/main" id="{0CACA83A-EFAE-4246-BB40-B56CD40E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229481"/>
            <a:ext cx="7793514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: Chinese President Xi Jinping speaks at the podium during the unveiling of the Communist Party's new Politburo Standing Committee at the Great Hall of the People in Beijing.">
            <a:extLst>
              <a:ext uri="{FF2B5EF4-FFF2-40B4-BE49-F238E27FC236}">
                <a16:creationId xmlns:a16="http://schemas.microsoft.com/office/drawing/2014/main" id="{0F1B7A4E-F084-4EC5-AB22-9275E693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08" y="1229481"/>
            <a:ext cx="7950051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affer Tengler Investments CIO Nancy Tengler and Wuill Intelligence LLC CEO Danielle DiMartino Booth discuss Chair of the Federal Reserve Jerome Powell's press conference on 'Making Money'">
            <a:extLst>
              <a:ext uri="{FF2B5EF4-FFF2-40B4-BE49-F238E27FC236}">
                <a16:creationId xmlns:a16="http://schemas.microsoft.com/office/drawing/2014/main" id="{06FC3EDF-2B36-473D-855A-FAFEA7D4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11" y="1109586"/>
            <a:ext cx="9591040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42E6-DF2C-4AAD-87CE-179CC541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ources to 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F8EE-2B1D-43A5-A8B8-895F9BAAE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N. Mehta, et.al.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Blockchain Bubble or Revolution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 Prasad,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The Future of Money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https://youtu.be/o3NuHb7V1IA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Presidential Working Group on Financial Markets, 11/1/21 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https://home.treasury.gov/system/files/136/StableCoinReport_Nov1_508.pdf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Federal Reserve White paper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https://www.federalreserve.gov/publications/files/money-and-payments-20220120.pdf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Executive Order:  https://www.whitehouse.gov/briefing-room/statements-releases/2022/03/09/fact-sheet-president-biden-to-sign-executive-order-on-ensuring-responsible-innovation-in-digital-assets/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9804-D41D-4D03-955A-92DC5210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106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38630"/>
          </a:xfrm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Money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currency plus bank checking accounts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paper and coin issued by the government.  Currency is legal tender and must be accepted for all debts. Transactions using currency are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immediate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(can’t be undone without the agreement of both parties.)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Payments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used for purchases where no physical money is exchanged. Examples include many online banking payments, credit card payments, PayPal.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Virtual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 is a form of money that exists solely in digital form, such as a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token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(i.e., as data on a computer).  Examples: cryptocurrencies, central bank digital currencies and virtual currencies used in online gaming.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Cryptographic identity protection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assigns people two account numbers, or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one public and one private.  Public record keeping is done using the public key and transactions are authorized using the private key.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where the owner’s identity is protected using cryptographic encryption and where record keeping is done with a public blockchain, e.g., Bitcoin.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Stablecoin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cryptocurrency with a stable value of $1, somewhat like a money market mutual fund.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104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ledger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database for recording transactions or other information, where the information or ledger is shared on a network of many computers simultaneously.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Blockchains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distributed ledgers where new transactions (new blocks) are added to the chain sequentially when a consensus of the network agrees that the transactions are valid.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Finance (</a:t>
            </a:r>
            <a:r>
              <a:rPr lang="en-US" sz="20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peer-to-peer financial activity conducted through public blockchains and smart contracts.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Contracts</a:t>
            </a:r>
            <a:r>
              <a:rPr lang="en-US" sz="2000" dirty="0">
                <a:solidFill>
                  <a:srgbClr val="11111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computer programs that execute automatically based on external conditions.  Example, travel insurance that pays off automatically when a flight is cancelled.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 Bank Digital Currency (CBDC)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issued by a central bank.  Different central banks are experimenting with various forms of CBDCs, including some using blockchain technology, electronic wallets and cryptography.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263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>
                <a:hlinkClick r:id="rId2"/>
              </a:rPr>
              <a:t>www.NEEDelegation.org</a:t>
            </a: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394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8B33-EA45-0E81-83FA-E3353297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“Se</a:t>
            </a:r>
            <a:r>
              <a:rPr lang="en-US" dirty="0"/>
              <a:t>arch for Yield”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A5724-8387-E1F6-85E8-24651EE9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CA61BE-0D42-CE59-3020-D24FBFC88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95" y="1519291"/>
            <a:ext cx="11154871" cy="4297680"/>
          </a:xfrm>
        </p:spPr>
      </p:pic>
    </p:spTree>
    <p:extLst>
      <p:ext uri="{BB962C8B-B14F-4D97-AF65-F5344CB8AC3E}">
        <p14:creationId xmlns:p14="http://schemas.microsoft.com/office/powerpoint/2010/main" val="134455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/>
              <a:t>Gender Pay Gap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5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</a:t>
            </a:r>
            <a:r>
              <a:rPr lang="en-US" i="1" dirty="0"/>
              <a:t>clarification</a:t>
            </a:r>
            <a:r>
              <a:rPr lang="en-US" dirty="0"/>
              <a:t> in the chat.</a:t>
            </a:r>
          </a:p>
          <a:p>
            <a:pPr lvl="1"/>
            <a:r>
              <a:rPr lang="en-US" dirty="0"/>
              <a:t>I will try to handle them as they come up</a:t>
            </a:r>
          </a:p>
          <a:p>
            <a:endParaRPr lang="en-US" dirty="0"/>
          </a:p>
          <a:p>
            <a:r>
              <a:rPr lang="en-US" dirty="0"/>
              <a:t>We will do a formal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and video will be available on the NEED website tomorrow. (</a:t>
            </a:r>
            <a:r>
              <a:rPr lang="en-US" sz="2800" dirty="0">
                <a:hlinkClick r:id="rId2"/>
              </a:rPr>
              <a:t>www.NEEDelegation.org</a:t>
            </a:r>
            <a:r>
              <a:rPr lang="en-US" sz="2800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0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FEED-377B-4C55-9A5B-A44C33AD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C47F8-C9B1-4595-9F5E-427119940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 Facts about Bitcoin</a:t>
            </a:r>
          </a:p>
          <a:p>
            <a:r>
              <a:rPr lang="en-US" dirty="0"/>
              <a:t>A little bit on the underlying technology of bitcoin.</a:t>
            </a:r>
          </a:p>
          <a:p>
            <a:r>
              <a:rPr lang="en-US" dirty="0"/>
              <a:t>Economist evaluation of 2 Key Questions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Is Bitcoin serving a legitimate economic role?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Is there </a:t>
            </a:r>
            <a:r>
              <a:rPr lang="en-US" dirty="0"/>
              <a:t>potential for valuable financial innovations with the underlying technology?</a:t>
            </a:r>
          </a:p>
          <a:p>
            <a:r>
              <a:rPr lang="en-US" dirty="0"/>
              <a:t>In order to tap that potential, we need: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Legislation to provide “good” regulation of crypto markets.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Federal Reserve needs to follow other central banks in creating a safe and secure, digital means of payment:  Central Bank Digital Currency (CBDC)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25F64-034E-42CE-8ED2-AD2BA1C9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0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4E70-B4EB-4FA0-B960-4FB4653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First, What is Bitcoin?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7E85-D254-4D87-A862-39B33D91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 is the first cryptocurrency and was invented in 2008.</a:t>
            </a:r>
          </a:p>
          <a:p>
            <a:r>
              <a:rPr lang="en-US" dirty="0"/>
              <a:t>Cryptocurrencies are a form of money that exists solely as a computer record.</a:t>
            </a:r>
          </a:p>
          <a:p>
            <a:r>
              <a:rPr lang="en-US" dirty="0"/>
              <a:t>More importantly,…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0E37F-B33F-4069-9888-A8934243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0110-87E6-489C-B249-D3AB381A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n-US" dirty="0"/>
              <a:t>coin Has Started a Revolution in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8054A-4199-4292-B98B-FCFE13ED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way we buy and sell things, our “payments system;”  the way we save, borrow and invest; the role of banks and other financial firms are rapidly changing.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my view, Bitcoin will </a:t>
            </a:r>
            <a:r>
              <a:rPr lang="en-US" i="1" dirty="0"/>
              <a:t>NOT</a:t>
            </a:r>
            <a:r>
              <a:rPr lang="en-US" dirty="0"/>
              <a:t> be an important player in these developments,  but the technologies underlying Bitcoin will.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73D93-99DC-46E1-8267-0A8BE33C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7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86883</TotalTime>
  <Words>3334</Words>
  <Application>Microsoft Macintosh PowerPoint</Application>
  <PresentationFormat>Widescreen</PresentationFormat>
  <Paragraphs>366</Paragraphs>
  <Slides>48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Courier New</vt:lpstr>
      <vt:lpstr>fell</vt:lpstr>
      <vt:lpstr>Garamond</vt:lpstr>
      <vt:lpstr>nyt-cheltenham</vt:lpstr>
      <vt:lpstr>Proxima N W01 Reg</vt:lpstr>
      <vt:lpstr>Showcard Gothic</vt:lpstr>
      <vt:lpstr>Times New Roman</vt:lpstr>
      <vt:lpstr>Times roman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Submitting Questions</vt:lpstr>
      <vt:lpstr>Outline of the Talk</vt:lpstr>
      <vt:lpstr>But First, What is Bitcoin?</vt:lpstr>
      <vt:lpstr>Bitcoin Has Started a Revolution in Finance</vt:lpstr>
      <vt:lpstr>Bitcoins: What is the Excitement About?</vt:lpstr>
      <vt:lpstr>One of the Over 50,000 Bitcoin ATMs</vt:lpstr>
      <vt:lpstr>An Origin Story Worthy of a Pulp Novel!</vt:lpstr>
      <vt:lpstr>The Possible Economic Role for Bitcoin</vt:lpstr>
      <vt:lpstr>Facts about Cryptocurrencies (at 5/16, 6;42PM)</vt:lpstr>
      <vt:lpstr>Underlying Technology of Bitcoin</vt:lpstr>
      <vt:lpstr>So, how does it work?</vt:lpstr>
      <vt:lpstr>Bitcoin Mine</vt:lpstr>
      <vt:lpstr>Mining for Bitcoin</vt:lpstr>
      <vt:lpstr>Question #1:  Is Bitcoin serving an economic role</vt:lpstr>
      <vt:lpstr>What Role Does Bitcoin Play?</vt:lpstr>
      <vt:lpstr>But What about as an Investment?</vt:lpstr>
      <vt:lpstr>How Do Economist Think About Investments?</vt:lpstr>
      <vt:lpstr>It’s Not Just Me</vt:lpstr>
      <vt:lpstr>Question #2:  The Value of the New Technology?</vt:lpstr>
      <vt:lpstr>Smart Contracts on the Blockchain</vt:lpstr>
      <vt:lpstr>DeFi and Smart Contracts</vt:lpstr>
      <vt:lpstr>Stablecoins:  Cryptocurrency with a stable value of $1 (we hope)</vt:lpstr>
      <vt:lpstr>“Cryptocurrency is the Wild West of our  Financial System”  Sen. E. Warren of Mass </vt:lpstr>
      <vt:lpstr>The Sad Saga of Terra</vt:lpstr>
      <vt:lpstr>Here’s  How it Works</vt:lpstr>
      <vt:lpstr>Luna’s Price:  last 3 months</vt:lpstr>
      <vt:lpstr>Terra’s Price</vt:lpstr>
      <vt:lpstr>“Clean Up the Mess on Aisle 3”</vt:lpstr>
      <vt:lpstr>Good News?</vt:lpstr>
      <vt:lpstr>Clearly, Not Good News</vt:lpstr>
      <vt:lpstr>What is Good Regulation?</vt:lpstr>
      <vt:lpstr>1930s Regulation in the 21st Century</vt:lpstr>
      <vt:lpstr>BlockFI</vt:lpstr>
      <vt:lpstr>Feb, 14, 2022, NYTimes Headline</vt:lpstr>
      <vt:lpstr>Three Recent US Government Reports</vt:lpstr>
      <vt:lpstr>CBDCs and Other Central Bank Liabilities</vt:lpstr>
      <vt:lpstr>The Devil Is In the Details</vt:lpstr>
      <vt:lpstr>Who should design our payment system?</vt:lpstr>
      <vt:lpstr>Resources to Learn More</vt:lpstr>
      <vt:lpstr>Glossary</vt:lpstr>
      <vt:lpstr>Glossary (Cont.)</vt:lpstr>
      <vt:lpstr> Questions?</vt:lpstr>
      <vt:lpstr>“Search for Yield”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784</cp:revision>
  <cp:lastPrinted>2022-03-01T02:48:20Z</cp:lastPrinted>
  <dcterms:created xsi:type="dcterms:W3CDTF">2017-05-03T22:30:38Z</dcterms:created>
  <dcterms:modified xsi:type="dcterms:W3CDTF">2022-05-17T03:23:33Z</dcterms:modified>
</cp:coreProperties>
</file>