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256" r:id="rId2"/>
    <p:sldId id="328" r:id="rId3"/>
    <p:sldId id="1098" r:id="rId4"/>
    <p:sldId id="1213" r:id="rId5"/>
    <p:sldId id="1212" r:id="rId6"/>
    <p:sldId id="1217" r:id="rId7"/>
    <p:sldId id="521" r:id="rId8"/>
    <p:sldId id="371" r:id="rId9"/>
    <p:sldId id="1093" r:id="rId10"/>
    <p:sldId id="1092" r:id="rId11"/>
    <p:sldId id="1101" r:id="rId12"/>
    <p:sldId id="1201" r:id="rId13"/>
    <p:sldId id="1203" r:id="rId14"/>
    <p:sldId id="1096" r:id="rId15"/>
    <p:sldId id="1202" r:id="rId16"/>
    <p:sldId id="1205" r:id="rId17"/>
    <p:sldId id="1207" r:id="rId18"/>
    <p:sldId id="1216" r:id="rId19"/>
    <p:sldId id="1204" r:id="rId20"/>
    <p:sldId id="1208" r:id="rId21"/>
    <p:sldId id="1210" r:id="rId22"/>
    <p:sldId id="1209" r:id="rId23"/>
    <p:sldId id="1211" r:id="rId24"/>
    <p:sldId id="1214" r:id="rId25"/>
    <p:sldId id="1197" r:id="rId26"/>
    <p:sldId id="1199" r:id="rId27"/>
    <p:sldId id="12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extLst>
      <p:ext uri="{19B8F6BF-5375-455C-9EA6-DF929625EA0E}">
        <p15:presenceInfo xmlns:p15="http://schemas.microsoft.com/office/powerpoint/2012/main" userId="Win7" providerId="None"/>
      </p:ext>
    </p:extLst>
  </p:cmAuthor>
  <p:cmAuthor id="2" name="Geoffrey Woglom" initials="GW" lastIdx="1" clrIdx="1">
    <p:extLst>
      <p:ext uri="{19B8F6BF-5375-455C-9EA6-DF929625EA0E}">
        <p15:presenceInfo xmlns:p15="http://schemas.microsoft.com/office/powerpoint/2012/main" userId="Geoffrey Wog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0432FF"/>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674"/>
  </p:normalViewPr>
  <p:slideViewPr>
    <p:cSldViewPr snapToGrid="0" snapToObjects="1">
      <p:cViewPr varScale="1">
        <p:scale>
          <a:sx n="99" d="100"/>
          <a:sy n="99" d="100"/>
        </p:scale>
        <p:origin x="200" y="31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Disappointing Jobs Report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575088440031951E-2"/>
          <c:y val="1.7337499005806091E-2"/>
          <c:w val="0.94342491155996799"/>
          <c:h val="0.79425505050505052"/>
        </c:manualLayout>
      </c:layout>
      <c:lineChart>
        <c:grouping val="standard"/>
        <c:varyColors val="0"/>
        <c:ser>
          <c:idx val="0"/>
          <c:order val="0"/>
          <c:spPr>
            <a:ln w="28575" cap="rnd">
              <a:solidFill>
                <a:srgbClr val="FF0000"/>
              </a:solidFill>
              <a:round/>
            </a:ln>
            <a:effectLst/>
          </c:spPr>
          <c:marker>
            <c:symbol val="none"/>
          </c:marker>
          <c:cat>
            <c:numRef>
              <c:f>'FRED Graph'!$A$15:$A$26</c:f>
              <c:numCache>
                <c:formatCode>yyyy\-mm\-dd</c:formatCode>
                <c:ptCount val="12"/>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numCache>
            </c:numRef>
          </c:cat>
          <c:val>
            <c:numRef>
              <c:f>'FRED Graph'!$B$15:$B$26</c:f>
              <c:numCache>
                <c:formatCode>0</c:formatCode>
                <c:ptCount val="12"/>
                <c:pt idx="0">
                  <c:v>2833</c:v>
                </c:pt>
                <c:pt idx="1">
                  <c:v>4846</c:v>
                </c:pt>
                <c:pt idx="2">
                  <c:v>1726</c:v>
                </c:pt>
                <c:pt idx="3">
                  <c:v>1583</c:v>
                </c:pt>
                <c:pt idx="4">
                  <c:v>716</c:v>
                </c:pt>
                <c:pt idx="5">
                  <c:v>680</c:v>
                </c:pt>
                <c:pt idx="6">
                  <c:v>264</c:v>
                </c:pt>
                <c:pt idx="7">
                  <c:v>-306</c:v>
                </c:pt>
                <c:pt idx="8">
                  <c:v>233</c:v>
                </c:pt>
                <c:pt idx="9">
                  <c:v>536</c:v>
                </c:pt>
                <c:pt idx="10">
                  <c:v>770</c:v>
                </c:pt>
                <c:pt idx="11">
                  <c:v>266</c:v>
                </c:pt>
              </c:numCache>
            </c:numRef>
          </c:val>
          <c:smooth val="0"/>
          <c:extLst>
            <c:ext xmlns:c16="http://schemas.microsoft.com/office/drawing/2014/chart" uri="{C3380CC4-5D6E-409C-BE32-E72D297353CC}">
              <c16:uniqueId val="{00000000-41BF-4366-BF34-E79F2470D7C2}"/>
            </c:ext>
          </c:extLst>
        </c:ser>
        <c:dLbls>
          <c:showLegendKey val="0"/>
          <c:showVal val="0"/>
          <c:showCatName val="0"/>
          <c:showSerName val="0"/>
          <c:showPercent val="0"/>
          <c:showBubbleSize val="0"/>
        </c:dLbls>
        <c:smooth val="0"/>
        <c:axId val="489136096"/>
        <c:axId val="489127896"/>
      </c:lineChart>
      <c:dateAx>
        <c:axId val="48913609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127896"/>
        <c:crosses val="autoZero"/>
        <c:auto val="1"/>
        <c:lblOffset val="100"/>
        <c:baseTimeUnit val="months"/>
      </c:dateAx>
      <c:valAx>
        <c:axId val="489127896"/>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13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a:t>Aggregate </a:t>
            </a:r>
            <a:r>
              <a:rPr lang="en-US" sz="2800" baseline="0"/>
              <a:t>Demand &amp; Potential</a:t>
            </a:r>
            <a:endParaRPr lang="en-US" sz="2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Potential GDP</c:v>
          </c:tx>
          <c:spPr>
            <a:ln w="28575" cap="rnd">
              <a:solidFill>
                <a:schemeClr val="accent1"/>
              </a:solidFill>
              <a:round/>
            </a:ln>
            <a:effectLst/>
          </c:spPr>
          <c:marker>
            <c:symbol val="none"/>
          </c:marker>
          <c:cat>
            <c:numRef>
              <c:f>'FRED Graph'!$A$14:$A$65</c:f>
              <c:numCache>
                <c:formatCode>[$-409]mmm\-yy;@</c:formatCode>
                <c:ptCount val="52"/>
                <c:pt idx="0">
                  <c:v>39539</c:v>
                </c:pt>
                <c:pt idx="1">
                  <c:v>39630</c:v>
                </c:pt>
                <c:pt idx="2">
                  <c:v>39722</c:v>
                </c:pt>
                <c:pt idx="3">
                  <c:v>39814</c:v>
                </c:pt>
                <c:pt idx="4">
                  <c:v>39904</c:v>
                </c:pt>
                <c:pt idx="5">
                  <c:v>39995</c:v>
                </c:pt>
                <c:pt idx="6">
                  <c:v>40087</c:v>
                </c:pt>
                <c:pt idx="7">
                  <c:v>40179</c:v>
                </c:pt>
                <c:pt idx="8">
                  <c:v>40269</c:v>
                </c:pt>
                <c:pt idx="9">
                  <c:v>40360</c:v>
                </c:pt>
                <c:pt idx="10">
                  <c:v>40452</c:v>
                </c:pt>
                <c:pt idx="11">
                  <c:v>40544</c:v>
                </c:pt>
                <c:pt idx="12">
                  <c:v>40634</c:v>
                </c:pt>
                <c:pt idx="13">
                  <c:v>40725</c:v>
                </c:pt>
                <c:pt idx="14">
                  <c:v>40817</c:v>
                </c:pt>
                <c:pt idx="15">
                  <c:v>40909</c:v>
                </c:pt>
                <c:pt idx="16">
                  <c:v>41000</c:v>
                </c:pt>
                <c:pt idx="17">
                  <c:v>41091</c:v>
                </c:pt>
                <c:pt idx="18">
                  <c:v>41183</c:v>
                </c:pt>
                <c:pt idx="19">
                  <c:v>41275</c:v>
                </c:pt>
                <c:pt idx="20">
                  <c:v>41365</c:v>
                </c:pt>
                <c:pt idx="21">
                  <c:v>41456</c:v>
                </c:pt>
                <c:pt idx="22">
                  <c:v>41548</c:v>
                </c:pt>
                <c:pt idx="23">
                  <c:v>41640</c:v>
                </c:pt>
                <c:pt idx="24">
                  <c:v>41730</c:v>
                </c:pt>
                <c:pt idx="25">
                  <c:v>41821</c:v>
                </c:pt>
                <c:pt idx="26">
                  <c:v>41913</c:v>
                </c:pt>
                <c:pt idx="27">
                  <c:v>42005</c:v>
                </c:pt>
                <c:pt idx="28">
                  <c:v>42095</c:v>
                </c:pt>
                <c:pt idx="29">
                  <c:v>42186</c:v>
                </c:pt>
                <c:pt idx="30">
                  <c:v>42278</c:v>
                </c:pt>
                <c:pt idx="31">
                  <c:v>42370</c:v>
                </c:pt>
                <c:pt idx="32">
                  <c:v>42461</c:v>
                </c:pt>
                <c:pt idx="33">
                  <c:v>42552</c:v>
                </c:pt>
                <c:pt idx="34">
                  <c:v>42644</c:v>
                </c:pt>
                <c:pt idx="35">
                  <c:v>42736</c:v>
                </c:pt>
                <c:pt idx="36">
                  <c:v>42826</c:v>
                </c:pt>
                <c:pt idx="37">
                  <c:v>42917</c:v>
                </c:pt>
                <c:pt idx="38">
                  <c:v>43009</c:v>
                </c:pt>
                <c:pt idx="39">
                  <c:v>43101</c:v>
                </c:pt>
                <c:pt idx="40">
                  <c:v>43191</c:v>
                </c:pt>
                <c:pt idx="41">
                  <c:v>43282</c:v>
                </c:pt>
                <c:pt idx="42">
                  <c:v>43374</c:v>
                </c:pt>
                <c:pt idx="43">
                  <c:v>43466</c:v>
                </c:pt>
                <c:pt idx="44">
                  <c:v>43556</c:v>
                </c:pt>
                <c:pt idx="45">
                  <c:v>43647</c:v>
                </c:pt>
                <c:pt idx="46">
                  <c:v>43739</c:v>
                </c:pt>
                <c:pt idx="47">
                  <c:v>43831</c:v>
                </c:pt>
                <c:pt idx="48">
                  <c:v>43922</c:v>
                </c:pt>
                <c:pt idx="49">
                  <c:v>44013</c:v>
                </c:pt>
                <c:pt idx="50">
                  <c:v>44105</c:v>
                </c:pt>
                <c:pt idx="51">
                  <c:v>44197</c:v>
                </c:pt>
              </c:numCache>
            </c:numRef>
          </c:cat>
          <c:val>
            <c:numRef>
              <c:f>'FRED Graph'!$B$14:$B$65</c:f>
              <c:numCache>
                <c:formatCode>0.0</c:formatCode>
                <c:ptCount val="52"/>
                <c:pt idx="0">
                  <c:v>100</c:v>
                </c:pt>
                <c:pt idx="1">
                  <c:v>100.42567</c:v>
                </c:pt>
                <c:pt idx="2">
                  <c:v>100.82461000000001</c:v>
                </c:pt>
                <c:pt idx="3">
                  <c:v>101.18956</c:v>
                </c:pt>
                <c:pt idx="4">
                  <c:v>101.52898</c:v>
                </c:pt>
                <c:pt idx="5">
                  <c:v>101.84836</c:v>
                </c:pt>
                <c:pt idx="6">
                  <c:v>102.15846000000001</c:v>
                </c:pt>
                <c:pt idx="7">
                  <c:v>102.47024999999999</c:v>
                </c:pt>
                <c:pt idx="8">
                  <c:v>102.79244</c:v>
                </c:pt>
                <c:pt idx="9">
                  <c:v>103.13003999999999</c:v>
                </c:pt>
                <c:pt idx="10">
                  <c:v>103.48132</c:v>
                </c:pt>
                <c:pt idx="11">
                  <c:v>103.84744000000001</c:v>
                </c:pt>
                <c:pt idx="12">
                  <c:v>104.22753</c:v>
                </c:pt>
                <c:pt idx="13">
                  <c:v>104.62236</c:v>
                </c:pt>
                <c:pt idx="14">
                  <c:v>105.02797</c:v>
                </c:pt>
                <c:pt idx="15">
                  <c:v>105.44354</c:v>
                </c:pt>
                <c:pt idx="16">
                  <c:v>105.87182</c:v>
                </c:pt>
                <c:pt idx="17">
                  <c:v>106.31017</c:v>
                </c:pt>
                <c:pt idx="18">
                  <c:v>106.75679</c:v>
                </c:pt>
                <c:pt idx="19">
                  <c:v>107.21083</c:v>
                </c:pt>
                <c:pt idx="20">
                  <c:v>107.67362</c:v>
                </c:pt>
                <c:pt idx="21">
                  <c:v>108.14051000000001</c:v>
                </c:pt>
                <c:pt idx="22">
                  <c:v>108.61499000000001</c:v>
                </c:pt>
                <c:pt idx="23">
                  <c:v>109.09577</c:v>
                </c:pt>
                <c:pt idx="24">
                  <c:v>109.58251</c:v>
                </c:pt>
                <c:pt idx="25">
                  <c:v>110.0772</c:v>
                </c:pt>
                <c:pt idx="26">
                  <c:v>110.57646</c:v>
                </c:pt>
                <c:pt idx="27">
                  <c:v>111.07747999999999</c:v>
                </c:pt>
                <c:pt idx="28">
                  <c:v>111.57841000000001</c:v>
                </c:pt>
                <c:pt idx="29">
                  <c:v>112.07528000000001</c:v>
                </c:pt>
                <c:pt idx="30">
                  <c:v>112.56412</c:v>
                </c:pt>
                <c:pt idx="31">
                  <c:v>113.04810000000001</c:v>
                </c:pt>
                <c:pt idx="32">
                  <c:v>113.52328</c:v>
                </c:pt>
                <c:pt idx="33">
                  <c:v>113.99097999999999</c:v>
                </c:pt>
                <c:pt idx="34">
                  <c:v>114.45398</c:v>
                </c:pt>
                <c:pt idx="35">
                  <c:v>114.91427</c:v>
                </c:pt>
                <c:pt idx="36">
                  <c:v>115.37912</c:v>
                </c:pt>
                <c:pt idx="37">
                  <c:v>115.86100999999999</c:v>
                </c:pt>
                <c:pt idx="38">
                  <c:v>116.3562</c:v>
                </c:pt>
                <c:pt idx="39">
                  <c:v>116.87009</c:v>
                </c:pt>
                <c:pt idx="40">
                  <c:v>117.40298</c:v>
                </c:pt>
                <c:pt idx="41">
                  <c:v>117.95361</c:v>
                </c:pt>
                <c:pt idx="42">
                  <c:v>118.51185</c:v>
                </c:pt>
                <c:pt idx="43">
                  <c:v>119.07756000000001</c:v>
                </c:pt>
                <c:pt idx="44">
                  <c:v>119.65195</c:v>
                </c:pt>
                <c:pt idx="45">
                  <c:v>120.22856</c:v>
                </c:pt>
                <c:pt idx="46">
                  <c:v>120.79300000000001</c:v>
                </c:pt>
                <c:pt idx="47">
                  <c:v>121.35307</c:v>
                </c:pt>
                <c:pt idx="48">
                  <c:v>121.91099</c:v>
                </c:pt>
                <c:pt idx="49">
                  <c:v>122.45123</c:v>
                </c:pt>
                <c:pt idx="50">
                  <c:v>123.00148</c:v>
                </c:pt>
                <c:pt idx="51">
                  <c:v>123.56282</c:v>
                </c:pt>
              </c:numCache>
            </c:numRef>
          </c:val>
          <c:smooth val="0"/>
          <c:extLst>
            <c:ext xmlns:c16="http://schemas.microsoft.com/office/drawing/2014/chart" uri="{C3380CC4-5D6E-409C-BE32-E72D297353CC}">
              <c16:uniqueId val="{00000000-BB36-42C8-9F4E-2D1A0889697D}"/>
            </c:ext>
          </c:extLst>
        </c:ser>
        <c:ser>
          <c:idx val="1"/>
          <c:order val="1"/>
          <c:tx>
            <c:v>Aggregate Demand</c:v>
          </c:tx>
          <c:spPr>
            <a:ln w="28575" cap="rnd">
              <a:solidFill>
                <a:schemeClr val="accent2"/>
              </a:solidFill>
              <a:round/>
            </a:ln>
            <a:effectLst/>
          </c:spPr>
          <c:marker>
            <c:symbol val="none"/>
          </c:marker>
          <c:cat>
            <c:numRef>
              <c:f>'FRED Graph'!$A$14:$A$65</c:f>
              <c:numCache>
                <c:formatCode>[$-409]mmm\-yy;@</c:formatCode>
                <c:ptCount val="52"/>
                <c:pt idx="0">
                  <c:v>39539</c:v>
                </c:pt>
                <c:pt idx="1">
                  <c:v>39630</c:v>
                </c:pt>
                <c:pt idx="2">
                  <c:v>39722</c:v>
                </c:pt>
                <c:pt idx="3">
                  <c:v>39814</c:v>
                </c:pt>
                <c:pt idx="4">
                  <c:v>39904</c:v>
                </c:pt>
                <c:pt idx="5">
                  <c:v>39995</c:v>
                </c:pt>
                <c:pt idx="6">
                  <c:v>40087</c:v>
                </c:pt>
                <c:pt idx="7">
                  <c:v>40179</c:v>
                </c:pt>
                <c:pt idx="8">
                  <c:v>40269</c:v>
                </c:pt>
                <c:pt idx="9">
                  <c:v>40360</c:v>
                </c:pt>
                <c:pt idx="10">
                  <c:v>40452</c:v>
                </c:pt>
                <c:pt idx="11">
                  <c:v>40544</c:v>
                </c:pt>
                <c:pt idx="12">
                  <c:v>40634</c:v>
                </c:pt>
                <c:pt idx="13">
                  <c:v>40725</c:v>
                </c:pt>
                <c:pt idx="14">
                  <c:v>40817</c:v>
                </c:pt>
                <c:pt idx="15">
                  <c:v>40909</c:v>
                </c:pt>
                <c:pt idx="16">
                  <c:v>41000</c:v>
                </c:pt>
                <c:pt idx="17">
                  <c:v>41091</c:v>
                </c:pt>
                <c:pt idx="18">
                  <c:v>41183</c:v>
                </c:pt>
                <c:pt idx="19">
                  <c:v>41275</c:v>
                </c:pt>
                <c:pt idx="20">
                  <c:v>41365</c:v>
                </c:pt>
                <c:pt idx="21">
                  <c:v>41456</c:v>
                </c:pt>
                <c:pt idx="22">
                  <c:v>41548</c:v>
                </c:pt>
                <c:pt idx="23">
                  <c:v>41640</c:v>
                </c:pt>
                <c:pt idx="24">
                  <c:v>41730</c:v>
                </c:pt>
                <c:pt idx="25">
                  <c:v>41821</c:v>
                </c:pt>
                <c:pt idx="26">
                  <c:v>41913</c:v>
                </c:pt>
                <c:pt idx="27">
                  <c:v>42005</c:v>
                </c:pt>
                <c:pt idx="28">
                  <c:v>42095</c:v>
                </c:pt>
                <c:pt idx="29">
                  <c:v>42186</c:v>
                </c:pt>
                <c:pt idx="30">
                  <c:v>42278</c:v>
                </c:pt>
                <c:pt idx="31">
                  <c:v>42370</c:v>
                </c:pt>
                <c:pt idx="32">
                  <c:v>42461</c:v>
                </c:pt>
                <c:pt idx="33">
                  <c:v>42552</c:v>
                </c:pt>
                <c:pt idx="34">
                  <c:v>42644</c:v>
                </c:pt>
                <c:pt idx="35">
                  <c:v>42736</c:v>
                </c:pt>
                <c:pt idx="36">
                  <c:v>42826</c:v>
                </c:pt>
                <c:pt idx="37">
                  <c:v>42917</c:v>
                </c:pt>
                <c:pt idx="38">
                  <c:v>43009</c:v>
                </c:pt>
                <c:pt idx="39">
                  <c:v>43101</c:v>
                </c:pt>
                <c:pt idx="40">
                  <c:v>43191</c:v>
                </c:pt>
                <c:pt idx="41">
                  <c:v>43282</c:v>
                </c:pt>
                <c:pt idx="42">
                  <c:v>43374</c:v>
                </c:pt>
                <c:pt idx="43">
                  <c:v>43466</c:v>
                </c:pt>
                <c:pt idx="44">
                  <c:v>43556</c:v>
                </c:pt>
                <c:pt idx="45">
                  <c:v>43647</c:v>
                </c:pt>
                <c:pt idx="46">
                  <c:v>43739</c:v>
                </c:pt>
                <c:pt idx="47">
                  <c:v>43831</c:v>
                </c:pt>
                <c:pt idx="48">
                  <c:v>43922</c:v>
                </c:pt>
                <c:pt idx="49">
                  <c:v>44013</c:v>
                </c:pt>
                <c:pt idx="50">
                  <c:v>44105</c:v>
                </c:pt>
                <c:pt idx="51">
                  <c:v>44197</c:v>
                </c:pt>
              </c:numCache>
            </c:numRef>
          </c:cat>
          <c:val>
            <c:numRef>
              <c:f>'FRED Graph'!$C$14:$C$65</c:f>
              <c:numCache>
                <c:formatCode>0.0</c:formatCode>
                <c:ptCount val="52"/>
                <c:pt idx="0">
                  <c:v>100</c:v>
                </c:pt>
                <c:pt idx="1">
                  <c:v>99.458640000000003</c:v>
                </c:pt>
                <c:pt idx="2">
                  <c:v>97.306550000000001</c:v>
                </c:pt>
                <c:pt idx="3">
                  <c:v>96.214089999999999</c:v>
                </c:pt>
                <c:pt idx="4">
                  <c:v>96.075550000000007</c:v>
                </c:pt>
                <c:pt idx="5">
                  <c:v>96.425370000000001</c:v>
                </c:pt>
                <c:pt idx="6">
                  <c:v>97.484499999999997</c:v>
                </c:pt>
                <c:pt idx="7">
                  <c:v>97.8596</c:v>
                </c:pt>
                <c:pt idx="8">
                  <c:v>98.761889999999994</c:v>
                </c:pt>
                <c:pt idx="9">
                  <c:v>99.48997</c:v>
                </c:pt>
                <c:pt idx="10">
                  <c:v>99.989320000000006</c:v>
                </c:pt>
                <c:pt idx="11">
                  <c:v>99.748900000000006</c:v>
                </c:pt>
                <c:pt idx="12">
                  <c:v>100.46208</c:v>
                </c:pt>
                <c:pt idx="13">
                  <c:v>100.43416999999999</c:v>
                </c:pt>
                <c:pt idx="14">
                  <c:v>101.59849</c:v>
                </c:pt>
                <c:pt idx="15">
                  <c:v>102.39400000000001</c:v>
                </c:pt>
                <c:pt idx="16">
                  <c:v>102.83450000000001</c:v>
                </c:pt>
                <c:pt idx="17">
                  <c:v>102.97327</c:v>
                </c:pt>
                <c:pt idx="18">
                  <c:v>103.09053</c:v>
                </c:pt>
                <c:pt idx="19">
                  <c:v>104.00358</c:v>
                </c:pt>
                <c:pt idx="20">
                  <c:v>104.13191999999999</c:v>
                </c:pt>
                <c:pt idx="21">
                  <c:v>104.9477</c:v>
                </c:pt>
                <c:pt idx="22">
                  <c:v>105.78543999999999</c:v>
                </c:pt>
                <c:pt idx="23">
                  <c:v>105.48638</c:v>
                </c:pt>
                <c:pt idx="24">
                  <c:v>106.91433000000001</c:v>
                </c:pt>
                <c:pt idx="25">
                  <c:v>108.21968</c:v>
                </c:pt>
                <c:pt idx="26">
                  <c:v>108.82874</c:v>
                </c:pt>
                <c:pt idx="27">
                  <c:v>109.86169</c:v>
                </c:pt>
                <c:pt idx="28">
                  <c:v>110.60503</c:v>
                </c:pt>
                <c:pt idx="29">
                  <c:v>111.00609</c:v>
                </c:pt>
                <c:pt idx="30">
                  <c:v>111.1841</c:v>
                </c:pt>
                <c:pt idx="31">
                  <c:v>111.81386000000001</c:v>
                </c:pt>
                <c:pt idx="32">
                  <c:v>112.16262999999999</c:v>
                </c:pt>
                <c:pt idx="33">
                  <c:v>112.77324</c:v>
                </c:pt>
                <c:pt idx="34">
                  <c:v>113.48291999999999</c:v>
                </c:pt>
                <c:pt idx="35">
                  <c:v>114.12486</c:v>
                </c:pt>
                <c:pt idx="36">
                  <c:v>114.61211</c:v>
                </c:pt>
                <c:pt idx="37">
                  <c:v>115.44744</c:v>
                </c:pt>
                <c:pt idx="38">
                  <c:v>116.55074</c:v>
                </c:pt>
                <c:pt idx="39">
                  <c:v>117.63661999999999</c:v>
                </c:pt>
                <c:pt idx="40">
                  <c:v>118.42317</c:v>
                </c:pt>
                <c:pt idx="41">
                  <c:v>119.04513</c:v>
                </c:pt>
                <c:pt idx="42">
                  <c:v>119.43598</c:v>
                </c:pt>
                <c:pt idx="43">
                  <c:v>120.30203</c:v>
                </c:pt>
                <c:pt idx="44">
                  <c:v>120.74800999999999</c:v>
                </c:pt>
                <c:pt idx="45">
                  <c:v>121.51708000000001</c:v>
                </c:pt>
                <c:pt idx="46">
                  <c:v>122.22945</c:v>
                </c:pt>
                <c:pt idx="47">
                  <c:v>120.68611</c:v>
                </c:pt>
                <c:pt idx="48">
                  <c:v>109.84112</c:v>
                </c:pt>
                <c:pt idx="49">
                  <c:v>118.05585000000001</c:v>
                </c:pt>
                <c:pt idx="50">
                  <c:v>119.3122</c:v>
                </c:pt>
                <c:pt idx="51">
                  <c:v>121.17315000000001</c:v>
                </c:pt>
              </c:numCache>
            </c:numRef>
          </c:val>
          <c:smooth val="0"/>
          <c:extLst>
            <c:ext xmlns:c16="http://schemas.microsoft.com/office/drawing/2014/chart" uri="{C3380CC4-5D6E-409C-BE32-E72D297353CC}">
              <c16:uniqueId val="{00000001-BB36-42C8-9F4E-2D1A0889697D}"/>
            </c:ext>
          </c:extLst>
        </c:ser>
        <c:dLbls>
          <c:showLegendKey val="0"/>
          <c:showVal val="0"/>
          <c:showCatName val="0"/>
          <c:showSerName val="0"/>
          <c:showPercent val="0"/>
          <c:showBubbleSize val="0"/>
        </c:dLbls>
        <c:smooth val="0"/>
        <c:axId val="212814584"/>
        <c:axId val="212814256"/>
      </c:lineChart>
      <c:dateAx>
        <c:axId val="21281458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814256"/>
        <c:crosses val="autoZero"/>
        <c:auto val="1"/>
        <c:lblOffset val="100"/>
        <c:baseTimeUnit val="months"/>
        <c:majorUnit val="3"/>
        <c:majorTimeUnit val="months"/>
      </c:dateAx>
      <c:valAx>
        <c:axId val="212814256"/>
        <c:scaling>
          <c:orientation val="minMax"/>
          <c:max val="125"/>
          <c:min val="9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14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57615251500598E-2"/>
          <c:y val="8.1984689413823267E-2"/>
          <c:w val="0.93299621514701969"/>
          <c:h val="0.66678310597409485"/>
        </c:manualLayout>
      </c:layout>
      <c:lineChart>
        <c:grouping val="standard"/>
        <c:varyColors val="0"/>
        <c:ser>
          <c:idx val="0"/>
          <c:order val="0"/>
          <c:tx>
            <c:strRef>
              <c:f>'FRED Graph'!$B$11</c:f>
              <c:strCache>
                <c:ptCount val="1"/>
                <c:pt idx="0">
                  <c:v>Actual Price Level</c:v>
                </c:pt>
              </c:strCache>
            </c:strRef>
          </c:tx>
          <c:spPr>
            <a:ln w="28575" cap="rnd">
              <a:solidFill>
                <a:schemeClr val="accent1"/>
              </a:solidFill>
              <a:round/>
            </a:ln>
            <a:effectLst/>
          </c:spPr>
          <c:marker>
            <c:symbol val="none"/>
          </c:marker>
          <c:cat>
            <c:numRef>
              <c:f>'FRED Graph'!$A$12:$A$152</c:f>
              <c:numCache>
                <c:formatCode>yyyy\-mm\-dd</c:formatCode>
                <c:ptCount val="141"/>
                <c:pt idx="0">
                  <c:v>39965</c:v>
                </c:pt>
                <c:pt idx="1">
                  <c:v>39995</c:v>
                </c:pt>
                <c:pt idx="2">
                  <c:v>40026</c:v>
                </c:pt>
                <c:pt idx="3">
                  <c:v>40057</c:v>
                </c:pt>
                <c:pt idx="4">
                  <c:v>40087</c:v>
                </c:pt>
                <c:pt idx="5">
                  <c:v>40118</c:v>
                </c:pt>
                <c:pt idx="6">
                  <c:v>40148</c:v>
                </c:pt>
                <c:pt idx="7">
                  <c:v>40179</c:v>
                </c:pt>
                <c:pt idx="8">
                  <c:v>40210</c:v>
                </c:pt>
                <c:pt idx="9">
                  <c:v>40238</c:v>
                </c:pt>
                <c:pt idx="10">
                  <c:v>40269</c:v>
                </c:pt>
                <c:pt idx="11">
                  <c:v>40299</c:v>
                </c:pt>
                <c:pt idx="12">
                  <c:v>40330</c:v>
                </c:pt>
                <c:pt idx="13">
                  <c:v>40360</c:v>
                </c:pt>
                <c:pt idx="14">
                  <c:v>40391</c:v>
                </c:pt>
                <c:pt idx="15">
                  <c:v>40422</c:v>
                </c:pt>
                <c:pt idx="16">
                  <c:v>40452</c:v>
                </c:pt>
                <c:pt idx="17">
                  <c:v>40483</c:v>
                </c:pt>
                <c:pt idx="18">
                  <c:v>40513</c:v>
                </c:pt>
                <c:pt idx="19">
                  <c:v>40544</c:v>
                </c:pt>
                <c:pt idx="20">
                  <c:v>40575</c:v>
                </c:pt>
                <c:pt idx="21">
                  <c:v>40603</c:v>
                </c:pt>
                <c:pt idx="22">
                  <c:v>40634</c:v>
                </c:pt>
                <c:pt idx="23">
                  <c:v>40664</c:v>
                </c:pt>
                <c:pt idx="24">
                  <c:v>40695</c:v>
                </c:pt>
                <c:pt idx="25">
                  <c:v>40725</c:v>
                </c:pt>
                <c:pt idx="26">
                  <c:v>40756</c:v>
                </c:pt>
                <c:pt idx="27">
                  <c:v>40787</c:v>
                </c:pt>
                <c:pt idx="28">
                  <c:v>40817</c:v>
                </c:pt>
                <c:pt idx="29">
                  <c:v>40848</c:v>
                </c:pt>
                <c:pt idx="30">
                  <c:v>40878</c:v>
                </c:pt>
                <c:pt idx="31">
                  <c:v>40909</c:v>
                </c:pt>
                <c:pt idx="32">
                  <c:v>40940</c:v>
                </c:pt>
                <c:pt idx="33">
                  <c:v>40969</c:v>
                </c:pt>
                <c:pt idx="34">
                  <c:v>41000</c:v>
                </c:pt>
                <c:pt idx="35">
                  <c:v>41030</c:v>
                </c:pt>
                <c:pt idx="36">
                  <c:v>41061</c:v>
                </c:pt>
                <c:pt idx="37">
                  <c:v>41091</c:v>
                </c:pt>
                <c:pt idx="38">
                  <c:v>41122</c:v>
                </c:pt>
                <c:pt idx="39">
                  <c:v>41153</c:v>
                </c:pt>
                <c:pt idx="40">
                  <c:v>41183</c:v>
                </c:pt>
                <c:pt idx="41">
                  <c:v>41214</c:v>
                </c:pt>
                <c:pt idx="42">
                  <c:v>41244</c:v>
                </c:pt>
                <c:pt idx="43">
                  <c:v>41275</c:v>
                </c:pt>
                <c:pt idx="44">
                  <c:v>41306</c:v>
                </c:pt>
                <c:pt idx="45">
                  <c:v>41334</c:v>
                </c:pt>
                <c:pt idx="46">
                  <c:v>41365</c:v>
                </c:pt>
                <c:pt idx="47">
                  <c:v>41395</c:v>
                </c:pt>
                <c:pt idx="48">
                  <c:v>41426</c:v>
                </c:pt>
                <c:pt idx="49">
                  <c:v>41456</c:v>
                </c:pt>
                <c:pt idx="50">
                  <c:v>41487</c:v>
                </c:pt>
                <c:pt idx="51">
                  <c:v>41518</c:v>
                </c:pt>
                <c:pt idx="52">
                  <c:v>41548</c:v>
                </c:pt>
                <c:pt idx="53">
                  <c:v>41579</c:v>
                </c:pt>
                <c:pt idx="54">
                  <c:v>41609</c:v>
                </c:pt>
                <c:pt idx="55">
                  <c:v>41640</c:v>
                </c:pt>
                <c:pt idx="56">
                  <c:v>41671</c:v>
                </c:pt>
                <c:pt idx="57">
                  <c:v>41699</c:v>
                </c:pt>
                <c:pt idx="58">
                  <c:v>41730</c:v>
                </c:pt>
                <c:pt idx="59">
                  <c:v>41760</c:v>
                </c:pt>
                <c:pt idx="60">
                  <c:v>41791</c:v>
                </c:pt>
                <c:pt idx="61">
                  <c:v>41821</c:v>
                </c:pt>
                <c:pt idx="62">
                  <c:v>41852</c:v>
                </c:pt>
                <c:pt idx="63">
                  <c:v>41883</c:v>
                </c:pt>
                <c:pt idx="64">
                  <c:v>41913</c:v>
                </c:pt>
                <c:pt idx="65">
                  <c:v>41944</c:v>
                </c:pt>
                <c:pt idx="66">
                  <c:v>41974</c:v>
                </c:pt>
                <c:pt idx="67">
                  <c:v>42005</c:v>
                </c:pt>
                <c:pt idx="68">
                  <c:v>42036</c:v>
                </c:pt>
                <c:pt idx="69">
                  <c:v>42064</c:v>
                </c:pt>
                <c:pt idx="70">
                  <c:v>42095</c:v>
                </c:pt>
                <c:pt idx="71">
                  <c:v>42125</c:v>
                </c:pt>
                <c:pt idx="72">
                  <c:v>42156</c:v>
                </c:pt>
                <c:pt idx="73">
                  <c:v>42186</c:v>
                </c:pt>
                <c:pt idx="74">
                  <c:v>42217</c:v>
                </c:pt>
                <c:pt idx="75">
                  <c:v>42248</c:v>
                </c:pt>
                <c:pt idx="76">
                  <c:v>42278</c:v>
                </c:pt>
                <c:pt idx="77">
                  <c:v>42309</c:v>
                </c:pt>
                <c:pt idx="78">
                  <c:v>42339</c:v>
                </c:pt>
                <c:pt idx="79">
                  <c:v>42370</c:v>
                </c:pt>
                <c:pt idx="80">
                  <c:v>42401</c:v>
                </c:pt>
                <c:pt idx="81">
                  <c:v>42430</c:v>
                </c:pt>
                <c:pt idx="82">
                  <c:v>42461</c:v>
                </c:pt>
                <c:pt idx="83">
                  <c:v>42491</c:v>
                </c:pt>
                <c:pt idx="84">
                  <c:v>42522</c:v>
                </c:pt>
                <c:pt idx="85">
                  <c:v>42552</c:v>
                </c:pt>
                <c:pt idx="86">
                  <c:v>42583</c:v>
                </c:pt>
                <c:pt idx="87">
                  <c:v>42614</c:v>
                </c:pt>
                <c:pt idx="88">
                  <c:v>42644</c:v>
                </c:pt>
                <c:pt idx="89">
                  <c:v>42675</c:v>
                </c:pt>
                <c:pt idx="90">
                  <c:v>42705</c:v>
                </c:pt>
                <c:pt idx="91">
                  <c:v>42736</c:v>
                </c:pt>
                <c:pt idx="92">
                  <c:v>42767</c:v>
                </c:pt>
                <c:pt idx="93">
                  <c:v>42795</c:v>
                </c:pt>
                <c:pt idx="94">
                  <c:v>42826</c:v>
                </c:pt>
                <c:pt idx="95">
                  <c:v>42856</c:v>
                </c:pt>
                <c:pt idx="96">
                  <c:v>42887</c:v>
                </c:pt>
                <c:pt idx="97">
                  <c:v>42917</c:v>
                </c:pt>
                <c:pt idx="98">
                  <c:v>42948</c:v>
                </c:pt>
                <c:pt idx="99">
                  <c:v>42979</c:v>
                </c:pt>
                <c:pt idx="100">
                  <c:v>43009</c:v>
                </c:pt>
                <c:pt idx="101">
                  <c:v>43040</c:v>
                </c:pt>
                <c:pt idx="102">
                  <c:v>43070</c:v>
                </c:pt>
                <c:pt idx="103">
                  <c:v>43101</c:v>
                </c:pt>
                <c:pt idx="104">
                  <c:v>43132</c:v>
                </c:pt>
                <c:pt idx="105">
                  <c:v>43160</c:v>
                </c:pt>
                <c:pt idx="106">
                  <c:v>43191</c:v>
                </c:pt>
                <c:pt idx="107">
                  <c:v>43221</c:v>
                </c:pt>
                <c:pt idx="108">
                  <c:v>43252</c:v>
                </c:pt>
                <c:pt idx="109">
                  <c:v>43282</c:v>
                </c:pt>
                <c:pt idx="110">
                  <c:v>43313</c:v>
                </c:pt>
                <c:pt idx="111">
                  <c:v>43344</c:v>
                </c:pt>
                <c:pt idx="112">
                  <c:v>43374</c:v>
                </c:pt>
                <c:pt idx="113">
                  <c:v>43405</c:v>
                </c:pt>
                <c:pt idx="114">
                  <c:v>43435</c:v>
                </c:pt>
                <c:pt idx="115">
                  <c:v>43466</c:v>
                </c:pt>
                <c:pt idx="116">
                  <c:v>43497</c:v>
                </c:pt>
                <c:pt idx="117">
                  <c:v>43525</c:v>
                </c:pt>
                <c:pt idx="118">
                  <c:v>43556</c:v>
                </c:pt>
                <c:pt idx="119">
                  <c:v>43586</c:v>
                </c:pt>
                <c:pt idx="120">
                  <c:v>43617</c:v>
                </c:pt>
                <c:pt idx="121">
                  <c:v>43647</c:v>
                </c:pt>
                <c:pt idx="122">
                  <c:v>43678</c:v>
                </c:pt>
                <c:pt idx="123">
                  <c:v>43709</c:v>
                </c:pt>
                <c:pt idx="124">
                  <c:v>43739</c:v>
                </c:pt>
                <c:pt idx="125">
                  <c:v>43770</c:v>
                </c:pt>
                <c:pt idx="126">
                  <c:v>43800</c:v>
                </c:pt>
                <c:pt idx="127">
                  <c:v>43831</c:v>
                </c:pt>
                <c:pt idx="128">
                  <c:v>43862</c:v>
                </c:pt>
                <c:pt idx="129">
                  <c:v>43891</c:v>
                </c:pt>
                <c:pt idx="130">
                  <c:v>43922</c:v>
                </c:pt>
                <c:pt idx="131">
                  <c:v>43952</c:v>
                </c:pt>
                <c:pt idx="132">
                  <c:v>43983</c:v>
                </c:pt>
                <c:pt idx="133">
                  <c:v>44013</c:v>
                </c:pt>
                <c:pt idx="134">
                  <c:v>44044</c:v>
                </c:pt>
                <c:pt idx="135">
                  <c:v>44075</c:v>
                </c:pt>
                <c:pt idx="136">
                  <c:v>44105</c:v>
                </c:pt>
                <c:pt idx="137">
                  <c:v>44136</c:v>
                </c:pt>
                <c:pt idx="138">
                  <c:v>44166</c:v>
                </c:pt>
                <c:pt idx="139">
                  <c:v>44197</c:v>
                </c:pt>
                <c:pt idx="140">
                  <c:v>44228</c:v>
                </c:pt>
              </c:numCache>
            </c:numRef>
          </c:cat>
          <c:val>
            <c:numRef>
              <c:f>'FRED Graph'!$B$12:$B$152</c:f>
              <c:numCache>
                <c:formatCode>0.000</c:formatCode>
                <c:ptCount val="141"/>
                <c:pt idx="0">
                  <c:v>94.1</c:v>
                </c:pt>
                <c:pt idx="1">
                  <c:v>94.105999999999995</c:v>
                </c:pt>
                <c:pt idx="2">
                  <c:v>94.378</c:v>
                </c:pt>
                <c:pt idx="3">
                  <c:v>94.536000000000001</c:v>
                </c:pt>
                <c:pt idx="4">
                  <c:v>94.899000000000001</c:v>
                </c:pt>
                <c:pt idx="5">
                  <c:v>95.135000000000005</c:v>
                </c:pt>
                <c:pt idx="6">
                  <c:v>95.174999999999997</c:v>
                </c:pt>
                <c:pt idx="7">
                  <c:v>95.366</c:v>
                </c:pt>
                <c:pt idx="8">
                  <c:v>95.350999999999999</c:v>
                </c:pt>
                <c:pt idx="9">
                  <c:v>95.468000000000004</c:v>
                </c:pt>
                <c:pt idx="10">
                  <c:v>95.507000000000005</c:v>
                </c:pt>
                <c:pt idx="11">
                  <c:v>95.527000000000001</c:v>
                </c:pt>
                <c:pt idx="12">
                  <c:v>95.474000000000004</c:v>
                </c:pt>
                <c:pt idx="13">
                  <c:v>95.555999999999997</c:v>
                </c:pt>
                <c:pt idx="14">
                  <c:v>95.683999999999997</c:v>
                </c:pt>
                <c:pt idx="15">
                  <c:v>95.772999999999996</c:v>
                </c:pt>
                <c:pt idx="16">
                  <c:v>96.057000000000002</c:v>
                </c:pt>
                <c:pt idx="17">
                  <c:v>96.238</c:v>
                </c:pt>
                <c:pt idx="18">
                  <c:v>96.456000000000003</c:v>
                </c:pt>
                <c:pt idx="19">
                  <c:v>96.774000000000001</c:v>
                </c:pt>
                <c:pt idx="20">
                  <c:v>97.054000000000002</c:v>
                </c:pt>
                <c:pt idx="21">
                  <c:v>97.445999999999998</c:v>
                </c:pt>
                <c:pt idx="22">
                  <c:v>97.853999999999999</c:v>
                </c:pt>
                <c:pt idx="23">
                  <c:v>98.153000000000006</c:v>
                </c:pt>
                <c:pt idx="24">
                  <c:v>98.135999999999996</c:v>
                </c:pt>
                <c:pt idx="25">
                  <c:v>98.316000000000003</c:v>
                </c:pt>
                <c:pt idx="26">
                  <c:v>98.555000000000007</c:v>
                </c:pt>
                <c:pt idx="27">
                  <c:v>98.698999999999998</c:v>
                </c:pt>
                <c:pt idx="28">
                  <c:v>98.704999999999998</c:v>
                </c:pt>
                <c:pt idx="29">
                  <c:v>98.908000000000001</c:v>
                </c:pt>
                <c:pt idx="30">
                  <c:v>98.965000000000003</c:v>
                </c:pt>
                <c:pt idx="31">
                  <c:v>99.32</c:v>
                </c:pt>
                <c:pt idx="32">
                  <c:v>99.555999999999997</c:v>
                </c:pt>
                <c:pt idx="33">
                  <c:v>99.736999999999995</c:v>
                </c:pt>
                <c:pt idx="34">
                  <c:v>99.873000000000005</c:v>
                </c:pt>
                <c:pt idx="35">
                  <c:v>99.754999999999995</c:v>
                </c:pt>
                <c:pt idx="36">
                  <c:v>99.700999999999993</c:v>
                </c:pt>
                <c:pt idx="37">
                  <c:v>99.738</c:v>
                </c:pt>
                <c:pt idx="38">
                  <c:v>100.07</c:v>
                </c:pt>
                <c:pt idx="39">
                  <c:v>100.378</c:v>
                </c:pt>
                <c:pt idx="40">
                  <c:v>100.672</c:v>
                </c:pt>
                <c:pt idx="41">
                  <c:v>100.605</c:v>
                </c:pt>
                <c:pt idx="42">
                  <c:v>100.595</c:v>
                </c:pt>
                <c:pt idx="43">
                  <c:v>100.782</c:v>
                </c:pt>
                <c:pt idx="44">
                  <c:v>101.149</c:v>
                </c:pt>
                <c:pt idx="45">
                  <c:v>101.015</c:v>
                </c:pt>
                <c:pt idx="46">
                  <c:v>100.94</c:v>
                </c:pt>
                <c:pt idx="47">
                  <c:v>101.006</c:v>
                </c:pt>
                <c:pt idx="48">
                  <c:v>101.226</c:v>
                </c:pt>
                <c:pt idx="49">
                  <c:v>101.351</c:v>
                </c:pt>
                <c:pt idx="50">
                  <c:v>101.503</c:v>
                </c:pt>
                <c:pt idx="51">
                  <c:v>101.545</c:v>
                </c:pt>
                <c:pt idx="52">
                  <c:v>101.711</c:v>
                </c:pt>
                <c:pt idx="53">
                  <c:v>101.86499999999999</c:v>
                </c:pt>
                <c:pt idx="54">
                  <c:v>102.065</c:v>
                </c:pt>
                <c:pt idx="55">
                  <c:v>102.254</c:v>
                </c:pt>
                <c:pt idx="56">
                  <c:v>102.30800000000001</c:v>
                </c:pt>
                <c:pt idx="57">
                  <c:v>102.509</c:v>
                </c:pt>
                <c:pt idx="58">
                  <c:v>102.69799999999999</c:v>
                </c:pt>
                <c:pt idx="59">
                  <c:v>102.866</c:v>
                </c:pt>
                <c:pt idx="60">
                  <c:v>102.976</c:v>
                </c:pt>
                <c:pt idx="61">
                  <c:v>103.128</c:v>
                </c:pt>
                <c:pt idx="62">
                  <c:v>103.11</c:v>
                </c:pt>
                <c:pt idx="63">
                  <c:v>103.13200000000001</c:v>
                </c:pt>
                <c:pt idx="64">
                  <c:v>103.10299999999999</c:v>
                </c:pt>
                <c:pt idx="65">
                  <c:v>103.021</c:v>
                </c:pt>
                <c:pt idx="66">
                  <c:v>102.852</c:v>
                </c:pt>
                <c:pt idx="67">
                  <c:v>102.374</c:v>
                </c:pt>
                <c:pt idx="68">
                  <c:v>102.542</c:v>
                </c:pt>
                <c:pt idx="69">
                  <c:v>102.739</c:v>
                </c:pt>
                <c:pt idx="70">
                  <c:v>102.822</c:v>
                </c:pt>
                <c:pt idx="71">
                  <c:v>103.072</c:v>
                </c:pt>
                <c:pt idx="72">
                  <c:v>103.276</c:v>
                </c:pt>
                <c:pt idx="73">
                  <c:v>103.366</c:v>
                </c:pt>
                <c:pt idx="74">
                  <c:v>103.373</c:v>
                </c:pt>
                <c:pt idx="75">
                  <c:v>103.229</c:v>
                </c:pt>
                <c:pt idx="76">
                  <c:v>103.221</c:v>
                </c:pt>
                <c:pt idx="77">
                  <c:v>103.292</c:v>
                </c:pt>
                <c:pt idx="78">
                  <c:v>103.21599999999999</c:v>
                </c:pt>
                <c:pt idx="79">
                  <c:v>103.313</c:v>
                </c:pt>
                <c:pt idx="80">
                  <c:v>103.247</c:v>
                </c:pt>
                <c:pt idx="81">
                  <c:v>103.41500000000001</c:v>
                </c:pt>
                <c:pt idx="82">
                  <c:v>103.76300000000001</c:v>
                </c:pt>
                <c:pt idx="83">
                  <c:v>103.93</c:v>
                </c:pt>
                <c:pt idx="84">
                  <c:v>104.139</c:v>
                </c:pt>
                <c:pt idx="85">
                  <c:v>104.202</c:v>
                </c:pt>
                <c:pt idx="86">
                  <c:v>104.38</c:v>
                </c:pt>
                <c:pt idx="87">
                  <c:v>104.51600000000001</c:v>
                </c:pt>
                <c:pt idx="88">
                  <c:v>104.744</c:v>
                </c:pt>
                <c:pt idx="89">
                  <c:v>104.792</c:v>
                </c:pt>
                <c:pt idx="90">
                  <c:v>105.005</c:v>
                </c:pt>
                <c:pt idx="91">
                  <c:v>105.392</c:v>
                </c:pt>
                <c:pt idx="92">
                  <c:v>105.499</c:v>
                </c:pt>
                <c:pt idx="93">
                  <c:v>105.373</c:v>
                </c:pt>
                <c:pt idx="94">
                  <c:v>105.617</c:v>
                </c:pt>
                <c:pt idx="95">
                  <c:v>105.607</c:v>
                </c:pt>
                <c:pt idx="96">
                  <c:v>105.739</c:v>
                </c:pt>
                <c:pt idx="97">
                  <c:v>105.78400000000001</c:v>
                </c:pt>
                <c:pt idx="98">
                  <c:v>106.04</c:v>
                </c:pt>
                <c:pt idx="99">
                  <c:v>106.429</c:v>
                </c:pt>
                <c:pt idx="100">
                  <c:v>106.596</c:v>
                </c:pt>
                <c:pt idx="101">
                  <c:v>106.788</c:v>
                </c:pt>
                <c:pt idx="102">
                  <c:v>106.943</c:v>
                </c:pt>
                <c:pt idx="103">
                  <c:v>107.29</c:v>
                </c:pt>
                <c:pt idx="104">
                  <c:v>107.52800000000001</c:v>
                </c:pt>
                <c:pt idx="105">
                  <c:v>107.637</c:v>
                </c:pt>
                <c:pt idx="106">
                  <c:v>107.86499999999999</c:v>
                </c:pt>
                <c:pt idx="107">
                  <c:v>108.104</c:v>
                </c:pt>
                <c:pt idx="108">
                  <c:v>108.273</c:v>
                </c:pt>
                <c:pt idx="109">
                  <c:v>108.379</c:v>
                </c:pt>
                <c:pt idx="110">
                  <c:v>108.464</c:v>
                </c:pt>
                <c:pt idx="111">
                  <c:v>108.661</c:v>
                </c:pt>
                <c:pt idx="112">
                  <c:v>108.816</c:v>
                </c:pt>
                <c:pt idx="113">
                  <c:v>108.893</c:v>
                </c:pt>
                <c:pt idx="114">
                  <c:v>108.958</c:v>
                </c:pt>
                <c:pt idx="115">
                  <c:v>108.872</c:v>
                </c:pt>
                <c:pt idx="116">
                  <c:v>109.003</c:v>
                </c:pt>
                <c:pt idx="117">
                  <c:v>109.252</c:v>
                </c:pt>
                <c:pt idx="118">
                  <c:v>109.60899999999999</c:v>
                </c:pt>
                <c:pt idx="119">
                  <c:v>109.72</c:v>
                </c:pt>
                <c:pt idx="120">
                  <c:v>109.849</c:v>
                </c:pt>
                <c:pt idx="121">
                  <c:v>110.042</c:v>
                </c:pt>
                <c:pt idx="122">
                  <c:v>110.11499999999999</c:v>
                </c:pt>
                <c:pt idx="123">
                  <c:v>110.167</c:v>
                </c:pt>
                <c:pt idx="124">
                  <c:v>110.377</c:v>
                </c:pt>
                <c:pt idx="125">
                  <c:v>110.461</c:v>
                </c:pt>
                <c:pt idx="126">
                  <c:v>110.75</c:v>
                </c:pt>
                <c:pt idx="127">
                  <c:v>110.917</c:v>
                </c:pt>
                <c:pt idx="128">
                  <c:v>111.014</c:v>
                </c:pt>
                <c:pt idx="129">
                  <c:v>110.717</c:v>
                </c:pt>
                <c:pt idx="130">
                  <c:v>110.131</c:v>
                </c:pt>
                <c:pt idx="131">
                  <c:v>110.31399999999999</c:v>
                </c:pt>
                <c:pt idx="132">
                  <c:v>110.85899999999999</c:v>
                </c:pt>
                <c:pt idx="133">
                  <c:v>111.152</c:v>
                </c:pt>
                <c:pt idx="134">
                  <c:v>111.482</c:v>
                </c:pt>
                <c:pt idx="135">
                  <c:v>111.658</c:v>
                </c:pt>
                <c:pt idx="136">
                  <c:v>111.697</c:v>
                </c:pt>
                <c:pt idx="137">
                  <c:v>111.7</c:v>
                </c:pt>
                <c:pt idx="138">
                  <c:v>112.10899999999999</c:v>
                </c:pt>
                <c:pt idx="139">
                  <c:v>112.48099999999999</c:v>
                </c:pt>
                <c:pt idx="140">
                  <c:v>112.74</c:v>
                </c:pt>
              </c:numCache>
            </c:numRef>
          </c:val>
          <c:smooth val="0"/>
          <c:extLst>
            <c:ext xmlns:c16="http://schemas.microsoft.com/office/drawing/2014/chart" uri="{C3380CC4-5D6E-409C-BE32-E72D297353CC}">
              <c16:uniqueId val="{00000000-219D-4C18-9116-EFE1DA398608}"/>
            </c:ext>
          </c:extLst>
        </c:ser>
        <c:ser>
          <c:idx val="1"/>
          <c:order val="1"/>
          <c:tx>
            <c:strRef>
              <c:f>'FRED Graph'!$C$11</c:f>
              <c:strCache>
                <c:ptCount val="1"/>
                <c:pt idx="0">
                  <c:v>Price Level with 2% inflation</c:v>
                </c:pt>
              </c:strCache>
            </c:strRef>
          </c:tx>
          <c:spPr>
            <a:ln w="28575" cap="rnd">
              <a:solidFill>
                <a:schemeClr val="accent2"/>
              </a:solidFill>
              <a:round/>
            </a:ln>
            <a:effectLst/>
          </c:spPr>
          <c:marker>
            <c:symbol val="none"/>
          </c:marker>
          <c:cat>
            <c:numRef>
              <c:f>'FRED Graph'!$A$12:$A$152</c:f>
              <c:numCache>
                <c:formatCode>yyyy\-mm\-dd</c:formatCode>
                <c:ptCount val="141"/>
                <c:pt idx="0">
                  <c:v>39965</c:v>
                </c:pt>
                <c:pt idx="1">
                  <c:v>39995</c:v>
                </c:pt>
                <c:pt idx="2">
                  <c:v>40026</c:v>
                </c:pt>
                <c:pt idx="3">
                  <c:v>40057</c:v>
                </c:pt>
                <c:pt idx="4">
                  <c:v>40087</c:v>
                </c:pt>
                <c:pt idx="5">
                  <c:v>40118</c:v>
                </c:pt>
                <c:pt idx="6">
                  <c:v>40148</c:v>
                </c:pt>
                <c:pt idx="7">
                  <c:v>40179</c:v>
                </c:pt>
                <c:pt idx="8">
                  <c:v>40210</c:v>
                </c:pt>
                <c:pt idx="9">
                  <c:v>40238</c:v>
                </c:pt>
                <c:pt idx="10">
                  <c:v>40269</c:v>
                </c:pt>
                <c:pt idx="11">
                  <c:v>40299</c:v>
                </c:pt>
                <c:pt idx="12">
                  <c:v>40330</c:v>
                </c:pt>
                <c:pt idx="13">
                  <c:v>40360</c:v>
                </c:pt>
                <c:pt idx="14">
                  <c:v>40391</c:v>
                </c:pt>
                <c:pt idx="15">
                  <c:v>40422</c:v>
                </c:pt>
                <c:pt idx="16">
                  <c:v>40452</c:v>
                </c:pt>
                <c:pt idx="17">
                  <c:v>40483</c:v>
                </c:pt>
                <c:pt idx="18">
                  <c:v>40513</c:v>
                </c:pt>
                <c:pt idx="19">
                  <c:v>40544</c:v>
                </c:pt>
                <c:pt idx="20">
                  <c:v>40575</c:v>
                </c:pt>
                <c:pt idx="21">
                  <c:v>40603</c:v>
                </c:pt>
                <c:pt idx="22">
                  <c:v>40634</c:v>
                </c:pt>
                <c:pt idx="23">
                  <c:v>40664</c:v>
                </c:pt>
                <c:pt idx="24">
                  <c:v>40695</c:v>
                </c:pt>
                <c:pt idx="25">
                  <c:v>40725</c:v>
                </c:pt>
                <c:pt idx="26">
                  <c:v>40756</c:v>
                </c:pt>
                <c:pt idx="27">
                  <c:v>40787</c:v>
                </c:pt>
                <c:pt idx="28">
                  <c:v>40817</c:v>
                </c:pt>
                <c:pt idx="29">
                  <c:v>40848</c:v>
                </c:pt>
                <c:pt idx="30">
                  <c:v>40878</c:v>
                </c:pt>
                <c:pt idx="31">
                  <c:v>40909</c:v>
                </c:pt>
                <c:pt idx="32">
                  <c:v>40940</c:v>
                </c:pt>
                <c:pt idx="33">
                  <c:v>40969</c:v>
                </c:pt>
                <c:pt idx="34">
                  <c:v>41000</c:v>
                </c:pt>
                <c:pt idx="35">
                  <c:v>41030</c:v>
                </c:pt>
                <c:pt idx="36">
                  <c:v>41061</c:v>
                </c:pt>
                <c:pt idx="37">
                  <c:v>41091</c:v>
                </c:pt>
                <c:pt idx="38">
                  <c:v>41122</c:v>
                </c:pt>
                <c:pt idx="39">
                  <c:v>41153</c:v>
                </c:pt>
                <c:pt idx="40">
                  <c:v>41183</c:v>
                </c:pt>
                <c:pt idx="41">
                  <c:v>41214</c:v>
                </c:pt>
                <c:pt idx="42">
                  <c:v>41244</c:v>
                </c:pt>
                <c:pt idx="43">
                  <c:v>41275</c:v>
                </c:pt>
                <c:pt idx="44">
                  <c:v>41306</c:v>
                </c:pt>
                <c:pt idx="45">
                  <c:v>41334</c:v>
                </c:pt>
                <c:pt idx="46">
                  <c:v>41365</c:v>
                </c:pt>
                <c:pt idx="47">
                  <c:v>41395</c:v>
                </c:pt>
                <c:pt idx="48">
                  <c:v>41426</c:v>
                </c:pt>
                <c:pt idx="49">
                  <c:v>41456</c:v>
                </c:pt>
                <c:pt idx="50">
                  <c:v>41487</c:v>
                </c:pt>
                <c:pt idx="51">
                  <c:v>41518</c:v>
                </c:pt>
                <c:pt idx="52">
                  <c:v>41548</c:v>
                </c:pt>
                <c:pt idx="53">
                  <c:v>41579</c:v>
                </c:pt>
                <c:pt idx="54">
                  <c:v>41609</c:v>
                </c:pt>
                <c:pt idx="55">
                  <c:v>41640</c:v>
                </c:pt>
                <c:pt idx="56">
                  <c:v>41671</c:v>
                </c:pt>
                <c:pt idx="57">
                  <c:v>41699</c:v>
                </c:pt>
                <c:pt idx="58">
                  <c:v>41730</c:v>
                </c:pt>
                <c:pt idx="59">
                  <c:v>41760</c:v>
                </c:pt>
                <c:pt idx="60">
                  <c:v>41791</c:v>
                </c:pt>
                <c:pt idx="61">
                  <c:v>41821</c:v>
                </c:pt>
                <c:pt idx="62">
                  <c:v>41852</c:v>
                </c:pt>
                <c:pt idx="63">
                  <c:v>41883</c:v>
                </c:pt>
                <c:pt idx="64">
                  <c:v>41913</c:v>
                </c:pt>
                <c:pt idx="65">
                  <c:v>41944</c:v>
                </c:pt>
                <c:pt idx="66">
                  <c:v>41974</c:v>
                </c:pt>
                <c:pt idx="67">
                  <c:v>42005</c:v>
                </c:pt>
                <c:pt idx="68">
                  <c:v>42036</c:v>
                </c:pt>
                <c:pt idx="69">
                  <c:v>42064</c:v>
                </c:pt>
                <c:pt idx="70">
                  <c:v>42095</c:v>
                </c:pt>
                <c:pt idx="71">
                  <c:v>42125</c:v>
                </c:pt>
                <c:pt idx="72">
                  <c:v>42156</c:v>
                </c:pt>
                <c:pt idx="73">
                  <c:v>42186</c:v>
                </c:pt>
                <c:pt idx="74">
                  <c:v>42217</c:v>
                </c:pt>
                <c:pt idx="75">
                  <c:v>42248</c:v>
                </c:pt>
                <c:pt idx="76">
                  <c:v>42278</c:v>
                </c:pt>
                <c:pt idx="77">
                  <c:v>42309</c:v>
                </c:pt>
                <c:pt idx="78">
                  <c:v>42339</c:v>
                </c:pt>
                <c:pt idx="79">
                  <c:v>42370</c:v>
                </c:pt>
                <c:pt idx="80">
                  <c:v>42401</c:v>
                </c:pt>
                <c:pt idx="81">
                  <c:v>42430</c:v>
                </c:pt>
                <c:pt idx="82">
                  <c:v>42461</c:v>
                </c:pt>
                <c:pt idx="83">
                  <c:v>42491</c:v>
                </c:pt>
                <c:pt idx="84">
                  <c:v>42522</c:v>
                </c:pt>
                <c:pt idx="85">
                  <c:v>42552</c:v>
                </c:pt>
                <c:pt idx="86">
                  <c:v>42583</c:v>
                </c:pt>
                <c:pt idx="87">
                  <c:v>42614</c:v>
                </c:pt>
                <c:pt idx="88">
                  <c:v>42644</c:v>
                </c:pt>
                <c:pt idx="89">
                  <c:v>42675</c:v>
                </c:pt>
                <c:pt idx="90">
                  <c:v>42705</c:v>
                </c:pt>
                <c:pt idx="91">
                  <c:v>42736</c:v>
                </c:pt>
                <c:pt idx="92">
                  <c:v>42767</c:v>
                </c:pt>
                <c:pt idx="93">
                  <c:v>42795</c:v>
                </c:pt>
                <c:pt idx="94">
                  <c:v>42826</c:v>
                </c:pt>
                <c:pt idx="95">
                  <c:v>42856</c:v>
                </c:pt>
                <c:pt idx="96">
                  <c:v>42887</c:v>
                </c:pt>
                <c:pt idx="97">
                  <c:v>42917</c:v>
                </c:pt>
                <c:pt idx="98">
                  <c:v>42948</c:v>
                </c:pt>
                <c:pt idx="99">
                  <c:v>42979</c:v>
                </c:pt>
                <c:pt idx="100">
                  <c:v>43009</c:v>
                </c:pt>
                <c:pt idx="101">
                  <c:v>43040</c:v>
                </c:pt>
                <c:pt idx="102">
                  <c:v>43070</c:v>
                </c:pt>
                <c:pt idx="103">
                  <c:v>43101</c:v>
                </c:pt>
                <c:pt idx="104">
                  <c:v>43132</c:v>
                </c:pt>
                <c:pt idx="105">
                  <c:v>43160</c:v>
                </c:pt>
                <c:pt idx="106">
                  <c:v>43191</c:v>
                </c:pt>
                <c:pt idx="107">
                  <c:v>43221</c:v>
                </c:pt>
                <c:pt idx="108">
                  <c:v>43252</c:v>
                </c:pt>
                <c:pt idx="109">
                  <c:v>43282</c:v>
                </c:pt>
                <c:pt idx="110">
                  <c:v>43313</c:v>
                </c:pt>
                <c:pt idx="111">
                  <c:v>43344</c:v>
                </c:pt>
                <c:pt idx="112">
                  <c:v>43374</c:v>
                </c:pt>
                <c:pt idx="113">
                  <c:v>43405</c:v>
                </c:pt>
                <c:pt idx="114">
                  <c:v>43435</c:v>
                </c:pt>
                <c:pt idx="115">
                  <c:v>43466</c:v>
                </c:pt>
                <c:pt idx="116">
                  <c:v>43497</c:v>
                </c:pt>
                <c:pt idx="117">
                  <c:v>43525</c:v>
                </c:pt>
                <c:pt idx="118">
                  <c:v>43556</c:v>
                </c:pt>
                <c:pt idx="119">
                  <c:v>43586</c:v>
                </c:pt>
                <c:pt idx="120">
                  <c:v>43617</c:v>
                </c:pt>
                <c:pt idx="121">
                  <c:v>43647</c:v>
                </c:pt>
                <c:pt idx="122">
                  <c:v>43678</c:v>
                </c:pt>
                <c:pt idx="123">
                  <c:v>43709</c:v>
                </c:pt>
                <c:pt idx="124">
                  <c:v>43739</c:v>
                </c:pt>
                <c:pt idx="125">
                  <c:v>43770</c:v>
                </c:pt>
                <c:pt idx="126">
                  <c:v>43800</c:v>
                </c:pt>
                <c:pt idx="127">
                  <c:v>43831</c:v>
                </c:pt>
                <c:pt idx="128">
                  <c:v>43862</c:v>
                </c:pt>
                <c:pt idx="129">
                  <c:v>43891</c:v>
                </c:pt>
                <c:pt idx="130">
                  <c:v>43922</c:v>
                </c:pt>
                <c:pt idx="131">
                  <c:v>43952</c:v>
                </c:pt>
                <c:pt idx="132">
                  <c:v>43983</c:v>
                </c:pt>
                <c:pt idx="133">
                  <c:v>44013</c:v>
                </c:pt>
                <c:pt idx="134">
                  <c:v>44044</c:v>
                </c:pt>
                <c:pt idx="135">
                  <c:v>44075</c:v>
                </c:pt>
                <c:pt idx="136">
                  <c:v>44105</c:v>
                </c:pt>
                <c:pt idx="137">
                  <c:v>44136</c:v>
                </c:pt>
                <c:pt idx="138">
                  <c:v>44166</c:v>
                </c:pt>
                <c:pt idx="139">
                  <c:v>44197</c:v>
                </c:pt>
                <c:pt idx="140">
                  <c:v>44228</c:v>
                </c:pt>
              </c:numCache>
            </c:numRef>
          </c:cat>
          <c:val>
            <c:numRef>
              <c:f>'FRED Graph'!$C$12:$C$152</c:f>
              <c:numCache>
                <c:formatCode>General</c:formatCode>
                <c:ptCount val="141"/>
                <c:pt idx="0" formatCode="0.000">
                  <c:v>94.1</c:v>
                </c:pt>
                <c:pt idx="1">
                  <c:v>94.255413800510681</c:v>
                </c:pt>
                <c:pt idx="2">
                  <c:v>94.411084279548362</c:v>
                </c:pt>
                <c:pt idx="3">
                  <c:v>94.56701186103848</c:v>
                </c:pt>
                <c:pt idx="4">
                  <c:v>94.723196969606633</c:v>
                </c:pt>
                <c:pt idx="5">
                  <c:v>94.879640030579736</c:v>
                </c:pt>
                <c:pt idx="6">
                  <c:v>95.036341469987164</c:v>
                </c:pt>
                <c:pt idx="7">
                  <c:v>95.193301714561898</c:v>
                </c:pt>
                <c:pt idx="8">
                  <c:v>95.35052119174172</c:v>
                </c:pt>
                <c:pt idx="9">
                  <c:v>95.508000329670352</c:v>
                </c:pt>
                <c:pt idx="10">
                  <c:v>95.66573955719862</c:v>
                </c:pt>
                <c:pt idx="11">
                  <c:v>95.82373930388566</c:v>
                </c:pt>
                <c:pt idx="12">
                  <c:v>95.982000000000042</c:v>
                </c:pt>
                <c:pt idx="13">
                  <c:v>96.140522076520952</c:v>
                </c:pt>
                <c:pt idx="14">
                  <c:v>96.299305965139382</c:v>
                </c:pt>
                <c:pt idx="15">
                  <c:v>96.458352098259297</c:v>
                </c:pt>
                <c:pt idx="16">
                  <c:v>96.617660908998815</c:v>
                </c:pt>
                <c:pt idx="17">
                  <c:v>96.777232831191384</c:v>
                </c:pt>
                <c:pt idx="18">
                  <c:v>96.937068299386965</c:v>
                </c:pt>
                <c:pt idx="19">
                  <c:v>97.097167748853195</c:v>
                </c:pt>
                <c:pt idx="20">
                  <c:v>97.25753161557661</c:v>
                </c:pt>
                <c:pt idx="21">
                  <c:v>97.41816033626381</c:v>
                </c:pt>
                <c:pt idx="22">
                  <c:v>97.579054348342652</c:v>
                </c:pt>
                <c:pt idx="23">
                  <c:v>97.74021408996343</c:v>
                </c:pt>
                <c:pt idx="24">
                  <c:v>97.9016400000001</c:v>
                </c:pt>
                <c:pt idx="25">
                  <c:v>98.063332518051425</c:v>
                </c:pt>
                <c:pt idx="26">
                  <c:v>98.225292084442231</c:v>
                </c:pt>
                <c:pt idx="27">
                  <c:v>98.387519140224555</c:v>
                </c:pt>
                <c:pt idx="28">
                  <c:v>98.550014127178869</c:v>
                </c:pt>
                <c:pt idx="29">
                  <c:v>98.712777487815288</c:v>
                </c:pt>
                <c:pt idx="30">
                  <c:v>98.875809665374774</c:v>
                </c:pt>
                <c:pt idx="31">
                  <c:v>99.039111103830336</c:v>
                </c:pt>
                <c:pt idx="32">
                  <c:v>99.20268224788822</c:v>
                </c:pt>
                <c:pt idx="33">
                  <c:v>99.366523542989171</c:v>
                </c:pt>
                <c:pt idx="34">
                  <c:v>99.530635435309591</c:v>
                </c:pt>
                <c:pt idx="35">
                  <c:v>99.695018371762785</c:v>
                </c:pt>
                <c:pt idx="36">
                  <c:v>99.859672800000183</c:v>
                </c:pt>
                <c:pt idx="37">
                  <c:v>100.02459916841254</c:v>
                </c:pt>
                <c:pt idx="38">
                  <c:v>100.18979792613115</c:v>
                </c:pt>
                <c:pt idx="39">
                  <c:v>100.35526952302911</c:v>
                </c:pt>
                <c:pt idx="40">
                  <c:v>100.52101440972251</c:v>
                </c:pt>
                <c:pt idx="41">
                  <c:v>100.68703303757167</c:v>
                </c:pt>
                <c:pt idx="42">
                  <c:v>100.85332585868234</c:v>
                </c:pt>
                <c:pt idx="43">
                  <c:v>101.01989332590701</c:v>
                </c:pt>
                <c:pt idx="44">
                  <c:v>101.18673589284604</c:v>
                </c:pt>
                <c:pt idx="45">
                  <c:v>101.35385401384902</c:v>
                </c:pt>
                <c:pt idx="46">
                  <c:v>101.52124814401584</c:v>
                </c:pt>
                <c:pt idx="47">
                  <c:v>101.6889187391981</c:v>
                </c:pt>
                <c:pt idx="48">
                  <c:v>101.85686625600025</c:v>
                </c:pt>
                <c:pt idx="49">
                  <c:v>102.02509115178084</c:v>
                </c:pt>
                <c:pt idx="50">
                  <c:v>102.19359388465384</c:v>
                </c:pt>
                <c:pt idx="51">
                  <c:v>102.36237491348976</c:v>
                </c:pt>
                <c:pt idx="52">
                  <c:v>102.53143469791702</c:v>
                </c:pt>
                <c:pt idx="53">
                  <c:v>102.70077369832316</c:v>
                </c:pt>
                <c:pt idx="54">
                  <c:v>102.87039237585606</c:v>
                </c:pt>
                <c:pt idx="55">
                  <c:v>103.04029119242522</c:v>
                </c:pt>
                <c:pt idx="56">
                  <c:v>103.21047061070304</c:v>
                </c:pt>
                <c:pt idx="57">
                  <c:v>103.38093109412607</c:v>
                </c:pt>
                <c:pt idx="58">
                  <c:v>103.55167310689623</c:v>
                </c:pt>
                <c:pt idx="59">
                  <c:v>103.72269711398214</c:v>
                </c:pt>
                <c:pt idx="60">
                  <c:v>103.89400358112033</c:v>
                </c:pt>
                <c:pt idx="61">
                  <c:v>104.06559297481654</c:v>
                </c:pt>
                <c:pt idx="62">
                  <c:v>104.23746576234699</c:v>
                </c:pt>
                <c:pt idx="63">
                  <c:v>104.40962241175963</c:v>
                </c:pt>
                <c:pt idx="64">
                  <c:v>104.58206339187544</c:v>
                </c:pt>
                <c:pt idx="65">
                  <c:v>104.75478917228969</c:v>
                </c:pt>
                <c:pt idx="66">
                  <c:v>104.92780022337324</c:v>
                </c:pt>
                <c:pt idx="67">
                  <c:v>105.10109701627378</c:v>
                </c:pt>
                <c:pt idx="68">
                  <c:v>105.27468002291717</c:v>
                </c:pt>
                <c:pt idx="69">
                  <c:v>105.44854971600866</c:v>
                </c:pt>
                <c:pt idx="70">
                  <c:v>105.62270656903422</c:v>
                </c:pt>
                <c:pt idx="71">
                  <c:v>105.79715105626184</c:v>
                </c:pt>
                <c:pt idx="72">
                  <c:v>105.97188365274279</c:v>
                </c:pt>
                <c:pt idx="73">
                  <c:v>106.14690483431292</c:v>
                </c:pt>
                <c:pt idx="74">
                  <c:v>106.32221507759398</c:v>
                </c:pt>
                <c:pt idx="75">
                  <c:v>106.49781485999488</c:v>
                </c:pt>
                <c:pt idx="76">
                  <c:v>106.67370465971301</c:v>
                </c:pt>
                <c:pt idx="77">
                  <c:v>106.84988495573555</c:v>
                </c:pt>
                <c:pt idx="78">
                  <c:v>107.02635622784076</c:v>
                </c:pt>
                <c:pt idx="79">
                  <c:v>107.20311895659933</c:v>
                </c:pt>
                <c:pt idx="80">
                  <c:v>107.38017362337557</c:v>
                </c:pt>
                <c:pt idx="81">
                  <c:v>107.55752071032889</c:v>
                </c:pt>
                <c:pt idx="82">
                  <c:v>107.73516070041497</c:v>
                </c:pt>
                <c:pt idx="83">
                  <c:v>107.91309407738714</c:v>
                </c:pt>
                <c:pt idx="84">
                  <c:v>108.09132132579771</c:v>
                </c:pt>
                <c:pt idx="85">
                  <c:v>108.26984293099925</c:v>
                </c:pt>
                <c:pt idx="86">
                  <c:v>108.44865937914592</c:v>
                </c:pt>
                <c:pt idx="87">
                  <c:v>108.62777115719483</c:v>
                </c:pt>
                <c:pt idx="88">
                  <c:v>108.80717875290732</c:v>
                </c:pt>
                <c:pt idx="89">
                  <c:v>108.98688265485032</c:v>
                </c:pt>
                <c:pt idx="90">
                  <c:v>109.16688335239765</c:v>
                </c:pt>
                <c:pt idx="91">
                  <c:v>109.34718133573138</c:v>
                </c:pt>
                <c:pt idx="92">
                  <c:v>109.52777709584315</c:v>
                </c:pt>
                <c:pt idx="93">
                  <c:v>109.70867112453553</c:v>
                </c:pt>
                <c:pt idx="94">
                  <c:v>109.88986391442333</c:v>
                </c:pt>
                <c:pt idx="95">
                  <c:v>110.07135595893494</c:v>
                </c:pt>
                <c:pt idx="96">
                  <c:v>110.25314775231372</c:v>
                </c:pt>
                <c:pt idx="97">
                  <c:v>110.43523978961929</c:v>
                </c:pt>
                <c:pt idx="98">
                  <c:v>110.6176325667289</c:v>
                </c:pt>
                <c:pt idx="99">
                  <c:v>110.80032658033879</c:v>
                </c:pt>
                <c:pt idx="100">
                  <c:v>110.98332232796554</c:v>
                </c:pt>
                <c:pt idx="101">
                  <c:v>111.1666203079474</c:v>
                </c:pt>
                <c:pt idx="102">
                  <c:v>111.35022101944567</c:v>
                </c:pt>
                <c:pt idx="103">
                  <c:v>111.53412496244607</c:v>
                </c:pt>
                <c:pt idx="104">
                  <c:v>111.71833263776008</c:v>
                </c:pt>
                <c:pt idx="105">
                  <c:v>111.90284454702632</c:v>
                </c:pt>
                <c:pt idx="106">
                  <c:v>112.08766119271188</c:v>
                </c:pt>
                <c:pt idx="107">
                  <c:v>112.27278307811373</c:v>
                </c:pt>
                <c:pt idx="108">
                  <c:v>112.4582107073601</c:v>
                </c:pt>
                <c:pt idx="109">
                  <c:v>112.64394458541177</c:v>
                </c:pt>
                <c:pt idx="110">
                  <c:v>112.82998521806358</c:v>
                </c:pt>
                <c:pt idx="111">
                  <c:v>113.01633311194567</c:v>
                </c:pt>
                <c:pt idx="112">
                  <c:v>113.20298877452495</c:v>
                </c:pt>
                <c:pt idx="113">
                  <c:v>113.38995271410644</c:v>
                </c:pt>
                <c:pt idx="114">
                  <c:v>113.57722543983468</c:v>
                </c:pt>
                <c:pt idx="115">
                  <c:v>113.76480746169509</c:v>
                </c:pt>
                <c:pt idx="116">
                  <c:v>113.95269929051537</c:v>
                </c:pt>
                <c:pt idx="117">
                  <c:v>114.14090143796692</c:v>
                </c:pt>
                <c:pt idx="118">
                  <c:v>114.32941441656618</c:v>
                </c:pt>
                <c:pt idx="119">
                  <c:v>114.51823873967606</c:v>
                </c:pt>
                <c:pt idx="120">
                  <c:v>114.70737492150735</c:v>
                </c:pt>
                <c:pt idx="121">
                  <c:v>114.89682347712007</c:v>
                </c:pt>
                <c:pt idx="122">
                  <c:v>115.0865849224249</c:v>
                </c:pt>
                <c:pt idx="123">
                  <c:v>115.27665977418464</c:v>
                </c:pt>
                <c:pt idx="124">
                  <c:v>115.46704855001551</c:v>
                </c:pt>
                <c:pt idx="125">
                  <c:v>115.65775176838862</c:v>
                </c:pt>
                <c:pt idx="126">
                  <c:v>115.84876994863143</c:v>
                </c:pt>
                <c:pt idx="127">
                  <c:v>116.04010361092905</c:v>
                </c:pt>
                <c:pt idx="128">
                  <c:v>116.23175327632575</c:v>
                </c:pt>
                <c:pt idx="129">
                  <c:v>116.42371946672633</c:v>
                </c:pt>
                <c:pt idx="130">
                  <c:v>116.61600270489758</c:v>
                </c:pt>
                <c:pt idx="131">
                  <c:v>116.80860351446967</c:v>
                </c:pt>
                <c:pt idx="132">
                  <c:v>117.00152241993757</c:v>
                </c:pt>
                <c:pt idx="133">
                  <c:v>117.19475994666254</c:v>
                </c:pt>
                <c:pt idx="134">
                  <c:v>117.38831662087348</c:v>
                </c:pt>
                <c:pt idx="135">
                  <c:v>117.58219296966841</c:v>
                </c:pt>
                <c:pt idx="136">
                  <c:v>117.77638952101589</c:v>
                </c:pt>
                <c:pt idx="137">
                  <c:v>117.97090680375646</c:v>
                </c:pt>
                <c:pt idx="138">
                  <c:v>118.16574534760412</c:v>
                </c:pt>
                <c:pt idx="139">
                  <c:v>118.36090568314769</c:v>
                </c:pt>
                <c:pt idx="140">
                  <c:v>118.55638834185233</c:v>
                </c:pt>
              </c:numCache>
            </c:numRef>
          </c:val>
          <c:smooth val="0"/>
          <c:extLst>
            <c:ext xmlns:c16="http://schemas.microsoft.com/office/drawing/2014/chart" uri="{C3380CC4-5D6E-409C-BE32-E72D297353CC}">
              <c16:uniqueId val="{00000001-219D-4C18-9116-EFE1DA398608}"/>
            </c:ext>
          </c:extLst>
        </c:ser>
        <c:dLbls>
          <c:showLegendKey val="0"/>
          <c:showVal val="0"/>
          <c:showCatName val="0"/>
          <c:showSerName val="0"/>
          <c:showPercent val="0"/>
          <c:showBubbleSize val="0"/>
        </c:dLbls>
        <c:smooth val="0"/>
        <c:axId val="502673896"/>
        <c:axId val="502674224"/>
      </c:lineChart>
      <c:dateAx>
        <c:axId val="502673896"/>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674224"/>
        <c:crosses val="autoZero"/>
        <c:auto val="1"/>
        <c:lblOffset val="100"/>
        <c:baseTimeUnit val="months"/>
      </c:dateAx>
      <c:valAx>
        <c:axId val="502674224"/>
        <c:scaling>
          <c:orientation val="minMax"/>
          <c:max val="125"/>
          <c:min val="9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673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Actual &amp; Forecasted GDP and Potential</a:t>
            </a:r>
          </a:p>
          <a:p>
            <a:pPr>
              <a:defRPr/>
            </a:pPr>
            <a:r>
              <a:rPr lang="en-US"/>
              <a:t>Forecasts Begin in 2021Q2</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v>CBO Estimate of Potential</c:v>
          </c:tx>
          <c:spPr>
            <a:ln w="38100" cap="rnd">
              <a:solidFill>
                <a:schemeClr val="accent1"/>
              </a:solidFill>
              <a:round/>
            </a:ln>
            <a:effectLst/>
          </c:spPr>
          <c:marker>
            <c:symbol val="none"/>
          </c:marker>
          <c:cat>
            <c:strRef>
              <c:f>Sheet1!$M$10:$M$26</c:f>
              <c:strCache>
                <c:ptCount val="17"/>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strCache>
            </c:strRef>
          </c:cat>
          <c:val>
            <c:numRef>
              <c:f>Sheet1!$N$10:$N$26</c:f>
              <c:numCache>
                <c:formatCode>General</c:formatCode>
                <c:ptCount val="17"/>
                <c:pt idx="0">
                  <c:v>19065.599999999999</c:v>
                </c:pt>
                <c:pt idx="1">
                  <c:v>19154</c:v>
                </c:pt>
                <c:pt idx="2">
                  <c:v>19242</c:v>
                </c:pt>
                <c:pt idx="3">
                  <c:v>19327.3</c:v>
                </c:pt>
                <c:pt idx="4">
                  <c:v>19414.2</c:v>
                </c:pt>
                <c:pt idx="5">
                  <c:v>19502.8</c:v>
                </c:pt>
                <c:pt idx="6">
                  <c:v>19594.2</c:v>
                </c:pt>
                <c:pt idx="7">
                  <c:v>19687.7</c:v>
                </c:pt>
                <c:pt idx="8">
                  <c:v>19783.099999999999</c:v>
                </c:pt>
                <c:pt idx="9">
                  <c:v>19879.599999999999</c:v>
                </c:pt>
                <c:pt idx="10">
                  <c:v>19975.5</c:v>
                </c:pt>
                <c:pt idx="11">
                  <c:v>20069.900000000001</c:v>
                </c:pt>
                <c:pt idx="12">
                  <c:v>20163.7</c:v>
                </c:pt>
                <c:pt idx="13">
                  <c:v>20257.3</c:v>
                </c:pt>
                <c:pt idx="14">
                  <c:v>20351.2</c:v>
                </c:pt>
                <c:pt idx="15">
                  <c:v>20446</c:v>
                </c:pt>
                <c:pt idx="16">
                  <c:v>20541.7</c:v>
                </c:pt>
              </c:numCache>
            </c:numRef>
          </c:val>
          <c:smooth val="0"/>
          <c:extLst>
            <c:ext xmlns:c16="http://schemas.microsoft.com/office/drawing/2014/chart" uri="{C3380CC4-5D6E-409C-BE32-E72D297353CC}">
              <c16:uniqueId val="{00000000-C172-40F4-B906-DBED01F86046}"/>
            </c:ext>
          </c:extLst>
        </c:ser>
        <c:ser>
          <c:idx val="1"/>
          <c:order val="1"/>
          <c:tx>
            <c:v>Actual &amp; WSJ Survey of Professional Forecasters</c:v>
          </c:tx>
          <c:spPr>
            <a:ln w="38100" cap="rnd">
              <a:solidFill>
                <a:schemeClr val="accent2"/>
              </a:solidFill>
              <a:round/>
            </a:ln>
            <a:effectLst/>
          </c:spPr>
          <c:marker>
            <c:symbol val="none"/>
          </c:marker>
          <c:cat>
            <c:strRef>
              <c:f>Sheet1!$M$10:$M$26</c:f>
              <c:strCache>
                <c:ptCount val="17"/>
                <c:pt idx="0">
                  <c:v>2019Q4</c:v>
                </c:pt>
                <c:pt idx="1">
                  <c:v>2020Q1</c:v>
                </c:pt>
                <c:pt idx="2">
                  <c:v>2020Q2</c:v>
                </c:pt>
                <c:pt idx="3">
                  <c:v>2020Q3</c:v>
                </c:pt>
                <c:pt idx="4">
                  <c:v>2020Q4</c:v>
                </c:pt>
                <c:pt idx="5">
                  <c:v>2021Q1</c:v>
                </c:pt>
                <c:pt idx="6">
                  <c:v>2021Q2</c:v>
                </c:pt>
                <c:pt idx="7">
                  <c:v>2021Q3</c:v>
                </c:pt>
                <c:pt idx="8">
                  <c:v>2021Q4</c:v>
                </c:pt>
                <c:pt idx="9">
                  <c:v>2022Q1</c:v>
                </c:pt>
                <c:pt idx="10">
                  <c:v>2022Q2</c:v>
                </c:pt>
                <c:pt idx="11">
                  <c:v>2022Q3</c:v>
                </c:pt>
                <c:pt idx="12">
                  <c:v>2022Q4</c:v>
                </c:pt>
                <c:pt idx="13">
                  <c:v>2023Q1</c:v>
                </c:pt>
                <c:pt idx="14">
                  <c:v>2023Q2</c:v>
                </c:pt>
                <c:pt idx="15">
                  <c:v>2023Q3</c:v>
                </c:pt>
                <c:pt idx="16">
                  <c:v>2023Q4</c:v>
                </c:pt>
              </c:strCache>
            </c:strRef>
          </c:cat>
          <c:val>
            <c:numRef>
              <c:f>Sheet1!$O$10:$O$26</c:f>
              <c:numCache>
                <c:formatCode>General</c:formatCode>
                <c:ptCount val="17"/>
                <c:pt idx="0" formatCode="0">
                  <c:v>19254</c:v>
                </c:pt>
                <c:pt idx="1">
                  <c:v>19010.8</c:v>
                </c:pt>
                <c:pt idx="2">
                  <c:v>17302.5</c:v>
                </c:pt>
                <c:pt idx="3">
                  <c:v>18596.5</c:v>
                </c:pt>
                <c:pt idx="4">
                  <c:v>18794.400000000001</c:v>
                </c:pt>
                <c:pt idx="5">
                  <c:v>19087.599999999999</c:v>
                </c:pt>
                <c:pt idx="6" formatCode="0.00">
                  <c:v>19384.699898408657</c:v>
                </c:pt>
                <c:pt idx="7" formatCode="0.00">
                  <c:v>19686.424178595767</c:v>
                </c:pt>
                <c:pt idx="8" formatCode="0.00">
                  <c:v>19992.844819403963</c:v>
                </c:pt>
                <c:pt idx="9" formatCode="0.00">
                  <c:v>20151.420168936522</c:v>
                </c:pt>
                <c:pt idx="10" formatCode="0.00">
                  <c:v>20311.253275516989</c:v>
                </c:pt>
                <c:pt idx="11" formatCode="0.00">
                  <c:v>20472.354115177557</c:v>
                </c:pt>
                <c:pt idx="12" formatCode="0.00">
                  <c:v>20634.732743076362</c:v>
                </c:pt>
                <c:pt idx="13">
                  <c:v>20756.716791283077</c:v>
                </c:pt>
                <c:pt idx="14">
                  <c:v>20879.421958982941</c:v>
                </c:pt>
                <c:pt idx="15">
                  <c:v>21002.852509137632</c:v>
                </c:pt>
                <c:pt idx="16">
                  <c:v>21127.012729909711</c:v>
                </c:pt>
              </c:numCache>
            </c:numRef>
          </c:val>
          <c:smooth val="0"/>
          <c:extLst>
            <c:ext xmlns:c16="http://schemas.microsoft.com/office/drawing/2014/chart" uri="{C3380CC4-5D6E-409C-BE32-E72D297353CC}">
              <c16:uniqueId val="{00000001-C172-40F4-B906-DBED01F86046}"/>
            </c:ext>
          </c:extLst>
        </c:ser>
        <c:dLbls>
          <c:showLegendKey val="0"/>
          <c:showVal val="0"/>
          <c:showCatName val="0"/>
          <c:showSerName val="0"/>
          <c:showPercent val="0"/>
          <c:showBubbleSize val="0"/>
        </c:dLbls>
        <c:smooth val="0"/>
        <c:axId val="613820616"/>
        <c:axId val="613825208"/>
      </c:lineChart>
      <c:catAx>
        <c:axId val="61382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613825208"/>
        <c:crosses val="autoZero"/>
        <c:auto val="1"/>
        <c:lblAlgn val="ctr"/>
        <c:lblOffset val="100"/>
        <c:noMultiLvlLbl val="0"/>
      </c:catAx>
      <c:valAx>
        <c:axId val="613825208"/>
        <c:scaling>
          <c:orientation val="minMax"/>
          <c:max val="22000"/>
          <c:min val="17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820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dirty="0"/>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9300" indent="-28733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52525"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14488"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76450"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336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908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480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9052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8</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8</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393700" y="5397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693738" y="4283075"/>
            <a:ext cx="5546725"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subsequent chapters (including the chapter immediately following this one), students will learn that the Federal Reserve</a:t>
            </a:r>
            <a:r>
              <a:rPr lang="ja-JP" altLang="en-US"/>
              <a:t>’</a:t>
            </a:r>
            <a:r>
              <a:rPr lang="en-US" altLang="ja-JP"/>
              <a:t>s monetary policy can have huge effects on many macroeconomic variables, like inflation, interest rates, unemployment, and even stock price indexes and exchange rates.  </a:t>
            </a:r>
          </a:p>
          <a:p>
            <a:pPr eaLnBrk="1" hangingPunct="1">
              <a:spcBef>
                <a:spcPct val="0"/>
              </a:spcBef>
            </a:pPr>
            <a:endParaRPr lang="en-US" altLang="en-US"/>
          </a:p>
          <a:p>
            <a:pPr eaLnBrk="1" hangingPunct="1">
              <a:spcBef>
                <a:spcPct val="0"/>
              </a:spcBef>
            </a:pPr>
            <a:r>
              <a:rPr lang="en-US" altLang="en-US"/>
              <a:t>As chair of the FOMC, Ben Bernanke is in the news quite frequently.  </a:t>
            </a:r>
          </a:p>
        </p:txBody>
      </p:sp>
    </p:spTree>
    <p:extLst>
      <p:ext uri="{BB962C8B-B14F-4D97-AF65-F5344CB8AC3E}">
        <p14:creationId xmlns:p14="http://schemas.microsoft.com/office/powerpoint/2010/main" val="297139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467" y="1"/>
            <a:ext cx="12192000" cy="1285875"/>
          </a:xfrm>
          <a:prstGeom prst="rect">
            <a:avLst/>
          </a:prstGeom>
          <a:solidFill>
            <a:schemeClr val="tx1">
              <a:lumMod val="75000"/>
              <a:lumOff val="25000"/>
            </a:schemeClr>
          </a:solidFill>
          <a:ln>
            <a:solidFill>
              <a:srgbClr val="1542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n>
                <a:solidFill>
                  <a:schemeClr val="bg1"/>
                </a:solidFill>
              </a:ln>
              <a:solidFill>
                <a:schemeClr val="bg1"/>
              </a:solidFill>
            </a:endParaRPr>
          </a:p>
        </p:txBody>
      </p:sp>
      <p:sp>
        <p:nvSpPr>
          <p:cNvPr id="6" name="Rectangle 5"/>
          <p:cNvSpPr txBox="1">
            <a:spLocks noChangeArrowheads="1"/>
          </p:cNvSpPr>
          <p:nvPr userDrawn="1"/>
        </p:nvSpPr>
        <p:spPr bwMode="auto">
          <a:xfrm>
            <a:off x="9525001" y="6540500"/>
            <a:ext cx="2377017" cy="179388"/>
          </a:xfrm>
          <a:prstGeom prst="rect">
            <a:avLst/>
          </a:prstGeom>
          <a:noFill/>
          <a:ln w="9525">
            <a:noFill/>
            <a:round/>
            <a:headEnd/>
            <a:tailEnd/>
          </a:ln>
          <a:effectLst/>
        </p:spPr>
        <p:txBody>
          <a:bodyPr lIns="0" tIns="0" rIns="0" bIns="0"/>
          <a:lstStyle>
            <a:lvl1pPr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Calibri" panose="020F0502020204030204" pitchFamily="34" charset="0"/>
                <a:cs typeface="Arial" panose="020B0604020202020204" pitchFamily="34" charset="0"/>
              </a:defRPr>
            </a:lvl9pPr>
          </a:lstStyle>
          <a:p>
            <a:pPr algn="r" eaLnBrk="1" hangingPunct="1">
              <a:lnSpc>
                <a:spcPct val="102000"/>
              </a:lnSpc>
              <a:buFont typeface="Wingdings" panose="05000000000000000000" pitchFamily="2" charset="2"/>
              <a:buNone/>
            </a:pPr>
            <a:fld id="{83A37E8A-1D86-403B-A4B3-2F1DD4B9518B}"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pPr>
              <a:t>‹#›</a:t>
            </a:fld>
            <a:endParaRPr lang="en-US" altLang="en-US" sz="1000" dirty="0">
              <a:cs typeface="Tahoma" panose="020B0604030504040204" pitchFamily="34" charset="0"/>
            </a:endParaRPr>
          </a:p>
        </p:txBody>
      </p:sp>
      <p:sp>
        <p:nvSpPr>
          <p:cNvPr id="2" name="Title 1"/>
          <p:cNvSpPr>
            <a:spLocks noGrp="1"/>
          </p:cNvSpPr>
          <p:nvPr>
            <p:ph type="title"/>
          </p:nvPr>
        </p:nvSpPr>
        <p:spPr>
          <a:xfrm>
            <a:off x="0" y="274638"/>
            <a:ext cx="12183533" cy="1143000"/>
          </a:xfrm>
        </p:spPr>
        <p:txBody>
          <a:bodyPr/>
          <a:lstStyle>
            <a:lvl1pPr algn="ctr">
              <a:defRPr sz="3600" b="1">
                <a:solidFill>
                  <a:schemeClr val="bg1"/>
                </a:solidFill>
                <a:latin typeface="Tahoma" pitchFamily="34" charset="0"/>
                <a:ea typeface="Tahoma" pitchFamily="34" charset="0"/>
                <a:cs typeface="Tahoma" pitchFamily="34" charset="0"/>
              </a:defRPr>
            </a:lvl1pPr>
          </a:lstStyle>
          <a:p>
            <a:r>
              <a:rPr lang="en-US" dirty="0"/>
              <a:t>Click to edit Master title style</a:t>
            </a:r>
          </a:p>
        </p:txBody>
      </p:sp>
      <p:sp>
        <p:nvSpPr>
          <p:cNvPr id="9" name="Rectangle 8"/>
          <p:cNvSpPr/>
          <p:nvPr userDrawn="1"/>
        </p:nvSpPr>
        <p:spPr>
          <a:xfrm>
            <a:off x="-8467" y="1209675"/>
            <a:ext cx="12200467" cy="1524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Box 2"/>
          <p:cNvSpPr txBox="1"/>
          <p:nvPr userDrawn="1"/>
        </p:nvSpPr>
        <p:spPr>
          <a:xfrm>
            <a:off x="4572000" y="6670358"/>
            <a:ext cx="4572000" cy="49244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 2017 McGraw-Hill Education. </a:t>
            </a:r>
          </a:p>
          <a:p>
            <a:endParaRPr lang="en-US" sz="1800" dirty="0"/>
          </a:p>
        </p:txBody>
      </p:sp>
    </p:spTree>
    <p:extLst>
      <p:ext uri="{BB962C8B-B14F-4D97-AF65-F5344CB8AC3E}">
        <p14:creationId xmlns:p14="http://schemas.microsoft.com/office/powerpoint/2010/main" val="29002291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dirty="0"/>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dirty="0"/>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dirty="0"/>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7720" y="2043642"/>
            <a:ext cx="10219508" cy="874970"/>
          </a:xfrm>
        </p:spPr>
        <p:txBody>
          <a:bodyPr anchor="ctr" anchorCtr="0">
            <a:noAutofit/>
          </a:bodyPr>
          <a:lstStyle/>
          <a:p>
            <a:pPr>
              <a:lnSpc>
                <a:spcPct val="100000"/>
              </a:lnSpc>
              <a:spcBef>
                <a:spcPts val="0"/>
              </a:spcBef>
            </a:pPr>
            <a:r>
              <a:rPr lang="en-US" sz="4800" dirty="0"/>
              <a:t>Can the Fed Prevent a Surge in Inflation?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359034" y="3635812"/>
            <a:ext cx="9144000" cy="87497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9600" dirty="0">
                <a:solidFill>
                  <a:srgbClr val="7030A0"/>
                </a:solidFill>
              </a:rPr>
              <a:t>Geoffrey Woglom</a:t>
            </a:r>
          </a:p>
          <a:p>
            <a:pPr>
              <a:lnSpc>
                <a:spcPct val="100000"/>
              </a:lnSpc>
              <a:spcBef>
                <a:spcPts val="0"/>
              </a:spcBef>
            </a:pPr>
            <a:r>
              <a:rPr lang="en-US" sz="9600" dirty="0">
                <a:solidFill>
                  <a:srgbClr val="7030A0"/>
                </a:solidFill>
              </a:rPr>
              <a:t>Professor of Economics (Emeritus)</a:t>
            </a:r>
          </a:p>
          <a:p>
            <a:pPr>
              <a:lnSpc>
                <a:spcPct val="100000"/>
              </a:lnSpc>
              <a:spcBef>
                <a:spcPts val="0"/>
              </a:spcBef>
            </a:pPr>
            <a:r>
              <a:rPr lang="en-US" sz="9600" dirty="0">
                <a:solidFill>
                  <a:srgbClr val="7030A0"/>
                </a:solidFill>
              </a:rPr>
              <a:t>Amherst College</a:t>
            </a:r>
          </a:p>
        </p:txBody>
      </p:sp>
      <p:sp>
        <p:nvSpPr>
          <p:cNvPr id="2" name="TextBox 1">
            <a:extLst>
              <a:ext uri="{FF2B5EF4-FFF2-40B4-BE49-F238E27FC236}">
                <a16:creationId xmlns:a16="http://schemas.microsoft.com/office/drawing/2014/main" id="{B5760EA6-501B-42AC-A641-477972DC4C05}"/>
              </a:ext>
            </a:extLst>
          </p:cNvPr>
          <p:cNvSpPr txBox="1"/>
          <p:nvPr/>
        </p:nvSpPr>
        <p:spPr>
          <a:xfrm>
            <a:off x="3349487" y="4893450"/>
            <a:ext cx="5555974" cy="954107"/>
          </a:xfrm>
          <a:prstGeom prst="rect">
            <a:avLst/>
          </a:prstGeom>
          <a:noFill/>
        </p:spPr>
        <p:txBody>
          <a:bodyPr wrap="square" rtlCol="0">
            <a:spAutoFit/>
          </a:bodyPr>
          <a:lstStyle/>
          <a:p>
            <a:pPr algn="ctr"/>
            <a:r>
              <a:rPr lang="en-US" sz="3200" dirty="0"/>
              <a:t>Kiwanis Club of Newberg</a:t>
            </a:r>
          </a:p>
          <a:p>
            <a:pPr algn="ctr"/>
            <a:r>
              <a:rPr lang="en-US" sz="2400" dirty="0"/>
              <a:t>May 13, 2021</a:t>
            </a:r>
          </a:p>
        </p:txBody>
      </p:sp>
    </p:spTree>
    <p:extLst>
      <p:ext uri="{BB962C8B-B14F-4D97-AF65-F5344CB8AC3E}">
        <p14:creationId xmlns:p14="http://schemas.microsoft.com/office/powerpoint/2010/main" val="264420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netary Policy Is About </a:t>
            </a:r>
            <a:r>
              <a:rPr lang="en-US">
                <a:solidFill>
                  <a:schemeClr val="accent5">
                    <a:lumMod val="50000"/>
                  </a:schemeClr>
                </a:solidFill>
              </a:rPr>
              <a:t>the Interest </a:t>
            </a:r>
            <a:r>
              <a:rPr lang="en-US" dirty="0">
                <a:solidFill>
                  <a:schemeClr val="accent5">
                    <a:lumMod val="50000"/>
                  </a:schemeClr>
                </a:solidFill>
              </a:rPr>
              <a:t>Rate</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5" name="FRED Graph Chart" descr="FRED Graph">
            <a:extLst>
              <a:ext uri="{FF2B5EF4-FFF2-40B4-BE49-F238E27FC236}">
                <a16:creationId xmlns:a16="http://schemas.microsoft.com/office/drawing/2014/main" id="{90F2189D-0F31-4CEA-AD23-D8E6346852D5}"/>
              </a:ext>
            </a:extLst>
          </p:cNvPr>
          <p:cNvPicPr>
            <a:picLocks noGrp="1" noChangeAspect="1"/>
          </p:cNvPicPr>
          <p:nvPr>
            <p:ph idx="1"/>
          </p:nvPr>
        </p:nvPicPr>
        <p:blipFill>
          <a:blip r:embed="rId2"/>
          <a:stretch>
            <a:fillRect/>
          </a:stretch>
        </p:blipFill>
        <p:spPr>
          <a:xfrm>
            <a:off x="42334" y="1602226"/>
            <a:ext cx="8534400" cy="4351337"/>
          </a:xfrm>
          <a:prstGeom prst="rect">
            <a:avLst/>
          </a:prstGeom>
        </p:spPr>
      </p:pic>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862322"/>
          </a:xfrm>
          <a:prstGeom prst="rect">
            <a:avLst/>
          </a:prstGeom>
          <a:noFill/>
        </p:spPr>
        <p:txBody>
          <a:bodyPr wrap="square" rtlCol="0">
            <a:spAutoFit/>
          </a:bodyPr>
          <a:lstStyle/>
          <a:p>
            <a:r>
              <a:rPr lang="en-US" sz="2000" dirty="0"/>
              <a:t>The FOMC does not set an exact number for the Federal funds rate.  Instead, it sets an upper (green line) and lower (blue) range.</a:t>
            </a:r>
          </a:p>
          <a:p>
            <a:r>
              <a:rPr lang="en-US" sz="2000" dirty="0"/>
              <a:t>“The Committee decided to keep the target range for the federal funds rate at 0 to 1/4 percent…” (4/28/2021)</a:t>
            </a:r>
          </a:p>
        </p:txBody>
      </p:sp>
      <p:sp>
        <p:nvSpPr>
          <p:cNvPr id="6" name="TextBox 5">
            <a:extLst>
              <a:ext uri="{FF2B5EF4-FFF2-40B4-BE49-F238E27FC236}">
                <a16:creationId xmlns:a16="http://schemas.microsoft.com/office/drawing/2014/main" id="{0CC041FC-CD7B-41F5-9B4D-2CAF49B3A1FF}"/>
              </a:ext>
            </a:extLst>
          </p:cNvPr>
          <p:cNvSpPr txBox="1"/>
          <p:nvPr/>
        </p:nvSpPr>
        <p:spPr>
          <a:xfrm>
            <a:off x="4309534" y="2200701"/>
            <a:ext cx="2349500" cy="830997"/>
          </a:xfrm>
          <a:prstGeom prst="rect">
            <a:avLst/>
          </a:prstGeom>
          <a:noFill/>
        </p:spPr>
        <p:txBody>
          <a:bodyPr wrap="square" rtlCol="0">
            <a:spAutoFit/>
          </a:bodyPr>
          <a:lstStyle/>
          <a:p>
            <a:pPr algn="ctr"/>
            <a:r>
              <a:rPr lang="en-US" sz="2400" dirty="0"/>
              <a:t>Grey bars are recessions</a:t>
            </a:r>
          </a:p>
        </p:txBody>
      </p:sp>
    </p:spTree>
    <p:extLst>
      <p:ext uri="{BB962C8B-B14F-4D97-AF65-F5344CB8AC3E}">
        <p14:creationId xmlns:p14="http://schemas.microsoft.com/office/powerpoint/2010/main" val="4150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2F99-B7B4-4F97-9BA8-90169EF1F820}"/>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antitative Easing (QE):  A New Tool</a:t>
            </a:r>
          </a:p>
        </p:txBody>
      </p:sp>
      <p:sp>
        <p:nvSpPr>
          <p:cNvPr id="3" name="Content Placeholder 2">
            <a:extLst>
              <a:ext uri="{FF2B5EF4-FFF2-40B4-BE49-F238E27FC236}">
                <a16:creationId xmlns:a16="http://schemas.microsoft.com/office/drawing/2014/main" id="{053A58E5-A192-43FF-A0B3-3C059437608D}"/>
              </a:ext>
            </a:extLst>
          </p:cNvPr>
          <p:cNvSpPr>
            <a:spLocks noGrp="1"/>
          </p:cNvSpPr>
          <p:nvPr>
            <p:ph idx="1"/>
          </p:nvPr>
        </p:nvSpPr>
        <p:spPr/>
        <p:txBody>
          <a:bodyPr>
            <a:normAutofit/>
          </a:bodyPr>
          <a:lstStyle/>
          <a:p>
            <a:r>
              <a:rPr lang="en-US" dirty="0"/>
              <a:t>The Fed can buy long term Treasury bonds, or risky securities (MBS) to raise bond prices which are inversely related to interest rates.</a:t>
            </a:r>
          </a:p>
          <a:p>
            <a:r>
              <a:rPr lang="en-US" dirty="0"/>
              <a:t> And, boy did they!</a:t>
            </a:r>
          </a:p>
          <a:p>
            <a:pPr lvl="1"/>
            <a:r>
              <a:rPr lang="en-US" dirty="0"/>
              <a:t>9/08: Fed holdings of Treasury bonds,  $0.5 tr; MBS, 0</a:t>
            </a:r>
          </a:p>
          <a:p>
            <a:pPr lvl="1"/>
            <a:r>
              <a:rPr lang="en-US" dirty="0"/>
              <a:t>10/14:  US Treasury Bonds, $2.5 tr; MBS, $1.7 tr.</a:t>
            </a:r>
          </a:p>
          <a:p>
            <a:pPr lvl="1"/>
            <a:r>
              <a:rPr lang="en-US" dirty="0"/>
              <a:t>5/21 US Treasury Bonds $5.0 tr.; MBS $2.2 tr.</a:t>
            </a:r>
          </a:p>
          <a:p>
            <a:r>
              <a:rPr lang="en-US" dirty="0"/>
              <a:t>Presently, the Fed is buying $120 billion a month in long-term and risky bonds</a:t>
            </a:r>
          </a:p>
        </p:txBody>
      </p:sp>
      <p:sp>
        <p:nvSpPr>
          <p:cNvPr id="4" name="Slide Number Placeholder 3">
            <a:extLst>
              <a:ext uri="{FF2B5EF4-FFF2-40B4-BE49-F238E27FC236}">
                <a16:creationId xmlns:a16="http://schemas.microsoft.com/office/drawing/2014/main" id="{F2DAC3CE-F55B-4BF6-AB62-A1AFCE66BE5A}"/>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16430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2C97-0E2D-4D5D-8C03-38F990DABCF7}"/>
              </a:ext>
            </a:extLst>
          </p:cNvPr>
          <p:cNvSpPr>
            <a:spLocks noGrp="1"/>
          </p:cNvSpPr>
          <p:nvPr>
            <p:ph type="title"/>
          </p:nvPr>
        </p:nvSpPr>
        <p:spPr>
          <a:xfrm>
            <a:off x="736600" y="0"/>
            <a:ext cx="10515600" cy="1325563"/>
          </a:xfrm>
        </p:spPr>
        <p:txBody>
          <a:bodyPr/>
          <a:lstStyle/>
          <a:p>
            <a:r>
              <a:rPr lang="en-US" dirty="0">
                <a:solidFill>
                  <a:schemeClr val="bg1"/>
                </a:solidFill>
              </a:rPr>
              <a:t>Cau</a:t>
            </a:r>
            <a:r>
              <a:rPr lang="en-US" dirty="0"/>
              <a:t>ses of Inflation</a:t>
            </a:r>
          </a:p>
        </p:txBody>
      </p:sp>
      <p:sp>
        <p:nvSpPr>
          <p:cNvPr id="3" name="Content Placeholder 2">
            <a:extLst>
              <a:ext uri="{FF2B5EF4-FFF2-40B4-BE49-F238E27FC236}">
                <a16:creationId xmlns:a16="http://schemas.microsoft.com/office/drawing/2014/main" id="{E13C4AEA-D308-4C5E-B9BC-CFF934082B90}"/>
              </a:ext>
            </a:extLst>
          </p:cNvPr>
          <p:cNvSpPr>
            <a:spLocks noGrp="1"/>
          </p:cNvSpPr>
          <p:nvPr>
            <p:ph idx="1"/>
          </p:nvPr>
        </p:nvSpPr>
        <p:spPr/>
        <p:txBody>
          <a:bodyPr/>
          <a:lstStyle/>
          <a:p>
            <a:pPr marL="514350" indent="-514350">
              <a:buFont typeface="+mj-lt"/>
              <a:buAutoNum type="arabicPeriod"/>
            </a:pPr>
            <a:r>
              <a:rPr lang="en-US" dirty="0"/>
              <a:t>Excess aggregate demand:  total desired spending in excess of the economy’s ability to produce, </a:t>
            </a:r>
            <a:r>
              <a:rPr lang="en-US" i="1" dirty="0"/>
              <a:t>potential GDP</a:t>
            </a:r>
            <a:r>
              <a:rPr lang="en-US" dirty="0"/>
              <a:t>. (Vietnam inflation)</a:t>
            </a:r>
          </a:p>
          <a:p>
            <a:pPr marL="514350" indent="-514350">
              <a:buFont typeface="+mj-lt"/>
              <a:buAutoNum type="arabicPeriod"/>
            </a:pPr>
            <a:r>
              <a:rPr lang="en-US" dirty="0"/>
              <a:t>Supply Shocks:  Increase in the price of a key input.  (Oil prices in the 1970s &amp; 80s)</a:t>
            </a:r>
          </a:p>
          <a:p>
            <a:pPr marL="514350" indent="-514350">
              <a:buFont typeface="+mj-lt"/>
              <a:buAutoNum type="arabicPeriod"/>
            </a:pPr>
            <a:r>
              <a:rPr lang="en-US" dirty="0"/>
              <a:t>Expectations of inflation:  expected inflation becomes self fulfilling (late 70s inflation persistence)</a:t>
            </a:r>
          </a:p>
          <a:p>
            <a:pPr marL="0" indent="0">
              <a:buNone/>
            </a:pPr>
            <a:r>
              <a:rPr lang="en-US" dirty="0"/>
              <a:t>It is supposed to work the other way too!</a:t>
            </a:r>
          </a:p>
        </p:txBody>
      </p:sp>
      <p:sp>
        <p:nvSpPr>
          <p:cNvPr id="4" name="Slide Number Placeholder 3">
            <a:extLst>
              <a:ext uri="{FF2B5EF4-FFF2-40B4-BE49-F238E27FC236}">
                <a16:creationId xmlns:a16="http://schemas.microsoft.com/office/drawing/2014/main" id="{465C55B0-927D-4EFB-B921-DD455458B02B}"/>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15614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702B-A799-4BE8-8496-1C5BFEF562FC}"/>
              </a:ext>
            </a:extLst>
          </p:cNvPr>
          <p:cNvSpPr>
            <a:spLocks noGrp="1"/>
          </p:cNvSpPr>
          <p:nvPr>
            <p:ph type="title"/>
          </p:nvPr>
        </p:nvSpPr>
        <p:spPr/>
        <p:txBody>
          <a:bodyPr/>
          <a:lstStyle/>
          <a:p>
            <a:r>
              <a:rPr lang="en-US" dirty="0">
                <a:solidFill>
                  <a:schemeClr val="bg1"/>
                </a:solidFill>
              </a:rPr>
              <a:t>Exa</a:t>
            </a:r>
            <a:r>
              <a:rPr lang="en-US" dirty="0"/>
              <a:t>mples</a:t>
            </a:r>
          </a:p>
        </p:txBody>
      </p:sp>
      <p:sp>
        <p:nvSpPr>
          <p:cNvPr id="4" name="Slide Number Placeholder 3">
            <a:extLst>
              <a:ext uri="{FF2B5EF4-FFF2-40B4-BE49-F238E27FC236}">
                <a16:creationId xmlns:a16="http://schemas.microsoft.com/office/drawing/2014/main" id="{60E736C4-F3EE-46E2-A854-A13DD48056B2}"/>
              </a:ext>
            </a:extLst>
          </p:cNvPr>
          <p:cNvSpPr>
            <a:spLocks noGrp="1"/>
          </p:cNvSpPr>
          <p:nvPr>
            <p:ph type="sldNum" sz="quarter" idx="12"/>
          </p:nvPr>
        </p:nvSpPr>
        <p:spPr/>
        <p:txBody>
          <a:bodyPr/>
          <a:lstStyle/>
          <a:p>
            <a:fld id="{D9F085D5-EC86-4F6A-B501-C1359CB39116}" type="slidenum">
              <a:rPr lang="en-GB" smtClean="0"/>
              <a:t>13</a:t>
            </a:fld>
            <a:endParaRPr lang="en-GB" dirty="0"/>
          </a:p>
        </p:txBody>
      </p:sp>
      <p:pic>
        <p:nvPicPr>
          <p:cNvPr id="14" name="Content Placeholder 13" descr="Chart, line chart&#10;&#10;Description automatically generated">
            <a:extLst>
              <a:ext uri="{FF2B5EF4-FFF2-40B4-BE49-F238E27FC236}">
                <a16:creationId xmlns:a16="http://schemas.microsoft.com/office/drawing/2014/main" id="{DC200D64-9E0F-4B38-963D-9CAAD389D8E4}"/>
              </a:ext>
            </a:extLst>
          </p:cNvPr>
          <p:cNvPicPr>
            <a:picLocks noGrp="1" noChangeAspect="1"/>
          </p:cNvPicPr>
          <p:nvPr>
            <p:ph idx="1"/>
          </p:nvPr>
        </p:nvPicPr>
        <p:blipFill>
          <a:blip r:embed="rId2"/>
          <a:stretch>
            <a:fillRect/>
          </a:stretch>
        </p:blipFill>
        <p:spPr>
          <a:xfrm>
            <a:off x="838200" y="1544650"/>
            <a:ext cx="10515600" cy="4842163"/>
          </a:xfrm>
        </p:spPr>
      </p:pic>
      <p:grpSp>
        <p:nvGrpSpPr>
          <p:cNvPr id="39" name="Group 38">
            <a:extLst>
              <a:ext uri="{FF2B5EF4-FFF2-40B4-BE49-F238E27FC236}">
                <a16:creationId xmlns:a16="http://schemas.microsoft.com/office/drawing/2014/main" id="{A4A73B17-6E0B-4FAB-8673-4696DBF2C8F9}"/>
              </a:ext>
            </a:extLst>
          </p:cNvPr>
          <p:cNvGrpSpPr/>
          <p:nvPr/>
        </p:nvGrpSpPr>
        <p:grpSpPr>
          <a:xfrm>
            <a:off x="5575300" y="2066746"/>
            <a:ext cx="2382843" cy="676722"/>
            <a:chOff x="5575300" y="2066746"/>
            <a:chExt cx="2382843" cy="676722"/>
          </a:xfrm>
        </p:grpSpPr>
        <p:cxnSp>
          <p:nvCxnSpPr>
            <p:cNvPr id="19" name="Straight Arrow Connector 18">
              <a:extLst>
                <a:ext uri="{FF2B5EF4-FFF2-40B4-BE49-F238E27FC236}">
                  <a16:creationId xmlns:a16="http://schemas.microsoft.com/office/drawing/2014/main" id="{722959E7-E208-4329-AE91-8EEBAC951550}"/>
                </a:ext>
              </a:extLst>
            </p:cNvPr>
            <p:cNvCxnSpPr>
              <a:cxnSpLocks/>
            </p:cNvCxnSpPr>
            <p:nvPr/>
          </p:nvCxnSpPr>
          <p:spPr>
            <a:xfrm flipH="1">
              <a:off x="5575300" y="2235200"/>
              <a:ext cx="746991" cy="10550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C165835-DFB2-4526-9C08-445C88FBE541}"/>
                </a:ext>
              </a:extLst>
            </p:cNvPr>
            <p:cNvCxnSpPr>
              <a:cxnSpLocks/>
            </p:cNvCxnSpPr>
            <p:nvPr/>
          </p:nvCxnSpPr>
          <p:spPr>
            <a:xfrm>
              <a:off x="7150100" y="2287954"/>
              <a:ext cx="808043" cy="45551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93B6A5F-C1FA-41A6-A942-E521B0B9AAC0}"/>
                </a:ext>
              </a:extLst>
            </p:cNvPr>
            <p:cNvSpPr txBox="1"/>
            <p:nvPr/>
          </p:nvSpPr>
          <p:spPr>
            <a:xfrm>
              <a:off x="6502400" y="2066746"/>
              <a:ext cx="571500" cy="461665"/>
            </a:xfrm>
            <a:prstGeom prst="rect">
              <a:avLst/>
            </a:prstGeom>
            <a:noFill/>
          </p:spPr>
          <p:txBody>
            <a:bodyPr wrap="square" rtlCol="0">
              <a:spAutoFit/>
            </a:bodyPr>
            <a:lstStyle/>
            <a:p>
              <a:r>
                <a:rPr lang="en-US" sz="2400" dirty="0"/>
                <a:t>#2</a:t>
              </a:r>
            </a:p>
          </p:txBody>
        </p:sp>
      </p:grpSp>
      <p:grpSp>
        <p:nvGrpSpPr>
          <p:cNvPr id="40" name="Group 39">
            <a:extLst>
              <a:ext uri="{FF2B5EF4-FFF2-40B4-BE49-F238E27FC236}">
                <a16:creationId xmlns:a16="http://schemas.microsoft.com/office/drawing/2014/main" id="{085D1252-239D-472C-BCD0-F9E8B78F1C10}"/>
              </a:ext>
            </a:extLst>
          </p:cNvPr>
          <p:cNvGrpSpPr/>
          <p:nvPr/>
        </p:nvGrpSpPr>
        <p:grpSpPr>
          <a:xfrm>
            <a:off x="6480761" y="3688306"/>
            <a:ext cx="571500" cy="1357370"/>
            <a:chOff x="6480761" y="3688306"/>
            <a:chExt cx="571500" cy="1357370"/>
          </a:xfrm>
        </p:grpSpPr>
        <p:cxnSp>
          <p:nvCxnSpPr>
            <p:cNvPr id="18" name="Straight Arrow Connector 17">
              <a:extLst>
                <a:ext uri="{FF2B5EF4-FFF2-40B4-BE49-F238E27FC236}">
                  <a16:creationId xmlns:a16="http://schemas.microsoft.com/office/drawing/2014/main" id="{4AE2ED8E-89CC-4B0D-8234-ED9F2CE9D3E9}"/>
                </a:ext>
              </a:extLst>
            </p:cNvPr>
            <p:cNvCxnSpPr>
              <a:cxnSpLocks/>
            </p:cNvCxnSpPr>
            <p:nvPr/>
          </p:nvCxnSpPr>
          <p:spPr>
            <a:xfrm flipV="1">
              <a:off x="6766511" y="3688306"/>
              <a:ext cx="0" cy="89570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4829D6-8ED9-41F1-BCC1-EB57766E7F19}"/>
                </a:ext>
              </a:extLst>
            </p:cNvPr>
            <p:cNvSpPr txBox="1"/>
            <p:nvPr/>
          </p:nvSpPr>
          <p:spPr>
            <a:xfrm>
              <a:off x="6480761" y="4584011"/>
              <a:ext cx="571500" cy="461665"/>
            </a:xfrm>
            <a:prstGeom prst="rect">
              <a:avLst/>
            </a:prstGeom>
            <a:noFill/>
          </p:spPr>
          <p:txBody>
            <a:bodyPr wrap="square" rtlCol="0">
              <a:spAutoFit/>
            </a:bodyPr>
            <a:lstStyle/>
            <a:p>
              <a:r>
                <a:rPr lang="en-US" sz="2400" dirty="0"/>
                <a:t>#3</a:t>
              </a:r>
            </a:p>
          </p:txBody>
        </p:sp>
      </p:grpSp>
      <p:grpSp>
        <p:nvGrpSpPr>
          <p:cNvPr id="41" name="Group 40">
            <a:extLst>
              <a:ext uri="{FF2B5EF4-FFF2-40B4-BE49-F238E27FC236}">
                <a16:creationId xmlns:a16="http://schemas.microsoft.com/office/drawing/2014/main" id="{459D21D3-FA4F-4943-9F2D-B55E90725D18}"/>
              </a:ext>
            </a:extLst>
          </p:cNvPr>
          <p:cNvGrpSpPr/>
          <p:nvPr/>
        </p:nvGrpSpPr>
        <p:grpSpPr>
          <a:xfrm>
            <a:off x="1581150" y="3142029"/>
            <a:ext cx="684068" cy="1361853"/>
            <a:chOff x="1581150" y="3142029"/>
            <a:chExt cx="684068" cy="1361853"/>
          </a:xfrm>
        </p:grpSpPr>
        <p:cxnSp>
          <p:nvCxnSpPr>
            <p:cNvPr id="16" name="Straight Arrow Connector 15">
              <a:extLst>
                <a:ext uri="{FF2B5EF4-FFF2-40B4-BE49-F238E27FC236}">
                  <a16:creationId xmlns:a16="http://schemas.microsoft.com/office/drawing/2014/main" id="{D8DADF5F-C98A-4346-81D1-E92D9D33DAA5}"/>
                </a:ext>
              </a:extLst>
            </p:cNvPr>
            <p:cNvCxnSpPr>
              <a:cxnSpLocks/>
            </p:cNvCxnSpPr>
            <p:nvPr/>
          </p:nvCxnSpPr>
          <p:spPr>
            <a:xfrm>
              <a:off x="1866900" y="3581400"/>
              <a:ext cx="398318" cy="92248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85C9BA5-B533-4C52-ACA6-D57E0232932C}"/>
                </a:ext>
              </a:extLst>
            </p:cNvPr>
            <p:cNvSpPr txBox="1"/>
            <p:nvPr/>
          </p:nvSpPr>
          <p:spPr>
            <a:xfrm>
              <a:off x="1581150" y="3142029"/>
              <a:ext cx="571500" cy="461665"/>
            </a:xfrm>
            <a:prstGeom prst="rect">
              <a:avLst/>
            </a:prstGeom>
            <a:noFill/>
          </p:spPr>
          <p:txBody>
            <a:bodyPr wrap="square" rtlCol="0">
              <a:spAutoFit/>
            </a:bodyPr>
            <a:lstStyle/>
            <a:p>
              <a:r>
                <a:rPr lang="en-US" sz="2400" dirty="0"/>
                <a:t>#1</a:t>
              </a:r>
            </a:p>
          </p:txBody>
        </p:sp>
      </p:grpSp>
      <p:grpSp>
        <p:nvGrpSpPr>
          <p:cNvPr id="38" name="Group 37">
            <a:extLst>
              <a:ext uri="{FF2B5EF4-FFF2-40B4-BE49-F238E27FC236}">
                <a16:creationId xmlns:a16="http://schemas.microsoft.com/office/drawing/2014/main" id="{841145B3-E1A2-45E3-96EA-2F0A78F18F25}"/>
              </a:ext>
            </a:extLst>
          </p:cNvPr>
          <p:cNvGrpSpPr/>
          <p:nvPr/>
        </p:nvGrpSpPr>
        <p:grpSpPr>
          <a:xfrm>
            <a:off x="9029700" y="2109876"/>
            <a:ext cx="1436830" cy="1471524"/>
            <a:chOff x="9029700" y="2109876"/>
            <a:chExt cx="1436830" cy="1471524"/>
          </a:xfrm>
        </p:grpSpPr>
        <p:cxnSp>
          <p:nvCxnSpPr>
            <p:cNvPr id="21" name="Straight Arrow Connector 20">
              <a:extLst>
                <a:ext uri="{FF2B5EF4-FFF2-40B4-BE49-F238E27FC236}">
                  <a16:creationId xmlns:a16="http://schemas.microsoft.com/office/drawing/2014/main" id="{A5EF713D-9969-4083-921E-AD4F2A38442F}"/>
                </a:ext>
              </a:extLst>
            </p:cNvPr>
            <p:cNvCxnSpPr>
              <a:cxnSpLocks/>
            </p:cNvCxnSpPr>
            <p:nvPr/>
          </p:nvCxnSpPr>
          <p:spPr>
            <a:xfrm flipH="1">
              <a:off x="9029700" y="2984500"/>
              <a:ext cx="592282" cy="5969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1B0D845-DE45-45D4-A9A3-C80E865FA3B1}"/>
                </a:ext>
              </a:extLst>
            </p:cNvPr>
            <p:cNvSpPr txBox="1"/>
            <p:nvPr/>
          </p:nvSpPr>
          <p:spPr>
            <a:xfrm>
              <a:off x="9272751" y="2109876"/>
              <a:ext cx="1193779" cy="830997"/>
            </a:xfrm>
            <a:prstGeom prst="rect">
              <a:avLst/>
            </a:prstGeom>
            <a:noFill/>
          </p:spPr>
          <p:txBody>
            <a:bodyPr wrap="square" rtlCol="0">
              <a:spAutoFit/>
            </a:bodyPr>
            <a:lstStyle/>
            <a:p>
              <a:r>
                <a:rPr lang="en-US" sz="2400" dirty="0"/>
                <a:t>#1, in reverse</a:t>
              </a:r>
            </a:p>
          </p:txBody>
        </p:sp>
      </p:grpSp>
    </p:spTree>
    <p:extLst>
      <p:ext uri="{BB962C8B-B14F-4D97-AF65-F5344CB8AC3E}">
        <p14:creationId xmlns:p14="http://schemas.microsoft.com/office/powerpoint/2010/main" val="26651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BC5-401B-458A-96E1-77343F539EFF}"/>
              </a:ext>
            </a:extLst>
          </p:cNvPr>
          <p:cNvSpPr>
            <a:spLocks noGrp="1"/>
          </p:cNvSpPr>
          <p:nvPr>
            <p:ph type="title"/>
          </p:nvPr>
        </p:nvSpPr>
        <p:spPr/>
        <p:txBody>
          <a:bodyPr/>
          <a:lstStyle/>
          <a:p>
            <a:r>
              <a:rPr lang="en-US" dirty="0">
                <a:solidFill>
                  <a:schemeClr val="bg1"/>
                </a:solidFill>
              </a:rPr>
              <a:t>Cen</a:t>
            </a:r>
            <a:r>
              <a:rPr lang="en-US" dirty="0">
                <a:solidFill>
                  <a:schemeClr val="accent5">
                    <a:lumMod val="50000"/>
                  </a:schemeClr>
                </a:solidFill>
              </a:rPr>
              <a:t>tral Banking in One Slide (</a:t>
            </a:r>
            <a:r>
              <a:rPr lang="en-US" dirty="0" err="1">
                <a:solidFill>
                  <a:schemeClr val="accent5">
                    <a:lumMod val="50000"/>
                  </a:schemeClr>
                </a:solidFill>
              </a:rPr>
              <a:t>Prepandemic</a:t>
            </a:r>
            <a:r>
              <a:rPr lang="en-US" dirty="0">
                <a:solidFill>
                  <a:schemeClr val="accent5">
                    <a:lumMod val="50000"/>
                  </a:schemeClr>
                </a:solidFill>
              </a:rPr>
              <a:t>)</a:t>
            </a:r>
            <a:endParaRPr lang="en-US" dirty="0">
              <a:solidFill>
                <a:schemeClr val="bg1"/>
              </a:solidFill>
            </a:endParaRPr>
          </a:p>
        </p:txBody>
      </p:sp>
      <p:sp>
        <p:nvSpPr>
          <p:cNvPr id="3" name="Content Placeholder 2">
            <a:extLst>
              <a:ext uri="{FF2B5EF4-FFF2-40B4-BE49-F238E27FC236}">
                <a16:creationId xmlns:a16="http://schemas.microsoft.com/office/drawing/2014/main" id="{29D6DBDA-DFA4-4BBA-9D60-2CE902AE42B0}"/>
              </a:ext>
            </a:extLst>
          </p:cNvPr>
          <p:cNvSpPr>
            <a:spLocks noGrp="1"/>
          </p:cNvSpPr>
          <p:nvPr>
            <p:ph idx="1"/>
          </p:nvPr>
        </p:nvSpPr>
        <p:spPr/>
        <p:txBody>
          <a:bodyPr>
            <a:normAutofit/>
          </a:bodyPr>
          <a:lstStyle/>
          <a:p>
            <a:pPr marL="0" indent="0">
              <a:buNone/>
            </a:pPr>
            <a:r>
              <a:rPr lang="en-US" dirty="0"/>
              <a:t>Aggregate demand falls when interest rates rise.  Therefore:</a:t>
            </a:r>
          </a:p>
          <a:p>
            <a:pPr marL="514350" indent="-514350">
              <a:buFont typeface="+mj-lt"/>
              <a:buAutoNum type="arabicPeriod"/>
            </a:pPr>
            <a:r>
              <a:rPr lang="en-US" dirty="0"/>
              <a:t>When aggregate demand is too high, raise interest rates  to prevent inflation from rising in the future.</a:t>
            </a:r>
          </a:p>
          <a:p>
            <a:pPr marL="514350" indent="-514350">
              <a:buFont typeface="+mj-lt"/>
              <a:buAutoNum type="arabicPeriod"/>
            </a:pPr>
            <a:r>
              <a:rPr lang="en-US" dirty="0"/>
              <a:t>When aggregate demand is too low, lower interest rates to prevent rising unemployment.</a:t>
            </a:r>
          </a:p>
          <a:p>
            <a:pPr marL="514350" indent="-514350">
              <a:buFont typeface="+mj-lt"/>
              <a:buAutoNum type="arabicPeriod"/>
            </a:pPr>
            <a:r>
              <a:rPr lang="en-US" dirty="0"/>
              <a:t>Communicate clearly and consistently your intention to control inflation; to “anchor” inflationary expectations.</a:t>
            </a:r>
          </a:p>
          <a:p>
            <a:pPr marL="514350" indent="-514350">
              <a:buFont typeface="+mj-lt"/>
              <a:buAutoNum type="arabicPeriod"/>
            </a:pPr>
            <a:r>
              <a:rPr lang="en-US" dirty="0"/>
              <a:t>Pray for no supply shocks.</a:t>
            </a:r>
          </a:p>
          <a:p>
            <a:pPr marL="0" indent="0">
              <a:buNone/>
            </a:pPr>
            <a:endParaRPr lang="en-US" dirty="0"/>
          </a:p>
        </p:txBody>
      </p:sp>
      <p:sp>
        <p:nvSpPr>
          <p:cNvPr id="4" name="Slide Number Placeholder 3">
            <a:extLst>
              <a:ext uri="{FF2B5EF4-FFF2-40B4-BE49-F238E27FC236}">
                <a16:creationId xmlns:a16="http://schemas.microsoft.com/office/drawing/2014/main" id="{4C504D71-781B-460C-B377-17DEB2726E92}"/>
              </a:ext>
            </a:extLst>
          </p:cNvPr>
          <p:cNvSpPr>
            <a:spLocks noGrp="1"/>
          </p:cNvSpPr>
          <p:nvPr>
            <p:ph type="sldNum" sz="quarter" idx="12"/>
          </p:nvPr>
        </p:nvSpPr>
        <p:spPr/>
        <p:txBody>
          <a:bodyPr/>
          <a:lstStyle/>
          <a:p>
            <a:fld id="{D9F085D5-EC86-4F6A-B501-C1359CB39116}" type="slidenum">
              <a:rPr lang="en-GB" smtClean="0"/>
              <a:t>14</a:t>
            </a:fld>
            <a:endParaRPr lang="en-GB" dirty="0"/>
          </a:p>
        </p:txBody>
      </p:sp>
    </p:spTree>
    <p:extLst>
      <p:ext uri="{BB962C8B-B14F-4D97-AF65-F5344CB8AC3E}">
        <p14:creationId xmlns:p14="http://schemas.microsoft.com/office/powerpoint/2010/main" val="352178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ontent Placeholder 34">
            <a:extLst>
              <a:ext uri="{FF2B5EF4-FFF2-40B4-BE49-F238E27FC236}">
                <a16:creationId xmlns:a16="http://schemas.microsoft.com/office/drawing/2014/main" id="{0D74F4A4-0661-466D-B9FA-213C704E125F}"/>
              </a:ext>
            </a:extLst>
          </p:cNvPr>
          <p:cNvGraphicFramePr>
            <a:graphicFrameLocks noGrp="1"/>
          </p:cNvGraphicFramePr>
          <p:nvPr>
            <p:ph idx="1"/>
            <p:extLst>
              <p:ext uri="{D42A27DB-BD31-4B8C-83A1-F6EECF244321}">
                <p14:modId xmlns:p14="http://schemas.microsoft.com/office/powerpoint/2010/main" val="2441446312"/>
              </p:ext>
            </p:extLst>
          </p:nvPr>
        </p:nvGraphicFramePr>
        <p:xfrm>
          <a:off x="927100" y="926388"/>
          <a:ext cx="10515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D27F639-D029-4551-BF54-48518C17E99D}"/>
              </a:ext>
            </a:extLst>
          </p:cNvPr>
          <p:cNvSpPr>
            <a:spLocks noGrp="1"/>
          </p:cNvSpPr>
          <p:nvPr>
            <p:ph type="title"/>
          </p:nvPr>
        </p:nvSpPr>
        <p:spPr/>
        <p:txBody>
          <a:bodyPr/>
          <a:lstStyle/>
          <a:p>
            <a:r>
              <a:rPr lang="en-US" dirty="0">
                <a:solidFill>
                  <a:schemeClr val="bg1"/>
                </a:solidFill>
              </a:rPr>
              <a:t>Rec</a:t>
            </a:r>
            <a:r>
              <a:rPr lang="en-US" dirty="0"/>
              <a:t>ent Mysteries:  The Stability of Inflation</a:t>
            </a:r>
          </a:p>
        </p:txBody>
      </p:sp>
      <p:sp>
        <p:nvSpPr>
          <p:cNvPr id="4" name="Slide Number Placeholder 3">
            <a:extLst>
              <a:ext uri="{FF2B5EF4-FFF2-40B4-BE49-F238E27FC236}">
                <a16:creationId xmlns:a16="http://schemas.microsoft.com/office/drawing/2014/main" id="{592D1908-344C-4B60-90D7-54F99EF217F1}"/>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3" name="TextBox 2">
            <a:extLst>
              <a:ext uri="{FF2B5EF4-FFF2-40B4-BE49-F238E27FC236}">
                <a16:creationId xmlns:a16="http://schemas.microsoft.com/office/drawing/2014/main" id="{00963ACB-046D-4141-9CF9-AACBC398A53A}"/>
              </a:ext>
            </a:extLst>
          </p:cNvPr>
          <p:cNvSpPr txBox="1"/>
          <p:nvPr/>
        </p:nvSpPr>
        <p:spPr>
          <a:xfrm>
            <a:off x="1752600" y="1789045"/>
            <a:ext cx="5100404" cy="1384995"/>
          </a:xfrm>
          <a:prstGeom prst="rect">
            <a:avLst/>
          </a:prstGeom>
          <a:noFill/>
        </p:spPr>
        <p:txBody>
          <a:bodyPr wrap="square" rtlCol="0">
            <a:spAutoFit/>
          </a:bodyPr>
          <a:lstStyle/>
          <a:p>
            <a:r>
              <a:rPr lang="en-US" sz="2800" dirty="0"/>
              <a:t>Between 4/11 and 2/20: Inflation bounces between 1.2 and 2.2 percent with no apparent trend</a:t>
            </a:r>
          </a:p>
        </p:txBody>
      </p:sp>
    </p:spTree>
    <p:extLst>
      <p:ext uri="{BB962C8B-B14F-4D97-AF65-F5344CB8AC3E}">
        <p14:creationId xmlns:p14="http://schemas.microsoft.com/office/powerpoint/2010/main" val="38728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B6DB-A3FE-4E07-BEDC-5FFB8BEE9962}"/>
              </a:ext>
            </a:extLst>
          </p:cNvPr>
          <p:cNvSpPr>
            <a:spLocks noGrp="1"/>
          </p:cNvSpPr>
          <p:nvPr>
            <p:ph type="title"/>
          </p:nvPr>
        </p:nvSpPr>
        <p:spPr/>
        <p:txBody>
          <a:bodyPr/>
          <a:lstStyle/>
          <a:p>
            <a:r>
              <a:rPr lang="en-US" dirty="0">
                <a:solidFill>
                  <a:schemeClr val="bg1"/>
                </a:solidFill>
              </a:rPr>
              <a:t>Pre</a:t>
            </a:r>
            <a:r>
              <a:rPr lang="en-US" dirty="0">
                <a:solidFill>
                  <a:schemeClr val="accent5">
                    <a:lumMod val="50000"/>
                  </a:schemeClr>
                </a:solidFill>
              </a:rPr>
              <a:t>-</a:t>
            </a:r>
            <a:r>
              <a:rPr lang="en-US" dirty="0"/>
              <a:t>pandemic problems with Monetary Policy</a:t>
            </a:r>
          </a:p>
        </p:txBody>
      </p:sp>
      <p:sp>
        <p:nvSpPr>
          <p:cNvPr id="3" name="Content Placeholder 2">
            <a:extLst>
              <a:ext uri="{FF2B5EF4-FFF2-40B4-BE49-F238E27FC236}">
                <a16:creationId xmlns:a16="http://schemas.microsoft.com/office/drawing/2014/main" id="{806FE2F5-86A9-43AF-8661-656EFBE9429E}"/>
              </a:ext>
            </a:extLst>
          </p:cNvPr>
          <p:cNvSpPr>
            <a:spLocks noGrp="1"/>
          </p:cNvSpPr>
          <p:nvPr>
            <p:ph idx="1"/>
          </p:nvPr>
        </p:nvSpPr>
        <p:spPr>
          <a:xfrm>
            <a:off x="838200" y="944217"/>
            <a:ext cx="10515600" cy="5546035"/>
          </a:xfrm>
        </p:spPr>
        <p:txBody>
          <a:bodyPr>
            <a:normAutofit/>
          </a:bodyPr>
          <a:lstStyle/>
          <a:p>
            <a:pPr marL="514350" indent="-514350">
              <a:buFont typeface="+mj-lt"/>
              <a:buAutoNum type="arabicPeriod"/>
            </a:pPr>
            <a:r>
              <a:rPr lang="en-US" dirty="0"/>
              <a:t>By aiming for </a:t>
            </a:r>
            <a:r>
              <a:rPr lang="en-US" i="1" dirty="0"/>
              <a:t>future</a:t>
            </a:r>
            <a:r>
              <a:rPr lang="en-US" dirty="0"/>
              <a:t> inflation at 2%, realized inflation turned out to be too low.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514350" indent="-514350">
              <a:buFont typeface="+mj-lt"/>
              <a:buAutoNum type="arabicPeriod" startAt="2"/>
            </a:pPr>
            <a:r>
              <a:rPr lang="en-US" dirty="0"/>
              <a:t>Which, among other things, led to very low interest rates.</a:t>
            </a:r>
          </a:p>
          <a:p>
            <a:pPr marL="971550" lvl="1" indent="-514350">
              <a:buFont typeface="+mj-lt"/>
              <a:buAutoNum type="arabicPeriod"/>
            </a:pPr>
            <a:r>
              <a:rPr lang="en-US" dirty="0"/>
              <a:t>Low interest rates mean that the Fed does not have much ammunition (i.e., interest rate cuts) to fight recessions.</a:t>
            </a:r>
          </a:p>
          <a:p>
            <a:pPr marL="971550" lvl="1" indent="-514350">
              <a:buFont typeface="+mj-lt"/>
              <a:buAutoNum type="arabicPeriod"/>
            </a:pPr>
            <a:r>
              <a:rPr lang="en-US" dirty="0"/>
              <a:t>Low interest rates encourage speculation in a “search for yield.”</a:t>
            </a:r>
          </a:p>
        </p:txBody>
      </p:sp>
      <p:sp>
        <p:nvSpPr>
          <p:cNvPr id="4" name="Slide Number Placeholder 3">
            <a:extLst>
              <a:ext uri="{FF2B5EF4-FFF2-40B4-BE49-F238E27FC236}">
                <a16:creationId xmlns:a16="http://schemas.microsoft.com/office/drawing/2014/main" id="{94032D1B-4F35-4C94-8FBC-A00D4814081C}"/>
              </a:ext>
            </a:extLst>
          </p:cNvPr>
          <p:cNvSpPr>
            <a:spLocks noGrp="1"/>
          </p:cNvSpPr>
          <p:nvPr>
            <p:ph type="sldNum" sz="quarter" idx="12"/>
          </p:nvPr>
        </p:nvSpPr>
        <p:spPr/>
        <p:txBody>
          <a:bodyPr/>
          <a:lstStyle/>
          <a:p>
            <a:fld id="{D9F085D5-EC86-4F6A-B501-C1359CB39116}" type="slidenum">
              <a:rPr lang="en-GB" smtClean="0"/>
              <a:t>16</a:t>
            </a:fld>
            <a:endParaRPr lang="en-GB" dirty="0"/>
          </a:p>
        </p:txBody>
      </p:sp>
      <p:grpSp>
        <p:nvGrpSpPr>
          <p:cNvPr id="10" name="Group 9">
            <a:extLst>
              <a:ext uri="{FF2B5EF4-FFF2-40B4-BE49-F238E27FC236}">
                <a16:creationId xmlns:a16="http://schemas.microsoft.com/office/drawing/2014/main" id="{9426DAB6-EF18-4415-B64B-216069510075}"/>
              </a:ext>
            </a:extLst>
          </p:cNvPr>
          <p:cNvGrpSpPr/>
          <p:nvPr/>
        </p:nvGrpSpPr>
        <p:grpSpPr>
          <a:xfrm>
            <a:off x="3937060" y="1993544"/>
            <a:ext cx="6572190" cy="2385643"/>
            <a:chOff x="3937060" y="1993544"/>
            <a:chExt cx="6572190" cy="2385643"/>
          </a:xfrm>
        </p:grpSpPr>
        <p:graphicFrame>
          <p:nvGraphicFramePr>
            <p:cNvPr id="5" name="Content Placeholder 4">
              <a:extLst>
                <a:ext uri="{FF2B5EF4-FFF2-40B4-BE49-F238E27FC236}">
                  <a16:creationId xmlns:a16="http://schemas.microsoft.com/office/drawing/2014/main" id="{1E194B5D-1A8C-49E2-AA86-452728ED72B6}"/>
                </a:ext>
              </a:extLst>
            </p:cNvPr>
            <p:cNvGraphicFramePr>
              <a:graphicFrameLocks noChangeAspect="1"/>
            </p:cNvGraphicFramePr>
            <p:nvPr>
              <p:extLst>
                <p:ext uri="{D42A27DB-BD31-4B8C-83A1-F6EECF244321}">
                  <p14:modId xmlns:p14="http://schemas.microsoft.com/office/powerpoint/2010/main" val="2959789086"/>
                </p:ext>
              </p:extLst>
            </p:nvPr>
          </p:nvGraphicFramePr>
          <p:xfrm>
            <a:off x="3937060" y="2093187"/>
            <a:ext cx="5524440" cy="2286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19D0CCA5-4348-4F30-B545-4F1C10021FE6}"/>
                </a:ext>
              </a:extLst>
            </p:cNvPr>
            <p:cNvCxnSpPr>
              <a:cxnSpLocks/>
            </p:cNvCxnSpPr>
            <p:nvPr/>
          </p:nvCxnSpPr>
          <p:spPr>
            <a:xfrm>
              <a:off x="9369011" y="2484783"/>
              <a:ext cx="0" cy="2898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89E625DE-02DF-410B-B62E-08860D10D5C0}"/>
                </a:ext>
              </a:extLst>
            </p:cNvPr>
            <p:cNvSpPr txBox="1"/>
            <p:nvPr/>
          </p:nvSpPr>
          <p:spPr>
            <a:xfrm>
              <a:off x="8413750" y="1993544"/>
              <a:ext cx="2095500" cy="673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4.6 % too low</a:t>
              </a:r>
            </a:p>
          </p:txBody>
        </p:sp>
      </p:grpSp>
    </p:spTree>
    <p:extLst>
      <p:ext uri="{BB962C8B-B14F-4D97-AF65-F5344CB8AC3E}">
        <p14:creationId xmlns:p14="http://schemas.microsoft.com/office/powerpoint/2010/main" val="24065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1081-F788-4EE6-B870-0BAA56533AB2}"/>
              </a:ext>
            </a:extLst>
          </p:cNvPr>
          <p:cNvSpPr>
            <a:spLocks noGrp="1"/>
          </p:cNvSpPr>
          <p:nvPr>
            <p:ph type="title"/>
          </p:nvPr>
        </p:nvSpPr>
        <p:spPr/>
        <p:txBody>
          <a:bodyPr/>
          <a:lstStyle/>
          <a:p>
            <a:r>
              <a:rPr lang="en-US" dirty="0">
                <a:solidFill>
                  <a:schemeClr val="bg1"/>
                </a:solidFill>
              </a:rPr>
              <a:t>Int</a:t>
            </a:r>
            <a:r>
              <a:rPr lang="en-US" dirty="0"/>
              <a:t>erest Rates are Too Low</a:t>
            </a:r>
          </a:p>
        </p:txBody>
      </p:sp>
      <p:sp>
        <p:nvSpPr>
          <p:cNvPr id="4" name="Slide Number Placeholder 3">
            <a:extLst>
              <a:ext uri="{FF2B5EF4-FFF2-40B4-BE49-F238E27FC236}">
                <a16:creationId xmlns:a16="http://schemas.microsoft.com/office/drawing/2014/main" id="{AB622B24-CBBD-401D-B5EE-61D47107A638}"/>
              </a:ext>
            </a:extLst>
          </p:cNvPr>
          <p:cNvSpPr>
            <a:spLocks noGrp="1"/>
          </p:cNvSpPr>
          <p:nvPr>
            <p:ph type="sldNum" sz="quarter" idx="12"/>
          </p:nvPr>
        </p:nvSpPr>
        <p:spPr/>
        <p:txBody>
          <a:bodyPr/>
          <a:lstStyle/>
          <a:p>
            <a:fld id="{D9F085D5-EC86-4F6A-B501-C1359CB39116}" type="slidenum">
              <a:rPr lang="en-GB" smtClean="0"/>
              <a:t>17</a:t>
            </a:fld>
            <a:endParaRPr lang="en-GB" dirty="0"/>
          </a:p>
        </p:txBody>
      </p:sp>
      <p:pic>
        <p:nvPicPr>
          <p:cNvPr id="7" name="Content Placeholder 6" descr="Graphical user interface, chart, application, scatter chart&#10;&#10;Description automatically generated">
            <a:extLst>
              <a:ext uri="{FF2B5EF4-FFF2-40B4-BE49-F238E27FC236}">
                <a16:creationId xmlns:a16="http://schemas.microsoft.com/office/drawing/2014/main" id="{2DC3B2E3-7B2B-45DC-9940-EFB82077EBD6}"/>
              </a:ext>
            </a:extLst>
          </p:cNvPr>
          <p:cNvPicPr>
            <a:picLocks noGrp="1" noChangeAspect="1"/>
          </p:cNvPicPr>
          <p:nvPr>
            <p:ph idx="1"/>
          </p:nvPr>
        </p:nvPicPr>
        <p:blipFill>
          <a:blip r:embed="rId2"/>
          <a:stretch>
            <a:fillRect/>
          </a:stretch>
        </p:blipFill>
        <p:spPr>
          <a:xfrm>
            <a:off x="838200" y="1720013"/>
            <a:ext cx="10515600" cy="4051386"/>
          </a:xfrm>
        </p:spPr>
      </p:pic>
    </p:spTree>
    <p:extLst>
      <p:ext uri="{BB962C8B-B14F-4D97-AF65-F5344CB8AC3E}">
        <p14:creationId xmlns:p14="http://schemas.microsoft.com/office/powerpoint/2010/main" val="302343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a:xfrm>
            <a:off x="753533" y="-12170"/>
            <a:ext cx="10515600" cy="1325563"/>
          </a:xfrm>
        </p:spPr>
        <p:txBody>
          <a:bodyPr/>
          <a:lstStyle/>
          <a:p>
            <a:r>
              <a:rPr lang="en-US" dirty="0">
                <a:solidFill>
                  <a:schemeClr val="bg1"/>
                </a:solidFill>
              </a:rPr>
              <a:t>Low </a:t>
            </a:r>
            <a:r>
              <a:rPr lang="en-US" dirty="0">
                <a:solidFill>
                  <a:schemeClr val="accent5">
                    <a:lumMod val="50000"/>
                  </a:schemeClr>
                </a:solidFill>
              </a:rPr>
              <a:t>on Ammo</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18</a:t>
            </a:fld>
            <a:endParaRPr lang="en-GB" dirty="0"/>
          </a:p>
        </p:txBody>
      </p:sp>
      <p:pic>
        <p:nvPicPr>
          <p:cNvPr id="5" name="FRED Graph Chart" descr="FRED Graph">
            <a:extLst>
              <a:ext uri="{FF2B5EF4-FFF2-40B4-BE49-F238E27FC236}">
                <a16:creationId xmlns:a16="http://schemas.microsoft.com/office/drawing/2014/main" id="{90F2189D-0F31-4CEA-AD23-D8E6346852D5}"/>
              </a:ext>
            </a:extLst>
          </p:cNvPr>
          <p:cNvPicPr>
            <a:picLocks noGrp="1" noChangeAspect="1"/>
          </p:cNvPicPr>
          <p:nvPr>
            <p:ph idx="1"/>
          </p:nvPr>
        </p:nvPicPr>
        <p:blipFill>
          <a:blip r:embed="rId2"/>
          <a:stretch>
            <a:fillRect/>
          </a:stretch>
        </p:blipFill>
        <p:spPr>
          <a:xfrm>
            <a:off x="42334" y="1602226"/>
            <a:ext cx="8534400" cy="4351337"/>
          </a:xfrm>
          <a:prstGeom prst="rect">
            <a:avLst/>
          </a:prstGeom>
        </p:spPr>
      </p:pic>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1323439"/>
          </a:xfrm>
          <a:prstGeom prst="rect">
            <a:avLst/>
          </a:prstGeom>
          <a:noFill/>
        </p:spPr>
        <p:txBody>
          <a:bodyPr wrap="square" rtlCol="0">
            <a:spAutoFit/>
          </a:bodyPr>
          <a:lstStyle/>
          <a:p>
            <a:r>
              <a:rPr lang="en-US" sz="2000" dirty="0"/>
              <a:t>In the Great recession, the Fed cut interest rates by 5 percentage points and it still wasn’t enough.  </a:t>
            </a:r>
          </a:p>
        </p:txBody>
      </p:sp>
    </p:spTree>
    <p:extLst>
      <p:ext uri="{BB962C8B-B14F-4D97-AF65-F5344CB8AC3E}">
        <p14:creationId xmlns:p14="http://schemas.microsoft.com/office/powerpoint/2010/main" val="19981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BD47-9AFC-48C2-BF60-28B99B448743}"/>
              </a:ext>
            </a:extLst>
          </p:cNvPr>
          <p:cNvSpPr>
            <a:spLocks noGrp="1"/>
          </p:cNvSpPr>
          <p:nvPr>
            <p:ph type="title"/>
          </p:nvPr>
        </p:nvSpPr>
        <p:spPr/>
        <p:txBody>
          <a:bodyPr/>
          <a:lstStyle/>
          <a:p>
            <a:r>
              <a:rPr lang="en-US" dirty="0">
                <a:solidFill>
                  <a:schemeClr val="bg1"/>
                </a:solidFill>
              </a:rPr>
              <a:t>Inn</a:t>
            </a:r>
            <a:r>
              <a:rPr lang="en-US" dirty="0"/>
              <a:t>ovations under Powell</a:t>
            </a:r>
          </a:p>
        </p:txBody>
      </p:sp>
      <p:sp>
        <p:nvSpPr>
          <p:cNvPr id="3" name="Content Placeholder 2">
            <a:extLst>
              <a:ext uri="{FF2B5EF4-FFF2-40B4-BE49-F238E27FC236}">
                <a16:creationId xmlns:a16="http://schemas.microsoft.com/office/drawing/2014/main" id="{5292724C-F26E-45D6-9691-B03D8C91C45D}"/>
              </a:ext>
            </a:extLst>
          </p:cNvPr>
          <p:cNvSpPr>
            <a:spLocks noGrp="1"/>
          </p:cNvSpPr>
          <p:nvPr>
            <p:ph idx="1"/>
          </p:nvPr>
        </p:nvSpPr>
        <p:spPr/>
        <p:txBody>
          <a:bodyPr/>
          <a:lstStyle/>
          <a:p>
            <a:r>
              <a:rPr lang="en-US" dirty="0"/>
              <a:t>Abandon “normalizing the balance sheet”</a:t>
            </a:r>
          </a:p>
          <a:p>
            <a:r>
              <a:rPr lang="en-US" dirty="0"/>
              <a:t>Put more emphasis on the maximum employment goal.</a:t>
            </a:r>
          </a:p>
          <a:p>
            <a:r>
              <a:rPr lang="en-US" dirty="0"/>
              <a:t>Conduct monetary policy to achieve average, </a:t>
            </a:r>
            <a:r>
              <a:rPr lang="en-US" i="1" dirty="0"/>
              <a:t>realized average</a:t>
            </a:r>
            <a:r>
              <a:rPr lang="en-US" dirty="0"/>
              <a:t> inflation of 2%, which requires tolerating times where inflation exceeds 2%.</a:t>
            </a:r>
            <a:r>
              <a:rPr lang="en-US" b="0" i="1" dirty="0"/>
              <a:t> </a:t>
            </a:r>
          </a:p>
          <a:p>
            <a:pPr marL="0" indent="0">
              <a:buNone/>
            </a:pPr>
            <a:r>
              <a:rPr lang="en-US" dirty="0"/>
              <a:t>In contrast, Ben Bernanke and Janet Yellen both wanted to normalize the balance sheet and adamantly refused to raise the inflation target during the Great Recession</a:t>
            </a:r>
          </a:p>
          <a:p>
            <a:endParaRPr lang="en-US" dirty="0"/>
          </a:p>
        </p:txBody>
      </p:sp>
      <p:sp>
        <p:nvSpPr>
          <p:cNvPr id="4" name="Slide Number Placeholder 3">
            <a:extLst>
              <a:ext uri="{FF2B5EF4-FFF2-40B4-BE49-F238E27FC236}">
                <a16:creationId xmlns:a16="http://schemas.microsoft.com/office/drawing/2014/main" id="{74B98022-C007-47C2-8058-C80AA973C24B}"/>
              </a:ext>
            </a:extLst>
          </p:cNvPr>
          <p:cNvSpPr>
            <a:spLocks noGrp="1"/>
          </p:cNvSpPr>
          <p:nvPr>
            <p:ph type="sldNum" sz="quarter" idx="12"/>
          </p:nvPr>
        </p:nvSpPr>
        <p:spPr/>
        <p:txBody>
          <a:bodyPr/>
          <a:lstStyle/>
          <a:p>
            <a:fld id="{D9F085D5-EC86-4F6A-B501-C1359CB39116}" type="slidenum">
              <a:rPr lang="en-GB" smtClean="0"/>
              <a:t>19</a:t>
            </a:fld>
            <a:endParaRPr lang="en-GB" dirty="0"/>
          </a:p>
        </p:txBody>
      </p:sp>
    </p:spTree>
    <p:extLst>
      <p:ext uri="{BB962C8B-B14F-4D97-AF65-F5344CB8AC3E}">
        <p14:creationId xmlns:p14="http://schemas.microsoft.com/office/powerpoint/2010/main" val="37914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9B75-CA8A-43C2-9385-4E98EABA36B1}"/>
              </a:ext>
            </a:extLst>
          </p:cNvPr>
          <p:cNvSpPr>
            <a:spLocks noGrp="1"/>
          </p:cNvSpPr>
          <p:nvPr>
            <p:ph type="title"/>
          </p:nvPr>
        </p:nvSpPr>
        <p:spPr/>
        <p:txBody>
          <a:bodyPr/>
          <a:lstStyle/>
          <a:p>
            <a:r>
              <a:rPr lang="en-US" dirty="0">
                <a:solidFill>
                  <a:schemeClr val="bg1"/>
                </a:solidFill>
              </a:rPr>
              <a:t>FO</a:t>
            </a:r>
            <a:r>
              <a:rPr lang="en-US" dirty="0"/>
              <a:t>MC Policy Statement 4/28/2021</a:t>
            </a:r>
          </a:p>
        </p:txBody>
      </p:sp>
      <p:sp>
        <p:nvSpPr>
          <p:cNvPr id="3" name="Content Placeholder 2">
            <a:extLst>
              <a:ext uri="{FF2B5EF4-FFF2-40B4-BE49-F238E27FC236}">
                <a16:creationId xmlns:a16="http://schemas.microsoft.com/office/drawing/2014/main" id="{F7880D65-4F03-423D-A5F8-BE2ACC39E8DD}"/>
              </a:ext>
            </a:extLst>
          </p:cNvPr>
          <p:cNvSpPr>
            <a:spLocks noGrp="1"/>
          </p:cNvSpPr>
          <p:nvPr>
            <p:ph idx="1"/>
          </p:nvPr>
        </p:nvSpPr>
        <p:spPr/>
        <p:txBody>
          <a:bodyPr/>
          <a:lstStyle/>
          <a:p>
            <a:pPr marL="0" indent="0">
              <a:buNone/>
            </a:pPr>
            <a:r>
              <a:rPr lang="en-US" dirty="0"/>
              <a:t>The Committee decided to keep the target range for the federal funds rate at 0 to 1/4 percent and expects it will be appropriate to maintain this target range until labor market conditions have reached levels consistent with the Committee's assessments of maximum employment and inflation has risen to 2 percent and is on track to moderately exceed 2 percent for some time.</a:t>
            </a:r>
          </a:p>
        </p:txBody>
      </p:sp>
      <p:sp>
        <p:nvSpPr>
          <p:cNvPr id="4" name="Slide Number Placeholder 3">
            <a:extLst>
              <a:ext uri="{FF2B5EF4-FFF2-40B4-BE49-F238E27FC236}">
                <a16:creationId xmlns:a16="http://schemas.microsoft.com/office/drawing/2014/main" id="{4C4B91ED-E2CA-4BA7-B7E8-C56713331300}"/>
              </a:ext>
            </a:extLst>
          </p:cNvPr>
          <p:cNvSpPr>
            <a:spLocks noGrp="1"/>
          </p:cNvSpPr>
          <p:nvPr>
            <p:ph type="sldNum" sz="quarter" idx="12"/>
          </p:nvPr>
        </p:nvSpPr>
        <p:spPr/>
        <p:txBody>
          <a:bodyPr/>
          <a:lstStyle/>
          <a:p>
            <a:fld id="{D9F085D5-EC86-4F6A-B501-C1359CB39116}" type="slidenum">
              <a:rPr lang="en-GB" smtClean="0"/>
              <a:t>20</a:t>
            </a:fld>
            <a:endParaRPr lang="en-GB" dirty="0"/>
          </a:p>
        </p:txBody>
      </p:sp>
    </p:spTree>
    <p:extLst>
      <p:ext uri="{BB962C8B-B14F-4D97-AF65-F5344CB8AC3E}">
        <p14:creationId xmlns:p14="http://schemas.microsoft.com/office/powerpoint/2010/main" val="135273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0E53-22BD-4314-AE2B-85937C46803F}"/>
              </a:ext>
            </a:extLst>
          </p:cNvPr>
          <p:cNvSpPr>
            <a:spLocks noGrp="1"/>
          </p:cNvSpPr>
          <p:nvPr>
            <p:ph type="title"/>
          </p:nvPr>
        </p:nvSpPr>
        <p:spPr/>
        <p:txBody>
          <a:bodyPr/>
          <a:lstStyle/>
          <a:p>
            <a:r>
              <a:rPr lang="en-US" dirty="0">
                <a:solidFill>
                  <a:schemeClr val="bg1"/>
                </a:solidFill>
              </a:rPr>
              <a:t>But </a:t>
            </a:r>
            <a:r>
              <a:rPr lang="en-US" dirty="0"/>
              <a:t>Fiscal Stimulus Raises Aggregate Demand! </a:t>
            </a:r>
          </a:p>
        </p:txBody>
      </p:sp>
      <p:sp>
        <p:nvSpPr>
          <p:cNvPr id="3" name="Content Placeholder 2">
            <a:extLst>
              <a:ext uri="{FF2B5EF4-FFF2-40B4-BE49-F238E27FC236}">
                <a16:creationId xmlns:a16="http://schemas.microsoft.com/office/drawing/2014/main" id="{DABE6A23-6D5F-48EE-82F3-6D683109618E}"/>
              </a:ext>
            </a:extLst>
          </p:cNvPr>
          <p:cNvSpPr>
            <a:spLocks noGrp="1"/>
          </p:cNvSpPr>
          <p:nvPr>
            <p:ph idx="1"/>
          </p:nvPr>
        </p:nvSpPr>
        <p:spPr/>
        <p:txBody>
          <a:bodyPr/>
          <a:lstStyle/>
          <a:p>
            <a:pPr marL="0" indent="0">
              <a:buNone/>
            </a:pPr>
            <a:r>
              <a:rPr lang="en-US" dirty="0"/>
              <a:t>And, there has been a lot of it:</a:t>
            </a:r>
          </a:p>
          <a:p>
            <a:pPr marL="514350" indent="-514350">
              <a:buFont typeface="+mj-lt"/>
              <a:buAutoNum type="arabicPeriod"/>
            </a:pPr>
            <a:r>
              <a:rPr lang="en-US" dirty="0"/>
              <a:t>Roughly $4 trillion in 2020 much of which was saved and may be spent this year.</a:t>
            </a:r>
          </a:p>
          <a:p>
            <a:pPr marL="514350" indent="-514350">
              <a:buFont typeface="+mj-lt"/>
              <a:buAutoNum type="arabicPeriod"/>
            </a:pPr>
            <a:r>
              <a:rPr lang="en-US" dirty="0"/>
              <a:t>American Rescue Plan, $1.9 trillion.</a:t>
            </a:r>
          </a:p>
          <a:p>
            <a:pPr marL="0" indent="0">
              <a:buNone/>
            </a:pPr>
            <a:r>
              <a:rPr lang="en-US" dirty="0"/>
              <a:t>Proposed:</a:t>
            </a:r>
          </a:p>
          <a:p>
            <a:pPr marL="514350" indent="-514350">
              <a:buFont typeface="+mj-lt"/>
              <a:buAutoNum type="arabicPeriod" startAt="3"/>
            </a:pPr>
            <a:r>
              <a:rPr lang="en-US" dirty="0"/>
              <a:t>American Jobs Plan and American Family Plan $4 trillion over 8 years, financed with tax increases spread over 15 years.</a:t>
            </a:r>
          </a:p>
          <a:p>
            <a:pPr marL="0" indent="0">
              <a:buNone/>
            </a:pPr>
            <a:r>
              <a:rPr lang="en-US" dirty="0"/>
              <a:t>The America Economy is $22 trillion.  </a:t>
            </a:r>
          </a:p>
          <a:p>
            <a:pPr marL="0" indent="0">
              <a:buNone/>
            </a:pPr>
            <a:r>
              <a:rPr lang="en-US" dirty="0"/>
              <a:t>Obama stimulus was less than 6% of GDP</a:t>
            </a:r>
          </a:p>
        </p:txBody>
      </p:sp>
      <p:sp>
        <p:nvSpPr>
          <p:cNvPr id="4" name="Slide Number Placeholder 3">
            <a:extLst>
              <a:ext uri="{FF2B5EF4-FFF2-40B4-BE49-F238E27FC236}">
                <a16:creationId xmlns:a16="http://schemas.microsoft.com/office/drawing/2014/main" id="{BE288654-3840-4D27-8E75-35324BD29001}"/>
              </a:ext>
            </a:extLst>
          </p:cNvPr>
          <p:cNvSpPr>
            <a:spLocks noGrp="1"/>
          </p:cNvSpPr>
          <p:nvPr>
            <p:ph type="sldNum" sz="quarter" idx="12"/>
          </p:nvPr>
        </p:nvSpPr>
        <p:spPr/>
        <p:txBody>
          <a:bodyPr/>
          <a:lstStyle/>
          <a:p>
            <a:fld id="{D9F085D5-EC86-4F6A-B501-C1359CB39116}" type="slidenum">
              <a:rPr lang="en-GB" smtClean="0"/>
              <a:t>21</a:t>
            </a:fld>
            <a:endParaRPr lang="en-GB" dirty="0"/>
          </a:p>
        </p:txBody>
      </p:sp>
    </p:spTree>
    <p:extLst>
      <p:ext uri="{BB962C8B-B14F-4D97-AF65-F5344CB8AC3E}">
        <p14:creationId xmlns:p14="http://schemas.microsoft.com/office/powerpoint/2010/main" val="3670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EB9D-7593-4B7A-9264-5DE5E87AF967}"/>
              </a:ext>
            </a:extLst>
          </p:cNvPr>
          <p:cNvSpPr>
            <a:spLocks noGrp="1"/>
          </p:cNvSpPr>
          <p:nvPr>
            <p:ph type="title"/>
          </p:nvPr>
        </p:nvSpPr>
        <p:spPr/>
        <p:txBody>
          <a:bodyPr/>
          <a:lstStyle/>
          <a:p>
            <a:r>
              <a:rPr lang="en-US" dirty="0">
                <a:solidFill>
                  <a:schemeClr val="bg1"/>
                </a:solidFill>
              </a:rPr>
              <a:t>For</a:t>
            </a:r>
            <a:r>
              <a:rPr lang="en-US" dirty="0"/>
              <a:t>ecasts of the Recovery</a:t>
            </a:r>
          </a:p>
        </p:txBody>
      </p:sp>
      <p:sp>
        <p:nvSpPr>
          <p:cNvPr id="4" name="Slide Number Placeholder 3">
            <a:extLst>
              <a:ext uri="{FF2B5EF4-FFF2-40B4-BE49-F238E27FC236}">
                <a16:creationId xmlns:a16="http://schemas.microsoft.com/office/drawing/2014/main" id="{2CCE5603-6899-41A9-86DA-CC7940277969}"/>
              </a:ext>
            </a:extLst>
          </p:cNvPr>
          <p:cNvSpPr>
            <a:spLocks noGrp="1"/>
          </p:cNvSpPr>
          <p:nvPr>
            <p:ph type="sldNum" sz="quarter" idx="12"/>
          </p:nvPr>
        </p:nvSpPr>
        <p:spPr/>
        <p:txBody>
          <a:bodyPr/>
          <a:lstStyle/>
          <a:p>
            <a:fld id="{D9F085D5-EC86-4F6A-B501-C1359CB39116}" type="slidenum">
              <a:rPr lang="en-GB" smtClean="0"/>
              <a:t>22</a:t>
            </a:fld>
            <a:endParaRPr lang="en-GB" dirty="0"/>
          </a:p>
        </p:txBody>
      </p:sp>
      <p:grpSp>
        <p:nvGrpSpPr>
          <p:cNvPr id="9" name="Group 8">
            <a:extLst>
              <a:ext uri="{FF2B5EF4-FFF2-40B4-BE49-F238E27FC236}">
                <a16:creationId xmlns:a16="http://schemas.microsoft.com/office/drawing/2014/main" id="{936B3F4B-0245-49D0-84D9-945D1E08284D}"/>
              </a:ext>
            </a:extLst>
          </p:cNvPr>
          <p:cNvGrpSpPr/>
          <p:nvPr/>
        </p:nvGrpSpPr>
        <p:grpSpPr>
          <a:xfrm>
            <a:off x="9468337" y="2903260"/>
            <a:ext cx="1627823" cy="523220"/>
            <a:chOff x="9560874" y="2644120"/>
            <a:chExt cx="1627823" cy="523220"/>
          </a:xfrm>
        </p:grpSpPr>
        <p:sp>
          <p:nvSpPr>
            <p:cNvPr id="8" name="TextBox 7">
              <a:extLst>
                <a:ext uri="{FF2B5EF4-FFF2-40B4-BE49-F238E27FC236}">
                  <a16:creationId xmlns:a16="http://schemas.microsoft.com/office/drawing/2014/main" id="{2CA27509-FE6A-41DA-8F81-923DEDCD6425}"/>
                </a:ext>
              </a:extLst>
            </p:cNvPr>
            <p:cNvSpPr txBox="1"/>
            <p:nvPr/>
          </p:nvSpPr>
          <p:spPr>
            <a:xfrm>
              <a:off x="9778997" y="2644120"/>
              <a:ext cx="1409700" cy="523220"/>
            </a:xfrm>
            <a:prstGeom prst="rect">
              <a:avLst/>
            </a:prstGeom>
            <a:noFill/>
          </p:spPr>
          <p:txBody>
            <a:bodyPr wrap="square" rtlCol="0">
              <a:spAutoFit/>
            </a:bodyPr>
            <a:lstStyle/>
            <a:p>
              <a:r>
                <a:rPr lang="en-US" sz="2800" dirty="0"/>
                <a:t>2.8%</a:t>
              </a:r>
            </a:p>
          </p:txBody>
        </p:sp>
        <p:cxnSp>
          <p:nvCxnSpPr>
            <p:cNvPr id="10" name="Straight Arrow Connector 9">
              <a:extLst>
                <a:ext uri="{FF2B5EF4-FFF2-40B4-BE49-F238E27FC236}">
                  <a16:creationId xmlns:a16="http://schemas.microsoft.com/office/drawing/2014/main" id="{60D54233-D131-4C25-A674-11DC595F35D8}"/>
                </a:ext>
              </a:extLst>
            </p:cNvPr>
            <p:cNvCxnSpPr/>
            <p:nvPr/>
          </p:nvCxnSpPr>
          <p:spPr>
            <a:xfrm flipV="1">
              <a:off x="9560874" y="2644120"/>
              <a:ext cx="0" cy="457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2" name="Chart 11">
            <a:extLst>
              <a:ext uri="{FF2B5EF4-FFF2-40B4-BE49-F238E27FC236}">
                <a16:creationId xmlns:a16="http://schemas.microsoft.com/office/drawing/2014/main" id="{21B11F9A-A9C1-47E4-B0D0-BA469990E22C}"/>
              </a:ext>
            </a:extLst>
          </p:cNvPr>
          <p:cNvGraphicFramePr>
            <a:graphicFrameLocks noGrp="1"/>
          </p:cNvGraphicFramePr>
          <p:nvPr>
            <p:extLst>
              <p:ext uri="{D42A27DB-BD31-4B8C-83A1-F6EECF244321}">
                <p14:modId xmlns:p14="http://schemas.microsoft.com/office/powerpoint/2010/main" val="151361618"/>
              </p:ext>
            </p:extLst>
          </p:nvPr>
        </p:nvGraphicFramePr>
        <p:xfrm>
          <a:off x="1313962" y="1003701"/>
          <a:ext cx="8656948" cy="5241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25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F26F-3271-4009-A0A8-23E2F1069EAE}"/>
              </a:ext>
            </a:extLst>
          </p:cNvPr>
          <p:cNvSpPr>
            <a:spLocks noGrp="1"/>
          </p:cNvSpPr>
          <p:nvPr>
            <p:ph type="title"/>
          </p:nvPr>
        </p:nvSpPr>
        <p:spPr/>
        <p:txBody>
          <a:bodyPr/>
          <a:lstStyle/>
          <a:p>
            <a:r>
              <a:rPr lang="en-US" dirty="0">
                <a:solidFill>
                  <a:schemeClr val="bg1"/>
                </a:solidFill>
              </a:rPr>
              <a:t>Infl</a:t>
            </a:r>
            <a:r>
              <a:rPr lang="en-US" dirty="0"/>
              <a:t>ation Has Been Stable so Far, but…</a:t>
            </a:r>
          </a:p>
        </p:txBody>
      </p:sp>
      <p:sp>
        <p:nvSpPr>
          <p:cNvPr id="4" name="Slide Number Placeholder 3">
            <a:extLst>
              <a:ext uri="{FF2B5EF4-FFF2-40B4-BE49-F238E27FC236}">
                <a16:creationId xmlns:a16="http://schemas.microsoft.com/office/drawing/2014/main" id="{25C8C1EB-6CCA-419D-BF22-BB3CEF58316F}"/>
              </a:ext>
            </a:extLst>
          </p:cNvPr>
          <p:cNvSpPr>
            <a:spLocks noGrp="1"/>
          </p:cNvSpPr>
          <p:nvPr>
            <p:ph type="sldNum" sz="quarter" idx="12"/>
          </p:nvPr>
        </p:nvSpPr>
        <p:spPr/>
        <p:txBody>
          <a:bodyPr/>
          <a:lstStyle/>
          <a:p>
            <a:fld id="{D9F085D5-EC86-4F6A-B501-C1359CB39116}" type="slidenum">
              <a:rPr lang="en-GB" smtClean="0"/>
              <a:t>23</a:t>
            </a:fld>
            <a:endParaRPr lang="en-GB" dirty="0"/>
          </a:p>
        </p:txBody>
      </p:sp>
      <p:sp>
        <p:nvSpPr>
          <p:cNvPr id="5" name="Content Placeholder 4">
            <a:extLst>
              <a:ext uri="{FF2B5EF4-FFF2-40B4-BE49-F238E27FC236}">
                <a16:creationId xmlns:a16="http://schemas.microsoft.com/office/drawing/2014/main" id="{845531AE-7BC1-46BB-9B6C-E5D7F82B62CB}"/>
              </a:ext>
            </a:extLst>
          </p:cNvPr>
          <p:cNvSpPr>
            <a:spLocks noGrp="1"/>
          </p:cNvSpPr>
          <p:nvPr>
            <p:ph idx="1"/>
          </p:nvPr>
        </p:nvSpPr>
        <p:spPr>
          <a:xfrm>
            <a:off x="1003300" y="1253331"/>
            <a:ext cx="10515600" cy="4351338"/>
          </a:xfrm>
        </p:spPr>
        <p:txBody>
          <a:bodyPr/>
          <a:lstStyle/>
          <a:p>
            <a:r>
              <a:rPr lang="en-US" dirty="0"/>
              <a:t>Remember the first graph.</a:t>
            </a:r>
          </a:p>
          <a:p>
            <a:r>
              <a:rPr lang="en-US" dirty="0"/>
              <a:t>But the Inflation Dragon may be stirring</a:t>
            </a:r>
          </a:p>
          <a:p>
            <a:endParaRPr lang="en-US" dirty="0"/>
          </a:p>
          <a:p>
            <a:endParaRPr lang="en-US" dirty="0"/>
          </a:p>
          <a:p>
            <a:endParaRPr lang="en-US" dirty="0"/>
          </a:p>
          <a:p>
            <a:endParaRPr lang="en-US" dirty="0"/>
          </a:p>
          <a:p>
            <a:endParaRPr lang="en-US" dirty="0"/>
          </a:p>
          <a:p>
            <a:endParaRPr lang="en-US" dirty="0"/>
          </a:p>
        </p:txBody>
      </p:sp>
      <p:pic>
        <p:nvPicPr>
          <p:cNvPr id="6" name="Picture 5" descr="Graphical user interface, chart, application&#10;&#10;Description automatically generated">
            <a:extLst>
              <a:ext uri="{FF2B5EF4-FFF2-40B4-BE49-F238E27FC236}">
                <a16:creationId xmlns:a16="http://schemas.microsoft.com/office/drawing/2014/main" id="{F174E017-F005-4124-A848-DC04C76496B4}"/>
              </a:ext>
            </a:extLst>
          </p:cNvPr>
          <p:cNvPicPr>
            <a:picLocks noChangeAspect="1"/>
          </p:cNvPicPr>
          <p:nvPr/>
        </p:nvPicPr>
        <p:blipFill>
          <a:blip r:embed="rId2"/>
          <a:stretch>
            <a:fillRect/>
          </a:stretch>
        </p:blipFill>
        <p:spPr>
          <a:xfrm>
            <a:off x="838200" y="2430159"/>
            <a:ext cx="11125200" cy="3600450"/>
          </a:xfrm>
          <a:prstGeom prst="rect">
            <a:avLst/>
          </a:prstGeom>
        </p:spPr>
      </p:pic>
    </p:spTree>
    <p:extLst>
      <p:ext uri="{BB962C8B-B14F-4D97-AF65-F5344CB8AC3E}">
        <p14:creationId xmlns:p14="http://schemas.microsoft.com/office/powerpoint/2010/main" val="22812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527B-F0FB-49BA-9900-E55815A7660F}"/>
              </a:ext>
            </a:extLst>
          </p:cNvPr>
          <p:cNvSpPr>
            <a:spLocks noGrp="1"/>
          </p:cNvSpPr>
          <p:nvPr>
            <p:ph type="title"/>
          </p:nvPr>
        </p:nvSpPr>
        <p:spPr/>
        <p:txBody>
          <a:bodyPr/>
          <a:lstStyle/>
          <a:p>
            <a:r>
              <a:rPr lang="en-US" dirty="0">
                <a:solidFill>
                  <a:schemeClr val="bg1"/>
                </a:solidFill>
              </a:rPr>
              <a:t>So, </a:t>
            </a:r>
            <a:r>
              <a:rPr lang="en-US" dirty="0"/>
              <a:t>What’s the Problem?</a:t>
            </a:r>
          </a:p>
        </p:txBody>
      </p:sp>
      <p:sp>
        <p:nvSpPr>
          <p:cNvPr id="3" name="Content Placeholder 2">
            <a:extLst>
              <a:ext uri="{FF2B5EF4-FFF2-40B4-BE49-F238E27FC236}">
                <a16:creationId xmlns:a16="http://schemas.microsoft.com/office/drawing/2014/main" id="{6BCCBCE4-8E36-4AF0-A822-344ADCA07852}"/>
              </a:ext>
            </a:extLst>
          </p:cNvPr>
          <p:cNvSpPr>
            <a:spLocks noGrp="1"/>
          </p:cNvSpPr>
          <p:nvPr>
            <p:ph idx="1"/>
          </p:nvPr>
        </p:nvSpPr>
        <p:spPr/>
        <p:txBody>
          <a:bodyPr>
            <a:normAutofit lnSpcReduction="10000"/>
          </a:bodyPr>
          <a:lstStyle/>
          <a:p>
            <a:pPr marL="0" indent="0">
              <a:buNone/>
            </a:pPr>
            <a:r>
              <a:rPr lang="en-US" dirty="0"/>
              <a:t>If the Fed sees an uptick in inflation, can’t they raise interest rates?</a:t>
            </a:r>
          </a:p>
          <a:p>
            <a:r>
              <a:rPr lang="en-US" dirty="0"/>
              <a:t>Economic Problems</a:t>
            </a:r>
          </a:p>
          <a:p>
            <a:pPr marL="914400" lvl="1" indent="-457200">
              <a:buFont typeface="+mj-lt"/>
              <a:buAutoNum type="arabicPeriod"/>
            </a:pPr>
            <a:r>
              <a:rPr lang="en-US" dirty="0"/>
              <a:t>Aggregate demand has tremendous inertia, it could take many months for a rise in interest rates to slow demand.  Particularly, given the Fed’s new stance on tolerating inflation.</a:t>
            </a:r>
          </a:p>
          <a:p>
            <a:pPr marL="914400" lvl="1" indent="-457200">
              <a:buFont typeface="+mj-lt"/>
              <a:buAutoNum type="arabicPeriod"/>
            </a:pPr>
            <a:r>
              <a:rPr lang="en-US" dirty="0"/>
              <a:t>Significant danger of “overshooting.”  What would a substantial rise in interest rates do to stock prices, financial stability, Federal deficit?</a:t>
            </a:r>
          </a:p>
          <a:p>
            <a:r>
              <a:rPr lang="en-US" dirty="0"/>
              <a:t>Political Economic Problem</a:t>
            </a:r>
          </a:p>
          <a:p>
            <a:pPr marL="971550" lvl="1" indent="-514350">
              <a:buFont typeface="+mj-lt"/>
              <a:buAutoNum type="arabicPeriod"/>
            </a:pPr>
            <a:r>
              <a:rPr lang="en-US" dirty="0"/>
              <a:t>Would the Fed raise rates with the 2022 elections pending?</a:t>
            </a:r>
          </a:p>
          <a:p>
            <a:pPr marL="971550" lvl="1" indent="-514350">
              <a:buFont typeface="+mj-lt"/>
              <a:buAutoNum type="arabicPeriod"/>
            </a:pPr>
            <a:r>
              <a:rPr lang="en-US" dirty="0"/>
              <a:t>A substantial rise in rates would make our deficit and debt problems much, much worse.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D46D814-0853-4D65-90D3-04AF80946618}"/>
              </a:ext>
            </a:extLst>
          </p:cNvPr>
          <p:cNvSpPr>
            <a:spLocks noGrp="1"/>
          </p:cNvSpPr>
          <p:nvPr>
            <p:ph type="sldNum" sz="quarter" idx="12"/>
          </p:nvPr>
        </p:nvSpPr>
        <p:spPr/>
        <p:txBody>
          <a:bodyPr/>
          <a:lstStyle/>
          <a:p>
            <a:fld id="{D9F085D5-EC86-4F6A-B501-C1359CB39116}" type="slidenum">
              <a:rPr lang="en-GB" smtClean="0"/>
              <a:t>24</a:t>
            </a:fld>
            <a:endParaRPr lang="en-GB" dirty="0"/>
          </a:p>
        </p:txBody>
      </p:sp>
    </p:spTree>
    <p:extLst>
      <p:ext uri="{BB962C8B-B14F-4D97-AF65-F5344CB8AC3E}">
        <p14:creationId xmlns:p14="http://schemas.microsoft.com/office/powerpoint/2010/main" val="34991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What Do You Think?</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Geoffrey Woglom</a:t>
            </a:r>
          </a:p>
          <a:p>
            <a:pPr marL="0" indent="0" algn="ctr">
              <a:buNone/>
            </a:pPr>
            <a:r>
              <a:rPr lang="en-US" dirty="0"/>
              <a:t>grwoglom@amherst.edu</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24917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21B8-CE1E-4475-AB62-22F93955B3ED}"/>
              </a:ext>
            </a:extLst>
          </p:cNvPr>
          <p:cNvSpPr>
            <a:spLocks noGrp="1"/>
          </p:cNvSpPr>
          <p:nvPr>
            <p:ph type="title"/>
          </p:nvPr>
        </p:nvSpPr>
        <p:spPr/>
        <p:txBody>
          <a:bodyPr/>
          <a:lstStyle/>
          <a:p>
            <a:r>
              <a:rPr lang="en-US" dirty="0">
                <a:solidFill>
                  <a:schemeClr val="bg1"/>
                </a:solidFill>
              </a:rPr>
              <a:t>The</a:t>
            </a:r>
            <a:r>
              <a:rPr lang="en-US" dirty="0"/>
              <a:t> Great Moderation:  Inflation</a:t>
            </a:r>
          </a:p>
        </p:txBody>
      </p:sp>
      <p:pic>
        <p:nvPicPr>
          <p:cNvPr id="6" name="Content Placeholder 5" descr="Chart, line chart, histogram&#10;&#10;Description automatically generated">
            <a:extLst>
              <a:ext uri="{FF2B5EF4-FFF2-40B4-BE49-F238E27FC236}">
                <a16:creationId xmlns:a16="http://schemas.microsoft.com/office/drawing/2014/main" id="{42B36E73-30ED-4D52-9473-6589CE2794B3}"/>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7E956D2F-FCC7-4249-9496-100B8AE36A3C}"/>
              </a:ext>
            </a:extLst>
          </p:cNvPr>
          <p:cNvSpPr>
            <a:spLocks noGrp="1"/>
          </p:cNvSpPr>
          <p:nvPr>
            <p:ph type="sldNum" sz="quarter" idx="12"/>
          </p:nvPr>
        </p:nvSpPr>
        <p:spPr/>
        <p:txBody>
          <a:bodyPr/>
          <a:lstStyle/>
          <a:p>
            <a:fld id="{D9F085D5-EC86-4F6A-B501-C1359CB39116}" type="slidenum">
              <a:rPr lang="en-GB" smtClean="0"/>
              <a:t>26</a:t>
            </a:fld>
            <a:endParaRPr lang="en-GB" dirty="0"/>
          </a:p>
        </p:txBody>
      </p:sp>
    </p:spTree>
    <p:extLst>
      <p:ext uri="{BB962C8B-B14F-4D97-AF65-F5344CB8AC3E}">
        <p14:creationId xmlns:p14="http://schemas.microsoft.com/office/powerpoint/2010/main" val="161136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BFAC-D76F-46D3-B7B1-7CA9423EB7ED}"/>
              </a:ext>
            </a:extLst>
          </p:cNvPr>
          <p:cNvSpPr>
            <a:spLocks noGrp="1"/>
          </p:cNvSpPr>
          <p:nvPr>
            <p:ph type="title"/>
          </p:nvPr>
        </p:nvSpPr>
        <p:spPr/>
        <p:txBody>
          <a:bodyPr/>
          <a:lstStyle/>
          <a:p>
            <a:r>
              <a:rPr lang="en-US" dirty="0">
                <a:solidFill>
                  <a:schemeClr val="bg1"/>
                </a:solidFill>
              </a:rPr>
              <a:t>The</a:t>
            </a:r>
            <a:r>
              <a:rPr lang="en-US" dirty="0"/>
              <a:t> Great Moderation: Unemployment</a:t>
            </a:r>
          </a:p>
        </p:txBody>
      </p:sp>
      <p:pic>
        <p:nvPicPr>
          <p:cNvPr id="6" name="Content Placeholder 5" descr="Chart, line chart, histogram&#10;&#10;Description automatically generated">
            <a:extLst>
              <a:ext uri="{FF2B5EF4-FFF2-40B4-BE49-F238E27FC236}">
                <a16:creationId xmlns:a16="http://schemas.microsoft.com/office/drawing/2014/main" id="{3DA38FC0-DE84-423E-BE75-51A053EC48E4}"/>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6988FE83-6A1F-4C9C-97C6-66395E94FAEA}"/>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274384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2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pPr lvl="1"/>
            <a:r>
              <a:rPr lang="en-US" dirty="0"/>
              <a:t>1 Secretary of the Treasury Yellen (D)</a:t>
            </a:r>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47548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E194-0EB2-43ED-89C6-991FE1ED4B6C}"/>
              </a:ext>
            </a:extLst>
          </p:cNvPr>
          <p:cNvSpPr>
            <a:spLocks noGrp="1"/>
          </p:cNvSpPr>
          <p:nvPr>
            <p:ph type="title"/>
          </p:nvPr>
        </p:nvSpPr>
        <p:spPr/>
        <p:txBody>
          <a:bodyPr/>
          <a:lstStyle/>
          <a:p>
            <a:r>
              <a:rPr lang="en-US" dirty="0">
                <a:solidFill>
                  <a:schemeClr val="bg1"/>
                </a:solidFill>
              </a:rPr>
              <a:t>Bat</a:t>
            </a:r>
            <a:r>
              <a:rPr lang="en-US" dirty="0">
                <a:solidFill>
                  <a:schemeClr val="accent5">
                    <a:lumMod val="50000"/>
                  </a:schemeClr>
                </a:solidFill>
              </a:rPr>
              <a:t>tling Democratic Economists</a:t>
            </a:r>
          </a:p>
        </p:txBody>
      </p:sp>
      <p:sp>
        <p:nvSpPr>
          <p:cNvPr id="3" name="Content Placeholder 2">
            <a:extLst>
              <a:ext uri="{FF2B5EF4-FFF2-40B4-BE49-F238E27FC236}">
                <a16:creationId xmlns:a16="http://schemas.microsoft.com/office/drawing/2014/main" id="{5E2B9471-B8B7-4803-9558-BE36D0A5E18A}"/>
              </a:ext>
            </a:extLst>
          </p:cNvPr>
          <p:cNvSpPr>
            <a:spLocks noGrp="1"/>
          </p:cNvSpPr>
          <p:nvPr>
            <p:ph idx="1"/>
          </p:nvPr>
        </p:nvSpPr>
        <p:spPr/>
        <p:txBody>
          <a:bodyPr>
            <a:normAutofit fontScale="92500" lnSpcReduction="20000"/>
          </a:bodyPr>
          <a:lstStyle/>
          <a:p>
            <a:pPr marL="0" indent="0">
              <a:buNone/>
            </a:pPr>
            <a:r>
              <a:rPr lang="en-US" dirty="0"/>
              <a:t>Treasury Secretary Jane Yellen, 3/14:</a:t>
            </a:r>
          </a:p>
          <a:p>
            <a:pPr marL="457200" indent="0">
              <a:buNone/>
            </a:pPr>
            <a:r>
              <a:rPr lang="en-US" dirty="0"/>
              <a:t>To get a sustained high inflation like we had in the 1970s, I absolutely don’t expect that.  We have had very well anchored inflationary expectations, and a Federal Reserve that’s learned how to manage inflation.</a:t>
            </a:r>
          </a:p>
          <a:p>
            <a:pPr marL="0" indent="0">
              <a:buNone/>
            </a:pPr>
            <a:r>
              <a:rPr lang="en-US" dirty="0"/>
              <a:t>Former Treasury Secretary Larry Summers, 3/26:</a:t>
            </a:r>
          </a:p>
          <a:p>
            <a:pPr marL="457200" indent="0">
              <a:buNone/>
            </a:pPr>
            <a:r>
              <a:rPr lang="en-US" dirty="0"/>
              <a:t>It may be that a way will be found to bring it under control. But as I look at $3 trillion of stimulus, $2 trillion of savings overhang, …,rates expected by the Federal Reserve to be at zero for three years even in a booming economy, …, and much new fiscal stimulus to come — I'm worried.</a:t>
            </a:r>
          </a:p>
          <a:p>
            <a:pPr marL="457200" indent="0">
              <a:buNone/>
            </a:pPr>
            <a:endParaRPr lang="en-US" dirty="0"/>
          </a:p>
          <a:p>
            <a:pPr marL="0" indent="0" algn="ctr">
              <a:buNone/>
            </a:pPr>
            <a:r>
              <a:rPr lang="en-US" i="1" dirty="0"/>
              <a:t>Can the Fed prevent an increase in inflation?</a:t>
            </a:r>
          </a:p>
        </p:txBody>
      </p:sp>
      <p:sp>
        <p:nvSpPr>
          <p:cNvPr id="4" name="Slide Number Placeholder 3">
            <a:extLst>
              <a:ext uri="{FF2B5EF4-FFF2-40B4-BE49-F238E27FC236}">
                <a16:creationId xmlns:a16="http://schemas.microsoft.com/office/drawing/2014/main" id="{A3356CAF-3D07-45CF-9A29-3B42F1412D4E}"/>
              </a:ext>
            </a:extLst>
          </p:cNvPr>
          <p:cNvSpPr>
            <a:spLocks noGrp="1"/>
          </p:cNvSpPr>
          <p:nvPr>
            <p:ph type="sldNum" sz="quarter" idx="12"/>
          </p:nvPr>
        </p:nvSpPr>
        <p:spPr/>
        <p:txBody>
          <a:bodyPr/>
          <a:lstStyle/>
          <a:p>
            <a:fld id="{D9F085D5-EC86-4F6A-B501-C1359CB39116}" type="slidenum">
              <a:rPr lang="en-GB" smtClean="0"/>
              <a:t>5</a:t>
            </a:fld>
            <a:endParaRPr lang="en-GB" dirty="0"/>
          </a:p>
        </p:txBody>
      </p:sp>
    </p:spTree>
    <p:extLst>
      <p:ext uri="{BB962C8B-B14F-4D97-AF65-F5344CB8AC3E}">
        <p14:creationId xmlns:p14="http://schemas.microsoft.com/office/powerpoint/2010/main" val="37952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EEF-BF23-4BDD-9082-0C68111BC865}"/>
              </a:ext>
            </a:extLst>
          </p:cNvPr>
          <p:cNvSpPr>
            <a:spLocks noGrp="1"/>
          </p:cNvSpPr>
          <p:nvPr>
            <p:ph type="title"/>
          </p:nvPr>
        </p:nvSpPr>
        <p:spPr/>
        <p:txBody>
          <a:bodyPr/>
          <a:lstStyle/>
          <a:p>
            <a:r>
              <a:rPr lang="en-US" dirty="0">
                <a:solidFill>
                  <a:schemeClr val="bg1"/>
                </a:solidFill>
              </a:rPr>
              <a:t>Rea</a:t>
            </a:r>
            <a:r>
              <a:rPr lang="en-US" dirty="0"/>
              <a:t>ding the Tea Leaves</a:t>
            </a:r>
          </a:p>
        </p:txBody>
      </p:sp>
      <p:pic>
        <p:nvPicPr>
          <p:cNvPr id="6" name="Content Placeholder 5" descr="Chart, line chart&#10;&#10;Description automatically generated">
            <a:extLst>
              <a:ext uri="{FF2B5EF4-FFF2-40B4-BE49-F238E27FC236}">
                <a16:creationId xmlns:a16="http://schemas.microsoft.com/office/drawing/2014/main" id="{6D3418C8-66BF-4435-AE80-E6E12359F0DA}"/>
              </a:ext>
            </a:extLst>
          </p:cNvPr>
          <p:cNvPicPr>
            <a:picLocks noGrp="1" noChangeAspect="1"/>
          </p:cNvPicPr>
          <p:nvPr>
            <p:ph idx="1"/>
          </p:nvPr>
        </p:nvPicPr>
        <p:blipFill>
          <a:blip r:embed="rId2"/>
          <a:stretch>
            <a:fillRect/>
          </a:stretch>
        </p:blipFill>
        <p:spPr>
          <a:xfrm>
            <a:off x="728457" y="1752201"/>
            <a:ext cx="10515600" cy="4051386"/>
          </a:xfrm>
        </p:spPr>
      </p:pic>
      <p:sp>
        <p:nvSpPr>
          <p:cNvPr id="4" name="Slide Number Placeholder 3">
            <a:extLst>
              <a:ext uri="{FF2B5EF4-FFF2-40B4-BE49-F238E27FC236}">
                <a16:creationId xmlns:a16="http://schemas.microsoft.com/office/drawing/2014/main" id="{25D50A66-4C0C-433B-ABF4-4743CADB378B}"/>
              </a:ext>
            </a:extLst>
          </p:cNvPr>
          <p:cNvSpPr>
            <a:spLocks noGrp="1"/>
          </p:cNvSpPr>
          <p:nvPr>
            <p:ph type="sldNum" sz="quarter" idx="12"/>
          </p:nvPr>
        </p:nvSpPr>
        <p:spPr/>
        <p:txBody>
          <a:bodyPr/>
          <a:lstStyle/>
          <a:p>
            <a:fld id="{D9F085D5-EC86-4F6A-B501-C1359CB39116}" type="slidenum">
              <a:rPr lang="en-GB" smtClean="0"/>
              <a:t>6</a:t>
            </a:fld>
            <a:endParaRPr lang="en-GB" dirty="0"/>
          </a:p>
        </p:txBody>
      </p:sp>
      <p:sp>
        <p:nvSpPr>
          <p:cNvPr id="7" name="TextBox 6">
            <a:extLst>
              <a:ext uri="{FF2B5EF4-FFF2-40B4-BE49-F238E27FC236}">
                <a16:creationId xmlns:a16="http://schemas.microsoft.com/office/drawing/2014/main" id="{9EAD1973-943D-4B32-BB67-26CF82CB9D3C}"/>
              </a:ext>
            </a:extLst>
          </p:cNvPr>
          <p:cNvSpPr txBox="1"/>
          <p:nvPr/>
        </p:nvSpPr>
        <p:spPr>
          <a:xfrm>
            <a:off x="2893101" y="2534129"/>
            <a:ext cx="1678899" cy="584775"/>
          </a:xfrm>
          <a:prstGeom prst="rect">
            <a:avLst/>
          </a:prstGeom>
          <a:noFill/>
        </p:spPr>
        <p:txBody>
          <a:bodyPr wrap="square" rtlCol="0">
            <a:spAutoFit/>
          </a:bodyPr>
          <a:lstStyle/>
          <a:p>
            <a:r>
              <a:rPr lang="en-US" sz="3200" dirty="0"/>
              <a:t>Uh-Oh!!</a:t>
            </a:r>
          </a:p>
        </p:txBody>
      </p:sp>
      <p:sp>
        <p:nvSpPr>
          <p:cNvPr id="8" name="TextBox 7">
            <a:extLst>
              <a:ext uri="{FF2B5EF4-FFF2-40B4-BE49-F238E27FC236}">
                <a16:creationId xmlns:a16="http://schemas.microsoft.com/office/drawing/2014/main" id="{10A5E17F-C233-41FA-BF9B-D15E86EEFAF1}"/>
              </a:ext>
            </a:extLst>
          </p:cNvPr>
          <p:cNvSpPr txBox="1"/>
          <p:nvPr/>
        </p:nvSpPr>
        <p:spPr>
          <a:xfrm>
            <a:off x="5831173" y="2518822"/>
            <a:ext cx="2188564" cy="584775"/>
          </a:xfrm>
          <a:prstGeom prst="rect">
            <a:avLst/>
          </a:prstGeom>
          <a:noFill/>
        </p:spPr>
        <p:txBody>
          <a:bodyPr wrap="square" rtlCol="0">
            <a:spAutoFit/>
          </a:bodyPr>
          <a:lstStyle/>
          <a:p>
            <a:r>
              <a:rPr lang="en-US" sz="3200" dirty="0"/>
              <a:t>Not So Fast!</a:t>
            </a:r>
          </a:p>
        </p:txBody>
      </p:sp>
      <p:graphicFrame>
        <p:nvGraphicFramePr>
          <p:cNvPr id="10" name="Chart 9">
            <a:extLst>
              <a:ext uri="{FF2B5EF4-FFF2-40B4-BE49-F238E27FC236}">
                <a16:creationId xmlns:a16="http://schemas.microsoft.com/office/drawing/2014/main" id="{F3756F7A-4E2A-4263-9028-2C094726276A}"/>
              </a:ext>
            </a:extLst>
          </p:cNvPr>
          <p:cNvGraphicFramePr>
            <a:graphicFrameLocks noGrp="1"/>
          </p:cNvGraphicFramePr>
          <p:nvPr>
            <p:extLst>
              <p:ext uri="{D42A27DB-BD31-4B8C-83A1-F6EECF244321}">
                <p14:modId xmlns:p14="http://schemas.microsoft.com/office/powerpoint/2010/main" val="600386363"/>
              </p:ext>
            </p:extLst>
          </p:nvPr>
        </p:nvGraphicFramePr>
        <p:xfrm>
          <a:off x="728457" y="1784990"/>
          <a:ext cx="10515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EB3B2C6-53EE-4757-8F9A-847BDC584B48}"/>
              </a:ext>
            </a:extLst>
          </p:cNvPr>
          <p:cNvSpPr txBox="1"/>
          <p:nvPr/>
        </p:nvSpPr>
        <p:spPr>
          <a:xfrm>
            <a:off x="2589049" y="2334155"/>
            <a:ext cx="8764751" cy="954107"/>
          </a:xfrm>
          <a:prstGeom prst="rect">
            <a:avLst/>
          </a:prstGeom>
          <a:noFill/>
        </p:spPr>
        <p:txBody>
          <a:bodyPr wrap="square" rtlCol="0">
            <a:spAutoFit/>
          </a:bodyPr>
          <a:lstStyle/>
          <a:p>
            <a:pPr algn="ctr"/>
            <a:r>
              <a:rPr lang="en-US" sz="2800" dirty="0"/>
              <a:t>Job losses over 22 million, since then we have regained only 11million</a:t>
            </a:r>
          </a:p>
        </p:txBody>
      </p:sp>
    </p:spTree>
    <p:extLst>
      <p:ext uri="{BB962C8B-B14F-4D97-AF65-F5344CB8AC3E}">
        <p14:creationId xmlns:p14="http://schemas.microsoft.com/office/powerpoint/2010/main" val="9144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Graphic spid="10" grpId="0">
        <p:bldAsOne/>
      </p:bldGraphic>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3649-FE3F-469B-A7C8-65BD50CCE0EB}"/>
              </a:ext>
            </a:extLst>
          </p:cNvPr>
          <p:cNvSpPr>
            <a:spLocks noGrp="1"/>
          </p:cNvSpPr>
          <p:nvPr>
            <p:ph type="title"/>
          </p:nvPr>
        </p:nvSpPr>
        <p:spPr>
          <a:xfrm>
            <a:off x="922867" y="17648"/>
            <a:ext cx="10515600" cy="1325563"/>
          </a:xfrm>
        </p:spPr>
        <p:txBody>
          <a:bodyPr>
            <a:normAutofit/>
          </a:bodyPr>
          <a:lstStyle/>
          <a:p>
            <a:r>
              <a:rPr lang="en-US" dirty="0">
                <a:solidFill>
                  <a:schemeClr val="bg1"/>
                </a:solidFill>
              </a:rPr>
              <a:t>Th</a:t>
            </a:r>
            <a:r>
              <a:rPr lang="en-US" dirty="0"/>
              <a:t>e Fed’s Evolving Role in the Macro Economy</a:t>
            </a:r>
          </a:p>
        </p:txBody>
      </p:sp>
      <p:sp>
        <p:nvSpPr>
          <p:cNvPr id="3" name="Content Placeholder 2">
            <a:extLst>
              <a:ext uri="{FF2B5EF4-FFF2-40B4-BE49-F238E27FC236}">
                <a16:creationId xmlns:a16="http://schemas.microsoft.com/office/drawing/2014/main" id="{D376ECCE-B0EB-4073-B5D9-268D2E50961A}"/>
              </a:ext>
            </a:extLst>
          </p:cNvPr>
          <p:cNvSpPr txBox="1">
            <a:spLocks/>
          </p:cNvSpPr>
          <p:nvPr/>
        </p:nvSpPr>
        <p:spPr>
          <a:xfrm>
            <a:off x="1104900" y="1710268"/>
            <a:ext cx="9982200"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Employment Act of 1946:  Full Employment is Federal Government responsibility</a:t>
            </a:r>
          </a:p>
          <a:p>
            <a:pPr marL="571500" indent="-514350"/>
            <a:r>
              <a:rPr lang="en-US" dirty="0"/>
              <a:t>Humphrey Hawkins Act 1978: the Fed’s “Dual” mandate</a:t>
            </a:r>
          </a:p>
          <a:p>
            <a:pPr marL="971550" lvl="1" indent="-514350"/>
            <a:r>
              <a:rPr lang="en-US" dirty="0"/>
              <a:t>Maximum employment, consistent with</a:t>
            </a:r>
          </a:p>
          <a:p>
            <a:pPr marL="971550" lvl="1" indent="-514350"/>
            <a:r>
              <a:rPr lang="en-US" dirty="0"/>
              <a:t>“Price stability, ” i.e., 2% inflation as measured by the PCE</a:t>
            </a:r>
            <a:endParaRPr lang="en-US" sz="2500" dirty="0"/>
          </a:p>
          <a:p>
            <a:pPr lvl="1"/>
            <a:endParaRPr lang="en-US" sz="2100" dirty="0"/>
          </a:p>
          <a:p>
            <a:pPr lvl="1"/>
            <a:endParaRPr lang="en-US" dirty="0"/>
          </a:p>
        </p:txBody>
      </p:sp>
    </p:spTree>
    <p:extLst>
      <p:ext uri="{BB962C8B-B14F-4D97-AF65-F5344CB8AC3E}">
        <p14:creationId xmlns:p14="http://schemas.microsoft.com/office/powerpoint/2010/main" val="14546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925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a:t>
            </a:r>
            <a:r>
              <a:rPr lang="en-US" altLang="en-US" sz="2600" dirty="0" err="1">
                <a:ea typeface="Arial" panose="020B0604020202020204" pitchFamily="34" charset="0"/>
              </a:rPr>
              <a:t>Govs</a:t>
            </a:r>
            <a:r>
              <a:rPr lang="en-US" altLang="en-US" sz="2600" dirty="0">
                <a:ea typeface="Arial" panose="020B0604020202020204" pitchFamily="34" charset="0"/>
              </a:rPr>
              <a:t> and </a:t>
            </a:r>
            <a:br>
              <a:rPr lang="en-US" altLang="en-US" sz="2600" dirty="0">
                <a:ea typeface="Arial" panose="020B0604020202020204" pitchFamily="34" charset="0"/>
              </a:rPr>
            </a:br>
            <a:r>
              <a:rPr lang="en-US" altLang="en-US" sz="2600" dirty="0">
                <a:ea typeface="Arial" panose="020B0604020202020204" pitchFamily="34" charset="0"/>
              </a:rPr>
              <a:t>presidents of some of the </a:t>
            </a:r>
            <a:br>
              <a:rPr lang="en-US" altLang="en-US" sz="2600" dirty="0">
                <a:ea typeface="Arial" panose="020B0604020202020204" pitchFamily="34" charset="0"/>
              </a:rPr>
            </a:br>
            <a:r>
              <a:rPr lang="en-US" altLang="en-US" sz="2600" dirty="0">
                <a:ea typeface="Arial" panose="020B0604020202020204" pitchFamily="34" charset="0"/>
              </a:rPr>
              <a:t>regional Fed banks </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5384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DAFE-3DF3-44F1-B4D5-B9EDED52673A}"/>
              </a:ext>
            </a:extLst>
          </p:cNvPr>
          <p:cNvSpPr>
            <a:spLocks noGrp="1"/>
          </p:cNvSpPr>
          <p:nvPr>
            <p:ph type="title"/>
          </p:nvPr>
        </p:nvSpPr>
        <p:spPr>
          <a:xfrm>
            <a:off x="838200" y="349350"/>
            <a:ext cx="10515600" cy="1325563"/>
          </a:xfrm>
        </p:spPr>
        <p:txBody>
          <a:bodyPr/>
          <a:lstStyle/>
          <a:p>
            <a:r>
              <a:rPr lang="en-US" dirty="0">
                <a:solidFill>
                  <a:schemeClr val="bg1"/>
                </a:solidFill>
              </a:rPr>
              <a:t>Mo</a:t>
            </a:r>
            <a:r>
              <a:rPr lang="en-US" dirty="0">
                <a:solidFill>
                  <a:schemeClr val="accent5">
                    <a:lumMod val="50000"/>
                  </a:schemeClr>
                </a:solidFill>
              </a:rPr>
              <a:t>netary Policy is About Interest Rates </a:t>
            </a:r>
            <a:br>
              <a:rPr lang="en-US" dirty="0">
                <a:solidFill>
                  <a:schemeClr val="accent5">
                    <a:lumMod val="50000"/>
                  </a:schemeClr>
                </a:solidFill>
              </a:rPr>
            </a:br>
            <a:r>
              <a:rPr lang="en-US" dirty="0">
                <a:solidFill>
                  <a:schemeClr val="accent5">
                    <a:lumMod val="50000"/>
                  </a:schemeClr>
                </a:solidFill>
              </a:rPr>
              <a:t>(Not the Money Supply)</a:t>
            </a:r>
            <a:endParaRPr lang="en-US" dirty="0">
              <a:solidFill>
                <a:schemeClr val="bg1"/>
              </a:solidFill>
            </a:endParaRPr>
          </a:p>
        </p:txBody>
      </p:sp>
      <p:sp>
        <p:nvSpPr>
          <p:cNvPr id="3" name="Content Placeholder 2">
            <a:extLst>
              <a:ext uri="{FF2B5EF4-FFF2-40B4-BE49-F238E27FC236}">
                <a16:creationId xmlns:a16="http://schemas.microsoft.com/office/drawing/2014/main" id="{EC24F352-86B4-47C5-A1E1-7EF63269D43D}"/>
              </a:ext>
            </a:extLst>
          </p:cNvPr>
          <p:cNvSpPr>
            <a:spLocks noGrp="1"/>
          </p:cNvSpPr>
          <p:nvPr>
            <p:ph idx="1"/>
          </p:nvPr>
        </p:nvSpPr>
        <p:spPr/>
        <p:txBody>
          <a:bodyPr/>
          <a:lstStyle/>
          <a:p>
            <a:r>
              <a:rPr lang="en-US" dirty="0"/>
              <a:t>The Minutes of the 3/16/2021 FOMC Meeting mentions:</a:t>
            </a:r>
          </a:p>
          <a:p>
            <a:pPr lvl="1"/>
            <a:r>
              <a:rPr lang="en-US" dirty="0"/>
              <a:t>Money Supply, M1, M2 – 0 times</a:t>
            </a:r>
          </a:p>
          <a:p>
            <a:pPr lvl="1"/>
            <a:r>
              <a:rPr lang="en-US" dirty="0"/>
              <a:t>Interest rates – over 20 times</a:t>
            </a:r>
          </a:p>
          <a:p>
            <a:r>
              <a:rPr lang="en-US" dirty="0"/>
              <a:t>Why:  The relationship between the money supply and </a:t>
            </a:r>
            <a:r>
              <a:rPr lang="en-US" i="1" dirty="0"/>
              <a:t>short-run</a:t>
            </a:r>
            <a:r>
              <a:rPr lang="en-US" dirty="0"/>
              <a:t> macroeconomic variables was never very tight.  With the advent of bitcoin and other innovations, it is almost non-existent.</a:t>
            </a:r>
          </a:p>
          <a:p>
            <a:r>
              <a:rPr lang="en-US" dirty="0"/>
              <a:t>To be fair, the behavior of inflation over the last 20 years has been a bit of a mystery.  But, it has little to do with money growth</a:t>
            </a:r>
          </a:p>
        </p:txBody>
      </p:sp>
      <p:sp>
        <p:nvSpPr>
          <p:cNvPr id="4" name="Slide Number Placeholder 3">
            <a:extLst>
              <a:ext uri="{FF2B5EF4-FFF2-40B4-BE49-F238E27FC236}">
                <a16:creationId xmlns:a16="http://schemas.microsoft.com/office/drawing/2014/main" id="{D069C499-DFC3-4A69-A2A9-FB42B98DACB8}"/>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23878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16512</TotalTime>
  <Words>1658</Words>
  <Application>Microsoft Macintosh PowerPoint</Application>
  <PresentationFormat>Widescreen</PresentationFormat>
  <Paragraphs>211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Tahoma</vt:lpstr>
      <vt:lpstr>Wingdings</vt:lpstr>
      <vt:lpstr>Custom Design</vt:lpstr>
      <vt:lpstr>PowerPoint Presentation</vt:lpstr>
      <vt:lpstr> National Economic Education Delegation</vt:lpstr>
      <vt:lpstr>Who Are We?</vt:lpstr>
      <vt:lpstr> Available NEED Topics Include:</vt:lpstr>
      <vt:lpstr>Battling Democratic Economists</vt:lpstr>
      <vt:lpstr>Reading the Tea Leaves</vt:lpstr>
      <vt:lpstr>The Fed’s Evolving Role in the Macro Economy</vt:lpstr>
      <vt:lpstr>Monetary Policy at the Fed</vt:lpstr>
      <vt:lpstr>Monetary Policy is About Interest Rates  (Not the Money Supply)</vt:lpstr>
      <vt:lpstr>Monetary Policy Is About the Interest Rate</vt:lpstr>
      <vt:lpstr>Quantitative Easing (QE):  A New Tool</vt:lpstr>
      <vt:lpstr>Causes of Inflation</vt:lpstr>
      <vt:lpstr>Examples</vt:lpstr>
      <vt:lpstr>Central Banking in One Slide (Prepandemic)</vt:lpstr>
      <vt:lpstr>Recent Mysteries:  The Stability of Inflation</vt:lpstr>
      <vt:lpstr>Pre-pandemic problems with Monetary Policy</vt:lpstr>
      <vt:lpstr>Interest Rates are Too Low</vt:lpstr>
      <vt:lpstr>Low on Ammo</vt:lpstr>
      <vt:lpstr>Innovations under Powell</vt:lpstr>
      <vt:lpstr>FOMC Policy Statement 4/28/2021</vt:lpstr>
      <vt:lpstr>But Fiscal Stimulus Raises Aggregate Demand! </vt:lpstr>
      <vt:lpstr>Forecasts of the Recovery</vt:lpstr>
      <vt:lpstr>Inflation Has Been Stable so Far, but…</vt:lpstr>
      <vt:lpstr>So, What’s the Problem?</vt:lpstr>
      <vt:lpstr> Thank you!</vt:lpstr>
      <vt:lpstr>The Great Moderation:  Inflation</vt:lpstr>
      <vt:lpstr>The Great Moderation: Unemployment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Woglom</dc:creator>
  <cp:lastModifiedBy>Jon Haveman</cp:lastModifiedBy>
  <cp:revision>484</cp:revision>
  <dcterms:created xsi:type="dcterms:W3CDTF">2020-04-20T15:54:17Z</dcterms:created>
  <dcterms:modified xsi:type="dcterms:W3CDTF">2021-11-03T16:37:49Z</dcterms:modified>
</cp:coreProperties>
</file>