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1026" r:id="rId2"/>
    <p:sldId id="4001" r:id="rId3"/>
    <p:sldId id="4084" r:id="rId4"/>
    <p:sldId id="1199" r:id="rId5"/>
    <p:sldId id="3907" r:id="rId6"/>
    <p:sldId id="3908" r:id="rId7"/>
    <p:sldId id="3909" r:id="rId8"/>
    <p:sldId id="371" r:id="rId9"/>
    <p:sldId id="1200" r:id="rId10"/>
    <p:sldId id="3912" r:id="rId11"/>
    <p:sldId id="3943" r:id="rId12"/>
    <p:sldId id="3910" r:id="rId13"/>
    <p:sldId id="3941" r:id="rId14"/>
    <p:sldId id="3942" r:id="rId15"/>
    <p:sldId id="3914" r:id="rId16"/>
    <p:sldId id="3944" r:id="rId17"/>
    <p:sldId id="3945" r:id="rId18"/>
    <p:sldId id="3915" r:id="rId19"/>
    <p:sldId id="3946" r:id="rId20"/>
    <p:sldId id="473" r:id="rId21"/>
    <p:sldId id="1203" r:id="rId22"/>
    <p:sldId id="1099" r:id="rId23"/>
    <p:sldId id="1208" r:id="rId24"/>
    <p:sldId id="3949" r:id="rId25"/>
    <p:sldId id="1202" r:id="rId26"/>
    <p:sldId id="1204" r:id="rId27"/>
    <p:sldId id="1101" r:id="rId28"/>
    <p:sldId id="3940" r:id="rId29"/>
    <p:sldId id="1206" r:id="rId30"/>
    <p:sldId id="1210" r:id="rId31"/>
    <p:sldId id="1100" r:id="rId32"/>
    <p:sldId id="3919" r:id="rId33"/>
    <p:sldId id="3931" r:id="rId34"/>
    <p:sldId id="3922" r:id="rId35"/>
    <p:sldId id="3950" r:id="rId36"/>
    <p:sldId id="3926" r:id="rId37"/>
    <p:sldId id="3925" r:id="rId38"/>
    <p:sldId id="3932" r:id="rId39"/>
    <p:sldId id="3933" r:id="rId40"/>
    <p:sldId id="3934" r:id="rId41"/>
    <p:sldId id="3948" r:id="rId42"/>
    <p:sldId id="3927" r:id="rId43"/>
    <p:sldId id="3937" r:id="rId44"/>
    <p:sldId id="3939" r:id="rId45"/>
    <p:sldId id="4099" r:id="rId46"/>
    <p:sldId id="4100" r:id="rId47"/>
    <p:sldId id="3929" r:id="rId48"/>
    <p:sldId id="3930" r:id="rId4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2" autoAdjust="0"/>
    <p:restoredTop sz="94694"/>
  </p:normalViewPr>
  <p:slideViewPr>
    <p:cSldViewPr snapToGrid="0" snapToObjects="1">
      <p:cViewPr varScale="1">
        <p:scale>
          <a:sx n="90" d="100"/>
          <a:sy n="90" d="100"/>
        </p:scale>
        <p:origin x="240" y="86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INFLATION!$H$26:$H$209</c:f>
              <c:numCache>
                <c:formatCode>#,##0.00</c:formatCode>
                <c:ptCount val="184"/>
                <c:pt idx="0">
                  <c:v>7.6814</c:v>
                </c:pt>
                <c:pt idx="1">
                  <c:v>7.2412000000000001</c:v>
                </c:pt>
                <c:pt idx="2">
                  <c:v>5.5917000000000003</c:v>
                </c:pt>
                <c:pt idx="3">
                  <c:v>5.9454000000000002</c:v>
                </c:pt>
                <c:pt idx="4">
                  <c:v>6.2087000000000003</c:v>
                </c:pt>
                <c:pt idx="5">
                  <c:v>6.1832000000000003</c:v>
                </c:pt>
                <c:pt idx="6">
                  <c:v>5.9001999999999999</c:v>
                </c:pt>
                <c:pt idx="7">
                  <c:v>6.0549999999999997</c:v>
                </c:pt>
                <c:pt idx="8">
                  <c:v>5.7290000000000001</c:v>
                </c:pt>
                <c:pt idx="9">
                  <c:v>5.6440000000000001</c:v>
                </c:pt>
                <c:pt idx="10">
                  <c:v>6.2678000000000003</c:v>
                </c:pt>
                <c:pt idx="11">
                  <c:v>5.8989000000000003</c:v>
                </c:pt>
                <c:pt idx="12">
                  <c:v>5.9557000000000002</c:v>
                </c:pt>
                <c:pt idx="13">
                  <c:v>5.9043999999999999</c:v>
                </c:pt>
                <c:pt idx="14">
                  <c:v>6.5327000000000002</c:v>
                </c:pt>
                <c:pt idx="15">
                  <c:v>6.9055</c:v>
                </c:pt>
                <c:pt idx="16">
                  <c:v>7.0926999999999998</c:v>
                </c:pt>
                <c:pt idx="17">
                  <c:v>7.3262</c:v>
                </c:pt>
                <c:pt idx="18">
                  <c:v>7.9278000000000004</c:v>
                </c:pt>
                <c:pt idx="19">
                  <c:v>8.0251000000000001</c:v>
                </c:pt>
                <c:pt idx="20">
                  <c:v>8.1870999999999992</c:v>
                </c:pt>
                <c:pt idx="21">
                  <c:v>8.6957000000000004</c:v>
                </c:pt>
                <c:pt idx="22">
                  <c:v>8.8415999999999997</c:v>
                </c:pt>
                <c:pt idx="23">
                  <c:v>8.9339999999999993</c:v>
                </c:pt>
                <c:pt idx="24">
                  <c:v>9.3725000000000005</c:v>
                </c:pt>
                <c:pt idx="25">
                  <c:v>9.0618999999999996</c:v>
                </c:pt>
                <c:pt idx="26">
                  <c:v>8.6786999999999992</c:v>
                </c:pt>
                <c:pt idx="27">
                  <c:v>7.8029000000000002</c:v>
                </c:pt>
                <c:pt idx="28">
                  <c:v>7.5187999999999997</c:v>
                </c:pt>
                <c:pt idx="29">
                  <c:v>7.0197000000000003</c:v>
                </c:pt>
                <c:pt idx="30">
                  <c:v>6.2378</c:v>
                </c:pt>
                <c:pt idx="31">
                  <c:v>5.8738999999999999</c:v>
                </c:pt>
                <c:pt idx="32">
                  <c:v>5.5898000000000003</c:v>
                </c:pt>
                <c:pt idx="33">
                  <c:v>5.0011999999999999</c:v>
                </c:pt>
                <c:pt idx="34">
                  <c:v>4.8236999999999997</c:v>
                </c:pt>
                <c:pt idx="35">
                  <c:v>4.9493999999999998</c:v>
                </c:pt>
                <c:pt idx="36">
                  <c:v>5.5327000000000002</c:v>
                </c:pt>
                <c:pt idx="37">
                  <c:v>4.9774000000000003</c:v>
                </c:pt>
                <c:pt idx="38">
                  <c:v>5.3811999999999998</c:v>
                </c:pt>
                <c:pt idx="39">
                  <c:v>4.7460000000000004</c:v>
                </c:pt>
                <c:pt idx="40">
                  <c:v>4.4131</c:v>
                </c:pt>
                <c:pt idx="41">
                  <c:v>3.9929999999999999</c:v>
                </c:pt>
                <c:pt idx="42">
                  <c:v>4.3289999999999997</c:v>
                </c:pt>
                <c:pt idx="43">
                  <c:v>4.2131999999999996</c:v>
                </c:pt>
                <c:pt idx="44">
                  <c:v>3.9744000000000002</c:v>
                </c:pt>
                <c:pt idx="45">
                  <c:v>3.3332999999999999</c:v>
                </c:pt>
                <c:pt idx="46">
                  <c:v>3.1524000000000001</c:v>
                </c:pt>
                <c:pt idx="47">
                  <c:v>2.6154999999999999</c:v>
                </c:pt>
                <c:pt idx="48">
                  <c:v>3.1114999999999999</c:v>
                </c:pt>
                <c:pt idx="49">
                  <c:v>3.7037</c:v>
                </c:pt>
                <c:pt idx="50">
                  <c:v>3.9182000000000001</c:v>
                </c:pt>
                <c:pt idx="51">
                  <c:v>4.1420000000000003</c:v>
                </c:pt>
                <c:pt idx="52">
                  <c:v>3.6194999999999999</c:v>
                </c:pt>
                <c:pt idx="53">
                  <c:v>3.7610000000000001</c:v>
                </c:pt>
                <c:pt idx="54">
                  <c:v>3.9434999999999998</c:v>
                </c:pt>
                <c:pt idx="55">
                  <c:v>4.1837999999999997</c:v>
                </c:pt>
                <c:pt idx="56">
                  <c:v>4.3689</c:v>
                </c:pt>
                <c:pt idx="57">
                  <c:v>4.5564</c:v>
                </c:pt>
                <c:pt idx="58">
                  <c:v>4.5777000000000001</c:v>
                </c:pt>
                <c:pt idx="59">
                  <c:v>4.3205</c:v>
                </c:pt>
                <c:pt idx="60">
                  <c:v>3.9843999999999999</c:v>
                </c:pt>
                <c:pt idx="61">
                  <c:v>4.0217000000000001</c:v>
                </c:pt>
                <c:pt idx="62">
                  <c:v>3.8168000000000002</c:v>
                </c:pt>
                <c:pt idx="63">
                  <c:v>4.3840000000000003</c:v>
                </c:pt>
                <c:pt idx="64">
                  <c:v>4.2648999999999999</c:v>
                </c:pt>
                <c:pt idx="65">
                  <c:v>3.4944000000000002</c:v>
                </c:pt>
                <c:pt idx="66">
                  <c:v>3.3824000000000001</c:v>
                </c:pt>
                <c:pt idx="67">
                  <c:v>3.3527999999999998</c:v>
                </c:pt>
                <c:pt idx="68">
                  <c:v>3.1930000000000001</c:v>
                </c:pt>
                <c:pt idx="69">
                  <c:v>3.2498</c:v>
                </c:pt>
                <c:pt idx="70">
                  <c:v>3.1074000000000002</c:v>
                </c:pt>
                <c:pt idx="71">
                  <c:v>2.7909000000000002</c:v>
                </c:pt>
                <c:pt idx="72">
                  <c:v>2.7065999999999999</c:v>
                </c:pt>
                <c:pt idx="73">
                  <c:v>2.7801999999999998</c:v>
                </c:pt>
                <c:pt idx="74">
                  <c:v>2.7557999999999998</c:v>
                </c:pt>
                <c:pt idx="75">
                  <c:v>3.0522</c:v>
                </c:pt>
                <c:pt idx="76">
                  <c:v>2.8332000000000002</c:v>
                </c:pt>
                <c:pt idx="77">
                  <c:v>2.7631000000000001</c:v>
                </c:pt>
                <c:pt idx="78">
                  <c:v>2.8923999999999999</c:v>
                </c:pt>
                <c:pt idx="79">
                  <c:v>3.0516999999999999</c:v>
                </c:pt>
                <c:pt idx="80">
                  <c:v>3.1029</c:v>
                </c:pt>
                <c:pt idx="81">
                  <c:v>2.8929</c:v>
                </c:pt>
                <c:pt idx="82">
                  <c:v>2.9361999999999999</c:v>
                </c:pt>
                <c:pt idx="83">
                  <c:v>2.5676999999999999</c:v>
                </c:pt>
                <c:pt idx="84">
                  <c:v>2.3504999999999998</c:v>
                </c:pt>
                <c:pt idx="85">
                  <c:v>2.3622999999999998</c:v>
                </c:pt>
                <c:pt idx="86">
                  <c:v>2.5023</c:v>
                </c:pt>
                <c:pt idx="87">
                  <c:v>2.5049999999999999</c:v>
                </c:pt>
                <c:pt idx="88">
                  <c:v>2.5649999999999999</c:v>
                </c:pt>
                <c:pt idx="89">
                  <c:v>2.5781999999999998</c:v>
                </c:pt>
                <c:pt idx="90">
                  <c:v>2.423</c:v>
                </c:pt>
                <c:pt idx="91">
                  <c:v>2.4550000000000001</c:v>
                </c:pt>
                <c:pt idx="92">
                  <c:v>2.2968000000000002</c:v>
                </c:pt>
                <c:pt idx="93">
                  <c:v>2.2338</c:v>
                </c:pt>
                <c:pt idx="94">
                  <c:v>2.0482999999999998</c:v>
                </c:pt>
                <c:pt idx="95">
                  <c:v>2.0345</c:v>
                </c:pt>
                <c:pt idx="96">
                  <c:v>1.8525</c:v>
                </c:pt>
                <c:pt idx="97">
                  <c:v>1.5446</c:v>
                </c:pt>
                <c:pt idx="98">
                  <c:v>1.7404999999999999</c:v>
                </c:pt>
                <c:pt idx="99">
                  <c:v>1.8674999999999999</c:v>
                </c:pt>
                <c:pt idx="100">
                  <c:v>1.8129999999999999</c:v>
                </c:pt>
                <c:pt idx="101">
                  <c:v>1.9881</c:v>
                </c:pt>
                <c:pt idx="102">
                  <c:v>2.2149999999999999</c:v>
                </c:pt>
                <c:pt idx="103">
                  <c:v>2.3742999999999999</c:v>
                </c:pt>
                <c:pt idx="104">
                  <c:v>2.2595000000000001</c:v>
                </c:pt>
                <c:pt idx="105">
                  <c:v>2.1217999999999999</c:v>
                </c:pt>
                <c:pt idx="106">
                  <c:v>2.0695999999999999</c:v>
                </c:pt>
                <c:pt idx="107">
                  <c:v>2.0891000000000002</c:v>
                </c:pt>
                <c:pt idx="108">
                  <c:v>1.7377</c:v>
                </c:pt>
                <c:pt idx="109">
                  <c:v>1.7831999999999999</c:v>
                </c:pt>
                <c:pt idx="110">
                  <c:v>1.9280999999999999</c:v>
                </c:pt>
                <c:pt idx="111">
                  <c:v>1.8935999999999999</c:v>
                </c:pt>
                <c:pt idx="112">
                  <c:v>1.9253</c:v>
                </c:pt>
                <c:pt idx="113">
                  <c:v>1.8409</c:v>
                </c:pt>
                <c:pt idx="114">
                  <c:v>1.7747999999999999</c:v>
                </c:pt>
                <c:pt idx="115">
                  <c:v>1.7225999999999999</c:v>
                </c:pt>
                <c:pt idx="116">
                  <c:v>1.7551000000000001</c:v>
                </c:pt>
                <c:pt idx="117">
                  <c:v>1.5686</c:v>
                </c:pt>
                <c:pt idx="118">
                  <c:v>1.8331</c:v>
                </c:pt>
                <c:pt idx="119">
                  <c:v>2.1528</c:v>
                </c:pt>
                <c:pt idx="120">
                  <c:v>1.9992000000000001</c:v>
                </c:pt>
                <c:pt idx="121">
                  <c:v>1.9775</c:v>
                </c:pt>
                <c:pt idx="122">
                  <c:v>2.2313000000000001</c:v>
                </c:pt>
                <c:pt idx="123">
                  <c:v>2.2452000000000001</c:v>
                </c:pt>
                <c:pt idx="124">
                  <c:v>2.1876000000000002</c:v>
                </c:pt>
                <c:pt idx="125">
                  <c:v>2.1911</c:v>
                </c:pt>
                <c:pt idx="126">
                  <c:v>2.2606000000000002</c:v>
                </c:pt>
                <c:pt idx="127">
                  <c:v>2.3919000000000001</c:v>
                </c:pt>
                <c:pt idx="128">
                  <c:v>2.2698</c:v>
                </c:pt>
                <c:pt idx="129">
                  <c:v>2.1312000000000002</c:v>
                </c:pt>
                <c:pt idx="130">
                  <c:v>2.2921999999999998</c:v>
                </c:pt>
                <c:pt idx="131">
                  <c:v>2.2673000000000001</c:v>
                </c:pt>
                <c:pt idx="132">
                  <c:v>2.2425000000000002</c:v>
                </c:pt>
                <c:pt idx="133">
                  <c:v>2.2444999999999999</c:v>
                </c:pt>
                <c:pt idx="134">
                  <c:v>2.3917000000000002</c:v>
                </c:pt>
                <c:pt idx="135">
                  <c:v>2.2277</c:v>
                </c:pt>
                <c:pt idx="136">
                  <c:v>1.9411</c:v>
                </c:pt>
                <c:pt idx="137">
                  <c:v>1.2529999999999999</c:v>
                </c:pt>
                <c:pt idx="138">
                  <c:v>1.4694</c:v>
                </c:pt>
                <c:pt idx="139">
                  <c:v>1.4576</c:v>
                </c:pt>
                <c:pt idx="140">
                  <c:v>1.4816</c:v>
                </c:pt>
                <c:pt idx="141">
                  <c:v>1.5317000000000001</c:v>
                </c:pt>
                <c:pt idx="142">
                  <c:v>1.6557999999999999</c:v>
                </c:pt>
                <c:pt idx="143">
                  <c:v>1.5025999999999999</c:v>
                </c:pt>
                <c:pt idx="144">
                  <c:v>1.522</c:v>
                </c:pt>
                <c:pt idx="145">
                  <c:v>1.5032000000000001</c:v>
                </c:pt>
                <c:pt idx="146">
                  <c:v>1.7729999999999999</c:v>
                </c:pt>
                <c:pt idx="147">
                  <c:v>1.8874</c:v>
                </c:pt>
                <c:pt idx="148">
                  <c:v>1.9301999999999999</c:v>
                </c:pt>
                <c:pt idx="149">
                  <c:v>1.7483</c:v>
                </c:pt>
                <c:pt idx="150">
                  <c:v>1.9376</c:v>
                </c:pt>
                <c:pt idx="151">
                  <c:v>1.8588</c:v>
                </c:pt>
                <c:pt idx="152">
                  <c:v>1.9932000000000001</c:v>
                </c:pt>
                <c:pt idx="153">
                  <c:v>1.9262999999999999</c:v>
                </c:pt>
                <c:pt idx="154">
                  <c:v>1.8684000000000001</c:v>
                </c:pt>
                <c:pt idx="155">
                  <c:v>1.8130999999999999</c:v>
                </c:pt>
                <c:pt idx="156">
                  <c:v>1.8067</c:v>
                </c:pt>
                <c:pt idx="157">
                  <c:v>1.8391999999999999</c:v>
                </c:pt>
                <c:pt idx="158">
                  <c:v>1.8751</c:v>
                </c:pt>
                <c:pt idx="159">
                  <c:v>1.966</c:v>
                </c:pt>
                <c:pt idx="160">
                  <c:v>1.8653999999999999</c:v>
                </c:pt>
                <c:pt idx="161">
                  <c:v>1.7706999999999999</c:v>
                </c:pt>
                <c:pt idx="162">
                  <c:v>1.8144</c:v>
                </c:pt>
                <c:pt idx="163">
                  <c:v>1.7656000000000001</c:v>
                </c:pt>
                <c:pt idx="164">
                  <c:v>1.8526</c:v>
                </c:pt>
                <c:pt idx="165">
                  <c:v>1.8085</c:v>
                </c:pt>
                <c:pt idx="166">
                  <c:v>1.8686</c:v>
                </c:pt>
                <c:pt idx="167">
                  <c:v>1.8892</c:v>
                </c:pt>
                <c:pt idx="168">
                  <c:v>1.9401999999999999</c:v>
                </c:pt>
                <c:pt idx="169">
                  <c:v>2.1025</c:v>
                </c:pt>
                <c:pt idx="170">
                  <c:v>2.0102000000000002</c:v>
                </c:pt>
                <c:pt idx="171">
                  <c:v>1.9432</c:v>
                </c:pt>
                <c:pt idx="172">
                  <c:v>1.998</c:v>
                </c:pt>
                <c:pt idx="173">
                  <c:v>2.0365000000000002</c:v>
                </c:pt>
                <c:pt idx="174">
                  <c:v>2.1011000000000002</c:v>
                </c:pt>
                <c:pt idx="175">
                  <c:v>2.2248999999999999</c:v>
                </c:pt>
                <c:pt idx="176">
                  <c:v>2.2151000000000001</c:v>
                </c:pt>
                <c:pt idx="177">
                  <c:v>2.1038000000000001</c:v>
                </c:pt>
                <c:pt idx="178">
                  <c:v>2.0131000000000001</c:v>
                </c:pt>
                <c:pt idx="179">
                  <c:v>1.9786999999999999</c:v>
                </c:pt>
                <c:pt idx="180">
                  <c:v>1.9404999999999999</c:v>
                </c:pt>
                <c:pt idx="181">
                  <c:v>1.9268000000000001</c:v>
                </c:pt>
                <c:pt idx="182">
                  <c:v>1.3731</c:v>
                </c:pt>
                <c:pt idx="183">
                  <c:v>1.5176000000000001</c:v>
                </c:pt>
              </c:numCache>
            </c:numRef>
          </c:val>
          <c:smooth val="0"/>
          <c:extLst>
            <c:ext xmlns:c16="http://schemas.microsoft.com/office/drawing/2014/chart" uri="{C3380CC4-5D6E-409C-BE32-E72D297353CC}">
              <c16:uniqueId val="{00000000-140C-4F90-8952-AEF171B0205D}"/>
            </c:ext>
          </c:extLst>
        </c:ser>
        <c:ser>
          <c:idx val="1"/>
          <c:order val="1"/>
          <c:tx>
            <c:v>Actual Inflation</c:v>
          </c:tx>
          <c:spPr>
            <a:ln w="34925" cap="rnd">
              <a:solidFill>
                <a:schemeClr val="accent2"/>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INFLATION!$I$26:$I$209</c:f>
              <c:numCache>
                <c:formatCode>0.0</c:formatCode>
                <c:ptCount val="184"/>
                <c:pt idx="0">
                  <c:v>6.1181700000000001</c:v>
                </c:pt>
                <c:pt idx="1">
                  <c:v>5.6155400000000002</c:v>
                </c:pt>
                <c:pt idx="2">
                  <c:v>5.1222399999999997</c:v>
                </c:pt>
                <c:pt idx="3">
                  <c:v>5.2473200000000002</c:v>
                </c:pt>
                <c:pt idx="4">
                  <c:v>5.8236999999999997</c:v>
                </c:pt>
                <c:pt idx="5">
                  <c:v>6.2463899999999999</c:v>
                </c:pt>
                <c:pt idx="6">
                  <c:v>6.1667500000000004</c:v>
                </c:pt>
                <c:pt idx="7">
                  <c:v>6.5491700000000002</c:v>
                </c:pt>
                <c:pt idx="8">
                  <c:v>6.38727</c:v>
                </c:pt>
                <c:pt idx="9">
                  <c:v>6.9138200000000003</c:v>
                </c:pt>
                <c:pt idx="10">
                  <c:v>7.4208699999999999</c:v>
                </c:pt>
                <c:pt idx="11">
                  <c:v>7.30185</c:v>
                </c:pt>
                <c:pt idx="12">
                  <c:v>7.6887699999999999</c:v>
                </c:pt>
                <c:pt idx="13">
                  <c:v>8.2583300000000008</c:v>
                </c:pt>
                <c:pt idx="14">
                  <c:v>8.7781599999999997</c:v>
                </c:pt>
                <c:pt idx="15">
                  <c:v>8.5748499999999996</c:v>
                </c:pt>
                <c:pt idx="16">
                  <c:v>8.8726900000000004</c:v>
                </c:pt>
                <c:pt idx="17">
                  <c:v>8.7959300000000002</c:v>
                </c:pt>
                <c:pt idx="18">
                  <c:v>8.8502299999999998</c:v>
                </c:pt>
                <c:pt idx="19">
                  <c:v>9.6504399999999997</c:v>
                </c:pt>
                <c:pt idx="20">
                  <c:v>10.22195</c:v>
                </c:pt>
                <c:pt idx="21">
                  <c:v>9.7951899999999998</c:v>
                </c:pt>
                <c:pt idx="22">
                  <c:v>9.4146900000000002</c:v>
                </c:pt>
                <c:pt idx="23">
                  <c:v>8.4791000000000007</c:v>
                </c:pt>
                <c:pt idx="24">
                  <c:v>7.1512799999999999</c:v>
                </c:pt>
                <c:pt idx="25">
                  <c:v>6.4340900000000003</c:v>
                </c:pt>
                <c:pt idx="26">
                  <c:v>5.9512600000000004</c:v>
                </c:pt>
                <c:pt idx="27">
                  <c:v>5.2291400000000001</c:v>
                </c:pt>
                <c:pt idx="28">
                  <c:v>4.5829300000000002</c:v>
                </c:pt>
                <c:pt idx="29">
                  <c:v>4.0095900000000002</c:v>
                </c:pt>
                <c:pt idx="30">
                  <c:v>3.6442600000000001</c:v>
                </c:pt>
                <c:pt idx="31">
                  <c:v>3.3608699999999998</c:v>
                </c:pt>
                <c:pt idx="32">
                  <c:v>3.62561</c:v>
                </c:pt>
                <c:pt idx="33">
                  <c:v>3.73874</c:v>
                </c:pt>
                <c:pt idx="34">
                  <c:v>3.5609799999999998</c:v>
                </c:pt>
                <c:pt idx="35">
                  <c:v>3.5496500000000002</c:v>
                </c:pt>
                <c:pt idx="36">
                  <c:v>3.5255800000000002</c:v>
                </c:pt>
                <c:pt idx="37">
                  <c:v>3.30952</c:v>
                </c:pt>
                <c:pt idx="38">
                  <c:v>3.0167199999999998</c:v>
                </c:pt>
                <c:pt idx="39">
                  <c:v>2.8242500000000001</c:v>
                </c:pt>
                <c:pt idx="40">
                  <c:v>2.32463</c:v>
                </c:pt>
                <c:pt idx="41">
                  <c:v>2.0541399999999999</c:v>
                </c:pt>
                <c:pt idx="42">
                  <c:v>1.85903</c:v>
                </c:pt>
                <c:pt idx="43">
                  <c:v>1.8432299999999999</c:v>
                </c:pt>
                <c:pt idx="44">
                  <c:v>1.9824200000000001</c:v>
                </c:pt>
                <c:pt idx="45">
                  <c:v>2.3029099999999998</c:v>
                </c:pt>
                <c:pt idx="46">
                  <c:v>2.6541999999999999</c:v>
                </c:pt>
                <c:pt idx="47">
                  <c:v>2.9129299999999998</c:v>
                </c:pt>
                <c:pt idx="48">
                  <c:v>3.06481</c:v>
                </c:pt>
                <c:pt idx="49">
                  <c:v>3.35195</c:v>
                </c:pt>
                <c:pt idx="50">
                  <c:v>3.8023099999999999</c:v>
                </c:pt>
                <c:pt idx="51">
                  <c:v>3.8711000000000002</c:v>
                </c:pt>
                <c:pt idx="52">
                  <c:v>4.1387</c:v>
                </c:pt>
                <c:pt idx="53">
                  <c:v>4.2317099999999996</c:v>
                </c:pt>
                <c:pt idx="54">
                  <c:v>3.7539799999999999</c:v>
                </c:pt>
                <c:pt idx="55">
                  <c:v>3.5982599999999998</c:v>
                </c:pt>
                <c:pt idx="56">
                  <c:v>3.63381</c:v>
                </c:pt>
                <c:pt idx="57">
                  <c:v>3.6903800000000002</c:v>
                </c:pt>
                <c:pt idx="58">
                  <c:v>3.8210600000000001</c:v>
                </c:pt>
                <c:pt idx="59">
                  <c:v>3.85365</c:v>
                </c:pt>
                <c:pt idx="60">
                  <c:v>3.7519499999999999</c:v>
                </c:pt>
                <c:pt idx="61">
                  <c:v>3.3572000000000002</c:v>
                </c:pt>
                <c:pt idx="62">
                  <c:v>3.27861</c:v>
                </c:pt>
                <c:pt idx="63">
                  <c:v>3.1240299999999999</c:v>
                </c:pt>
                <c:pt idx="64">
                  <c:v>2.5035699999999999</c:v>
                </c:pt>
                <c:pt idx="65">
                  <c:v>2.3678400000000002</c:v>
                </c:pt>
                <c:pt idx="66">
                  <c:v>2.0709399999999998</c:v>
                </c:pt>
                <c:pt idx="67">
                  <c:v>2.1670799999999999</c:v>
                </c:pt>
                <c:pt idx="68">
                  <c:v>2.3599600000000001</c:v>
                </c:pt>
                <c:pt idx="69">
                  <c:v>2.35331</c:v>
                </c:pt>
                <c:pt idx="70">
                  <c:v>2.4605100000000002</c:v>
                </c:pt>
                <c:pt idx="71">
                  <c:v>2.3155399999999999</c:v>
                </c:pt>
                <c:pt idx="72">
                  <c:v>2.2308500000000002</c:v>
                </c:pt>
                <c:pt idx="73">
                  <c:v>2.1171899999999999</c:v>
                </c:pt>
                <c:pt idx="74">
                  <c:v>2.0960000000000001</c:v>
                </c:pt>
                <c:pt idx="75">
                  <c:v>2.0932599999999999</c:v>
                </c:pt>
                <c:pt idx="76">
                  <c:v>2.15924</c:v>
                </c:pt>
                <c:pt idx="77">
                  <c:v>2.1560000000000001</c:v>
                </c:pt>
                <c:pt idx="78">
                  <c:v>2.0742400000000001</c:v>
                </c:pt>
                <c:pt idx="79">
                  <c:v>2.01227</c:v>
                </c:pt>
                <c:pt idx="80">
                  <c:v>1.9495100000000001</c:v>
                </c:pt>
                <c:pt idx="81">
                  <c:v>1.88297</c:v>
                </c:pt>
                <c:pt idx="82">
                  <c:v>1.7154</c:v>
                </c:pt>
                <c:pt idx="83">
                  <c:v>1.76799</c:v>
                </c:pt>
                <c:pt idx="84">
                  <c:v>1.88472</c:v>
                </c:pt>
                <c:pt idx="85">
                  <c:v>1.6700699999999999</c:v>
                </c:pt>
                <c:pt idx="86">
                  <c:v>1.77796</c:v>
                </c:pt>
                <c:pt idx="87">
                  <c:v>1.5702</c:v>
                </c:pt>
                <c:pt idx="88">
                  <c:v>1.11666</c:v>
                </c:pt>
                <c:pt idx="89">
                  <c:v>1.14944</c:v>
                </c:pt>
                <c:pt idx="90">
                  <c:v>1.1458200000000001</c:v>
                </c:pt>
                <c:pt idx="91">
                  <c:v>1.09124</c:v>
                </c:pt>
                <c:pt idx="92">
                  <c:v>1.2659100000000001</c:v>
                </c:pt>
                <c:pt idx="93">
                  <c:v>1.4108099999999999</c:v>
                </c:pt>
                <c:pt idx="94">
                  <c:v>1.33579</c:v>
                </c:pt>
                <c:pt idx="95">
                  <c:v>1.6165499999999999</c:v>
                </c:pt>
                <c:pt idx="96">
                  <c:v>1.96479</c:v>
                </c:pt>
                <c:pt idx="97">
                  <c:v>2.2135500000000001</c:v>
                </c:pt>
                <c:pt idx="98">
                  <c:v>2.44787</c:v>
                </c:pt>
                <c:pt idx="99">
                  <c:v>2.4383300000000001</c:v>
                </c:pt>
                <c:pt idx="100">
                  <c:v>2.4300000000000002</c:v>
                </c:pt>
                <c:pt idx="101">
                  <c:v>2.4110900000000002</c:v>
                </c:pt>
                <c:pt idx="102">
                  <c:v>2.2143299999999999</c:v>
                </c:pt>
                <c:pt idx="103">
                  <c:v>1.9786999999999999</c:v>
                </c:pt>
                <c:pt idx="104">
                  <c:v>1.64133</c:v>
                </c:pt>
                <c:pt idx="105">
                  <c:v>1.3804700000000001</c:v>
                </c:pt>
                <c:pt idx="106">
                  <c:v>1.47007</c:v>
                </c:pt>
                <c:pt idx="107">
                  <c:v>1.73593</c:v>
                </c:pt>
                <c:pt idx="108">
                  <c:v>1.9141900000000001</c:v>
                </c:pt>
                <c:pt idx="109">
                  <c:v>1.9125300000000001</c:v>
                </c:pt>
                <c:pt idx="110">
                  <c:v>2.0006900000000001</c:v>
                </c:pt>
                <c:pt idx="111">
                  <c:v>2.0431699999999999</c:v>
                </c:pt>
                <c:pt idx="112">
                  <c:v>2.2548599999999999</c:v>
                </c:pt>
                <c:pt idx="113">
                  <c:v>2.7220399999999998</c:v>
                </c:pt>
                <c:pt idx="114">
                  <c:v>2.7972399999999999</c:v>
                </c:pt>
                <c:pt idx="115">
                  <c:v>2.95777</c:v>
                </c:pt>
                <c:pt idx="116">
                  <c:v>3.0490499999999998</c:v>
                </c:pt>
                <c:pt idx="117">
                  <c:v>2.9715400000000001</c:v>
                </c:pt>
                <c:pt idx="118">
                  <c:v>3.2451400000000001</c:v>
                </c:pt>
                <c:pt idx="119">
                  <c:v>3.2820299999999998</c:v>
                </c:pt>
                <c:pt idx="120">
                  <c:v>3.1878600000000001</c:v>
                </c:pt>
                <c:pt idx="121">
                  <c:v>3.3508599999999999</c:v>
                </c:pt>
                <c:pt idx="122">
                  <c:v>3.1340300000000001</c:v>
                </c:pt>
                <c:pt idx="123">
                  <c:v>2.6889400000000001</c:v>
                </c:pt>
                <c:pt idx="124">
                  <c:v>2.9481299999999999</c:v>
                </c:pt>
                <c:pt idx="125">
                  <c:v>2.7255600000000002</c:v>
                </c:pt>
                <c:pt idx="126">
                  <c:v>2.5433599999999998</c:v>
                </c:pt>
                <c:pt idx="127">
                  <c:v>2.5943499999999999</c:v>
                </c:pt>
                <c:pt idx="128">
                  <c:v>1.9773700000000001</c:v>
                </c:pt>
                <c:pt idx="129">
                  <c:v>1.81389</c:v>
                </c:pt>
                <c:pt idx="130">
                  <c:v>2.0520200000000002</c:v>
                </c:pt>
                <c:pt idx="131">
                  <c:v>1.8622700000000001</c:v>
                </c:pt>
                <c:pt idx="132">
                  <c:v>1.4553400000000001</c:v>
                </c:pt>
                <c:pt idx="133">
                  <c:v>0.76702000000000004</c:v>
                </c:pt>
                <c:pt idx="134">
                  <c:v>0.1202</c:v>
                </c:pt>
                <c:pt idx="135">
                  <c:v>0.21249000000000001</c:v>
                </c:pt>
                <c:pt idx="136">
                  <c:v>0.53464</c:v>
                </c:pt>
                <c:pt idx="137">
                  <c:v>1.20187</c:v>
                </c:pt>
                <c:pt idx="138">
                  <c:v>1.3985700000000001</c:v>
                </c:pt>
                <c:pt idx="139">
                  <c:v>1.6574500000000001</c:v>
                </c:pt>
                <c:pt idx="140">
                  <c:v>1.90524</c:v>
                </c:pt>
                <c:pt idx="141">
                  <c:v>2.0803799999999999</c:v>
                </c:pt>
                <c:pt idx="142">
                  <c:v>2.40232</c:v>
                </c:pt>
                <c:pt idx="143">
                  <c:v>1.9288400000000001</c:v>
                </c:pt>
                <c:pt idx="144">
                  <c:v>2.0206300000000001</c:v>
                </c:pt>
                <c:pt idx="145">
                  <c:v>1.7593799999999999</c:v>
                </c:pt>
                <c:pt idx="146">
                  <c:v>1.6583000000000001</c:v>
                </c:pt>
                <c:pt idx="147">
                  <c:v>2.05037</c:v>
                </c:pt>
                <c:pt idx="148">
                  <c:v>1.8406499999999999</c:v>
                </c:pt>
                <c:pt idx="149">
                  <c:v>1.71994</c:v>
                </c:pt>
                <c:pt idx="150">
                  <c:v>1.67215</c:v>
                </c:pt>
                <c:pt idx="151">
                  <c:v>1.7639800000000001</c:v>
                </c:pt>
                <c:pt idx="152">
                  <c:v>1.78068</c:v>
                </c:pt>
                <c:pt idx="153">
                  <c:v>2.0674800000000002</c:v>
                </c:pt>
                <c:pt idx="154">
                  <c:v>2.03227</c:v>
                </c:pt>
                <c:pt idx="155">
                  <c:v>1.5948899999999999</c:v>
                </c:pt>
                <c:pt idx="156">
                  <c:v>1.1375299999999999</c:v>
                </c:pt>
                <c:pt idx="157">
                  <c:v>1.11277</c:v>
                </c:pt>
                <c:pt idx="158">
                  <c:v>0.97328999999999999</c:v>
                </c:pt>
                <c:pt idx="159">
                  <c:v>0.79596999999999996</c:v>
                </c:pt>
                <c:pt idx="160">
                  <c:v>0.75111000000000006</c:v>
                </c:pt>
                <c:pt idx="161">
                  <c:v>0.91615000000000002</c:v>
                </c:pt>
                <c:pt idx="162">
                  <c:v>0.89532999999999996</c:v>
                </c:pt>
                <c:pt idx="163">
                  <c:v>1.43648</c:v>
                </c:pt>
                <c:pt idx="164">
                  <c:v>2.0306000000000002</c:v>
                </c:pt>
                <c:pt idx="165">
                  <c:v>1.6405400000000001</c:v>
                </c:pt>
                <c:pt idx="166">
                  <c:v>1.86351</c:v>
                </c:pt>
                <c:pt idx="167">
                  <c:v>2.05002</c:v>
                </c:pt>
                <c:pt idx="168">
                  <c:v>2.0892300000000001</c:v>
                </c:pt>
                <c:pt idx="169">
                  <c:v>2.6683699999999999</c:v>
                </c:pt>
                <c:pt idx="170">
                  <c:v>2.4966900000000001</c:v>
                </c:pt>
                <c:pt idx="171">
                  <c:v>2.3051400000000002</c:v>
                </c:pt>
                <c:pt idx="172">
                  <c:v>2.06203</c:v>
                </c:pt>
                <c:pt idx="173">
                  <c:v>1.73994</c:v>
                </c:pt>
                <c:pt idx="174">
                  <c:v>1.73603</c:v>
                </c:pt>
                <c:pt idx="175">
                  <c:v>1.6217699999999999</c:v>
                </c:pt>
                <c:pt idx="176">
                  <c:v>1.6428400000000001</c:v>
                </c:pt>
                <c:pt idx="177">
                  <c:v>0.63039000000000001</c:v>
                </c:pt>
                <c:pt idx="178">
                  <c:v>1.21848</c:v>
                </c:pt>
                <c:pt idx="179">
                  <c:v>1.2931699999999999</c:v>
                </c:pt>
                <c:pt idx="180">
                  <c:v>2.0344799999999998</c:v>
                </c:pt>
                <c:pt idx="181">
                  <c:v>4.03512</c:v>
                </c:pt>
                <c:pt idx="182">
                  <c:v>4.5895999999999999</c:v>
                </c:pt>
                <c:pt idx="183">
                  <c:v>5.8529</c:v>
                </c:pt>
              </c:numCache>
            </c:numRef>
          </c:val>
          <c:smooth val="0"/>
          <c:extLst>
            <c:ext xmlns:c16="http://schemas.microsoft.com/office/drawing/2014/chart" uri="{C3380CC4-5D6E-409C-BE32-E72D297353CC}">
              <c16:uniqueId val="{00000001-140C-4F90-8952-AEF171B0205D}"/>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yyyy\-mm\-dd"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800"/>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v>Fed's Preferred Measure</c:v>
          </c:tx>
          <c:spPr>
            <a:ln w="34925" cap="rnd">
              <a:solidFill>
                <a:schemeClr val="lt1"/>
              </a:solidFill>
              <a:round/>
            </a:ln>
            <a:effectLst>
              <a:outerShdw dist="25400" dir="2700000" algn="tl" rotWithShape="0">
                <a:schemeClr val="accent1"/>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Graph'!$B$24:$B$47</c:f>
              <c:numCache>
                <c:formatCode>0.000</c:formatCode>
                <c:ptCount val="24"/>
                <c:pt idx="0">
                  <c:v>111.002</c:v>
                </c:pt>
                <c:pt idx="1">
                  <c:v>111.071</c:v>
                </c:pt>
                <c:pt idx="2">
                  <c:v>110.80200000000001</c:v>
                </c:pt>
                <c:pt idx="3">
                  <c:v>110.21299999999999</c:v>
                </c:pt>
                <c:pt idx="4">
                  <c:v>110.38500000000001</c:v>
                </c:pt>
                <c:pt idx="5">
                  <c:v>110.91800000000001</c:v>
                </c:pt>
                <c:pt idx="6">
                  <c:v>111.221</c:v>
                </c:pt>
                <c:pt idx="7">
                  <c:v>111.563</c:v>
                </c:pt>
                <c:pt idx="8">
                  <c:v>111.736</c:v>
                </c:pt>
                <c:pt idx="9">
                  <c:v>111.77500000000001</c:v>
                </c:pt>
                <c:pt idx="10">
                  <c:v>111.79</c:v>
                </c:pt>
                <c:pt idx="11">
                  <c:v>112.22</c:v>
                </c:pt>
                <c:pt idx="12">
                  <c:v>112.57</c:v>
                </c:pt>
                <c:pt idx="13">
                  <c:v>112.878</c:v>
                </c:pt>
                <c:pt idx="14">
                  <c:v>113.518</c:v>
                </c:pt>
                <c:pt idx="15">
                  <c:v>114.161</c:v>
                </c:pt>
                <c:pt idx="16">
                  <c:v>114.767</c:v>
                </c:pt>
                <c:pt idx="17">
                  <c:v>115.38800000000001</c:v>
                </c:pt>
                <c:pt idx="18">
                  <c:v>115.84699999999999</c:v>
                </c:pt>
                <c:pt idx="19">
                  <c:v>116.29</c:v>
                </c:pt>
                <c:pt idx="20">
                  <c:v>116.693</c:v>
                </c:pt>
                <c:pt idx="21">
                  <c:v>117.45</c:v>
                </c:pt>
                <c:pt idx="22">
                  <c:v>118.18600000000001</c:v>
                </c:pt>
                <c:pt idx="23">
                  <c:v>118.715</c:v>
                </c:pt>
              </c:numCache>
            </c:numRef>
          </c:val>
          <c:smooth val="0"/>
          <c:extLst>
            <c:ext xmlns:c16="http://schemas.microsoft.com/office/drawing/2014/chart" uri="{C3380CC4-5D6E-409C-BE32-E72D297353CC}">
              <c16:uniqueId val="{00000000-678C-4A43-965A-EAF0C39B5802}"/>
            </c:ext>
          </c:extLst>
        </c:ser>
        <c:ser>
          <c:idx val="1"/>
          <c:order val="1"/>
          <c:tx>
            <c:v>Fed's Target</c:v>
          </c:tx>
          <c:spPr>
            <a:ln w="34925" cap="rnd">
              <a:solidFill>
                <a:srgbClr val="FF0000"/>
              </a:solidFill>
              <a:round/>
            </a:ln>
            <a:effectLst>
              <a:outerShdw dist="25400" dir="2700000" algn="tl" rotWithShape="0">
                <a:schemeClr val="accent2"/>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Graph'!$E$24:$E$47</c:f>
              <c:numCache>
                <c:formatCode>General</c:formatCode>
                <c:ptCount val="24"/>
                <c:pt idx="0" formatCode="0.000">
                  <c:v>111.002</c:v>
                </c:pt>
                <c:pt idx="1">
                  <c:v>111.18532882767575</c:v>
                </c:pt>
                <c:pt idx="2">
                  <c:v>111.36896043781539</c:v>
                </c:pt>
                <c:pt idx="3">
                  <c:v>111.55289533048878</c:v>
                </c:pt>
                <c:pt idx="4">
                  <c:v>111.73713400659167</c:v>
                </c:pt>
                <c:pt idx="5">
                  <c:v>111.92167696784712</c:v>
                </c:pt>
                <c:pt idx="6">
                  <c:v>112.10652471680677</c:v>
                </c:pt>
                <c:pt idx="7">
                  <c:v>112.29167775685231</c:v>
                </c:pt>
                <c:pt idx="8">
                  <c:v>112.47713659219677</c:v>
                </c:pt>
                <c:pt idx="9">
                  <c:v>112.66290172788597</c:v>
                </c:pt>
                <c:pt idx="10">
                  <c:v>112.84897366979982</c:v>
                </c:pt>
                <c:pt idx="11">
                  <c:v>113.03535292465375</c:v>
                </c:pt>
                <c:pt idx="12">
                  <c:v>113.22204000000006</c:v>
                </c:pt>
                <c:pt idx="13">
                  <c:v>113.40903540422933</c:v>
                </c:pt>
                <c:pt idx="14">
                  <c:v>113.59633964657176</c:v>
                </c:pt>
                <c:pt idx="15">
                  <c:v>113.78395323709861</c:v>
                </c:pt>
                <c:pt idx="16">
                  <c:v>113.97187668672358</c:v>
                </c:pt>
                <c:pt idx="17">
                  <c:v>114.16011050720412</c:v>
                </c:pt>
                <c:pt idx="18">
                  <c:v>114.34865521114297</c:v>
                </c:pt>
                <c:pt idx="19">
                  <c:v>114.53751131198942</c:v>
                </c:pt>
                <c:pt idx="20">
                  <c:v>114.72667932404077</c:v>
                </c:pt>
                <c:pt idx="21">
                  <c:v>114.91615976244375</c:v>
                </c:pt>
                <c:pt idx="22">
                  <c:v>115.10595314319589</c:v>
                </c:pt>
                <c:pt idx="23">
                  <c:v>115.2960599831469</c:v>
                </c:pt>
              </c:numCache>
            </c:numRef>
          </c:val>
          <c:smooth val="0"/>
          <c:extLst>
            <c:ext xmlns:c16="http://schemas.microsoft.com/office/drawing/2014/chart" uri="{C3380CC4-5D6E-409C-BE32-E72D297353CC}">
              <c16:uniqueId val="{00000001-678C-4A43-965A-EAF0C39B5802}"/>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1"/>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2/8/22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of the Grand Alliance,  EU and national central banks</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42417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8</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run first.  Unemployment below the natural rate in 20 and 21 inflation rising.   Explain Long Run including unemployment range.</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97428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8671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President’s get too much responsibility for the short-run behavior of the economy, </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87024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wasn’t the rate increase baked in in the AM?  Why did it rise between 2 and 3?</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0114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an MBS.  It is being wound down quickly, started in </a:t>
            </a:r>
            <a:r>
              <a:rPr lang="en-US" dirty="0" err="1"/>
              <a:t>Noivember</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18205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Notice how, in general, all the rates move in the same direction.  But some rates, e.g., the prime rate, track the fed funds rate more closely than do the others, e.g., corporate bond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44315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a:t>
            </a:r>
            <a:r>
              <a:rPr lang="en-US" dirty="0" err="1"/>
              <a:t>Congrtessional</a:t>
            </a:r>
            <a:r>
              <a:rPr lang="en-US" dirty="0"/>
              <a:t>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accounts and sell new bond issues. ACH, Fed wire</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52976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spending in the economy.</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58796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economists expects slowing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62693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Jnauaryt</a:t>
            </a:r>
            <a:r>
              <a:rPr lang="en-US" dirty="0"/>
              <a:t> Meeting minutes will be released on Feb 16th</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02191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Hoover’s RFC lends more to banks than does the Fed.</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93685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72154" indent="-296102">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87677"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63730"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139782"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61092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082071"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55321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024360"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8</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4067482" y="8992400"/>
            <a:ext cx="3112266" cy="4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8</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434975" y="554038"/>
            <a:ext cx="6311900"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718469" y="4397588"/>
            <a:ext cx="5744455" cy="4358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Board is public, Banks are private, Governors are appointed by Pres and confirmed by the Senate for 14 year terms.  President selects one to act as Chair.  Powell to get a second term</a:t>
            </a:r>
          </a:p>
        </p:txBody>
      </p:sp>
    </p:spTree>
    <p:extLst>
      <p:ext uri="{BB962C8B-B14F-4D97-AF65-F5344CB8AC3E}">
        <p14:creationId xmlns:p14="http://schemas.microsoft.com/office/powerpoint/2010/main" val="33701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talk about unemployment  than </a:t>
            </a:r>
            <a:r>
              <a:rPr lang="en-US" dirty="0" err="1"/>
              <a:t>employmnet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12942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Vietnam, oil shocks stagflation 1981 (stagflation). Then 13.</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5950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Clemson University</a:t>
            </a: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9" name="Content Placeholder 8" descr="Chart, line chart&#10;&#10;Description automatically generated">
            <a:extLst>
              <a:ext uri="{FF2B5EF4-FFF2-40B4-BE49-F238E27FC236}">
                <a16:creationId xmlns:a16="http://schemas.microsoft.com/office/drawing/2014/main" id="{F6AD6F6F-6DE5-4F1B-8070-06B12747D366}"/>
              </a:ext>
            </a:extLst>
          </p:cNvPr>
          <p:cNvPicPr>
            <a:picLocks noGrp="1" noChangeAspect="1"/>
          </p:cNvPicPr>
          <p:nvPr>
            <p:ph idx="1"/>
          </p:nvPr>
        </p:nvPicPr>
        <p:blipFill>
          <a:blip r:embed="rId3"/>
          <a:stretch>
            <a:fillRect/>
          </a:stretch>
        </p:blipFill>
        <p:spPr>
          <a:xfrm>
            <a:off x="1027813" y="1325563"/>
            <a:ext cx="10424975" cy="4846320"/>
          </a:xfrm>
        </p:spPr>
      </p:pic>
      <p:sp>
        <p:nvSpPr>
          <p:cNvPr id="7" name="TextBox 6">
            <a:extLst>
              <a:ext uri="{FF2B5EF4-FFF2-40B4-BE49-F238E27FC236}">
                <a16:creationId xmlns:a16="http://schemas.microsoft.com/office/drawing/2014/main" id="{AA66F08D-D3EF-416D-A633-A1174B73E94E}"/>
              </a:ext>
            </a:extLst>
          </p:cNvPr>
          <p:cNvSpPr txBox="1"/>
          <p:nvPr/>
        </p:nvSpPr>
        <p:spPr>
          <a:xfrm>
            <a:off x="5624624" y="2323214"/>
            <a:ext cx="5539563" cy="830997"/>
          </a:xfrm>
          <a:prstGeom prst="rect">
            <a:avLst/>
          </a:prstGeom>
          <a:noFill/>
        </p:spPr>
        <p:txBody>
          <a:bodyPr wrap="square" rtlCol="0">
            <a:spAutoFit/>
          </a:bodyPr>
          <a:lstStyle/>
          <a:p>
            <a:r>
              <a:rPr lang="en-US" sz="2400" dirty="0">
                <a:solidFill>
                  <a:srgbClr val="C00000"/>
                </a:solidFill>
              </a:rPr>
              <a:t>Red</a:t>
            </a:r>
            <a:r>
              <a:rPr lang="en-US" sz="2400" dirty="0"/>
              <a:t> Line is “Natural” Unemployment</a:t>
            </a:r>
          </a:p>
          <a:p>
            <a:r>
              <a:rPr lang="en-US" sz="2400" dirty="0">
                <a:solidFill>
                  <a:schemeClr val="accent5">
                    <a:lumMod val="75000"/>
                  </a:schemeClr>
                </a:solidFill>
              </a:rPr>
              <a:t>Blue</a:t>
            </a:r>
            <a:r>
              <a:rPr lang="en-US" sz="2400" dirty="0"/>
              <a:t> Line Actual Unemployment</a:t>
            </a:r>
            <a:endParaRPr lang="en-US" dirty="0"/>
          </a:p>
        </p:txBody>
      </p:sp>
    </p:spTree>
    <p:extLst>
      <p:ext uri="{BB962C8B-B14F-4D97-AF65-F5344CB8AC3E}">
        <p14:creationId xmlns:p14="http://schemas.microsoft.com/office/powerpoint/2010/main" val="21279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23744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A F</a:t>
            </a:r>
            <a:r>
              <a:rPr lang="en-US" dirty="0">
                <a:solidFill>
                  <a:schemeClr val="accent5">
                    <a:lumMod val="50000"/>
                  </a:schemeClr>
                </a:solidFill>
              </a:rPr>
              <a:t>ew Definitions</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GDP and inflation.</a:t>
            </a:r>
          </a:p>
          <a:p>
            <a:pPr marL="0" indent="0">
              <a:buNone/>
            </a:pPr>
            <a:r>
              <a:rPr lang="en-US" dirty="0"/>
              <a:t>Total Spending or “Aggregate Demand.”</a:t>
            </a:r>
          </a:p>
          <a:p>
            <a:r>
              <a:rPr lang="en-US" dirty="0"/>
              <a:t>“Potential GDP” measures what the economy could produce at normal capacity.</a:t>
            </a:r>
          </a:p>
          <a:p>
            <a:r>
              <a:rPr lang="en-US" dirty="0"/>
              <a:t>The “Natural Rate” of unemployment is the unemployment rate when the economy is at potential (the “full-employment,” unemployment rate.)</a:t>
            </a:r>
          </a:p>
          <a:p>
            <a:r>
              <a:rPr lang="en-US" dirty="0"/>
              <a:t>Short and Long runs </a:t>
            </a:r>
          </a:p>
          <a:p>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(“aggregate demand”), the lower the unemployment rate.</a:t>
            </a:r>
          </a:p>
          <a:p>
            <a:r>
              <a:rPr lang="en-US" dirty="0"/>
              <a:t>Inflation:  </a:t>
            </a:r>
          </a:p>
          <a:p>
            <a:pPr marL="914400" lvl="1" indent="-457200">
              <a:buFont typeface="+mj-lt"/>
              <a:buAutoNum type="arabicPeriod"/>
            </a:pPr>
            <a:r>
              <a:rPr lang="en-US" dirty="0"/>
              <a:t>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Eco</a:t>
            </a:r>
            <a:r>
              <a:rPr lang="en-US" dirty="0"/>
              <a:t>nomic Determinants in FOMC Projections.</a:t>
            </a:r>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2319360475"/>
              </p:ext>
            </p:extLst>
          </p:nvPr>
        </p:nvGraphicFramePr>
        <p:xfrm>
          <a:off x="923032" y="1813143"/>
          <a:ext cx="9999442" cy="3776314"/>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a:effectLst/>
                        </a:rPr>
                        <a:t>Unemployment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98981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Fed </a:t>
            </a:r>
            <a:r>
              <a:rPr lang="en-US" dirty="0">
                <a:solidFill>
                  <a:schemeClr val="accent5">
                    <a:lumMod val="50000"/>
                  </a:schemeClr>
                </a:solidFill>
              </a:rPr>
              <a:t>Policymaking in Action</a:t>
            </a:r>
            <a:endParaRPr lang="en-US" dirty="0"/>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1358590303"/>
              </p:ext>
            </p:extLst>
          </p:nvPr>
        </p:nvGraphicFramePr>
        <p:xfrm>
          <a:off x="923032" y="1292147"/>
          <a:ext cx="9999442" cy="4682239"/>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dirty="0">
                          <a:effectLst/>
                        </a:rPr>
                        <a:t>Unemployment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r h="905925">
                <a:tc>
                  <a:txBody>
                    <a:bodyPr/>
                    <a:lstStyle/>
                    <a:p>
                      <a:pPr marL="0" marR="0">
                        <a:lnSpc>
                          <a:spcPct val="107000"/>
                        </a:lnSpc>
                        <a:spcBef>
                          <a:spcPts val="0"/>
                        </a:spcBef>
                        <a:spcAft>
                          <a:spcPts val="0"/>
                        </a:spcAft>
                      </a:pPr>
                      <a:r>
                        <a:rPr lang="en-US" sz="2800" dirty="0">
                          <a:effectLst/>
                        </a:rPr>
                        <a:t>Interest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1.6-1.9</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1.6-2.1</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1.9-2.6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solidFill>
                            <a:srgbClr val="C00000"/>
                          </a:solidFill>
                          <a:effectLst/>
                        </a:rPr>
                        <a:t>2.4-2.8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328669810"/>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43554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DCCE-A447-401A-B442-C2502B25374D}"/>
              </a:ext>
            </a:extLst>
          </p:cNvPr>
          <p:cNvSpPr>
            <a:spLocks noGrp="1"/>
          </p:cNvSpPr>
          <p:nvPr>
            <p:ph type="title"/>
          </p:nvPr>
        </p:nvSpPr>
        <p:spPr>
          <a:xfrm>
            <a:off x="838200" y="348965"/>
            <a:ext cx="10515600" cy="622586"/>
          </a:xfrm>
        </p:spPr>
        <p:txBody>
          <a:bodyPr>
            <a:normAutofit/>
          </a:bodyPr>
          <a:lstStyle/>
          <a:p>
            <a:r>
              <a:rPr lang="en-US" sz="3200" dirty="0">
                <a:solidFill>
                  <a:schemeClr val="bg1"/>
                </a:solidFill>
              </a:rPr>
              <a:t>Wh</a:t>
            </a:r>
            <a:r>
              <a:rPr lang="en-US" sz="3200" dirty="0">
                <a:solidFill>
                  <a:srgbClr val="002060"/>
                </a:solidFill>
              </a:rPr>
              <a:t>at about Fiscal Policy (tax rates and govt spending)?</a:t>
            </a:r>
          </a:p>
        </p:txBody>
      </p:sp>
      <p:sp>
        <p:nvSpPr>
          <p:cNvPr id="3" name="Rectangle 3">
            <a:extLst>
              <a:ext uri="{FF2B5EF4-FFF2-40B4-BE49-F238E27FC236}">
                <a16:creationId xmlns:a16="http://schemas.microsoft.com/office/drawing/2014/main" id="{1C04D457-E364-443C-ABEF-B2EA272D0B77}"/>
              </a:ext>
            </a:extLst>
          </p:cNvPr>
          <p:cNvSpPr txBox="1">
            <a:spLocks noChangeArrowheads="1"/>
          </p:cNvSpPr>
          <p:nvPr/>
        </p:nvSpPr>
        <p:spPr>
          <a:xfrm>
            <a:off x="838200" y="1600201"/>
            <a:ext cx="9372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00" b="1" dirty="0">
                <a:solidFill>
                  <a:schemeClr val="accent5">
                    <a:lumMod val="50000"/>
                  </a:schemeClr>
                </a:solidFill>
              </a:rPr>
              <a:t>Fiscal Policy can also affect aggregate demand, but the Fed has been given primary responsibility:</a:t>
            </a:r>
          </a:p>
          <a:p>
            <a:pPr lvl="1"/>
            <a:r>
              <a:rPr lang="en-US" dirty="0"/>
              <a:t>Fiscal Policy should focus on the government spending and tax rates that will allow the economy to function efficiently with equity.</a:t>
            </a:r>
          </a:p>
          <a:p>
            <a:pPr lvl="1"/>
            <a:r>
              <a:rPr lang="en-US" dirty="0"/>
              <a:t>The Fed has the necessary tools to achieve the dual mandate, except when it needs help in big recessions.</a:t>
            </a:r>
          </a:p>
          <a:p>
            <a:r>
              <a:rPr lang="en-US" dirty="0">
                <a:solidFill>
                  <a:schemeClr val="accent5">
                    <a:lumMod val="50000"/>
                  </a:schemeClr>
                </a:solidFill>
              </a:rPr>
              <a:t>Reasons:	</a:t>
            </a:r>
          </a:p>
          <a:p>
            <a:pPr lvl="1"/>
            <a:r>
              <a:rPr lang="en-US" dirty="0"/>
              <a:t>The Fed can act more quickly and is apolitical.</a:t>
            </a:r>
          </a:p>
          <a:p>
            <a:pPr lvl="1"/>
            <a:r>
              <a:rPr lang="en-US" dirty="0"/>
              <a:t>In the </a:t>
            </a:r>
            <a:r>
              <a:rPr lang="en-US" i="1" dirty="0"/>
              <a:t>long run</a:t>
            </a:r>
            <a:r>
              <a:rPr lang="en-US" dirty="0"/>
              <a:t>, monetary policy does not affect the composition or level of GDP.</a:t>
            </a:r>
          </a:p>
        </p:txBody>
      </p:sp>
    </p:spTree>
    <p:extLst>
      <p:ext uri="{BB962C8B-B14F-4D97-AF65-F5344CB8AC3E}">
        <p14:creationId xmlns:p14="http://schemas.microsoft.com/office/powerpoint/2010/main" val="41550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22</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rate on fed funds.</a:t>
            </a:r>
          </a:p>
          <a:p>
            <a:r>
              <a:rPr lang="en-US" sz="2800" dirty="0">
                <a:solidFill>
                  <a:schemeClr val="accent6">
                    <a:lumMod val="75000"/>
                  </a:schemeClr>
                </a:solidFill>
              </a:rPr>
              <a:t>Green i</a:t>
            </a:r>
            <a:r>
              <a:rPr lang="en-US" sz="2800" dirty="0"/>
              <a:t>s  the rate on 1 month Treasuries</a:t>
            </a:r>
          </a:p>
          <a:p>
            <a:r>
              <a:rPr lang="en-US" sz="2800" dirty="0">
                <a:solidFill>
                  <a:srgbClr val="C00000"/>
                </a:solidFill>
              </a:rPr>
              <a:t>Red </a:t>
            </a:r>
            <a:r>
              <a:rPr lang="en-US" sz="2800" dirty="0"/>
              <a:t>is the rate on 3-month commercial paper</a:t>
            </a:r>
            <a:endParaRPr lang="en-US" sz="2800" dirty="0">
              <a:solidFill>
                <a:schemeClr val="accent6">
                  <a:lumMod val="75000"/>
                </a:schemeClr>
              </a:solidFill>
            </a:endParaRPr>
          </a:p>
        </p:txBody>
      </p:sp>
      <p:pic>
        <p:nvPicPr>
          <p:cNvPr id="9" name="Content Placeholder 8" descr="Chart&#10;&#10;Description automatically generated">
            <a:extLst>
              <a:ext uri="{FF2B5EF4-FFF2-40B4-BE49-F238E27FC236}">
                <a16:creationId xmlns:a16="http://schemas.microsoft.com/office/drawing/2014/main" id="{0D604006-C129-4BC0-920B-0C6044D829E5}"/>
              </a:ext>
            </a:extLst>
          </p:cNvPr>
          <p:cNvPicPr>
            <a:picLocks noGrp="1" noChangeAspect="1"/>
          </p:cNvPicPr>
          <p:nvPr>
            <p:ph idx="1"/>
          </p:nvPr>
        </p:nvPicPr>
        <p:blipFill>
          <a:blip r:embed="rId2"/>
          <a:stretch>
            <a:fillRect/>
          </a:stretch>
        </p:blipFill>
        <p:spPr>
          <a:xfrm>
            <a:off x="379142" y="1720013"/>
            <a:ext cx="8468526" cy="4051386"/>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6/16/2021 FOMC Meeting mentions:</a:t>
            </a:r>
          </a:p>
          <a:p>
            <a:pPr lvl="1"/>
            <a:r>
              <a:rPr lang="en-US" dirty="0"/>
              <a:t>Money Supply, M1, M2 – 0 times</a:t>
            </a:r>
          </a:p>
          <a:p>
            <a:pPr lvl="1"/>
            <a:r>
              <a:rPr lang="en-US" dirty="0"/>
              <a:t>Interest rate – over 20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p:txBody>
          <a:bodyPr/>
          <a:lstStyle/>
          <a:p>
            <a:r>
              <a:rPr lang="en-US" dirty="0">
                <a:solidFill>
                  <a:schemeClr val="bg1"/>
                </a:solidFill>
              </a:rPr>
              <a:t>“D</a:t>
            </a:r>
            <a:r>
              <a:rPr lang="en-US" dirty="0"/>
              <a:t>on’t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r>
              <a:rPr lang="en-US" dirty="0"/>
              <a:t>You will probably not be surprised that I disagree.  What do you think I would say?</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17233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affects interest rates, and thereby aggregate demand.  But their effect is on interest rates on longer 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lnSpcReduction="10000"/>
          </a:bodyPr>
          <a:lstStyle/>
          <a:p>
            <a:r>
              <a:rPr lang="en-US" dirty="0"/>
              <a:t>Interest rates on longer term assets (e.g., 10-yr Treasury bond) and on risky assets (e.g., corporate bond rates, home mortgages) have a stronger effect on spending and aggregate demand.</a:t>
            </a:r>
          </a:p>
          <a:p>
            <a:r>
              <a:rPr lang="en-US" dirty="0"/>
              <a:t>Unfortunately, the current fed funds rate has much less influence on these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1/26/22 Policy Statement announced at 2PM:</a:t>
            </a:r>
          </a:p>
          <a:p>
            <a:pPr marL="457200" lvl="1" indent="0">
              <a:buNone/>
            </a:pPr>
            <a:r>
              <a:rPr lang="en-US" dirty="0"/>
              <a:t>With inflation well above 2 percent and a strong labor market, the Committee expects it will soon be appropriate to raise the target range for the federal funds rate.</a:t>
            </a:r>
          </a:p>
          <a:p>
            <a:pPr marL="0" indent="0">
              <a:buNone/>
            </a:pPr>
            <a:r>
              <a:rPr lang="en-US" sz="3200" b="1" dirty="0">
                <a:solidFill>
                  <a:srgbClr val="0C4C88"/>
                </a:solidFill>
              </a:rPr>
              <a:t>By telling markets that they intend to raise the fed funds rate soon, they hope to raise expectations of future short-term rates, thereby raising long-term interest rates immediately.</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CA66-4992-44B5-A3AE-800990309990}"/>
              </a:ext>
            </a:extLst>
          </p:cNvPr>
          <p:cNvSpPr>
            <a:spLocks noGrp="1"/>
          </p:cNvSpPr>
          <p:nvPr>
            <p:ph type="title"/>
          </p:nvPr>
        </p:nvSpPr>
        <p:spPr/>
        <p:txBody>
          <a:bodyPr/>
          <a:lstStyle/>
          <a:p>
            <a:r>
              <a:rPr lang="en-US" dirty="0">
                <a:solidFill>
                  <a:schemeClr val="bg1"/>
                </a:solidFill>
              </a:rPr>
              <a:t>Wh</a:t>
            </a:r>
            <a:r>
              <a:rPr lang="en-US" dirty="0"/>
              <a:t>en the Fed Speaks, Markets Listen</a:t>
            </a:r>
          </a:p>
        </p:txBody>
      </p:sp>
      <p:pic>
        <p:nvPicPr>
          <p:cNvPr id="6" name="Content Placeholder 5">
            <a:extLst>
              <a:ext uri="{FF2B5EF4-FFF2-40B4-BE49-F238E27FC236}">
                <a16:creationId xmlns:a16="http://schemas.microsoft.com/office/drawing/2014/main" id="{A90A972C-FE04-47B9-90DF-DA916AB5B67B}"/>
              </a:ext>
            </a:extLst>
          </p:cNvPr>
          <p:cNvPicPr>
            <a:picLocks noGrp="1" noChangeAspect="1"/>
          </p:cNvPicPr>
          <p:nvPr>
            <p:ph idx="1"/>
          </p:nvPr>
        </p:nvPicPr>
        <p:blipFill>
          <a:blip r:embed="rId3"/>
          <a:stretch>
            <a:fillRect/>
          </a:stretch>
        </p:blipFill>
        <p:spPr>
          <a:xfrm>
            <a:off x="1867873" y="1217013"/>
            <a:ext cx="7772400" cy="5195775"/>
          </a:xfrm>
        </p:spPr>
      </p:pic>
      <p:sp>
        <p:nvSpPr>
          <p:cNvPr id="4" name="Slide Number Placeholder 3">
            <a:extLst>
              <a:ext uri="{FF2B5EF4-FFF2-40B4-BE49-F238E27FC236}">
                <a16:creationId xmlns:a16="http://schemas.microsoft.com/office/drawing/2014/main" id="{D1B4F6CE-88CA-41D8-8DCF-EE8F73005802}"/>
              </a:ext>
            </a:extLst>
          </p:cNvPr>
          <p:cNvSpPr>
            <a:spLocks noGrp="1"/>
          </p:cNvSpPr>
          <p:nvPr>
            <p:ph type="sldNum" sz="quarter" idx="12"/>
          </p:nvPr>
        </p:nvSpPr>
        <p:spPr/>
        <p:txBody>
          <a:bodyPr/>
          <a:lstStyle/>
          <a:p>
            <a:fld id="{D9F085D5-EC86-4F6A-B501-C1359CB39116}" type="slidenum">
              <a:rPr lang="en-GB" smtClean="0"/>
              <a:t>28</a:t>
            </a:fld>
            <a:endParaRPr lang="en-GB"/>
          </a:p>
        </p:txBody>
      </p:sp>
      <p:grpSp>
        <p:nvGrpSpPr>
          <p:cNvPr id="11" name="Group 10">
            <a:extLst>
              <a:ext uri="{FF2B5EF4-FFF2-40B4-BE49-F238E27FC236}">
                <a16:creationId xmlns:a16="http://schemas.microsoft.com/office/drawing/2014/main" id="{412FA828-1820-4796-B429-73D45222E9DD}"/>
              </a:ext>
            </a:extLst>
          </p:cNvPr>
          <p:cNvGrpSpPr/>
          <p:nvPr/>
        </p:nvGrpSpPr>
        <p:grpSpPr>
          <a:xfrm>
            <a:off x="3372254" y="2996119"/>
            <a:ext cx="1439694" cy="3043174"/>
            <a:chOff x="3372254" y="2996119"/>
            <a:chExt cx="1439694" cy="3043174"/>
          </a:xfrm>
        </p:grpSpPr>
        <p:cxnSp>
          <p:nvCxnSpPr>
            <p:cNvPr id="8" name="Straight Connector 7">
              <a:extLst>
                <a:ext uri="{FF2B5EF4-FFF2-40B4-BE49-F238E27FC236}">
                  <a16:creationId xmlns:a16="http://schemas.microsoft.com/office/drawing/2014/main" id="{68788895-8241-4332-A1B0-2D0483E54B66}"/>
                </a:ext>
              </a:extLst>
            </p:cNvPr>
            <p:cNvCxnSpPr>
              <a:cxnSpLocks/>
            </p:cNvCxnSpPr>
            <p:nvPr/>
          </p:nvCxnSpPr>
          <p:spPr>
            <a:xfrm>
              <a:off x="4109484" y="3429000"/>
              <a:ext cx="0" cy="2610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12DDF5-FD6D-45FF-85BC-9504A7510FBC}"/>
                </a:ext>
              </a:extLst>
            </p:cNvPr>
            <p:cNvSpPr txBox="1"/>
            <p:nvPr/>
          </p:nvSpPr>
          <p:spPr>
            <a:xfrm>
              <a:off x="3372254" y="2996119"/>
              <a:ext cx="1439694" cy="461665"/>
            </a:xfrm>
            <a:prstGeom prst="rect">
              <a:avLst/>
            </a:prstGeom>
            <a:noFill/>
          </p:spPr>
          <p:txBody>
            <a:bodyPr wrap="square" rtlCol="0">
              <a:spAutoFit/>
            </a:bodyPr>
            <a:lstStyle/>
            <a:p>
              <a:pPr algn="ctr"/>
              <a:r>
                <a:rPr lang="en-US" sz="2400" dirty="0"/>
                <a:t>2:00PM</a:t>
              </a:r>
            </a:p>
          </p:txBody>
        </p:sp>
      </p:grpSp>
      <p:cxnSp>
        <p:nvCxnSpPr>
          <p:cNvPr id="20" name="Straight Connector 19">
            <a:extLst>
              <a:ext uri="{FF2B5EF4-FFF2-40B4-BE49-F238E27FC236}">
                <a16:creationId xmlns:a16="http://schemas.microsoft.com/office/drawing/2014/main" id="{0593DC1E-E96D-45B4-8697-5131A715037B}"/>
              </a:ext>
            </a:extLst>
          </p:cNvPr>
          <p:cNvCxnSpPr>
            <a:cxnSpLocks/>
          </p:cNvCxnSpPr>
          <p:nvPr/>
        </p:nvCxnSpPr>
        <p:spPr>
          <a:xfrm>
            <a:off x="5799197" y="2881423"/>
            <a:ext cx="0" cy="3223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AD78899-0055-42FC-B2CA-3264F2EC9E70}"/>
              </a:ext>
            </a:extLst>
          </p:cNvPr>
          <p:cNvGrpSpPr/>
          <p:nvPr/>
        </p:nvGrpSpPr>
        <p:grpSpPr>
          <a:xfrm>
            <a:off x="5799197" y="3085397"/>
            <a:ext cx="2409560" cy="461665"/>
            <a:chOff x="5799197" y="3085397"/>
            <a:chExt cx="2409560" cy="461665"/>
          </a:xfrm>
        </p:grpSpPr>
        <p:sp>
          <p:nvSpPr>
            <p:cNvPr id="21" name="TextBox 20">
              <a:extLst>
                <a:ext uri="{FF2B5EF4-FFF2-40B4-BE49-F238E27FC236}">
                  <a16:creationId xmlns:a16="http://schemas.microsoft.com/office/drawing/2014/main" id="{53172FB2-3425-4E83-A9F3-1C1D615DCEF7}"/>
                </a:ext>
              </a:extLst>
            </p:cNvPr>
            <p:cNvSpPr txBox="1"/>
            <p:nvPr/>
          </p:nvSpPr>
          <p:spPr>
            <a:xfrm>
              <a:off x="6769063" y="3085397"/>
              <a:ext cx="1439694" cy="461665"/>
            </a:xfrm>
            <a:prstGeom prst="rect">
              <a:avLst/>
            </a:prstGeom>
            <a:noFill/>
          </p:spPr>
          <p:txBody>
            <a:bodyPr wrap="square" rtlCol="0">
              <a:spAutoFit/>
            </a:bodyPr>
            <a:lstStyle/>
            <a:p>
              <a:pPr algn="ctr"/>
              <a:r>
                <a:rPr lang="en-US" sz="2400" dirty="0"/>
                <a:t>2:54PM</a:t>
              </a:r>
            </a:p>
          </p:txBody>
        </p:sp>
        <p:cxnSp>
          <p:nvCxnSpPr>
            <p:cNvPr id="24" name="Straight Arrow Connector 23">
              <a:extLst>
                <a:ext uri="{FF2B5EF4-FFF2-40B4-BE49-F238E27FC236}">
                  <a16:creationId xmlns:a16="http://schemas.microsoft.com/office/drawing/2014/main" id="{BEEF4507-BA2D-4870-8436-D78D6D3B4A7D}"/>
                </a:ext>
              </a:extLst>
            </p:cNvPr>
            <p:cNvCxnSpPr/>
            <p:nvPr/>
          </p:nvCxnSpPr>
          <p:spPr>
            <a:xfrm>
              <a:off x="5799197" y="3322674"/>
              <a:ext cx="100584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6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4B3-F3F5-4191-947F-D2C62AA69AA7}"/>
              </a:ext>
            </a:extLst>
          </p:cNvPr>
          <p:cNvSpPr>
            <a:spLocks noGrp="1"/>
          </p:cNvSpPr>
          <p:nvPr>
            <p:ph type="title"/>
          </p:nvPr>
        </p:nvSpPr>
        <p:spPr/>
        <p:txBody>
          <a:bodyPr/>
          <a:lstStyle/>
          <a:p>
            <a:r>
              <a:rPr lang="en-US" dirty="0">
                <a:solidFill>
                  <a:schemeClr val="bg1"/>
                </a:solidFill>
              </a:rPr>
              <a:t>Ass</a:t>
            </a:r>
            <a:r>
              <a:rPr lang="en-US" dirty="0">
                <a:solidFill>
                  <a:schemeClr val="accent5">
                    <a:lumMod val="50000"/>
                  </a:schemeClr>
                </a:solidFill>
              </a:rPr>
              <a:t>et Purchases or QE</a:t>
            </a:r>
          </a:p>
        </p:txBody>
      </p:sp>
      <p:sp>
        <p:nvSpPr>
          <p:cNvPr id="3" name="Content Placeholder 2">
            <a:extLst>
              <a:ext uri="{FF2B5EF4-FFF2-40B4-BE49-F238E27FC236}">
                <a16:creationId xmlns:a16="http://schemas.microsoft.com/office/drawing/2014/main" id="{03E1B93C-24B9-4D56-955E-BCBA2093965E}"/>
              </a:ext>
            </a:extLst>
          </p:cNvPr>
          <p:cNvSpPr>
            <a:spLocks noGrp="1"/>
          </p:cNvSpPr>
          <p:nvPr>
            <p:ph idx="1"/>
          </p:nvPr>
        </p:nvSpPr>
        <p:spPr>
          <a:xfrm>
            <a:off x="838200" y="1009650"/>
            <a:ext cx="10515600" cy="5220576"/>
          </a:xfrm>
        </p:spPr>
        <p:txBody>
          <a:bodyPr>
            <a:normAutofit/>
          </a:bodyPr>
          <a:lstStyle/>
          <a:p>
            <a:pPr marL="0" indent="0">
              <a:buNone/>
            </a:pPr>
            <a:endParaRPr lang="en-US" dirty="0"/>
          </a:p>
          <a:p>
            <a:r>
              <a:rPr lang="en-US" dirty="0"/>
              <a:t>The Fed since 2009 has purchased long-term (</a:t>
            </a:r>
            <a:r>
              <a:rPr lang="en-US" dirty="0" err="1"/>
              <a:t>e.g</a:t>
            </a:r>
            <a:r>
              <a:rPr lang="en-US" dirty="0"/>
              <a:t>, 10-year Treasury bonds) and risky securities (e.g., Mortgage-backed securities) to directly affect longer-term  and risky interest rates.</a:t>
            </a:r>
          </a:p>
          <a:p>
            <a:r>
              <a:rPr lang="en-US" dirty="0"/>
              <a:t>The Fed purchases of these securities raises the total market demand and thereby lowers the required interest rates that these securities need to offer.</a:t>
            </a:r>
          </a:p>
        </p:txBody>
      </p:sp>
      <p:sp>
        <p:nvSpPr>
          <p:cNvPr id="4" name="Slide Number Placeholder 3">
            <a:extLst>
              <a:ext uri="{FF2B5EF4-FFF2-40B4-BE49-F238E27FC236}">
                <a16:creationId xmlns:a16="http://schemas.microsoft.com/office/drawing/2014/main" id="{49EF4032-6357-4F77-AD61-25F2D2A7BB0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653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(1/31): 	US Economy &amp; Coronavirus Economics (Scott Baier, Clemson)</a:t>
            </a:r>
          </a:p>
          <a:p>
            <a:pPr lvl="1">
              <a:spcAft>
                <a:spcPts val="1000"/>
              </a:spcAft>
            </a:pPr>
            <a:r>
              <a:rPr lang="en-US" b="1" dirty="0"/>
              <a:t>Week 2 (2/7): 	Monetary Policy (Geoffrey </a:t>
            </a:r>
            <a:r>
              <a:rPr lang="en-US" b="1" dirty="0" err="1"/>
              <a:t>Woglom</a:t>
            </a:r>
            <a:r>
              <a:rPr lang="en-US" b="1" dirty="0"/>
              <a:t>, Amherst College)</a:t>
            </a:r>
          </a:p>
          <a:p>
            <a:pPr lvl="1">
              <a:spcAft>
                <a:spcPts val="1000"/>
              </a:spcAft>
            </a:pPr>
            <a:r>
              <a:rPr lang="en-US" dirty="0"/>
              <a:t>Week 3 (2/14): 	Trade (Alan Deardorff, University of Michigan) </a:t>
            </a:r>
          </a:p>
          <a:p>
            <a:pPr lvl="1">
              <a:spcAft>
                <a:spcPts val="1000"/>
              </a:spcAft>
            </a:pPr>
            <a:r>
              <a:rPr lang="en-US" dirty="0"/>
              <a:t>Week 2 (1/21):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3B3-8890-4187-BB94-506AB4FAD488}"/>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Was a Big Deal</a:t>
            </a:r>
            <a:endParaRPr lang="en-US" dirty="0">
              <a:solidFill>
                <a:schemeClr val="bg1"/>
              </a:solidFill>
            </a:endParaRPr>
          </a:p>
        </p:txBody>
      </p:sp>
      <p:sp>
        <p:nvSpPr>
          <p:cNvPr id="3" name="Content Placeholder 2">
            <a:extLst>
              <a:ext uri="{FF2B5EF4-FFF2-40B4-BE49-F238E27FC236}">
                <a16:creationId xmlns:a16="http://schemas.microsoft.com/office/drawing/2014/main" id="{3492EA6E-88CF-46A9-A2D3-7535689DA7B4}"/>
              </a:ext>
            </a:extLst>
          </p:cNvPr>
          <p:cNvSpPr>
            <a:spLocks noGrp="1"/>
          </p:cNvSpPr>
          <p:nvPr>
            <p:ph idx="1"/>
          </p:nvPr>
        </p:nvSpPr>
        <p:spPr/>
        <p:txBody>
          <a:bodyPr/>
          <a:lstStyle/>
          <a:p>
            <a:r>
              <a:rPr lang="en-US" dirty="0"/>
              <a:t>Initially,</a:t>
            </a:r>
            <a:r>
              <a:rPr lang="en-US" b="0" i="0" dirty="0">
                <a:solidFill>
                  <a:srgbClr val="333333"/>
                </a:solidFill>
                <a:effectLst/>
                <a:latin typeface="Arial" panose="020B0604020202020204" pitchFamily="34" charset="0"/>
              </a:rPr>
              <a:t> </a:t>
            </a:r>
            <a:r>
              <a:rPr lang="en-US" i="0" dirty="0">
                <a:solidFill>
                  <a:schemeClr val="accent5">
                    <a:lumMod val="50000"/>
                  </a:schemeClr>
                </a:solidFill>
                <a:effectLst/>
                <a:latin typeface="Arial" panose="020B0604020202020204" pitchFamily="34" charset="0"/>
              </a:rPr>
              <a:t>$80 billion per month in longer-term Treasuries and $40 billion per month in mortgage-backed securities</a:t>
            </a:r>
          </a:p>
          <a:p>
            <a:r>
              <a:rPr lang="en-US" dirty="0"/>
              <a:t>As of 2/3/22, the Fed holds over:</a:t>
            </a:r>
          </a:p>
          <a:p>
            <a:pPr lvl="1"/>
            <a:r>
              <a:rPr lang="en-US" dirty="0"/>
              <a:t> $5.7  trillion in US Treasury Bonds, which is almost 25 percent of the total Federal debt held by the public.</a:t>
            </a:r>
          </a:p>
          <a:p>
            <a:pPr lvl="1"/>
            <a:r>
              <a:rPr lang="en-US" dirty="0"/>
              <a:t>$2.7 trillion in mortgage-backed securities, about 15 percent of total mortgages outstanding</a:t>
            </a:r>
          </a:p>
          <a:p>
            <a:endParaRPr lang="en-US" dirty="0"/>
          </a:p>
        </p:txBody>
      </p:sp>
      <p:sp>
        <p:nvSpPr>
          <p:cNvPr id="4" name="Slide Number Placeholder 3">
            <a:extLst>
              <a:ext uri="{FF2B5EF4-FFF2-40B4-BE49-F238E27FC236}">
                <a16:creationId xmlns:a16="http://schemas.microsoft.com/office/drawing/2014/main" id="{9D408158-06AC-43E3-A98B-B696C5A6A5A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5318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CDF-D6C7-4FBE-9459-A6E32506D305}"/>
              </a:ext>
            </a:extLst>
          </p:cNvPr>
          <p:cNvSpPr>
            <a:spLocks noGrp="1"/>
          </p:cNvSpPr>
          <p:nvPr>
            <p:ph type="title"/>
          </p:nvPr>
        </p:nvSpPr>
        <p:spPr/>
        <p:txBody>
          <a:bodyPr/>
          <a:lstStyle/>
          <a:p>
            <a:r>
              <a:rPr lang="en-US">
                <a:solidFill>
                  <a:schemeClr val="bg1"/>
                </a:solidFill>
              </a:rPr>
              <a:t>Inte</a:t>
            </a:r>
            <a:r>
              <a:rPr lang="en-US">
                <a:solidFill>
                  <a:schemeClr val="accent5">
                    <a:lumMod val="50000"/>
                  </a:schemeClr>
                </a:solidFill>
              </a:rPr>
              <a:t>rest Rates that the Fed Cares About</a:t>
            </a:r>
            <a:endParaRPr lang="en-US" dirty="0">
              <a:solidFill>
                <a:schemeClr val="accent5">
                  <a:lumMod val="50000"/>
                </a:schemeClr>
              </a:solidFill>
            </a:endParaRPr>
          </a:p>
        </p:txBody>
      </p:sp>
      <p:sp>
        <p:nvSpPr>
          <p:cNvPr id="11" name="TextBox 10">
            <a:extLst>
              <a:ext uri="{FF2B5EF4-FFF2-40B4-BE49-F238E27FC236}">
                <a16:creationId xmlns:a16="http://schemas.microsoft.com/office/drawing/2014/main" id="{44F9A791-8F07-4583-B490-12489041FDA6}"/>
              </a:ext>
            </a:extLst>
          </p:cNvPr>
          <p:cNvSpPr txBox="1"/>
          <p:nvPr/>
        </p:nvSpPr>
        <p:spPr>
          <a:xfrm>
            <a:off x="8037096" y="1958280"/>
            <a:ext cx="5010150" cy="1815882"/>
          </a:xfrm>
          <a:prstGeom prst="rect">
            <a:avLst/>
          </a:prstGeom>
          <a:noFill/>
        </p:spPr>
        <p:txBody>
          <a:bodyPr wrap="square" rtlCol="0">
            <a:spAutoFit/>
          </a:bodyPr>
          <a:lstStyle/>
          <a:p>
            <a:r>
              <a:rPr lang="en-US" sz="2800" dirty="0">
                <a:solidFill>
                  <a:schemeClr val="accent1"/>
                </a:solidFill>
              </a:rPr>
              <a:t>Blue: </a:t>
            </a:r>
            <a:r>
              <a:rPr lang="en-US" sz="2800" dirty="0"/>
              <a:t>30-yr mortgage rate</a:t>
            </a:r>
          </a:p>
          <a:p>
            <a:r>
              <a:rPr lang="en-US" sz="2800" dirty="0">
                <a:solidFill>
                  <a:schemeClr val="accent6">
                    <a:lumMod val="75000"/>
                  </a:schemeClr>
                </a:solidFill>
              </a:rPr>
              <a:t>Green: </a:t>
            </a:r>
            <a:r>
              <a:rPr lang="en-US" sz="2800" dirty="0"/>
              <a:t>corporate bond rate</a:t>
            </a:r>
          </a:p>
          <a:p>
            <a:r>
              <a:rPr lang="en-US" sz="2800" dirty="0">
                <a:solidFill>
                  <a:srgbClr val="7030A0"/>
                </a:solidFill>
              </a:rPr>
              <a:t>Purple:  </a:t>
            </a:r>
            <a:r>
              <a:rPr lang="en-US" sz="2800" dirty="0"/>
              <a:t>Prime Loan Rate</a:t>
            </a:r>
          </a:p>
          <a:p>
            <a:r>
              <a:rPr lang="en-US" sz="2800" dirty="0">
                <a:solidFill>
                  <a:srgbClr val="C00000"/>
                </a:solidFill>
              </a:rPr>
              <a:t>Red: </a:t>
            </a:r>
            <a:r>
              <a:rPr lang="en-US" sz="2800" dirty="0"/>
              <a:t>fed funds rate</a:t>
            </a:r>
            <a:endParaRPr lang="en-US" sz="2800" dirty="0">
              <a:solidFill>
                <a:srgbClr val="C00000"/>
              </a:solidFill>
            </a:endParaRPr>
          </a:p>
        </p:txBody>
      </p:sp>
      <p:pic>
        <p:nvPicPr>
          <p:cNvPr id="6" name="Content Placeholder 5" descr="Chart, line chart&#10;&#10;Description automatically generated">
            <a:extLst>
              <a:ext uri="{FF2B5EF4-FFF2-40B4-BE49-F238E27FC236}">
                <a16:creationId xmlns:a16="http://schemas.microsoft.com/office/drawing/2014/main" id="{F3F93AD0-CCE9-4A04-AD36-5853ECB572E2}"/>
              </a:ext>
            </a:extLst>
          </p:cNvPr>
          <p:cNvPicPr>
            <a:picLocks noGrp="1" noChangeAspect="1"/>
          </p:cNvPicPr>
          <p:nvPr>
            <p:ph idx="1"/>
          </p:nvPr>
        </p:nvPicPr>
        <p:blipFill>
          <a:blip r:embed="rId3"/>
          <a:stretch>
            <a:fillRect/>
          </a:stretch>
        </p:blipFill>
        <p:spPr>
          <a:xfrm>
            <a:off x="434162" y="1427616"/>
            <a:ext cx="7343554" cy="4260801"/>
          </a:xfrm>
        </p:spPr>
      </p:pic>
      <p:grpSp>
        <p:nvGrpSpPr>
          <p:cNvPr id="14" name="Group 13">
            <a:extLst>
              <a:ext uri="{FF2B5EF4-FFF2-40B4-BE49-F238E27FC236}">
                <a16:creationId xmlns:a16="http://schemas.microsoft.com/office/drawing/2014/main" id="{B2B73F39-9775-422A-83E6-8397AF0DB10C}"/>
              </a:ext>
            </a:extLst>
          </p:cNvPr>
          <p:cNvGrpSpPr/>
          <p:nvPr/>
        </p:nvGrpSpPr>
        <p:grpSpPr>
          <a:xfrm>
            <a:off x="3611892" y="1912114"/>
            <a:ext cx="3019425" cy="954107"/>
            <a:chOff x="3742397" y="1632008"/>
            <a:chExt cx="3019425" cy="954107"/>
          </a:xfrm>
        </p:grpSpPr>
        <p:sp>
          <p:nvSpPr>
            <p:cNvPr id="8" name="TextBox 7">
              <a:extLst>
                <a:ext uri="{FF2B5EF4-FFF2-40B4-BE49-F238E27FC236}">
                  <a16:creationId xmlns:a16="http://schemas.microsoft.com/office/drawing/2014/main" id="{014ADCA7-5D8A-46D0-BC16-C0B818656D07}"/>
                </a:ext>
              </a:extLst>
            </p:cNvPr>
            <p:cNvSpPr txBox="1"/>
            <p:nvPr/>
          </p:nvSpPr>
          <p:spPr>
            <a:xfrm>
              <a:off x="4047197" y="1632008"/>
              <a:ext cx="2714625" cy="954107"/>
            </a:xfrm>
            <a:prstGeom prst="rect">
              <a:avLst/>
            </a:prstGeom>
            <a:noFill/>
          </p:spPr>
          <p:txBody>
            <a:bodyPr wrap="square" rtlCol="0">
              <a:spAutoFit/>
            </a:bodyPr>
            <a:lstStyle/>
            <a:p>
              <a:r>
                <a:rPr lang="en-US" sz="2800" dirty="0"/>
                <a:t>Why this exception?</a:t>
              </a:r>
            </a:p>
          </p:txBody>
        </p:sp>
        <p:cxnSp>
          <p:nvCxnSpPr>
            <p:cNvPr id="13" name="Straight Arrow Connector 12">
              <a:extLst>
                <a:ext uri="{FF2B5EF4-FFF2-40B4-BE49-F238E27FC236}">
                  <a16:creationId xmlns:a16="http://schemas.microsoft.com/office/drawing/2014/main" id="{CB23AED1-0BF6-4C2F-BF07-80038FE62591}"/>
                </a:ext>
              </a:extLst>
            </p:cNvPr>
            <p:cNvCxnSpPr/>
            <p:nvPr/>
          </p:nvCxnSpPr>
          <p:spPr>
            <a:xfrm flipH="1">
              <a:off x="3742397" y="2106651"/>
              <a:ext cx="30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11" name="Content Placeholder 10">
            <a:extLst>
              <a:ext uri="{FF2B5EF4-FFF2-40B4-BE49-F238E27FC236}">
                <a16:creationId xmlns:a16="http://schemas.microsoft.com/office/drawing/2014/main" id="{1C979489-5FF9-4B4E-AD63-D5472599F10D}"/>
              </a:ext>
            </a:extLst>
          </p:cNvPr>
          <p:cNvGraphicFramePr>
            <a:graphicFrameLocks noGrp="1"/>
          </p:cNvGraphicFramePr>
          <p:nvPr>
            <p:ph idx="1"/>
            <p:extLst>
              <p:ext uri="{D42A27DB-BD31-4B8C-83A1-F6EECF244321}">
                <p14:modId xmlns:p14="http://schemas.microsoft.com/office/powerpoint/2010/main" val="2594469415"/>
              </p:ext>
            </p:extLst>
          </p:nvPr>
        </p:nvGraphicFramePr>
        <p:xfrm>
          <a:off x="838200" y="1137684"/>
          <a:ext cx="10515600" cy="478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2BAA-E6DB-44E6-99F3-B29B7E74E97B}"/>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Has the Fed Been Doing Recently?</a:t>
            </a:r>
            <a:endParaRPr lang="en-US" dirty="0"/>
          </a:p>
        </p:txBody>
      </p:sp>
      <p:sp>
        <p:nvSpPr>
          <p:cNvPr id="4" name="Slide Number Placeholder 3">
            <a:extLst>
              <a:ext uri="{FF2B5EF4-FFF2-40B4-BE49-F238E27FC236}">
                <a16:creationId xmlns:a16="http://schemas.microsoft.com/office/drawing/2014/main" id="{1D156B88-4FE7-40D4-ABCC-1C9E25E758F5}"/>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Content Placeholder 4" descr="Chart, line chart&#10;&#10;Description automatically generated">
            <a:extLst>
              <a:ext uri="{FF2B5EF4-FFF2-40B4-BE49-F238E27FC236}">
                <a16:creationId xmlns:a16="http://schemas.microsoft.com/office/drawing/2014/main" id="{BAF40211-AA56-4289-9023-D2BCDDAF51D9}"/>
              </a:ext>
            </a:extLst>
          </p:cNvPr>
          <p:cNvPicPr>
            <a:picLocks noGrp="1" noChangeAspect="1"/>
          </p:cNvPicPr>
          <p:nvPr>
            <p:ph idx="1"/>
          </p:nvPr>
        </p:nvPicPr>
        <p:blipFill>
          <a:blip r:embed="rId2"/>
          <a:stretch>
            <a:fillRect/>
          </a:stretch>
        </p:blipFill>
        <p:spPr>
          <a:xfrm>
            <a:off x="182880" y="1602581"/>
            <a:ext cx="5913120" cy="4286250"/>
          </a:xfrm>
          <a:prstGeom prst="rect">
            <a:avLst/>
          </a:prstGeom>
        </p:spPr>
      </p:pic>
      <p:graphicFrame>
        <p:nvGraphicFramePr>
          <p:cNvPr id="7" name="Chart 6">
            <a:extLst>
              <a:ext uri="{FF2B5EF4-FFF2-40B4-BE49-F238E27FC236}">
                <a16:creationId xmlns:a16="http://schemas.microsoft.com/office/drawing/2014/main" id="{D73C64DD-86A4-4565-81F6-D7C9C7CF00C7}"/>
              </a:ext>
            </a:extLst>
          </p:cNvPr>
          <p:cNvGraphicFramePr>
            <a:graphicFrameLocks noGrp="1" noChangeAspect="1"/>
          </p:cNvGraphicFramePr>
          <p:nvPr/>
        </p:nvGraphicFramePr>
        <p:xfrm>
          <a:off x="6096001" y="1609931"/>
          <a:ext cx="5867119" cy="4251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A0575E-DED9-4EB2-8DD6-DC6D621B06AC}"/>
              </a:ext>
            </a:extLst>
          </p:cNvPr>
          <p:cNvSpPr txBox="1"/>
          <p:nvPr/>
        </p:nvSpPr>
        <p:spPr>
          <a:xfrm>
            <a:off x="1828800" y="1609931"/>
            <a:ext cx="4423719" cy="461665"/>
          </a:xfrm>
          <a:prstGeom prst="rect">
            <a:avLst/>
          </a:prstGeom>
          <a:noFill/>
        </p:spPr>
        <p:txBody>
          <a:bodyPr wrap="square" rtlCol="0">
            <a:spAutoFit/>
          </a:bodyPr>
          <a:lstStyle/>
          <a:p>
            <a:r>
              <a:rPr lang="en-US" sz="2400" dirty="0"/>
              <a:t>Unemployment Rate</a:t>
            </a:r>
          </a:p>
        </p:txBody>
      </p:sp>
    </p:spTree>
    <p:extLst>
      <p:ext uri="{BB962C8B-B14F-4D97-AF65-F5344CB8AC3E}">
        <p14:creationId xmlns:p14="http://schemas.microsoft.com/office/powerpoint/2010/main" val="3379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9D3-D606-4640-A23F-506BA6AF3AC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a:t>
            </a:r>
            <a:r>
              <a:rPr lang="en-US" dirty="0">
                <a:solidFill>
                  <a:schemeClr val="bg1"/>
                </a:solidFill>
              </a:rPr>
              <a:t> </a:t>
            </a:r>
            <a:r>
              <a:rPr lang="en-US" dirty="0">
                <a:solidFill>
                  <a:schemeClr val="accent5">
                    <a:lumMod val="50000"/>
                  </a:schemeClr>
                </a:solidFill>
              </a:rPr>
              <a:t>Supply Chain Disruptions?</a:t>
            </a:r>
            <a:endParaRPr lang="en-US" dirty="0"/>
          </a:p>
        </p:txBody>
      </p:sp>
      <p:sp>
        <p:nvSpPr>
          <p:cNvPr id="4" name="Slide Number Placeholder 3">
            <a:extLst>
              <a:ext uri="{FF2B5EF4-FFF2-40B4-BE49-F238E27FC236}">
                <a16:creationId xmlns:a16="http://schemas.microsoft.com/office/drawing/2014/main" id="{B91DCDBB-8E1F-41C8-9461-B023BEB1D0CE}"/>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7" name="Content Placeholder 6" descr="Chart, line chart&#10;&#10;Description automatically generated">
            <a:extLst>
              <a:ext uri="{FF2B5EF4-FFF2-40B4-BE49-F238E27FC236}">
                <a16:creationId xmlns:a16="http://schemas.microsoft.com/office/drawing/2014/main" id="{FB7668F0-0A13-47B8-A490-58A39C2207AB}"/>
              </a:ext>
            </a:extLst>
          </p:cNvPr>
          <p:cNvPicPr>
            <a:picLocks noGrp="1" noChangeAspect="1"/>
          </p:cNvPicPr>
          <p:nvPr>
            <p:ph idx="1"/>
          </p:nvPr>
        </p:nvPicPr>
        <p:blipFill>
          <a:blip r:embed="rId3"/>
          <a:stretch>
            <a:fillRect/>
          </a:stretch>
        </p:blipFill>
        <p:spPr>
          <a:xfrm>
            <a:off x="1091045" y="1325563"/>
            <a:ext cx="9615055" cy="4563268"/>
          </a:xfrm>
        </p:spPr>
      </p:pic>
    </p:spTree>
    <p:extLst>
      <p:ext uri="{BB962C8B-B14F-4D97-AF65-F5344CB8AC3E}">
        <p14:creationId xmlns:p14="http://schemas.microsoft.com/office/powerpoint/2010/main" val="364129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4C22-1B11-43C5-BFA9-51079C577EC1}"/>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cro Imbalances &amp; </a:t>
            </a:r>
            <a:r>
              <a:rPr lang="en-US" dirty="0"/>
              <a:t>Inflation</a:t>
            </a:r>
          </a:p>
        </p:txBody>
      </p:sp>
      <p:sp>
        <p:nvSpPr>
          <p:cNvPr id="4" name="Slide Number Placeholder 3">
            <a:extLst>
              <a:ext uri="{FF2B5EF4-FFF2-40B4-BE49-F238E27FC236}">
                <a16:creationId xmlns:a16="http://schemas.microsoft.com/office/drawing/2014/main" id="{5124D70A-A8BC-44B5-922F-2EB13E3B58B0}"/>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8" name="Content Placeholder 7" descr="Chart, line chart&#10;&#10;Description automatically generated">
            <a:extLst>
              <a:ext uri="{FF2B5EF4-FFF2-40B4-BE49-F238E27FC236}">
                <a16:creationId xmlns:a16="http://schemas.microsoft.com/office/drawing/2014/main" id="{542A6D6D-6293-44F3-99D8-D69FF321E8E1}"/>
              </a:ext>
            </a:extLst>
          </p:cNvPr>
          <p:cNvPicPr>
            <a:picLocks noGrp="1" noChangeAspect="1"/>
          </p:cNvPicPr>
          <p:nvPr>
            <p:ph idx="1"/>
          </p:nvPr>
        </p:nvPicPr>
        <p:blipFill>
          <a:blip r:embed="rId3"/>
          <a:stretch>
            <a:fillRect/>
          </a:stretch>
        </p:blipFill>
        <p:spPr>
          <a:xfrm>
            <a:off x="838200" y="1720013"/>
            <a:ext cx="10515600" cy="4051386"/>
          </a:xfrm>
        </p:spPr>
      </p:pic>
    </p:spTree>
    <p:extLst>
      <p:ext uri="{BB962C8B-B14F-4D97-AF65-F5344CB8AC3E}">
        <p14:creationId xmlns:p14="http://schemas.microsoft.com/office/powerpoint/2010/main" val="49745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6625"/>
            <a:ext cx="10515600" cy="1325563"/>
          </a:xfrm>
        </p:spPr>
        <p:txBody>
          <a:bodyPr/>
          <a:lstStyle/>
          <a:p>
            <a:r>
              <a:rPr lang="en-US" dirty="0">
                <a:solidFill>
                  <a:schemeClr val="bg1"/>
                </a:solidFill>
              </a:rPr>
              <a:t>Wh</a:t>
            </a:r>
            <a:r>
              <a:rPr lang="en-US" dirty="0">
                <a:solidFill>
                  <a:schemeClr val="accent5">
                    <a:lumMod val="50000"/>
                  </a:schemeClr>
                </a:solidFill>
              </a:rPr>
              <a:t>at’s at Stake:  Inflationary Expectations</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Even the Fed at their Dec 15</a:t>
            </a:r>
            <a:r>
              <a:rPr lang="en-US" baseline="30000" dirty="0"/>
              <a:t>th</a:t>
            </a:r>
            <a:r>
              <a:rPr lang="en-US" dirty="0"/>
              <a:t> meeting admitted, “… that inflation readings had been higher and were more persistent and widespread than previously anticipated,” and noted</a:t>
            </a:r>
          </a:p>
          <a:p>
            <a:r>
              <a:rPr lang="en-US" dirty="0"/>
              <a:t>…the risk that recent elevated levels of inflation could increase the public’s longer-term expectations for inflation to a level … Committee’s longer-run inflation objective.</a:t>
            </a:r>
          </a:p>
          <a:p>
            <a:r>
              <a:rPr lang="en-US" dirty="0"/>
              <a:t>Paul Volcker put the world into a costly and deep recession in 1982 to bring down inflation and to “anchor” inflationary expectations.  Could we be on the verge of losing these hard-won gains?</a:t>
            </a:r>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526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a:t>
            </a:r>
            <a:r>
              <a:rPr lang="en-US" dirty="0" err="1"/>
              <a:t>DidPowell</a:t>
            </a:r>
            <a:r>
              <a:rPr lang="en-US" dirty="0"/>
              <a:t> Do It?</a:t>
            </a:r>
          </a:p>
        </p:txBody>
      </p:sp>
      <p:pic>
        <p:nvPicPr>
          <p:cNvPr id="6" name="Content Placeholder 5" descr="Chart, line chart&#10;&#10;Description automatically generated">
            <a:extLst>
              <a:ext uri="{FF2B5EF4-FFF2-40B4-BE49-F238E27FC236}">
                <a16:creationId xmlns:a16="http://schemas.microsoft.com/office/drawing/2014/main" id="{0B162DAE-73AA-41A2-A88F-EF7EE6068E97}"/>
              </a:ext>
            </a:extLst>
          </p:cNvPr>
          <p:cNvPicPr>
            <a:picLocks noGrp="1" noChangeAspect="1"/>
          </p:cNvPicPr>
          <p:nvPr>
            <p:ph idx="1"/>
          </p:nvPr>
        </p:nvPicPr>
        <p:blipFill>
          <a:blip r:embed="rId3"/>
          <a:stretch>
            <a:fillRect/>
          </a:stretch>
        </p:blipFill>
        <p:spPr>
          <a:xfrm>
            <a:off x="1032675" y="1387896"/>
            <a:ext cx="9784080" cy="4548383"/>
          </a:xfrm>
        </p:spPr>
      </p:pic>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7668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0" indent="0">
              <a:buNone/>
            </a:pPr>
            <a:r>
              <a:rPr lang="en-US" dirty="0"/>
              <a:t>Questions in the Chat.</a:t>
            </a:r>
          </a:p>
          <a:p>
            <a:pPr marL="514350" indent="-514350">
              <a:buFont typeface="+mj-lt"/>
              <a:buAutoNum type="arabicPeriod"/>
            </a:pPr>
            <a:r>
              <a:rPr lang="en-US" dirty="0"/>
              <a:t>History of Central Banks and the Fed.</a:t>
            </a:r>
          </a:p>
          <a:p>
            <a:pPr marL="514350" indent="-514350">
              <a:buFont typeface="+mj-lt"/>
              <a:buAutoNum type="arabicPeriod"/>
            </a:pPr>
            <a:r>
              <a:rPr lang="en-US" dirty="0"/>
              <a:t>Institutional Structure of the Fed.</a:t>
            </a:r>
          </a:p>
          <a:p>
            <a:pPr marL="514350" indent="-514350">
              <a:buFont typeface="+mj-lt"/>
              <a:buAutoNum type="arabicPeriod"/>
            </a:pPr>
            <a:r>
              <a:rPr lang="en-US" dirty="0"/>
              <a:t>Monetary Policy Effects on Employment and Inflation.</a:t>
            </a:r>
          </a:p>
          <a:p>
            <a:pPr marL="514350" indent="-514350">
              <a:buFont typeface="+mj-lt"/>
              <a:buAutoNum type="arabicPeriod"/>
            </a:pPr>
            <a:r>
              <a:rPr lang="en-US" dirty="0"/>
              <a:t>The Conduct of Monetary Policy</a:t>
            </a:r>
          </a:p>
          <a:p>
            <a:pPr marL="514350" indent="-514350">
              <a:buFont typeface="+mj-lt"/>
              <a:buAutoNum type="arabicPeriod"/>
            </a:pPr>
            <a:r>
              <a:rPr lang="en-US" dirty="0"/>
              <a:t>The Current Danger Posed by Persistent Inflation</a:t>
            </a:r>
          </a:p>
          <a:p>
            <a:pPr marL="0" indent="0">
              <a:buNone/>
            </a:pPr>
            <a:r>
              <a:rPr lang="en-US" dirty="0"/>
              <a:t>One 5-minute Break.</a:t>
            </a:r>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501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C5C5-C0A3-4453-B5B5-982002E6607E}"/>
              </a:ext>
            </a:extLst>
          </p:cNvPr>
          <p:cNvSpPr>
            <a:spLocks noGrp="1"/>
          </p:cNvSpPr>
          <p:nvPr>
            <p:ph type="title"/>
          </p:nvPr>
        </p:nvSpPr>
        <p:spPr/>
        <p:txBody>
          <a:bodyPr/>
          <a:lstStyle/>
          <a:p>
            <a:r>
              <a:rPr lang="en-US" dirty="0">
                <a:solidFill>
                  <a:schemeClr val="bg1"/>
                </a:solidFill>
              </a:rPr>
              <a:t>Wh</a:t>
            </a:r>
            <a:r>
              <a:rPr lang="en-US" dirty="0"/>
              <a:t>at Have They Done So Far?</a:t>
            </a:r>
          </a:p>
        </p:txBody>
      </p:sp>
      <p:sp>
        <p:nvSpPr>
          <p:cNvPr id="3" name="Content Placeholder 2">
            <a:extLst>
              <a:ext uri="{FF2B5EF4-FFF2-40B4-BE49-F238E27FC236}">
                <a16:creationId xmlns:a16="http://schemas.microsoft.com/office/drawing/2014/main" id="{A056C074-1980-417E-AE98-0225CD52A2A9}"/>
              </a:ext>
            </a:extLst>
          </p:cNvPr>
          <p:cNvSpPr>
            <a:spLocks noGrp="1"/>
          </p:cNvSpPr>
          <p:nvPr>
            <p:ph idx="1"/>
          </p:nvPr>
        </p:nvSpPr>
        <p:spPr/>
        <p:txBody>
          <a:bodyPr/>
          <a:lstStyle/>
          <a:p>
            <a:r>
              <a:rPr lang="en-US" dirty="0"/>
              <a:t>Since November, they have slowed the rate of QE (slowed the rate at which they are adding stimulus!)</a:t>
            </a:r>
          </a:p>
          <a:p>
            <a:r>
              <a:rPr lang="en-US" dirty="0"/>
              <a:t>At the January meeting, they recognized that, “the Committee expects it will soon be appropriate to raise … the federal funds rate.”</a:t>
            </a:r>
          </a:p>
        </p:txBody>
      </p:sp>
      <p:sp>
        <p:nvSpPr>
          <p:cNvPr id="4" name="Slide Number Placeholder 3">
            <a:extLst>
              <a:ext uri="{FF2B5EF4-FFF2-40B4-BE49-F238E27FC236}">
                <a16:creationId xmlns:a16="http://schemas.microsoft.com/office/drawing/2014/main" id="{4AF3587A-5859-4312-908E-C58C1AE9797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4096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2022 will be slightly above 2.5%</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9" name="Table 8">
            <a:extLst>
              <a:ext uri="{FF2B5EF4-FFF2-40B4-BE49-F238E27FC236}">
                <a16:creationId xmlns:a16="http://schemas.microsoft.com/office/drawing/2014/main" id="{7169FC21-507F-4EBC-8BE7-459DAA342A9C}"/>
              </a:ext>
            </a:extLst>
          </p:cNvPr>
          <p:cNvGraphicFramePr>
            <a:graphicFrameLocks noGrp="1"/>
          </p:cNvGraphicFramePr>
          <p:nvPr>
            <p:extLst>
              <p:ext uri="{D42A27DB-BD31-4B8C-83A1-F6EECF244321}">
                <p14:modId xmlns:p14="http://schemas.microsoft.com/office/powerpoint/2010/main" val="1691044105"/>
              </p:ext>
            </p:extLst>
          </p:nvPr>
        </p:nvGraphicFramePr>
        <p:xfrm>
          <a:off x="1449114" y="2631159"/>
          <a:ext cx="9293772" cy="3444988"/>
        </p:xfrm>
        <a:graphic>
          <a:graphicData uri="http://schemas.openxmlformats.org/drawingml/2006/table">
            <a:tbl>
              <a:tblPr firstRow="1" firstCol="1" bandRow="1"/>
              <a:tblGrid>
                <a:gridCol w="3300248">
                  <a:extLst>
                    <a:ext uri="{9D8B030D-6E8A-4147-A177-3AD203B41FA5}">
                      <a16:colId xmlns:a16="http://schemas.microsoft.com/office/drawing/2014/main" val="3998421758"/>
                    </a:ext>
                  </a:extLst>
                </a:gridCol>
                <a:gridCol w="1555531">
                  <a:extLst>
                    <a:ext uri="{9D8B030D-6E8A-4147-A177-3AD203B41FA5}">
                      <a16:colId xmlns:a16="http://schemas.microsoft.com/office/drawing/2014/main" val="3626645916"/>
                    </a:ext>
                  </a:extLst>
                </a:gridCol>
                <a:gridCol w="1366344">
                  <a:extLst>
                    <a:ext uri="{9D8B030D-6E8A-4147-A177-3AD203B41FA5}">
                      <a16:colId xmlns:a16="http://schemas.microsoft.com/office/drawing/2014/main" val="1719579644"/>
                    </a:ext>
                  </a:extLst>
                </a:gridCol>
                <a:gridCol w="1681656">
                  <a:extLst>
                    <a:ext uri="{9D8B030D-6E8A-4147-A177-3AD203B41FA5}">
                      <a16:colId xmlns:a16="http://schemas.microsoft.com/office/drawing/2014/main" val="3410669536"/>
                    </a:ext>
                  </a:extLst>
                </a:gridCol>
                <a:gridCol w="1389993">
                  <a:extLst>
                    <a:ext uri="{9D8B030D-6E8A-4147-A177-3AD203B41FA5}">
                      <a16:colId xmlns:a16="http://schemas.microsoft.com/office/drawing/2014/main" val="3440466502"/>
                    </a:ext>
                  </a:extLst>
                </a:gridCol>
              </a:tblGrid>
              <a:tr h="525875">
                <a:tc rowSpan="2">
                  <a:txBody>
                    <a:bodyPr/>
                    <a:lstStyle/>
                    <a:p>
                      <a:pPr marL="0" marR="0">
                        <a:lnSpc>
                          <a:spcPct val="106000"/>
                        </a:lnSpc>
                        <a:spcBef>
                          <a:spcPts val="0"/>
                        </a:spcBef>
                        <a:spcAft>
                          <a:spcPts val="0"/>
                        </a:spcAft>
                      </a:pPr>
                      <a:r>
                        <a:rPr lang="en-US" sz="21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Variable: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470" marR="66470" marT="33471" marB="3347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4">
                  <a:txBody>
                    <a:bodyPr/>
                    <a:lstStyle/>
                    <a:p>
                      <a:pPr marL="0" marR="0" algn="ctr">
                        <a:lnSpc>
                          <a:spcPct val="107000"/>
                        </a:lnSpc>
                        <a:spcBef>
                          <a:spcPts val="0"/>
                        </a:spcBef>
                        <a:spcAft>
                          <a:spcPts val="800"/>
                        </a:spcAft>
                      </a:pPr>
                      <a:r>
                        <a:rPr lang="en-US" sz="2100" kern="1200" dirty="0">
                          <a:solidFill>
                            <a:srgbClr val="000000"/>
                          </a:solidFill>
                          <a:effectLst/>
                          <a:latin typeface="Calibri" panose="020F0502020204030204" pitchFamily="34" charset="0"/>
                          <a:cs typeface="Calibri" panose="020F0502020204030204" pitchFamily="34" charset="0"/>
                        </a:rPr>
                        <a:t>Medians</a:t>
                      </a:r>
                      <a:endParaRPr lang="en-US" sz="800" dirty="0">
                        <a:effectLst/>
                        <a:latin typeface="Calibri" panose="020F0502020204030204" pitchFamily="34" charset="0"/>
                        <a:cs typeface="Times New Roman" panose="02020603050405020304" pitchFamily="18" charset="0"/>
                      </a:endParaRPr>
                    </a:p>
                  </a:txBody>
                  <a:tcPr marL="67884" marR="67884" marT="33942" marB="33942">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hMerge="1">
                  <a:txBody>
                    <a:bodyPr/>
                    <a:lstStyle/>
                    <a:p>
                      <a:endParaRPr lang="en-US" sz="1300" dirty="0"/>
                    </a:p>
                  </a:txBody>
                  <a:tcPr marL="67884" marR="67884" marT="33942" marB="33942"/>
                </a:tc>
                <a:tc hMerge="1">
                  <a:txBody>
                    <a:bodyPr/>
                    <a:lstStyle/>
                    <a:p>
                      <a:endParaRPr lang="en-US" sz="1300"/>
                    </a:p>
                  </a:txBody>
                  <a:tcPr marL="67884" marR="67884" marT="33942" marB="33942"/>
                </a:tc>
                <a:tc hMerge="1">
                  <a:txBody>
                    <a:bodyPr/>
                    <a:lstStyle/>
                    <a:p>
                      <a:endParaRPr lang="en-US" sz="1300"/>
                    </a:p>
                  </a:txBody>
                  <a:tcPr marL="67884" marR="67884" marT="33942" marB="33942"/>
                </a:tc>
                <a:extLst>
                  <a:ext uri="{0D108BD9-81ED-4DB2-BD59-A6C34878D82A}">
                    <a16:rowId xmlns:a16="http://schemas.microsoft.com/office/drawing/2014/main" val="4277285487"/>
                  </a:ext>
                </a:extLst>
              </a:tr>
              <a:tr h="1323571">
                <a:tc vMerge="1">
                  <a:txBody>
                    <a:bodyPr/>
                    <a:lstStyle/>
                    <a:p>
                      <a:endParaRPr lang="en-US"/>
                    </a:p>
                  </a:txBody>
                  <a:tcPr>
                    <a:lnT w="12700" cap="flat" cmpd="sng" algn="ctr">
                      <a:solidFill>
                        <a:srgbClr val="FFFFFF"/>
                      </a:solidFill>
                      <a:prstDash val="solid"/>
                      <a:round/>
                      <a:headEnd type="none" w="med" len="med"/>
                      <a:tailEnd type="none" w="med" len="med"/>
                    </a:lnT>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Longer run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568334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Unemployment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94655659"/>
                  </a:ext>
                </a:extLst>
              </a:tr>
              <a:tr h="53035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758897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Interest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76934500"/>
                  </a:ext>
                </a:extLst>
              </a:tr>
            </a:tbl>
          </a:graphicData>
        </a:graphic>
      </p:graphicFrame>
    </p:spTree>
    <p:extLst>
      <p:ext uri="{BB962C8B-B14F-4D97-AF65-F5344CB8AC3E}">
        <p14:creationId xmlns:p14="http://schemas.microsoft.com/office/powerpoint/2010/main" val="7107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853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742-39AF-44B6-99C3-1C132F86947A}"/>
              </a:ext>
            </a:extLst>
          </p:cNvPr>
          <p:cNvSpPr>
            <a:spLocks noGrp="1"/>
          </p:cNvSpPr>
          <p:nvPr>
            <p:ph type="title"/>
          </p:nvPr>
        </p:nvSpPr>
        <p:spPr/>
        <p:txBody>
          <a:bodyPr/>
          <a:lstStyle/>
          <a:p>
            <a:r>
              <a:rPr lang="en-US" dirty="0">
                <a:solidFill>
                  <a:schemeClr val="bg1"/>
                </a:solidFill>
              </a:rPr>
              <a:t>Is t</a:t>
            </a:r>
            <a:r>
              <a:rPr lang="en-US" dirty="0"/>
              <a:t>he </a:t>
            </a:r>
            <a:r>
              <a:rPr lang="en-US"/>
              <a:t>Fed Already Losing </a:t>
            </a:r>
            <a:r>
              <a:rPr lang="en-US" dirty="0"/>
              <a:t>Credibility?</a:t>
            </a:r>
          </a:p>
        </p:txBody>
      </p:sp>
      <p:sp>
        <p:nvSpPr>
          <p:cNvPr id="3" name="Content Placeholder 2">
            <a:extLst>
              <a:ext uri="{FF2B5EF4-FFF2-40B4-BE49-F238E27FC236}">
                <a16:creationId xmlns:a16="http://schemas.microsoft.com/office/drawing/2014/main" id="{3B655D97-1583-4F4B-BD70-7C84AF1F8703}"/>
              </a:ext>
            </a:extLst>
          </p:cNvPr>
          <p:cNvSpPr>
            <a:spLocks noGrp="1"/>
          </p:cNvSpPr>
          <p:nvPr>
            <p:ph idx="1"/>
          </p:nvPr>
        </p:nvSpPr>
        <p:spPr/>
        <p:txBody>
          <a:bodyPr/>
          <a:lstStyle/>
          <a:p>
            <a:pPr marL="0" indent="0">
              <a:buNone/>
            </a:pPr>
            <a:r>
              <a:rPr lang="en-US" dirty="0"/>
              <a:t>John Waldron, President of Goldman Sachs Group Inc. in </a:t>
            </a:r>
            <a:r>
              <a:rPr lang="en-US" i="1" dirty="0"/>
              <a:t>Bloomberg, </a:t>
            </a:r>
            <a:r>
              <a:rPr lang="en-US" dirty="0"/>
              <a:t>(1/27/2022):</a:t>
            </a:r>
          </a:p>
          <a:p>
            <a:pPr marL="0" indent="0">
              <a:buNone/>
            </a:pPr>
            <a:r>
              <a:rPr lang="en-US" b="0" i="0" dirty="0">
                <a:solidFill>
                  <a:srgbClr val="000000"/>
                </a:solidFill>
                <a:effectLst/>
                <a:latin typeface="PublicoText-Roman-Web"/>
              </a:rPr>
              <a:t>What’s gone on in the past couple of years has brought “into question the independence of the Fed,” … He questioned the Fed’s strength to act as an “independent, monetary policy engine that is doing what it thinks is right and not what’s expedient.”</a:t>
            </a:r>
          </a:p>
          <a:p>
            <a:pPr marL="0" indent="0">
              <a:buNone/>
            </a:pPr>
            <a:r>
              <a:rPr lang="en-US" b="0" i="0" dirty="0">
                <a:solidFill>
                  <a:srgbClr val="000000"/>
                </a:solidFill>
                <a:effectLst/>
                <a:latin typeface="PublicoText-Roman-Web"/>
              </a:rPr>
              <a:t>“We might need to bring back Paul Volcker, and have somebody that would be willing to kind of stay the course without regard to exactly what’s going on in the markets.”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A28B5A-A6B1-4E8C-B7F7-F08402F35FF3}"/>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396853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w/Alan Deardorff</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8401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53798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1B1E-5248-4147-B6C9-BB3850C8D81F}"/>
              </a:ext>
            </a:extLst>
          </p:cNvPr>
          <p:cNvSpPr>
            <a:spLocks noGrp="1"/>
          </p:cNvSpPr>
          <p:nvPr>
            <p:ph type="title"/>
          </p:nvPr>
        </p:nvSpPr>
        <p:spPr/>
        <p:txBody>
          <a:bodyPr/>
          <a:lstStyle/>
          <a:p>
            <a:r>
              <a:rPr lang="en-US" dirty="0">
                <a:solidFill>
                  <a:schemeClr val="bg1"/>
                </a:solidFill>
              </a:rPr>
              <a:t>Mo</a:t>
            </a:r>
            <a:r>
              <a:rPr lang="en-US" dirty="0"/>
              <a:t>netary Policy Glossary</a:t>
            </a:r>
          </a:p>
        </p:txBody>
      </p:sp>
      <p:sp>
        <p:nvSpPr>
          <p:cNvPr id="3" name="Content Placeholder 2">
            <a:extLst>
              <a:ext uri="{FF2B5EF4-FFF2-40B4-BE49-F238E27FC236}">
                <a16:creationId xmlns:a16="http://schemas.microsoft.com/office/drawing/2014/main" id="{EFD51D9A-37F6-4BEF-A5E4-1F277524FBE1}"/>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Gross Domestic Product</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(GDP):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value</a:t>
            </a:r>
            <a:r>
              <a:rPr lang="en-US" sz="1800" dirty="0">
                <a:effectLst/>
                <a:latin typeface="Garamond" panose="02020404030301010803" pitchFamily="18" charset="0"/>
                <a:ea typeface="Calibri" panose="020F0502020204030204" pitchFamily="34" charset="0"/>
                <a:cs typeface="Times New Roman" panose="02020603050405020304" pitchFamily="18" charset="0"/>
              </a:rPr>
              <a:t> of national production during the course of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Real Gross Domestic Product </a:t>
            </a:r>
            <a:r>
              <a:rPr lang="en-US" sz="1800" dirty="0">
                <a:effectLst/>
                <a:latin typeface="Garamond" panose="02020404030301010803" pitchFamily="18" charset="0"/>
                <a:ea typeface="Calibri" panose="020F0502020204030204" pitchFamily="34" charset="0"/>
                <a:cs typeface="Times New Roman" panose="02020603050405020304" pitchFamily="18" charset="0"/>
              </a:rPr>
              <a:t>(RGDP): GDP adjusted for inflation.  RGDP measures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quantity </a:t>
            </a:r>
            <a:r>
              <a:rPr lang="en-US" sz="1800" dirty="0">
                <a:effectLst/>
                <a:latin typeface="Garamond" panose="02020404030301010803" pitchFamily="18" charset="0"/>
                <a:ea typeface="Calibri" panose="020F0502020204030204" pitchFamily="34" charset="0"/>
                <a:cs typeface="Times New Roman" panose="02020603050405020304" pitchFamily="18" charset="0"/>
              </a:rPr>
              <a:t>of national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Potential GDP</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RGDP would be if the economy was operating at normal, full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Inflation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percentage change in prices.  The most popular measure is the Consumer Price Index or CPI rate of inflation.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Natural Rate of Unemployment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the unemployment rate would be if RGDP was equal to potential.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 run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current situation of the economy and its prospects over the next year or so.  The business cycle reflects the short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 run</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behavior of the economy over a complete business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20E30E-D544-406D-9FB1-3D4C0C58AE49}"/>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005189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6F551-DC6F-4CE0-89A2-30562595E2D3}"/>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Aggregate Demand</a:t>
            </a:r>
            <a:r>
              <a:rPr lang="en-US" sz="1800" dirty="0">
                <a:effectLst/>
                <a:latin typeface="Garamond" panose="02020404030301010803" pitchFamily="18" charset="0"/>
                <a:ea typeface="Calibri" panose="020F0502020204030204" pitchFamily="34" charset="0"/>
                <a:cs typeface="Times New Roman" panose="02020603050405020304" pitchFamily="18" charset="0"/>
              </a:rPr>
              <a:t>:  Total domestic spending by households, firms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and government on newly produced goods.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cost of borrowing by government (Treasury bonds), by firms (corporate bonds and bank loans), by households (mortgages) and by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Short-term interest rates</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interest rate on bonds and loans of 1 year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Long-term interest rates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more than 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Risky 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  on bonds and loans that may not be paid back (Corporate bonds, Bank Loans)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Federal Funds rate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interest rate of overnight loans between banks.  It is the primary policy instrument of the Fed.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Political Independence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extent to which the Fed’s decisions are affected by politics.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Credibility</a:t>
            </a:r>
            <a:r>
              <a:rPr lang="en-US" sz="1800" dirty="0">
                <a:effectLst/>
                <a:latin typeface="Garamond" panose="02020404030301010803" pitchFamily="18" charset="0"/>
                <a:ea typeface="Calibri" panose="020F0502020204030204" pitchFamily="34" charset="0"/>
                <a:cs typeface="Times New Roman" panose="02020603050405020304" pitchFamily="18" charset="0"/>
              </a:rPr>
              <a:t>:  Explaining what actions you are taking and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1D3252-684D-4CB3-AABD-104B3047379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itle 1">
            <a:extLst>
              <a:ext uri="{FF2B5EF4-FFF2-40B4-BE49-F238E27FC236}">
                <a16:creationId xmlns:a16="http://schemas.microsoft.com/office/drawing/2014/main" id="{AFA64C28-9013-4206-B977-F59C082AD0CD}"/>
              </a:ext>
            </a:extLst>
          </p:cNvPr>
          <p:cNvSpPr>
            <a:spLocks noGrp="1"/>
          </p:cNvSpPr>
          <p:nvPr>
            <p:ph type="title"/>
          </p:nvPr>
        </p:nvSpPr>
        <p:spPr>
          <a:xfrm>
            <a:off x="838200" y="0"/>
            <a:ext cx="10515600" cy="1325563"/>
          </a:xfrm>
        </p:spPr>
        <p:txBody>
          <a:bodyPr/>
          <a:lstStyle/>
          <a:p>
            <a:r>
              <a:rPr lang="en-US" dirty="0">
                <a:solidFill>
                  <a:schemeClr val="bg1"/>
                </a:solidFill>
              </a:rPr>
              <a:t>Mo</a:t>
            </a:r>
            <a:r>
              <a:rPr lang="en-US" dirty="0"/>
              <a:t>netary Policy Glossary</a:t>
            </a:r>
          </a:p>
        </p:txBody>
      </p:sp>
    </p:spTree>
    <p:extLst>
      <p:ext uri="{BB962C8B-B14F-4D97-AF65-F5344CB8AC3E}">
        <p14:creationId xmlns:p14="http://schemas.microsoft.com/office/powerpoint/2010/main" val="14073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7E35-6F5C-4AEA-8092-D38C59E793B8}"/>
              </a:ext>
            </a:extLst>
          </p:cNvPr>
          <p:cNvSpPr>
            <a:spLocks noGrp="1"/>
          </p:cNvSpPr>
          <p:nvPr>
            <p:ph type="title"/>
          </p:nvPr>
        </p:nvSpPr>
        <p:spPr/>
        <p:txBody>
          <a:bodyPr/>
          <a:lstStyle/>
          <a:p>
            <a:r>
              <a:rPr lang="en-US" dirty="0">
                <a:solidFill>
                  <a:schemeClr val="bg1"/>
                </a:solidFill>
              </a:rPr>
              <a:t>Fed</a:t>
            </a:r>
            <a:r>
              <a:rPr lang="en-US" dirty="0"/>
              <a:t>eral Reserve:  The US </a:t>
            </a:r>
            <a:r>
              <a:rPr lang="en-US" i="1" dirty="0"/>
              <a:t>Central Bank</a:t>
            </a:r>
            <a:endParaRPr lang="en-US" dirty="0"/>
          </a:p>
        </p:txBody>
      </p:sp>
      <p:sp>
        <p:nvSpPr>
          <p:cNvPr id="3" name="Content Placeholder 2">
            <a:extLst>
              <a:ext uri="{FF2B5EF4-FFF2-40B4-BE49-F238E27FC236}">
                <a16:creationId xmlns:a16="http://schemas.microsoft.com/office/drawing/2014/main" id="{ECC3A532-C2BB-4B54-BC83-69EEDD67DEBF}"/>
              </a:ext>
            </a:extLst>
          </p:cNvPr>
          <p:cNvSpPr>
            <a:spLocks noGrp="1"/>
          </p:cNvSpPr>
          <p:nvPr>
            <p:ph idx="1"/>
          </p:nvPr>
        </p:nvSpPr>
        <p:spPr/>
        <p:txBody>
          <a:bodyPr/>
          <a:lstStyle/>
          <a:p>
            <a:r>
              <a:rPr lang="en-US" dirty="0"/>
              <a:t>Central Banks are the government’s banks and were typically established to manage currency [</a:t>
            </a:r>
            <a:r>
              <a:rPr lang="en-US" dirty="0" err="1"/>
              <a:t>Riksbank</a:t>
            </a:r>
            <a:r>
              <a:rPr lang="en-US" dirty="0"/>
              <a:t> (1668)] or to help governments to fund wars [Bank of England(1694)].</a:t>
            </a:r>
          </a:p>
          <a:p>
            <a:r>
              <a:rPr lang="en-US" dirty="0"/>
              <a:t>First and Second Banks of the United States (1791) &amp; (1816).</a:t>
            </a:r>
          </a:p>
          <a:p>
            <a:r>
              <a:rPr lang="en-US" dirty="0"/>
              <a:t>Late 19</a:t>
            </a:r>
            <a:r>
              <a:rPr lang="en-US" baseline="30000" dirty="0"/>
              <a:t>th</a:t>
            </a:r>
            <a:r>
              <a:rPr lang="en-US" dirty="0"/>
              <a:t> century financial crise culminating in the panic of 1907 leads to the creation of the Federal Reserve System in 1913 to act as a “lender of last resort.”</a:t>
            </a:r>
          </a:p>
          <a:p>
            <a:r>
              <a:rPr lang="en-US" dirty="0"/>
              <a:t>Now all developed economies have central banks .</a:t>
            </a:r>
          </a:p>
        </p:txBody>
      </p:sp>
      <p:sp>
        <p:nvSpPr>
          <p:cNvPr id="4" name="Slide Number Placeholder 3">
            <a:extLst>
              <a:ext uri="{FF2B5EF4-FFF2-40B4-BE49-F238E27FC236}">
                <a16:creationId xmlns:a16="http://schemas.microsoft.com/office/drawing/2014/main" id="{EC3D7924-F62F-4178-85CC-76FCDAE28CD3}"/>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8931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79E9-ABA0-4262-8D93-7E1A8588995F}"/>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eral </a:t>
            </a:r>
            <a:r>
              <a:rPr lang="en-US" dirty="0"/>
              <a:t>Reserve Responsibilities</a:t>
            </a:r>
          </a:p>
        </p:txBody>
      </p:sp>
      <p:sp>
        <p:nvSpPr>
          <p:cNvPr id="3" name="Content Placeholder 2">
            <a:extLst>
              <a:ext uri="{FF2B5EF4-FFF2-40B4-BE49-F238E27FC236}">
                <a16:creationId xmlns:a16="http://schemas.microsoft.com/office/drawing/2014/main" id="{0B0522CA-4B64-48F2-B3A1-205B0C91E499}"/>
              </a:ext>
            </a:extLst>
          </p:cNvPr>
          <p:cNvSpPr>
            <a:spLocks noGrp="1"/>
          </p:cNvSpPr>
          <p:nvPr>
            <p:ph idx="1"/>
          </p:nvPr>
        </p:nvSpPr>
        <p:spPr/>
        <p:txBody>
          <a:bodyPr/>
          <a:lstStyle/>
          <a:p>
            <a:r>
              <a:rPr lang="en-US" dirty="0"/>
              <a:t>Currency Issue.</a:t>
            </a:r>
          </a:p>
          <a:p>
            <a:r>
              <a:rPr lang="en-US" dirty="0"/>
              <a:t>Fiscal Agent for the Treasury.</a:t>
            </a:r>
          </a:p>
          <a:p>
            <a:r>
              <a:rPr lang="en-US" dirty="0"/>
              <a:t>Maintain and oversee “Payments System.”</a:t>
            </a:r>
          </a:p>
          <a:p>
            <a:r>
              <a:rPr lang="en-US" dirty="0"/>
              <a:t>Bank Regulation and Supervision.</a:t>
            </a:r>
          </a:p>
          <a:p>
            <a:r>
              <a:rPr lang="en-US" dirty="0"/>
              <a:t>Lender of Last Resort.</a:t>
            </a:r>
          </a:p>
          <a:p>
            <a:r>
              <a:rPr lang="en-US" dirty="0"/>
              <a:t>Monetary Policy.</a:t>
            </a:r>
          </a:p>
        </p:txBody>
      </p:sp>
      <p:sp>
        <p:nvSpPr>
          <p:cNvPr id="4" name="Slide Number Placeholder 3">
            <a:extLst>
              <a:ext uri="{FF2B5EF4-FFF2-40B4-BE49-F238E27FC236}">
                <a16:creationId xmlns:a16="http://schemas.microsoft.com/office/drawing/2014/main" id="{8CCB5EC5-130D-4550-9F46-7FE751DFE621}"/>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2750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7499-83CE-44E6-B566-B4DECDBFD9C4}"/>
              </a:ext>
            </a:extLst>
          </p:cNvPr>
          <p:cNvSpPr>
            <a:spLocks noGrp="1"/>
          </p:cNvSpPr>
          <p:nvPr>
            <p:ph type="title"/>
          </p:nvPr>
        </p:nvSpPr>
        <p:spPr/>
        <p:txBody>
          <a:bodyPr/>
          <a:lstStyle/>
          <a:p>
            <a:r>
              <a:rPr lang="en-US" dirty="0">
                <a:solidFill>
                  <a:schemeClr val="bg1"/>
                </a:solidFill>
              </a:rPr>
              <a:t>Thr</a:t>
            </a:r>
            <a:r>
              <a:rPr lang="en-US" dirty="0"/>
              <a:t>ee LOL Episodes</a:t>
            </a:r>
          </a:p>
        </p:txBody>
      </p:sp>
      <p:sp>
        <p:nvSpPr>
          <p:cNvPr id="3" name="Content Placeholder 2">
            <a:extLst>
              <a:ext uri="{FF2B5EF4-FFF2-40B4-BE49-F238E27FC236}">
                <a16:creationId xmlns:a16="http://schemas.microsoft.com/office/drawing/2014/main" id="{01A4055A-D0ED-491B-A25B-CCE2DB25EAEB}"/>
              </a:ext>
            </a:extLst>
          </p:cNvPr>
          <p:cNvSpPr>
            <a:spLocks noGrp="1"/>
          </p:cNvSpPr>
          <p:nvPr>
            <p:ph idx="1"/>
          </p:nvPr>
        </p:nvSpPr>
        <p:spPr/>
        <p:txBody>
          <a:bodyPr/>
          <a:lstStyle/>
          <a:p>
            <a:pPr marL="514350" indent="-514350">
              <a:buFont typeface="+mj-lt"/>
              <a:buAutoNum type="arabicPeriod"/>
            </a:pPr>
            <a:r>
              <a:rPr lang="en-US" dirty="0"/>
              <a:t>Great Depression.</a:t>
            </a:r>
          </a:p>
          <a:p>
            <a:pPr marL="514350" indent="-514350">
              <a:buFont typeface="+mj-lt"/>
              <a:buAutoNum type="arabicPeriod"/>
            </a:pPr>
            <a:r>
              <a:rPr lang="en-US" dirty="0"/>
              <a:t>Great Recession, September through December 2008.</a:t>
            </a:r>
          </a:p>
          <a:p>
            <a:pPr marL="514350" indent="-514350">
              <a:buFont typeface="+mj-lt"/>
              <a:buAutoNum type="arabicPeriod"/>
            </a:pPr>
            <a:r>
              <a:rPr lang="en-US" dirty="0"/>
              <a:t>March 2020.</a:t>
            </a:r>
          </a:p>
        </p:txBody>
      </p:sp>
      <p:sp>
        <p:nvSpPr>
          <p:cNvPr id="4" name="Slide Number Placeholder 3">
            <a:extLst>
              <a:ext uri="{FF2B5EF4-FFF2-40B4-BE49-F238E27FC236}">
                <a16:creationId xmlns:a16="http://schemas.microsoft.com/office/drawing/2014/main" id="{51B1F341-BDE8-411A-99A8-FF3DEA23A299}"/>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583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Govs and </a:t>
            </a:r>
            <a:br>
              <a:rPr lang="en-US" altLang="en-US" sz="2600" dirty="0">
                <a:ea typeface="Arial" panose="020B0604020202020204" pitchFamily="34" charset="0"/>
              </a:rPr>
            </a:br>
            <a:r>
              <a:rPr lang="en-US" altLang="en-US" sz="2600" dirty="0">
                <a:ea typeface="Arial" panose="020B0604020202020204" pitchFamily="34" charset="0"/>
              </a:rPr>
              <a:t>presidents of 5 of the </a:t>
            </a:r>
            <a:br>
              <a:rPr lang="en-US" altLang="en-US" sz="2600" dirty="0">
                <a:ea typeface="Arial" panose="020B0604020202020204" pitchFamily="34" charset="0"/>
              </a:rPr>
            </a:br>
            <a:r>
              <a:rPr lang="en-US" altLang="en-US" sz="2600" dirty="0">
                <a:ea typeface="Arial" panose="020B0604020202020204" pitchFamily="34" charset="0"/>
              </a:rPr>
              <a:t>regional Fed banks on a rotating basis</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331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9841-5DA1-4ECC-872F-2DAAAC93FA56}"/>
              </a:ext>
            </a:extLst>
          </p:cNvPr>
          <p:cNvSpPr>
            <a:spLocks noGrp="1"/>
          </p:cNvSpPr>
          <p:nvPr>
            <p:ph type="title"/>
          </p:nvPr>
        </p:nvSpPr>
        <p:spPr>
          <a:xfrm>
            <a:off x="747824" y="0"/>
            <a:ext cx="10515600" cy="1325563"/>
          </a:xfrm>
        </p:spPr>
        <p:txBody>
          <a:bodyPr/>
          <a:lstStyle/>
          <a:p>
            <a:r>
              <a:rPr lang="en-US" dirty="0">
                <a:solidFill>
                  <a:schemeClr val="bg1"/>
                </a:solidFill>
              </a:rPr>
              <a:t>Con</a:t>
            </a:r>
            <a:r>
              <a:rPr lang="en-US" dirty="0">
                <a:solidFill>
                  <a:schemeClr val="accent5">
                    <a:lumMod val="50000"/>
                  </a:schemeClr>
                </a:solidFill>
              </a:rPr>
              <a:t>gressionally Mandated Goals for the Fed</a:t>
            </a:r>
          </a:p>
        </p:txBody>
      </p:sp>
      <p:sp>
        <p:nvSpPr>
          <p:cNvPr id="3" name="Content Placeholder 2">
            <a:extLst>
              <a:ext uri="{FF2B5EF4-FFF2-40B4-BE49-F238E27FC236}">
                <a16:creationId xmlns:a16="http://schemas.microsoft.com/office/drawing/2014/main" id="{71FBFE2D-B889-4B9E-BE88-435A472ABC12}"/>
              </a:ext>
            </a:extLst>
          </p:cNvPr>
          <p:cNvSpPr>
            <a:spLocks noGrp="1"/>
          </p:cNvSpPr>
          <p:nvPr>
            <p:ph idx="1"/>
          </p:nvPr>
        </p:nvSpPr>
        <p:spPr>
          <a:xfrm>
            <a:off x="680224" y="1570730"/>
            <a:ext cx="10874298" cy="4351338"/>
          </a:xfrm>
        </p:spPr>
        <p:txBody>
          <a:bodyPr>
            <a:normAutofit/>
          </a:bodyPr>
          <a:lstStyle/>
          <a:p>
            <a:pPr marL="0" indent="0">
              <a:buNone/>
            </a:pPr>
            <a:r>
              <a:rPr lang="en-US" sz="3200" dirty="0"/>
              <a:t>The “Dual Mandate:”</a:t>
            </a:r>
          </a:p>
          <a:p>
            <a:pPr marL="514350" indent="-514350">
              <a:buFont typeface="+mj-lt"/>
              <a:buAutoNum type="arabicPeriod"/>
            </a:pPr>
            <a:r>
              <a:rPr lang="en-US" sz="3200" dirty="0"/>
              <a:t>“Stable prices” which  has been interpreted as a 2% rate of inflation in  the Personal Consumption Price Index (which corresponds to about 2.5% inflation in the more well-known CPI).</a:t>
            </a:r>
          </a:p>
          <a:p>
            <a:pPr marL="514350" indent="-514350">
              <a:buFont typeface="+mj-lt"/>
              <a:buAutoNum type="arabicPeriod"/>
            </a:pPr>
            <a:r>
              <a:rPr lang="en-US" sz="3200" dirty="0"/>
              <a:t>“Maximum” employment is the highest level of employment (lowest unemployment rate) consistent with mandate 1.</a:t>
            </a:r>
          </a:p>
        </p:txBody>
      </p:sp>
      <p:sp>
        <p:nvSpPr>
          <p:cNvPr id="4" name="Slide Number Placeholder 3">
            <a:extLst>
              <a:ext uri="{FF2B5EF4-FFF2-40B4-BE49-F238E27FC236}">
                <a16:creationId xmlns:a16="http://schemas.microsoft.com/office/drawing/2014/main" id="{7F0B5545-E234-4D8A-8830-36E7CEDC43C3}"/>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1539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18064</TotalTime>
  <Words>3039</Words>
  <Application>Microsoft Macintosh PowerPoint</Application>
  <PresentationFormat>Widescreen</PresentationFormat>
  <Paragraphs>410</Paragraphs>
  <Slides>48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Garamond</vt:lpstr>
      <vt:lpstr>PublicoText-Roman-Web</vt:lpstr>
      <vt:lpstr>Tahoma</vt:lpstr>
      <vt:lpstr>Custom Design</vt:lpstr>
      <vt:lpstr>PowerPoint Presentation</vt:lpstr>
      <vt:lpstr> Available NEED Topics Include:</vt:lpstr>
      <vt:lpstr> Course Outline</vt:lpstr>
      <vt:lpstr>Outline for the Talk</vt:lpstr>
      <vt:lpstr>Federal Reserve:  The US Central Bank</vt:lpstr>
      <vt:lpstr>Federal Reserve Responsibilities</vt:lpstr>
      <vt:lpstr>Three LOL Episodes</vt:lpstr>
      <vt:lpstr>Monetary Policy at the Fed</vt:lpstr>
      <vt:lpstr>Congressionally Mandated Goals for the Fed</vt:lpstr>
      <vt:lpstr>Track Record on Unemployment</vt:lpstr>
      <vt:lpstr>Track Record on “Price Stability”</vt:lpstr>
      <vt:lpstr>A Few Definitions</vt:lpstr>
      <vt:lpstr>Determinants of Unemployment &amp; Inflation</vt:lpstr>
      <vt:lpstr>Determinants of Unemployment &amp; Inflation</vt:lpstr>
      <vt:lpstr>Economic Determinants in FOMC Projections.</vt:lpstr>
      <vt:lpstr>The Fed’s Affects the Economy via Interest Rates</vt:lpstr>
      <vt:lpstr>Become a Central Banker in One Slide!</vt:lpstr>
      <vt:lpstr>Fed Policymaking in Action</vt:lpstr>
      <vt:lpstr>One Big Complication:  Lags</vt:lpstr>
      <vt:lpstr>What about Fiscal Policy (tax rates and govt spending)?</vt:lpstr>
      <vt:lpstr>A Closer Look at Interest Rate Control</vt:lpstr>
      <vt:lpstr>The Fed and Short-term Interest Rates</vt:lpstr>
      <vt:lpstr>What about the Money Supply?</vt:lpstr>
      <vt:lpstr>“Don’t Listen to This Nonsense”</vt:lpstr>
      <vt:lpstr>Two Secondary Tools to affect Interest Rates</vt:lpstr>
      <vt:lpstr>Long-Term Interest Rates</vt:lpstr>
      <vt:lpstr>Forward Guidance</vt:lpstr>
      <vt:lpstr>When the Fed Speaks, Markets Listen</vt:lpstr>
      <vt:lpstr>Asset Purchases or QE</vt:lpstr>
      <vt:lpstr>QE Was a Big Deal</vt:lpstr>
      <vt:lpstr>Interest Rates that the Fed Cares About</vt:lpstr>
      <vt:lpstr>A Policy Strategy: Stabilize Expectations of Inflation</vt:lpstr>
      <vt:lpstr>“Anchoring” Inflation Expectations</vt:lpstr>
      <vt:lpstr>Anchoring Requires Credibility</vt:lpstr>
      <vt:lpstr>How Has the Fed Been Doing Recently?</vt:lpstr>
      <vt:lpstr>What about Supply Chain Disruptions?</vt:lpstr>
      <vt:lpstr>Macro Imbalances &amp; Inflation</vt:lpstr>
      <vt:lpstr>What’s at Stake:  Inflationary Expectations</vt:lpstr>
      <vt:lpstr>Why DidPowell Do It?</vt:lpstr>
      <vt:lpstr>Policy Changes under Powell</vt:lpstr>
      <vt:lpstr>What Have They Done So Far?</vt:lpstr>
      <vt:lpstr>So Far Inflationary Expectations Look Stable</vt:lpstr>
      <vt:lpstr>If Expectations Start to Increase</vt:lpstr>
      <vt:lpstr>Is the Fed Already Losing Credibility?</vt:lpstr>
      <vt:lpstr>Trade: w/Alan Deardorff</vt:lpstr>
      <vt:lpstr> Let’s Hear from You!</vt:lpstr>
      <vt:lpstr>Monetary Policy Glossary</vt:lpstr>
      <vt:lpstr>Monetary Policy 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305</cp:revision>
  <cp:lastPrinted>2022-02-07T16:57:10Z</cp:lastPrinted>
  <dcterms:created xsi:type="dcterms:W3CDTF">2017-05-03T22:30:38Z</dcterms:created>
  <dcterms:modified xsi:type="dcterms:W3CDTF">2022-02-08T21:03:45Z</dcterms:modified>
</cp:coreProperties>
</file>